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7" r:id="rId2"/>
    <p:sldMasterId id="2147486715" r:id="rId3"/>
    <p:sldMasterId id="2147487658" r:id="rId4"/>
    <p:sldMasterId id="2147487895" r:id="rId5"/>
    <p:sldMasterId id="2147488099" r:id="rId6"/>
    <p:sldMasterId id="2147500654" r:id="rId7"/>
    <p:sldMasterId id="2147500793" r:id="rId8"/>
    <p:sldMasterId id="2147501084" r:id="rId9"/>
    <p:sldMasterId id="2147501256" r:id="rId10"/>
    <p:sldMasterId id="2147501268" r:id="rId11"/>
    <p:sldMasterId id="2147506188" r:id="rId12"/>
    <p:sldMasterId id="2147506200" r:id="rId13"/>
    <p:sldMasterId id="2147507562" r:id="rId14"/>
    <p:sldMasterId id="2147507577" r:id="rId15"/>
    <p:sldMasterId id="2147507589" r:id="rId16"/>
  </p:sldMasterIdLst>
  <p:notesMasterIdLst>
    <p:notesMasterId r:id="rId473"/>
  </p:notesMasterIdLst>
  <p:sldIdLst>
    <p:sldId id="1682" r:id="rId17"/>
    <p:sldId id="1626" r:id="rId18"/>
    <p:sldId id="1130" r:id="rId19"/>
    <p:sldId id="1518" r:id="rId20"/>
    <p:sldId id="1589" r:id="rId21"/>
    <p:sldId id="257" r:id="rId22"/>
    <p:sldId id="837" r:id="rId23"/>
    <p:sldId id="838" r:id="rId24"/>
    <p:sldId id="1245" r:id="rId25"/>
    <p:sldId id="1247" r:id="rId26"/>
    <p:sldId id="266" r:id="rId27"/>
    <p:sldId id="334" r:id="rId28"/>
    <p:sldId id="336" r:id="rId29"/>
    <p:sldId id="1683" r:id="rId30"/>
    <p:sldId id="1045" r:id="rId31"/>
    <p:sldId id="335" r:id="rId32"/>
    <p:sldId id="847" r:id="rId33"/>
    <p:sldId id="778" r:id="rId34"/>
    <p:sldId id="1463" r:id="rId35"/>
    <p:sldId id="1281" r:id="rId36"/>
    <p:sldId id="452" r:id="rId37"/>
    <p:sldId id="803" r:id="rId38"/>
    <p:sldId id="268" r:id="rId39"/>
    <p:sldId id="270" r:id="rId40"/>
    <p:sldId id="271" r:id="rId41"/>
    <p:sldId id="286" r:id="rId42"/>
    <p:sldId id="1417" r:id="rId43"/>
    <p:sldId id="285" r:id="rId44"/>
    <p:sldId id="287" r:id="rId45"/>
    <p:sldId id="288" r:id="rId46"/>
    <p:sldId id="294" r:id="rId47"/>
    <p:sldId id="300" r:id="rId48"/>
    <p:sldId id="849" r:id="rId49"/>
    <p:sldId id="784" r:id="rId50"/>
    <p:sldId id="1591" r:id="rId51"/>
    <p:sldId id="767" r:id="rId52"/>
    <p:sldId id="273" r:id="rId53"/>
    <p:sldId id="309" r:id="rId54"/>
    <p:sldId id="312" r:id="rId55"/>
    <p:sldId id="316" r:id="rId56"/>
    <p:sldId id="314" r:id="rId57"/>
    <p:sldId id="318" r:id="rId58"/>
    <p:sldId id="1284" r:id="rId59"/>
    <p:sldId id="320" r:id="rId60"/>
    <p:sldId id="1524" r:id="rId61"/>
    <p:sldId id="327" r:id="rId62"/>
    <p:sldId id="323" r:id="rId63"/>
    <p:sldId id="851" r:id="rId64"/>
    <p:sldId id="324" r:id="rId65"/>
    <p:sldId id="880" r:id="rId66"/>
    <p:sldId id="319" r:id="rId67"/>
    <p:sldId id="360" r:id="rId68"/>
    <p:sldId id="1204" r:id="rId69"/>
    <p:sldId id="357" r:id="rId70"/>
    <p:sldId id="358" r:id="rId71"/>
    <p:sldId id="359" r:id="rId72"/>
    <p:sldId id="1275" r:id="rId73"/>
    <p:sldId id="582" r:id="rId74"/>
    <p:sldId id="362" r:id="rId75"/>
    <p:sldId id="583" r:id="rId76"/>
    <p:sldId id="363" r:id="rId77"/>
    <p:sldId id="1169" r:id="rId78"/>
    <p:sldId id="364" r:id="rId79"/>
    <p:sldId id="585" r:id="rId80"/>
    <p:sldId id="1561" r:id="rId81"/>
    <p:sldId id="1364" r:id="rId82"/>
    <p:sldId id="1496" r:id="rId83"/>
    <p:sldId id="365" r:id="rId84"/>
    <p:sldId id="366" r:id="rId85"/>
    <p:sldId id="1171" r:id="rId86"/>
    <p:sldId id="1173" r:id="rId87"/>
    <p:sldId id="1071" r:id="rId88"/>
    <p:sldId id="1352" r:id="rId89"/>
    <p:sldId id="1506" r:id="rId90"/>
    <p:sldId id="1479" r:id="rId91"/>
    <p:sldId id="1342" r:id="rId92"/>
    <p:sldId id="1481" r:id="rId93"/>
    <p:sldId id="1483" r:id="rId94"/>
    <p:sldId id="1348" r:id="rId95"/>
    <p:sldId id="1350" r:id="rId96"/>
    <p:sldId id="1457" r:id="rId97"/>
    <p:sldId id="1407" r:id="rId98"/>
    <p:sldId id="1393" r:id="rId99"/>
    <p:sldId id="1300" r:id="rId100"/>
    <p:sldId id="1356" r:id="rId101"/>
    <p:sldId id="1357" r:id="rId102"/>
    <p:sldId id="1358" r:id="rId103"/>
    <p:sldId id="1360" r:id="rId104"/>
    <p:sldId id="836" r:id="rId105"/>
    <p:sldId id="921" r:id="rId106"/>
    <p:sldId id="370" r:id="rId107"/>
    <p:sldId id="481" r:id="rId108"/>
    <p:sldId id="482" r:id="rId109"/>
    <p:sldId id="369" r:id="rId110"/>
    <p:sldId id="371" r:id="rId111"/>
    <p:sldId id="338" r:id="rId112"/>
    <p:sldId id="332" r:id="rId113"/>
    <p:sldId id="331" r:id="rId114"/>
    <p:sldId id="438" r:id="rId115"/>
    <p:sldId id="437" r:id="rId116"/>
    <p:sldId id="731" r:id="rId117"/>
    <p:sldId id="1155" r:id="rId118"/>
    <p:sldId id="1607" r:id="rId119"/>
    <p:sldId id="1609" r:id="rId120"/>
    <p:sldId id="1662" r:id="rId121"/>
    <p:sldId id="1164" r:id="rId122"/>
    <p:sldId id="1381" r:id="rId123"/>
    <p:sldId id="1385" r:id="rId124"/>
    <p:sldId id="1389" r:id="rId125"/>
    <p:sldId id="1391" r:id="rId126"/>
    <p:sldId id="1383" r:id="rId127"/>
    <p:sldId id="1489" r:id="rId128"/>
    <p:sldId id="1624" r:id="rId129"/>
    <p:sldId id="1628" r:id="rId130"/>
    <p:sldId id="960" r:id="rId131"/>
    <p:sldId id="643" r:id="rId132"/>
    <p:sldId id="1461" r:id="rId133"/>
    <p:sldId id="1654" r:id="rId134"/>
    <p:sldId id="442" r:id="rId135"/>
    <p:sldId id="443" r:id="rId136"/>
    <p:sldId id="1304" r:id="rId137"/>
    <p:sldId id="695" r:id="rId138"/>
    <p:sldId id="697" r:id="rId139"/>
    <p:sldId id="1641" r:id="rId140"/>
    <p:sldId id="1642" r:id="rId141"/>
    <p:sldId id="1643" r:id="rId142"/>
    <p:sldId id="1644" r:id="rId143"/>
    <p:sldId id="1465" r:id="rId144"/>
    <p:sldId id="1467" r:id="rId145"/>
    <p:sldId id="780" r:id="rId146"/>
    <p:sldId id="764" r:id="rId147"/>
    <p:sldId id="1530" r:id="rId148"/>
    <p:sldId id="765" r:id="rId149"/>
    <p:sldId id="1408" r:id="rId150"/>
    <p:sldId id="586" r:id="rId151"/>
    <p:sldId id="1175" r:id="rId152"/>
    <p:sldId id="1526" r:id="rId153"/>
    <p:sldId id="587" r:id="rId154"/>
    <p:sldId id="1177" r:id="rId155"/>
    <p:sldId id="1402" r:id="rId156"/>
    <p:sldId id="1410" r:id="rId157"/>
    <p:sldId id="588" r:id="rId158"/>
    <p:sldId id="1179" r:id="rId159"/>
    <p:sldId id="589" r:id="rId160"/>
    <p:sldId id="1181" r:id="rId161"/>
    <p:sldId id="590" r:id="rId162"/>
    <p:sldId id="1183" r:id="rId163"/>
    <p:sldId id="591" r:id="rId164"/>
    <p:sldId id="1185" r:id="rId165"/>
    <p:sldId id="592" r:id="rId166"/>
    <p:sldId id="1187" r:id="rId167"/>
    <p:sldId id="1409" r:id="rId168"/>
    <p:sldId id="593" r:id="rId169"/>
    <p:sldId id="1189" r:id="rId170"/>
    <p:sldId id="594" r:id="rId171"/>
    <p:sldId id="1191" r:id="rId172"/>
    <p:sldId id="595" r:id="rId173"/>
    <p:sldId id="1193" r:id="rId174"/>
    <p:sldId id="463" r:id="rId175"/>
    <p:sldId id="1534" r:id="rId176"/>
    <p:sldId id="444" r:id="rId177"/>
    <p:sldId id="457" r:id="rId178"/>
    <p:sldId id="1153" r:id="rId179"/>
    <p:sldId id="458" r:id="rId180"/>
    <p:sldId id="459" r:id="rId181"/>
    <p:sldId id="460" r:id="rId182"/>
    <p:sldId id="461" r:id="rId183"/>
    <p:sldId id="466" r:id="rId184"/>
    <p:sldId id="467" r:id="rId185"/>
    <p:sldId id="468" r:id="rId186"/>
    <p:sldId id="446" r:id="rId187"/>
    <p:sldId id="447" r:id="rId188"/>
    <p:sldId id="448" r:id="rId189"/>
    <p:sldId id="917" r:id="rId190"/>
    <p:sldId id="919" r:id="rId191"/>
    <p:sldId id="449" r:id="rId192"/>
    <p:sldId id="866" r:id="rId193"/>
    <p:sldId id="472" r:id="rId194"/>
    <p:sldId id="473" r:id="rId195"/>
    <p:sldId id="382" r:id="rId196"/>
    <p:sldId id="680" r:id="rId197"/>
    <p:sldId id="384" r:id="rId198"/>
    <p:sldId id="860" r:id="rId199"/>
    <p:sldId id="1611" r:id="rId200"/>
    <p:sldId id="862" r:id="rId201"/>
    <p:sldId id="390" r:id="rId202"/>
    <p:sldId id="1145" r:id="rId203"/>
    <p:sldId id="1147" r:id="rId204"/>
    <p:sldId id="474" r:id="rId205"/>
    <p:sldId id="397" r:id="rId206"/>
    <p:sldId id="1149" r:id="rId207"/>
    <p:sldId id="863" r:id="rId208"/>
    <p:sldId id="864" r:id="rId209"/>
    <p:sldId id="406" r:id="rId210"/>
    <p:sldId id="1128" r:id="rId211"/>
    <p:sldId id="408" r:id="rId212"/>
    <p:sldId id="410" r:id="rId213"/>
    <p:sldId id="619" r:id="rId214"/>
    <p:sldId id="476" r:id="rId215"/>
    <p:sldId id="623" r:id="rId216"/>
    <p:sldId id="1253" r:id="rId217"/>
    <p:sldId id="1374" r:id="rId218"/>
    <p:sldId id="456" r:id="rId219"/>
    <p:sldId id="478" r:id="rId220"/>
    <p:sldId id="1603" r:id="rId221"/>
    <p:sldId id="1605" r:id="rId222"/>
    <p:sldId id="963" r:id="rId223"/>
    <p:sldId id="953" r:id="rId224"/>
    <p:sldId id="812" r:id="rId225"/>
    <p:sldId id="415" r:id="rId226"/>
    <p:sldId id="922" r:id="rId227"/>
    <p:sldId id="621" r:id="rId228"/>
    <p:sldId id="923" r:id="rId229"/>
    <p:sldId id="630" r:id="rId230"/>
    <p:sldId id="430" r:id="rId231"/>
    <p:sldId id="622" r:id="rId232"/>
    <p:sldId id="957" r:id="rId233"/>
    <p:sldId id="959" r:id="rId234"/>
    <p:sldId id="277" r:id="rId235"/>
    <p:sldId id="634" r:id="rId236"/>
    <p:sldId id="307" r:id="rId237"/>
    <p:sldId id="1469" r:id="rId238"/>
    <p:sldId id="1593" r:id="rId239"/>
    <p:sldId id="329" r:id="rId240"/>
    <p:sldId id="339" r:id="rId241"/>
    <p:sldId id="1051" r:id="rId242"/>
    <p:sldId id="342" r:id="rId243"/>
    <p:sldId id="343" r:id="rId244"/>
    <p:sldId id="1054" r:id="rId245"/>
    <p:sldId id="340" r:id="rId246"/>
    <p:sldId id="341" r:id="rId247"/>
    <p:sldId id="1056" r:id="rId248"/>
    <p:sldId id="344" r:id="rId249"/>
    <p:sldId id="345" r:id="rId250"/>
    <p:sldId id="1595" r:id="rId251"/>
    <p:sldId id="346" r:id="rId252"/>
    <p:sldId id="347" r:id="rId253"/>
    <p:sldId id="1058" r:id="rId254"/>
    <p:sldId id="1016" r:id="rId255"/>
    <p:sldId id="1018" r:id="rId256"/>
    <p:sldId id="1059" r:id="rId257"/>
    <p:sldId id="1063" r:id="rId258"/>
    <p:sldId id="1065" r:id="rId259"/>
    <p:sldId id="1066" r:id="rId260"/>
    <p:sldId id="1067" r:id="rId261"/>
    <p:sldId id="1068" r:id="rId262"/>
    <p:sldId id="1069" r:id="rId263"/>
    <p:sldId id="1070" r:id="rId264"/>
    <p:sldId id="1298" r:id="rId265"/>
    <p:sldId id="1548" r:id="rId266"/>
    <p:sldId id="1302" r:id="rId267"/>
    <p:sldId id="611" r:id="rId268"/>
    <p:sldId id="613" r:id="rId269"/>
    <p:sldId id="486" r:id="rId270"/>
    <p:sldId id="967" r:id="rId271"/>
    <p:sldId id="741" r:id="rId272"/>
    <p:sldId id="825" r:id="rId273"/>
    <p:sldId id="965" r:id="rId274"/>
    <p:sldId id="505" r:id="rId275"/>
    <p:sldId id="489" r:id="rId276"/>
    <p:sldId id="549" r:id="rId277"/>
    <p:sldId id="491" r:id="rId278"/>
    <p:sldId id="1665" r:id="rId279"/>
    <p:sldId id="492" r:id="rId280"/>
    <p:sldId id="1615" r:id="rId281"/>
    <p:sldId id="497" r:id="rId282"/>
    <p:sldId id="493" r:id="rId283"/>
    <p:sldId id="495" r:id="rId284"/>
    <p:sldId id="1413" r:id="rId285"/>
    <p:sldId id="499" r:id="rId286"/>
    <p:sldId id="500" r:id="rId287"/>
    <p:sldId id="502" r:id="rId288"/>
    <p:sldId id="503" r:id="rId289"/>
    <p:sldId id="925" r:id="rId290"/>
    <p:sldId id="1666" r:id="rId291"/>
    <p:sldId id="508" r:id="rId292"/>
    <p:sldId id="509" r:id="rId293"/>
    <p:sldId id="511" r:id="rId294"/>
    <p:sldId id="1668" r:id="rId295"/>
    <p:sldId id="514" r:id="rId296"/>
    <p:sldId id="1670" r:id="rId297"/>
    <p:sldId id="515" r:id="rId298"/>
    <p:sldId id="516" r:id="rId299"/>
    <p:sldId id="517" r:id="rId300"/>
    <p:sldId id="627" r:id="rId301"/>
    <p:sldId id="518" r:id="rId302"/>
    <p:sldId id="519" r:id="rId303"/>
    <p:sldId id="520" r:id="rId304"/>
    <p:sldId id="521" r:id="rId305"/>
    <p:sldId id="522" r:id="rId306"/>
    <p:sldId id="523" r:id="rId307"/>
    <p:sldId id="1269" r:id="rId308"/>
    <p:sldId id="1279" r:id="rId309"/>
    <p:sldId id="1437" r:id="rId310"/>
    <p:sldId id="1425" r:id="rId311"/>
    <p:sldId id="1430" r:id="rId312"/>
    <p:sldId id="524" r:id="rId313"/>
    <p:sldId id="525" r:id="rId314"/>
    <p:sldId id="1674" r:id="rId315"/>
    <p:sldId id="1672" r:id="rId316"/>
    <p:sldId id="1120" r:id="rId317"/>
    <p:sldId id="1121" r:id="rId318"/>
    <p:sldId id="1122" r:id="rId319"/>
    <p:sldId id="1123" r:id="rId320"/>
    <p:sldId id="1124" r:id="rId321"/>
    <p:sldId id="1126" r:id="rId322"/>
    <p:sldId id="530" r:id="rId323"/>
    <p:sldId id="531" r:id="rId324"/>
    <p:sldId id="532" r:id="rId325"/>
    <p:sldId id="1139" r:id="rId326"/>
    <p:sldId id="1411" r:id="rId327"/>
    <p:sldId id="1138" r:id="rId328"/>
    <p:sldId id="534" r:id="rId329"/>
    <p:sldId id="535" r:id="rId330"/>
    <p:sldId id="540" r:id="rId331"/>
    <p:sldId id="1664" r:id="rId332"/>
    <p:sldId id="1660" r:id="rId333"/>
    <p:sldId id="1135" r:id="rId334"/>
    <p:sldId id="537" r:id="rId335"/>
    <p:sldId id="538" r:id="rId336"/>
    <p:sldId id="1599" r:id="rId337"/>
    <p:sldId id="1600" r:id="rId338"/>
    <p:sldId id="1601" r:id="rId339"/>
    <p:sldId id="1206" r:id="rId340"/>
    <p:sldId id="1427" r:id="rId341"/>
    <p:sldId id="1434" r:id="rId342"/>
    <p:sldId id="541" r:id="rId343"/>
    <p:sldId id="544" r:id="rId344"/>
    <p:sldId id="545" r:id="rId345"/>
    <p:sldId id="1622" r:id="rId346"/>
    <p:sldId id="546" r:id="rId347"/>
    <p:sldId id="548" r:id="rId348"/>
    <p:sldId id="550" r:id="rId349"/>
    <p:sldId id="551" r:id="rId350"/>
    <p:sldId id="1656" r:id="rId351"/>
    <p:sldId id="553" r:id="rId352"/>
    <p:sldId id="555" r:id="rId353"/>
    <p:sldId id="559" r:id="rId354"/>
    <p:sldId id="1658" r:id="rId355"/>
    <p:sldId id="1587" r:id="rId356"/>
    <p:sldId id="562" r:id="rId357"/>
    <p:sldId id="563" r:id="rId358"/>
    <p:sldId id="1581" r:id="rId359"/>
    <p:sldId id="1585" r:id="rId360"/>
    <p:sldId id="1583" r:id="rId361"/>
    <p:sldId id="564" r:id="rId362"/>
    <p:sldId id="1441" r:id="rId363"/>
    <p:sldId id="565" r:id="rId364"/>
    <p:sldId id="566" r:id="rId365"/>
    <p:sldId id="567" r:id="rId366"/>
    <p:sldId id="1631" r:id="rId367"/>
    <p:sldId id="574" r:id="rId368"/>
    <p:sldId id="571" r:id="rId369"/>
    <p:sldId id="575" r:id="rId370"/>
    <p:sldId id="576" r:id="rId371"/>
    <p:sldId id="572" r:id="rId372"/>
    <p:sldId id="602" r:id="rId373"/>
    <p:sldId id="800" r:id="rId374"/>
    <p:sldId id="573" r:id="rId375"/>
    <p:sldId id="1646" r:id="rId376"/>
    <p:sldId id="1686" r:id="rId377"/>
    <p:sldId id="632" r:id="rId378"/>
    <p:sldId id="580" r:id="rId379"/>
    <p:sldId id="601" r:id="rId380"/>
    <p:sldId id="603" r:id="rId381"/>
    <p:sldId id="598" r:id="rId382"/>
    <p:sldId id="604" r:id="rId383"/>
    <p:sldId id="605" r:id="rId384"/>
    <p:sldId id="606" r:id="rId385"/>
    <p:sldId id="607" r:id="rId386"/>
    <p:sldId id="599" r:id="rId387"/>
    <p:sldId id="608" r:id="rId388"/>
    <p:sldId id="1650" r:id="rId389"/>
    <p:sldId id="1159" r:id="rId390"/>
    <p:sldId id="1640" r:id="rId391"/>
    <p:sldId id="1635" r:id="rId392"/>
    <p:sldId id="1633" r:id="rId393"/>
    <p:sldId id="1637" r:id="rId394"/>
    <p:sldId id="1638" r:id="rId395"/>
    <p:sldId id="1639" r:id="rId396"/>
    <p:sldId id="631" r:id="rId397"/>
    <p:sldId id="637" r:id="rId398"/>
    <p:sldId id="1047" r:id="rId399"/>
    <p:sldId id="1567" r:id="rId400"/>
    <p:sldId id="1072" r:id="rId401"/>
    <p:sldId id="1073" r:id="rId402"/>
    <p:sldId id="1077" r:id="rId403"/>
    <p:sldId id="1079" r:id="rId404"/>
    <p:sldId id="1085" r:id="rId405"/>
    <p:sldId id="1089" r:id="rId406"/>
    <p:sldId id="1091" r:id="rId407"/>
    <p:sldId id="1620" r:id="rId408"/>
    <p:sldId id="1095" r:id="rId409"/>
    <p:sldId id="1570" r:id="rId410"/>
    <p:sldId id="1575" r:id="rId411"/>
    <p:sldId id="1573" r:id="rId412"/>
    <p:sldId id="1100" r:id="rId413"/>
    <p:sldId id="1102" r:id="rId414"/>
    <p:sldId id="1103" r:id="rId415"/>
    <p:sldId id="1105" r:id="rId416"/>
    <p:sldId id="1106" r:id="rId417"/>
    <p:sldId id="1107" r:id="rId418"/>
    <p:sldId id="1211" r:id="rId419"/>
    <p:sldId id="1109" r:id="rId420"/>
    <p:sldId id="1110" r:id="rId421"/>
    <p:sldId id="1113" r:id="rId422"/>
    <p:sldId id="1132" r:id="rId423"/>
    <p:sldId id="1116" r:id="rId424"/>
    <p:sldId id="1652" r:id="rId425"/>
    <p:sldId id="1118" r:id="rId426"/>
    <p:sldId id="1117" r:id="rId427"/>
    <p:sldId id="1119" r:id="rId428"/>
    <p:sldId id="1559" r:id="rId429"/>
    <p:sldId id="1447" r:id="rId430"/>
    <p:sldId id="1444" r:id="rId431"/>
    <p:sldId id="1445" r:id="rId432"/>
    <p:sldId id="1678" r:id="rId433"/>
    <p:sldId id="1395" r:id="rId434"/>
    <p:sldId id="1230" r:id="rId435"/>
    <p:sldId id="715" r:id="rId436"/>
    <p:sldId id="1616" r:id="rId437"/>
    <p:sldId id="1676" r:id="rId438"/>
    <p:sldId id="1675" r:id="rId439"/>
    <p:sldId id="842" r:id="rId440"/>
    <p:sldId id="1291" r:id="rId441"/>
    <p:sldId id="993" r:id="rId442"/>
    <p:sldId id="1232" r:id="rId443"/>
    <p:sldId id="1044" r:id="rId444"/>
    <p:sldId id="678" r:id="rId445"/>
    <p:sldId id="745" r:id="rId446"/>
    <p:sldId id="995" r:id="rId447"/>
    <p:sldId id="1004" r:id="rId448"/>
    <p:sldId id="987" r:id="rId449"/>
    <p:sldId id="1006" r:id="rId450"/>
    <p:sldId id="1008" r:id="rId451"/>
    <p:sldId id="1022" r:id="rId452"/>
    <p:sldId id="1023" r:id="rId453"/>
    <p:sldId id="989" r:id="rId454"/>
    <p:sldId id="997" r:id="rId455"/>
    <p:sldId id="998" r:id="rId456"/>
    <p:sldId id="983" r:id="rId457"/>
    <p:sldId id="991" r:id="rId458"/>
    <p:sldId id="1679" r:id="rId459"/>
    <p:sldId id="1680" r:id="rId460"/>
    <p:sldId id="1293" r:id="rId461"/>
    <p:sldId id="1295" r:id="rId462"/>
    <p:sldId id="1449" r:id="rId463"/>
    <p:sldId id="1234" r:id="rId464"/>
    <p:sldId id="742" r:id="rId465"/>
    <p:sldId id="747" r:id="rId466"/>
    <p:sldId id="748" r:id="rId467"/>
    <p:sldId id="755" r:id="rId468"/>
    <p:sldId id="930" r:id="rId469"/>
    <p:sldId id="785" r:id="rId470"/>
    <p:sldId id="1563" r:id="rId471"/>
    <p:sldId id="814" r:id="rId472"/>
  </p:sldIdLst>
  <p:sldSz cx="9144000" cy="6858000" type="screen4x3"/>
  <p:notesSz cx="6858000" cy="9144000"/>
  <p:defaultTextStyle>
    <a:defPPr>
      <a:defRPr lang="hu-HU"/>
    </a:defPPr>
    <a:lvl1pPr algn="l" rtl="0" fontAlgn="base">
      <a:lnSpc>
        <a:spcPct val="80000"/>
      </a:lnSpc>
      <a:spcBef>
        <a:spcPct val="20000"/>
      </a:spcBef>
      <a:spcAft>
        <a:spcPct val="0"/>
      </a:spcAft>
      <a:buChar char="•"/>
      <a:defRPr sz="2400" b="1" kern="1200">
        <a:solidFill>
          <a:srgbClr val="000099"/>
        </a:solidFill>
        <a:latin typeface="Arial" charset="0"/>
        <a:ea typeface="+mn-ea"/>
        <a:cs typeface="Arial" charset="0"/>
      </a:defRPr>
    </a:lvl1pPr>
    <a:lvl2pPr marL="457200" algn="l" rtl="0" fontAlgn="base">
      <a:lnSpc>
        <a:spcPct val="80000"/>
      </a:lnSpc>
      <a:spcBef>
        <a:spcPct val="20000"/>
      </a:spcBef>
      <a:spcAft>
        <a:spcPct val="0"/>
      </a:spcAft>
      <a:buChar char="•"/>
      <a:defRPr sz="2400" b="1" kern="1200">
        <a:solidFill>
          <a:srgbClr val="000099"/>
        </a:solidFill>
        <a:latin typeface="Arial" charset="0"/>
        <a:ea typeface="+mn-ea"/>
        <a:cs typeface="Arial" charset="0"/>
      </a:defRPr>
    </a:lvl2pPr>
    <a:lvl3pPr marL="914400" algn="l" rtl="0" fontAlgn="base">
      <a:lnSpc>
        <a:spcPct val="80000"/>
      </a:lnSpc>
      <a:spcBef>
        <a:spcPct val="20000"/>
      </a:spcBef>
      <a:spcAft>
        <a:spcPct val="0"/>
      </a:spcAft>
      <a:buChar char="•"/>
      <a:defRPr sz="2400" b="1" kern="1200">
        <a:solidFill>
          <a:srgbClr val="000099"/>
        </a:solidFill>
        <a:latin typeface="Arial" charset="0"/>
        <a:ea typeface="+mn-ea"/>
        <a:cs typeface="Arial" charset="0"/>
      </a:defRPr>
    </a:lvl3pPr>
    <a:lvl4pPr marL="1371600" algn="l" rtl="0" fontAlgn="base">
      <a:lnSpc>
        <a:spcPct val="80000"/>
      </a:lnSpc>
      <a:spcBef>
        <a:spcPct val="20000"/>
      </a:spcBef>
      <a:spcAft>
        <a:spcPct val="0"/>
      </a:spcAft>
      <a:buChar char="•"/>
      <a:defRPr sz="2400" b="1" kern="1200">
        <a:solidFill>
          <a:srgbClr val="000099"/>
        </a:solidFill>
        <a:latin typeface="Arial" charset="0"/>
        <a:ea typeface="+mn-ea"/>
        <a:cs typeface="Arial" charset="0"/>
      </a:defRPr>
    </a:lvl4pPr>
    <a:lvl5pPr marL="1828800" algn="l" rtl="0" fontAlgn="base">
      <a:lnSpc>
        <a:spcPct val="80000"/>
      </a:lnSpc>
      <a:spcBef>
        <a:spcPct val="20000"/>
      </a:spcBef>
      <a:spcAft>
        <a:spcPct val="0"/>
      </a:spcAft>
      <a:buChar char="•"/>
      <a:defRPr sz="2400" b="1" kern="1200">
        <a:solidFill>
          <a:srgbClr val="000099"/>
        </a:solidFill>
        <a:latin typeface="Arial" charset="0"/>
        <a:ea typeface="+mn-ea"/>
        <a:cs typeface="Arial" charset="0"/>
      </a:defRPr>
    </a:lvl5pPr>
    <a:lvl6pPr marL="2286000" algn="l" defTabSz="914400" rtl="0" eaLnBrk="1" latinLnBrk="0" hangingPunct="1">
      <a:defRPr sz="2400" b="1" kern="1200">
        <a:solidFill>
          <a:srgbClr val="000099"/>
        </a:solidFill>
        <a:latin typeface="Arial" charset="0"/>
        <a:ea typeface="+mn-ea"/>
        <a:cs typeface="Arial" charset="0"/>
      </a:defRPr>
    </a:lvl6pPr>
    <a:lvl7pPr marL="2743200" algn="l" defTabSz="914400" rtl="0" eaLnBrk="1" latinLnBrk="0" hangingPunct="1">
      <a:defRPr sz="2400" b="1" kern="1200">
        <a:solidFill>
          <a:srgbClr val="000099"/>
        </a:solidFill>
        <a:latin typeface="Arial" charset="0"/>
        <a:ea typeface="+mn-ea"/>
        <a:cs typeface="Arial" charset="0"/>
      </a:defRPr>
    </a:lvl7pPr>
    <a:lvl8pPr marL="3200400" algn="l" defTabSz="914400" rtl="0" eaLnBrk="1" latinLnBrk="0" hangingPunct="1">
      <a:defRPr sz="2400" b="1" kern="1200">
        <a:solidFill>
          <a:srgbClr val="000099"/>
        </a:solidFill>
        <a:latin typeface="Arial" charset="0"/>
        <a:ea typeface="+mn-ea"/>
        <a:cs typeface="Arial" charset="0"/>
      </a:defRPr>
    </a:lvl8pPr>
    <a:lvl9pPr marL="3657600" algn="l" defTabSz="914400" rtl="0" eaLnBrk="1" latinLnBrk="0" hangingPunct="1">
      <a:defRPr sz="2400" b="1" kern="1200">
        <a:solidFill>
          <a:srgbClr val="000099"/>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Rg st="1" end="456"/>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CFE98"/>
    <a:srgbClr val="F4FE98"/>
    <a:srgbClr val="F6F97B"/>
    <a:srgbClr val="FFFFFF"/>
    <a:srgbClr val="CCFFCC"/>
    <a:srgbClr val="F8F8F8"/>
    <a:srgbClr val="996633"/>
    <a:srgbClr val="9933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94051" autoAdjust="0"/>
  </p:normalViewPr>
  <p:slideViewPr>
    <p:cSldViewPr>
      <p:cViewPr varScale="1">
        <p:scale>
          <a:sx n="65" d="100"/>
          <a:sy n="65" d="100"/>
        </p:scale>
        <p:origin x="-145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700" y="-1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21" Type="http://schemas.openxmlformats.org/officeDocument/2006/relationships/slide" Target="slides/slide5.xml"/><Relationship Id="rId63" Type="http://schemas.openxmlformats.org/officeDocument/2006/relationships/slide" Target="slides/slide47.xml"/><Relationship Id="rId159" Type="http://schemas.openxmlformats.org/officeDocument/2006/relationships/slide" Target="slides/slide143.xml"/><Relationship Id="rId324" Type="http://schemas.openxmlformats.org/officeDocument/2006/relationships/slide" Target="slides/slide308.xml"/><Relationship Id="rId366" Type="http://schemas.openxmlformats.org/officeDocument/2006/relationships/slide" Target="slides/slide350.xml"/><Relationship Id="rId170" Type="http://schemas.openxmlformats.org/officeDocument/2006/relationships/slide" Target="slides/slide154.xml"/><Relationship Id="rId226" Type="http://schemas.openxmlformats.org/officeDocument/2006/relationships/slide" Target="slides/slide210.xml"/><Relationship Id="rId433" Type="http://schemas.openxmlformats.org/officeDocument/2006/relationships/slide" Target="slides/slide417.xml"/><Relationship Id="rId268" Type="http://schemas.openxmlformats.org/officeDocument/2006/relationships/slide" Target="slides/slide252.xml"/><Relationship Id="rId475" Type="http://schemas.openxmlformats.org/officeDocument/2006/relationships/viewProps" Target="viewProps.xml"/><Relationship Id="rId32" Type="http://schemas.openxmlformats.org/officeDocument/2006/relationships/slide" Target="slides/slide16.xml"/><Relationship Id="rId74" Type="http://schemas.openxmlformats.org/officeDocument/2006/relationships/slide" Target="slides/slide58.xml"/><Relationship Id="rId128" Type="http://schemas.openxmlformats.org/officeDocument/2006/relationships/slide" Target="slides/slide112.xml"/><Relationship Id="rId335" Type="http://schemas.openxmlformats.org/officeDocument/2006/relationships/slide" Target="slides/slide319.xml"/><Relationship Id="rId377" Type="http://schemas.openxmlformats.org/officeDocument/2006/relationships/slide" Target="slides/slide361.xml"/><Relationship Id="rId5" Type="http://schemas.openxmlformats.org/officeDocument/2006/relationships/slideMaster" Target="slideMasters/slideMaster5.xml"/><Relationship Id="rId181" Type="http://schemas.openxmlformats.org/officeDocument/2006/relationships/slide" Target="slides/slide165.xml"/><Relationship Id="rId237" Type="http://schemas.openxmlformats.org/officeDocument/2006/relationships/slide" Target="slides/slide221.xml"/><Relationship Id="rId402" Type="http://schemas.openxmlformats.org/officeDocument/2006/relationships/slide" Target="slides/slide386.xml"/><Relationship Id="rId279" Type="http://schemas.openxmlformats.org/officeDocument/2006/relationships/slide" Target="slides/slide263.xml"/><Relationship Id="rId444" Type="http://schemas.openxmlformats.org/officeDocument/2006/relationships/slide" Target="slides/slide428.xml"/><Relationship Id="rId43" Type="http://schemas.openxmlformats.org/officeDocument/2006/relationships/slide" Target="slides/slide27.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slide" Target="slides/slide288.xml"/><Relationship Id="rId346" Type="http://schemas.openxmlformats.org/officeDocument/2006/relationships/slide" Target="slides/slide330.xml"/><Relationship Id="rId388" Type="http://schemas.openxmlformats.org/officeDocument/2006/relationships/slide" Target="slides/slide372.xml"/><Relationship Id="rId85" Type="http://schemas.openxmlformats.org/officeDocument/2006/relationships/slide" Target="slides/slide69.xml"/><Relationship Id="rId150" Type="http://schemas.openxmlformats.org/officeDocument/2006/relationships/slide" Target="slides/slide134.xml"/><Relationship Id="rId192" Type="http://schemas.openxmlformats.org/officeDocument/2006/relationships/slide" Target="slides/slide176.xml"/><Relationship Id="rId206" Type="http://schemas.openxmlformats.org/officeDocument/2006/relationships/slide" Target="slides/slide190.xml"/><Relationship Id="rId413" Type="http://schemas.openxmlformats.org/officeDocument/2006/relationships/slide" Target="slides/slide397.xml"/><Relationship Id="rId248" Type="http://schemas.openxmlformats.org/officeDocument/2006/relationships/slide" Target="slides/slide232.xml"/><Relationship Id="rId455" Type="http://schemas.openxmlformats.org/officeDocument/2006/relationships/slide" Target="slides/slide439.xml"/><Relationship Id="rId12" Type="http://schemas.openxmlformats.org/officeDocument/2006/relationships/slideMaster" Target="slideMasters/slideMaster12.xml"/><Relationship Id="rId108" Type="http://schemas.openxmlformats.org/officeDocument/2006/relationships/slide" Target="slides/slide92.xml"/><Relationship Id="rId315" Type="http://schemas.openxmlformats.org/officeDocument/2006/relationships/slide" Target="slides/slide299.xml"/><Relationship Id="rId357" Type="http://schemas.openxmlformats.org/officeDocument/2006/relationships/slide" Target="slides/slide341.xml"/><Relationship Id="rId54" Type="http://schemas.openxmlformats.org/officeDocument/2006/relationships/slide" Target="slides/slide38.xml"/><Relationship Id="rId96" Type="http://schemas.openxmlformats.org/officeDocument/2006/relationships/slide" Target="slides/slide80.xml"/><Relationship Id="rId161" Type="http://schemas.openxmlformats.org/officeDocument/2006/relationships/slide" Target="slides/slide145.xml"/><Relationship Id="rId217" Type="http://schemas.openxmlformats.org/officeDocument/2006/relationships/slide" Target="slides/slide201.xml"/><Relationship Id="rId399" Type="http://schemas.openxmlformats.org/officeDocument/2006/relationships/slide" Target="slides/slide383.xml"/><Relationship Id="rId259" Type="http://schemas.openxmlformats.org/officeDocument/2006/relationships/slide" Target="slides/slide243.xml"/><Relationship Id="rId424" Type="http://schemas.openxmlformats.org/officeDocument/2006/relationships/slide" Target="slides/slide408.xml"/><Relationship Id="rId466" Type="http://schemas.openxmlformats.org/officeDocument/2006/relationships/slide" Target="slides/slide450.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326" Type="http://schemas.openxmlformats.org/officeDocument/2006/relationships/slide" Target="slides/slide310.xml"/><Relationship Id="rId65" Type="http://schemas.openxmlformats.org/officeDocument/2006/relationships/slide" Target="slides/slide49.xml"/><Relationship Id="rId130" Type="http://schemas.openxmlformats.org/officeDocument/2006/relationships/slide" Target="slides/slide114.xml"/><Relationship Id="rId368" Type="http://schemas.openxmlformats.org/officeDocument/2006/relationships/slide" Target="slides/slide352.xml"/><Relationship Id="rId172" Type="http://schemas.openxmlformats.org/officeDocument/2006/relationships/slide" Target="slides/slide156.xml"/><Relationship Id="rId228" Type="http://schemas.openxmlformats.org/officeDocument/2006/relationships/slide" Target="slides/slide212.xml"/><Relationship Id="rId435" Type="http://schemas.openxmlformats.org/officeDocument/2006/relationships/slide" Target="slides/slide419.xml"/><Relationship Id="rId477" Type="http://schemas.openxmlformats.org/officeDocument/2006/relationships/tableStyles" Target="tableStyles.xml"/><Relationship Id="rId281" Type="http://schemas.openxmlformats.org/officeDocument/2006/relationships/slide" Target="slides/slide265.xml"/><Relationship Id="rId337" Type="http://schemas.openxmlformats.org/officeDocument/2006/relationships/slide" Target="slides/slide321.xml"/><Relationship Id="rId34" Type="http://schemas.openxmlformats.org/officeDocument/2006/relationships/slide" Target="slides/slide18.xml"/><Relationship Id="rId76" Type="http://schemas.openxmlformats.org/officeDocument/2006/relationships/slide" Target="slides/slide60.xml"/><Relationship Id="rId141" Type="http://schemas.openxmlformats.org/officeDocument/2006/relationships/slide" Target="slides/slide125.xml"/><Relationship Id="rId379" Type="http://schemas.openxmlformats.org/officeDocument/2006/relationships/slide" Target="slides/slide363.xml"/><Relationship Id="rId7" Type="http://schemas.openxmlformats.org/officeDocument/2006/relationships/slideMaster" Target="slideMasters/slideMaster7.xml"/><Relationship Id="rId183" Type="http://schemas.openxmlformats.org/officeDocument/2006/relationships/slide" Target="slides/slide167.xml"/><Relationship Id="rId239" Type="http://schemas.openxmlformats.org/officeDocument/2006/relationships/slide" Target="slides/slide223.xml"/><Relationship Id="rId390" Type="http://schemas.openxmlformats.org/officeDocument/2006/relationships/slide" Target="slides/slide374.xml"/><Relationship Id="rId404" Type="http://schemas.openxmlformats.org/officeDocument/2006/relationships/slide" Target="slides/slide388.xml"/><Relationship Id="rId446" Type="http://schemas.openxmlformats.org/officeDocument/2006/relationships/slide" Target="slides/slide430.xml"/><Relationship Id="rId250" Type="http://schemas.openxmlformats.org/officeDocument/2006/relationships/slide" Target="slides/slide234.xml"/><Relationship Id="rId292" Type="http://schemas.openxmlformats.org/officeDocument/2006/relationships/slide" Target="slides/slide276.xml"/><Relationship Id="rId306" Type="http://schemas.openxmlformats.org/officeDocument/2006/relationships/slide" Target="slides/slide290.xml"/><Relationship Id="rId45" Type="http://schemas.openxmlformats.org/officeDocument/2006/relationships/slide" Target="slides/slide29.xml"/><Relationship Id="rId87" Type="http://schemas.openxmlformats.org/officeDocument/2006/relationships/slide" Target="slides/slide71.xml"/><Relationship Id="rId110" Type="http://schemas.openxmlformats.org/officeDocument/2006/relationships/slide" Target="slides/slide94.xml"/><Relationship Id="rId348" Type="http://schemas.openxmlformats.org/officeDocument/2006/relationships/slide" Target="slides/slide332.xml"/><Relationship Id="rId152" Type="http://schemas.openxmlformats.org/officeDocument/2006/relationships/slide" Target="slides/slide136.xml"/><Relationship Id="rId194" Type="http://schemas.openxmlformats.org/officeDocument/2006/relationships/slide" Target="slides/slide178.xml"/><Relationship Id="rId208" Type="http://schemas.openxmlformats.org/officeDocument/2006/relationships/slide" Target="slides/slide192.xml"/><Relationship Id="rId415" Type="http://schemas.openxmlformats.org/officeDocument/2006/relationships/slide" Target="slides/slide399.xml"/><Relationship Id="rId457" Type="http://schemas.openxmlformats.org/officeDocument/2006/relationships/slide" Target="slides/slide441.xml"/><Relationship Id="rId261" Type="http://schemas.openxmlformats.org/officeDocument/2006/relationships/slide" Target="slides/slide245.xml"/><Relationship Id="rId14" Type="http://schemas.openxmlformats.org/officeDocument/2006/relationships/slideMaster" Target="slideMasters/slideMaster14.xml"/><Relationship Id="rId56" Type="http://schemas.openxmlformats.org/officeDocument/2006/relationships/slide" Target="slides/slide40.xml"/><Relationship Id="rId317" Type="http://schemas.openxmlformats.org/officeDocument/2006/relationships/slide" Target="slides/slide301.xml"/><Relationship Id="rId359" Type="http://schemas.openxmlformats.org/officeDocument/2006/relationships/slide" Target="slides/slide343.xml"/><Relationship Id="rId98" Type="http://schemas.openxmlformats.org/officeDocument/2006/relationships/slide" Target="slides/slide82.xml"/><Relationship Id="rId121" Type="http://schemas.openxmlformats.org/officeDocument/2006/relationships/slide" Target="slides/slide105.xml"/><Relationship Id="rId163" Type="http://schemas.openxmlformats.org/officeDocument/2006/relationships/slide" Target="slides/slide147.xml"/><Relationship Id="rId219" Type="http://schemas.openxmlformats.org/officeDocument/2006/relationships/slide" Target="slides/slide203.xml"/><Relationship Id="rId370" Type="http://schemas.openxmlformats.org/officeDocument/2006/relationships/slide" Target="slides/slide354.xml"/><Relationship Id="rId426" Type="http://schemas.openxmlformats.org/officeDocument/2006/relationships/slide" Target="slides/slide410.xml"/><Relationship Id="rId230" Type="http://schemas.openxmlformats.org/officeDocument/2006/relationships/slide" Target="slides/slide214.xml"/><Relationship Id="rId468" Type="http://schemas.openxmlformats.org/officeDocument/2006/relationships/slide" Target="slides/slide452.xml"/><Relationship Id="rId25" Type="http://schemas.openxmlformats.org/officeDocument/2006/relationships/slide" Target="slides/slide9.xml"/><Relationship Id="rId67" Type="http://schemas.openxmlformats.org/officeDocument/2006/relationships/slide" Target="slides/slide51.xml"/><Relationship Id="rId272" Type="http://schemas.openxmlformats.org/officeDocument/2006/relationships/slide" Target="slides/slide256.xml"/><Relationship Id="rId328" Type="http://schemas.openxmlformats.org/officeDocument/2006/relationships/slide" Target="slides/slide312.xml"/><Relationship Id="rId132" Type="http://schemas.openxmlformats.org/officeDocument/2006/relationships/slide" Target="slides/slide116.xml"/><Relationship Id="rId174" Type="http://schemas.openxmlformats.org/officeDocument/2006/relationships/slide" Target="slides/slide158.xml"/><Relationship Id="rId381" Type="http://schemas.openxmlformats.org/officeDocument/2006/relationships/slide" Target="slides/slide365.xml"/><Relationship Id="rId241" Type="http://schemas.openxmlformats.org/officeDocument/2006/relationships/slide" Target="slides/slide225.xml"/><Relationship Id="rId437" Type="http://schemas.openxmlformats.org/officeDocument/2006/relationships/slide" Target="slides/slide421.xml"/><Relationship Id="rId36" Type="http://schemas.openxmlformats.org/officeDocument/2006/relationships/slide" Target="slides/slide20.xml"/><Relationship Id="rId283" Type="http://schemas.openxmlformats.org/officeDocument/2006/relationships/slide" Target="slides/slide267.xml"/><Relationship Id="rId339" Type="http://schemas.openxmlformats.org/officeDocument/2006/relationships/slide" Target="slides/slide323.xml"/><Relationship Id="rId78" Type="http://schemas.openxmlformats.org/officeDocument/2006/relationships/slide" Target="slides/slide62.xml"/><Relationship Id="rId101" Type="http://schemas.openxmlformats.org/officeDocument/2006/relationships/slide" Target="slides/slide85.xml"/><Relationship Id="rId143" Type="http://schemas.openxmlformats.org/officeDocument/2006/relationships/slide" Target="slides/slide127.xml"/><Relationship Id="rId185" Type="http://schemas.openxmlformats.org/officeDocument/2006/relationships/slide" Target="slides/slide169.xml"/><Relationship Id="rId350" Type="http://schemas.openxmlformats.org/officeDocument/2006/relationships/slide" Target="slides/slide334.xml"/><Relationship Id="rId406" Type="http://schemas.openxmlformats.org/officeDocument/2006/relationships/slide" Target="slides/slide390.xml"/><Relationship Id="rId9" Type="http://schemas.openxmlformats.org/officeDocument/2006/relationships/slideMaster" Target="slideMasters/slideMaster9.xml"/><Relationship Id="rId210" Type="http://schemas.openxmlformats.org/officeDocument/2006/relationships/slide" Target="slides/slide194.xml"/><Relationship Id="rId392" Type="http://schemas.openxmlformats.org/officeDocument/2006/relationships/slide" Target="slides/slide376.xml"/><Relationship Id="rId448" Type="http://schemas.openxmlformats.org/officeDocument/2006/relationships/slide" Target="slides/slide432.xml"/><Relationship Id="rId252" Type="http://schemas.openxmlformats.org/officeDocument/2006/relationships/slide" Target="slides/slide236.xml"/><Relationship Id="rId294" Type="http://schemas.openxmlformats.org/officeDocument/2006/relationships/slide" Target="slides/slide278.xml"/><Relationship Id="rId308" Type="http://schemas.openxmlformats.org/officeDocument/2006/relationships/slide" Target="slides/slide292.xml"/><Relationship Id="rId47" Type="http://schemas.openxmlformats.org/officeDocument/2006/relationships/slide" Target="slides/slide31.xml"/><Relationship Id="rId89" Type="http://schemas.openxmlformats.org/officeDocument/2006/relationships/slide" Target="slides/slide73.xml"/><Relationship Id="rId112" Type="http://schemas.openxmlformats.org/officeDocument/2006/relationships/slide" Target="slides/slide96.xml"/><Relationship Id="rId154" Type="http://schemas.openxmlformats.org/officeDocument/2006/relationships/slide" Target="slides/slide138.xml"/><Relationship Id="rId361" Type="http://schemas.openxmlformats.org/officeDocument/2006/relationships/slide" Target="slides/slide345.xml"/><Relationship Id="rId196" Type="http://schemas.openxmlformats.org/officeDocument/2006/relationships/slide" Target="slides/slide180.xml"/><Relationship Id="rId417" Type="http://schemas.openxmlformats.org/officeDocument/2006/relationships/slide" Target="slides/slide401.xml"/><Relationship Id="rId459" Type="http://schemas.openxmlformats.org/officeDocument/2006/relationships/slide" Target="slides/slide443.xml"/><Relationship Id="rId16" Type="http://schemas.openxmlformats.org/officeDocument/2006/relationships/slideMaster" Target="slideMasters/slideMaster16.xml"/><Relationship Id="rId221" Type="http://schemas.openxmlformats.org/officeDocument/2006/relationships/slide" Target="slides/slide205.xml"/><Relationship Id="rId263" Type="http://schemas.openxmlformats.org/officeDocument/2006/relationships/slide" Target="slides/slide247.xml"/><Relationship Id="rId319" Type="http://schemas.openxmlformats.org/officeDocument/2006/relationships/slide" Target="slides/slide303.xml"/><Relationship Id="rId470" Type="http://schemas.openxmlformats.org/officeDocument/2006/relationships/slide" Target="slides/slide454.xml"/><Relationship Id="rId58" Type="http://schemas.openxmlformats.org/officeDocument/2006/relationships/slide" Target="slides/slide42.xml"/><Relationship Id="rId123" Type="http://schemas.openxmlformats.org/officeDocument/2006/relationships/slide" Target="slides/slide107.xml"/><Relationship Id="rId330" Type="http://schemas.openxmlformats.org/officeDocument/2006/relationships/slide" Target="slides/slide314.xml"/><Relationship Id="rId165" Type="http://schemas.openxmlformats.org/officeDocument/2006/relationships/slide" Target="slides/slide149.xml"/><Relationship Id="rId372" Type="http://schemas.openxmlformats.org/officeDocument/2006/relationships/slide" Target="slides/slide356.xml"/><Relationship Id="rId428" Type="http://schemas.openxmlformats.org/officeDocument/2006/relationships/slide" Target="slides/slide412.xml"/><Relationship Id="rId232" Type="http://schemas.openxmlformats.org/officeDocument/2006/relationships/slide" Target="slides/slide216.xml"/><Relationship Id="rId274" Type="http://schemas.openxmlformats.org/officeDocument/2006/relationships/slide" Target="slides/slide258.xml"/><Relationship Id="rId27" Type="http://schemas.openxmlformats.org/officeDocument/2006/relationships/slide" Target="slides/slide11.xml"/><Relationship Id="rId69" Type="http://schemas.openxmlformats.org/officeDocument/2006/relationships/slide" Target="slides/slide53.xml"/><Relationship Id="rId134" Type="http://schemas.openxmlformats.org/officeDocument/2006/relationships/slide" Target="slides/slide118.xml"/><Relationship Id="rId80" Type="http://schemas.openxmlformats.org/officeDocument/2006/relationships/slide" Target="slides/slide64.xml"/><Relationship Id="rId176" Type="http://schemas.openxmlformats.org/officeDocument/2006/relationships/slide" Target="slides/slide160.xml"/><Relationship Id="rId341" Type="http://schemas.openxmlformats.org/officeDocument/2006/relationships/slide" Target="slides/slide325.xml"/><Relationship Id="rId383" Type="http://schemas.openxmlformats.org/officeDocument/2006/relationships/slide" Target="slides/slide367.xml"/><Relationship Id="rId439" Type="http://schemas.openxmlformats.org/officeDocument/2006/relationships/slide" Target="slides/slide423.xml"/><Relationship Id="rId201" Type="http://schemas.openxmlformats.org/officeDocument/2006/relationships/slide" Target="slides/slide185.xml"/><Relationship Id="rId243" Type="http://schemas.openxmlformats.org/officeDocument/2006/relationships/slide" Target="slides/slide227.xml"/><Relationship Id="rId285" Type="http://schemas.openxmlformats.org/officeDocument/2006/relationships/slide" Target="slides/slide269.xml"/><Relationship Id="rId450" Type="http://schemas.openxmlformats.org/officeDocument/2006/relationships/slide" Target="slides/slide434.xml"/><Relationship Id="rId38" Type="http://schemas.openxmlformats.org/officeDocument/2006/relationships/slide" Target="slides/slide22.xml"/><Relationship Id="rId103" Type="http://schemas.openxmlformats.org/officeDocument/2006/relationships/slide" Target="slides/slide87.xml"/><Relationship Id="rId310" Type="http://schemas.openxmlformats.org/officeDocument/2006/relationships/slide" Target="slides/slide294.xml"/><Relationship Id="rId91" Type="http://schemas.openxmlformats.org/officeDocument/2006/relationships/slide" Target="slides/slide75.xml"/><Relationship Id="rId145" Type="http://schemas.openxmlformats.org/officeDocument/2006/relationships/slide" Target="slides/slide129.xml"/><Relationship Id="rId187" Type="http://schemas.openxmlformats.org/officeDocument/2006/relationships/slide" Target="slides/slide171.xml"/><Relationship Id="rId352" Type="http://schemas.openxmlformats.org/officeDocument/2006/relationships/slide" Target="slides/slide336.xml"/><Relationship Id="rId394" Type="http://schemas.openxmlformats.org/officeDocument/2006/relationships/slide" Target="slides/slide378.xml"/><Relationship Id="rId408" Type="http://schemas.openxmlformats.org/officeDocument/2006/relationships/slide" Target="slides/slide392.xml"/><Relationship Id="rId212" Type="http://schemas.openxmlformats.org/officeDocument/2006/relationships/slide" Target="slides/slide196.xml"/><Relationship Id="rId254" Type="http://schemas.openxmlformats.org/officeDocument/2006/relationships/slide" Target="slides/slide238.xml"/><Relationship Id="rId49" Type="http://schemas.openxmlformats.org/officeDocument/2006/relationships/slide" Target="slides/slide33.xml"/><Relationship Id="rId114" Type="http://schemas.openxmlformats.org/officeDocument/2006/relationships/slide" Target="slides/slide98.xml"/><Relationship Id="rId296" Type="http://schemas.openxmlformats.org/officeDocument/2006/relationships/slide" Target="slides/slide280.xml"/><Relationship Id="rId461" Type="http://schemas.openxmlformats.org/officeDocument/2006/relationships/slide" Target="slides/slide445.xml"/><Relationship Id="rId60" Type="http://schemas.openxmlformats.org/officeDocument/2006/relationships/slide" Target="slides/slide44.xml"/><Relationship Id="rId156" Type="http://schemas.openxmlformats.org/officeDocument/2006/relationships/slide" Target="slides/slide140.xml"/><Relationship Id="rId198" Type="http://schemas.openxmlformats.org/officeDocument/2006/relationships/slide" Target="slides/slide182.xml"/><Relationship Id="rId321" Type="http://schemas.openxmlformats.org/officeDocument/2006/relationships/slide" Target="slides/slide305.xml"/><Relationship Id="rId363" Type="http://schemas.openxmlformats.org/officeDocument/2006/relationships/slide" Target="slides/slide347.xml"/><Relationship Id="rId419" Type="http://schemas.openxmlformats.org/officeDocument/2006/relationships/slide" Target="slides/slide403.xml"/><Relationship Id="rId223" Type="http://schemas.openxmlformats.org/officeDocument/2006/relationships/slide" Target="slides/slide207.xml"/><Relationship Id="rId430" Type="http://schemas.openxmlformats.org/officeDocument/2006/relationships/slide" Target="slides/slide414.xml"/><Relationship Id="rId18" Type="http://schemas.openxmlformats.org/officeDocument/2006/relationships/slide" Target="slides/slide2.xml"/><Relationship Id="rId265" Type="http://schemas.openxmlformats.org/officeDocument/2006/relationships/slide" Target="slides/slide249.xml"/><Relationship Id="rId472" Type="http://schemas.openxmlformats.org/officeDocument/2006/relationships/slide" Target="slides/slide456.xml"/><Relationship Id="rId125" Type="http://schemas.openxmlformats.org/officeDocument/2006/relationships/slide" Target="slides/slide109.xml"/><Relationship Id="rId167" Type="http://schemas.openxmlformats.org/officeDocument/2006/relationships/slide" Target="slides/slide151.xml"/><Relationship Id="rId332" Type="http://schemas.openxmlformats.org/officeDocument/2006/relationships/slide" Target="slides/slide316.xml"/><Relationship Id="rId374" Type="http://schemas.openxmlformats.org/officeDocument/2006/relationships/slide" Target="slides/slide358.xml"/><Relationship Id="rId71" Type="http://schemas.openxmlformats.org/officeDocument/2006/relationships/slide" Target="slides/slide55.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76" Type="http://schemas.openxmlformats.org/officeDocument/2006/relationships/slide" Target="slides/slide260.xml"/><Relationship Id="rId441" Type="http://schemas.openxmlformats.org/officeDocument/2006/relationships/slide" Target="slides/slide425.xml"/><Relationship Id="rId40" Type="http://schemas.openxmlformats.org/officeDocument/2006/relationships/slide" Target="slides/slide24.xml"/><Relationship Id="rId136" Type="http://schemas.openxmlformats.org/officeDocument/2006/relationships/slide" Target="slides/slide120.xml"/><Relationship Id="rId178" Type="http://schemas.openxmlformats.org/officeDocument/2006/relationships/slide" Target="slides/slide162.xml"/><Relationship Id="rId301" Type="http://schemas.openxmlformats.org/officeDocument/2006/relationships/slide" Target="slides/slide285.xml"/><Relationship Id="rId343" Type="http://schemas.openxmlformats.org/officeDocument/2006/relationships/slide" Target="slides/slide327.xml"/><Relationship Id="rId82" Type="http://schemas.openxmlformats.org/officeDocument/2006/relationships/slide" Target="slides/slide66.xml"/><Relationship Id="rId203" Type="http://schemas.openxmlformats.org/officeDocument/2006/relationships/slide" Target="slides/slide187.xml"/><Relationship Id="rId385" Type="http://schemas.openxmlformats.org/officeDocument/2006/relationships/slide" Target="slides/slide369.xml"/><Relationship Id="rId245" Type="http://schemas.openxmlformats.org/officeDocument/2006/relationships/slide" Target="slides/slide229.xml"/><Relationship Id="rId287" Type="http://schemas.openxmlformats.org/officeDocument/2006/relationships/slide" Target="slides/slide271.xml"/><Relationship Id="rId410" Type="http://schemas.openxmlformats.org/officeDocument/2006/relationships/slide" Target="slides/slide394.xml"/><Relationship Id="rId452" Type="http://schemas.openxmlformats.org/officeDocument/2006/relationships/slide" Target="slides/slide436.xml"/><Relationship Id="rId105" Type="http://schemas.openxmlformats.org/officeDocument/2006/relationships/slide" Target="slides/slide89.xml"/><Relationship Id="rId147" Type="http://schemas.openxmlformats.org/officeDocument/2006/relationships/slide" Target="slides/slide131.xml"/><Relationship Id="rId312" Type="http://schemas.openxmlformats.org/officeDocument/2006/relationships/slide" Target="slides/slide296.xml"/><Relationship Id="rId354" Type="http://schemas.openxmlformats.org/officeDocument/2006/relationships/slide" Target="slides/slide33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75" Type="http://schemas.openxmlformats.org/officeDocument/2006/relationships/slide" Target="slides/slide359.xml"/><Relationship Id="rId396" Type="http://schemas.openxmlformats.org/officeDocument/2006/relationships/slide" Target="slides/slide380.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400" Type="http://schemas.openxmlformats.org/officeDocument/2006/relationships/slide" Target="slides/slide384.xml"/><Relationship Id="rId421" Type="http://schemas.openxmlformats.org/officeDocument/2006/relationships/slide" Target="slides/slide405.xml"/><Relationship Id="rId442" Type="http://schemas.openxmlformats.org/officeDocument/2006/relationships/slide" Target="slides/slide426.xml"/><Relationship Id="rId463" Type="http://schemas.openxmlformats.org/officeDocument/2006/relationships/slide" Target="slides/slide447.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slide" Target="slides/slide286.xml"/><Relationship Id="rId323" Type="http://schemas.openxmlformats.org/officeDocument/2006/relationships/slide" Target="slides/slide307.xml"/><Relationship Id="rId344" Type="http://schemas.openxmlformats.org/officeDocument/2006/relationships/slide" Target="slides/slide328.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365" Type="http://schemas.openxmlformats.org/officeDocument/2006/relationships/slide" Target="slides/slide349.xml"/><Relationship Id="rId386" Type="http://schemas.openxmlformats.org/officeDocument/2006/relationships/slide" Target="slides/slide370.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411" Type="http://schemas.openxmlformats.org/officeDocument/2006/relationships/slide" Target="slides/slide395.xml"/><Relationship Id="rId432" Type="http://schemas.openxmlformats.org/officeDocument/2006/relationships/slide" Target="slides/slide416.xml"/><Relationship Id="rId453" Type="http://schemas.openxmlformats.org/officeDocument/2006/relationships/slide" Target="slides/slide437.xml"/><Relationship Id="rId474" Type="http://schemas.openxmlformats.org/officeDocument/2006/relationships/presProps" Target="presProps.xml"/><Relationship Id="rId106" Type="http://schemas.openxmlformats.org/officeDocument/2006/relationships/slide" Target="slides/slide90.xml"/><Relationship Id="rId127" Type="http://schemas.openxmlformats.org/officeDocument/2006/relationships/slide" Target="slides/slide111.xml"/><Relationship Id="rId313" Type="http://schemas.openxmlformats.org/officeDocument/2006/relationships/slide" Target="slides/slide297.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334" Type="http://schemas.openxmlformats.org/officeDocument/2006/relationships/slide" Target="slides/slide318.xml"/><Relationship Id="rId355" Type="http://schemas.openxmlformats.org/officeDocument/2006/relationships/slide" Target="slides/slide339.xml"/><Relationship Id="rId376" Type="http://schemas.openxmlformats.org/officeDocument/2006/relationships/slide" Target="slides/slide360.xml"/><Relationship Id="rId397" Type="http://schemas.openxmlformats.org/officeDocument/2006/relationships/slide" Target="slides/slide381.xml"/><Relationship Id="rId4" Type="http://schemas.openxmlformats.org/officeDocument/2006/relationships/slideMaster" Target="slideMasters/slideMaster4.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401" Type="http://schemas.openxmlformats.org/officeDocument/2006/relationships/slide" Target="slides/slide385.xml"/><Relationship Id="rId422" Type="http://schemas.openxmlformats.org/officeDocument/2006/relationships/slide" Target="slides/slide406.xml"/><Relationship Id="rId443" Type="http://schemas.openxmlformats.org/officeDocument/2006/relationships/slide" Target="slides/slide427.xml"/><Relationship Id="rId464" Type="http://schemas.openxmlformats.org/officeDocument/2006/relationships/slide" Target="slides/slide448.xml"/><Relationship Id="rId303" Type="http://schemas.openxmlformats.org/officeDocument/2006/relationships/slide" Target="slides/slide287.xml"/><Relationship Id="rId42" Type="http://schemas.openxmlformats.org/officeDocument/2006/relationships/slide" Target="slides/slide26.xml"/><Relationship Id="rId84" Type="http://schemas.openxmlformats.org/officeDocument/2006/relationships/slide" Target="slides/slide68.xml"/><Relationship Id="rId138" Type="http://schemas.openxmlformats.org/officeDocument/2006/relationships/slide" Target="slides/slide122.xml"/><Relationship Id="rId345" Type="http://schemas.openxmlformats.org/officeDocument/2006/relationships/slide" Target="slides/slide329.xml"/><Relationship Id="rId387" Type="http://schemas.openxmlformats.org/officeDocument/2006/relationships/slide" Target="slides/slide371.xml"/><Relationship Id="rId191" Type="http://schemas.openxmlformats.org/officeDocument/2006/relationships/slide" Target="slides/slide175.xml"/><Relationship Id="rId205" Type="http://schemas.openxmlformats.org/officeDocument/2006/relationships/slide" Target="slides/slide189.xml"/><Relationship Id="rId247" Type="http://schemas.openxmlformats.org/officeDocument/2006/relationships/slide" Target="slides/slide231.xml"/><Relationship Id="rId412" Type="http://schemas.openxmlformats.org/officeDocument/2006/relationships/slide" Target="slides/slide396.xml"/><Relationship Id="rId107" Type="http://schemas.openxmlformats.org/officeDocument/2006/relationships/slide" Target="slides/slide91.xml"/><Relationship Id="rId289" Type="http://schemas.openxmlformats.org/officeDocument/2006/relationships/slide" Target="slides/slide273.xml"/><Relationship Id="rId454" Type="http://schemas.openxmlformats.org/officeDocument/2006/relationships/slide" Target="slides/slide438.xml"/><Relationship Id="rId11" Type="http://schemas.openxmlformats.org/officeDocument/2006/relationships/slideMaster" Target="slideMasters/slideMaster11.xml"/><Relationship Id="rId53" Type="http://schemas.openxmlformats.org/officeDocument/2006/relationships/slide" Target="slides/slide37.xml"/><Relationship Id="rId149" Type="http://schemas.openxmlformats.org/officeDocument/2006/relationships/slide" Target="slides/slide133.xml"/><Relationship Id="rId314" Type="http://schemas.openxmlformats.org/officeDocument/2006/relationships/slide" Target="slides/slide298.xml"/><Relationship Id="rId356" Type="http://schemas.openxmlformats.org/officeDocument/2006/relationships/slide" Target="slides/slide340.xml"/><Relationship Id="rId398" Type="http://schemas.openxmlformats.org/officeDocument/2006/relationships/slide" Target="slides/slide382.xml"/><Relationship Id="rId95" Type="http://schemas.openxmlformats.org/officeDocument/2006/relationships/slide" Target="slides/slide79.xml"/><Relationship Id="rId160" Type="http://schemas.openxmlformats.org/officeDocument/2006/relationships/slide" Target="slides/slide144.xml"/><Relationship Id="rId216" Type="http://schemas.openxmlformats.org/officeDocument/2006/relationships/slide" Target="slides/slide200.xml"/><Relationship Id="rId423" Type="http://schemas.openxmlformats.org/officeDocument/2006/relationships/slide" Target="slides/slide407.xml"/><Relationship Id="rId258" Type="http://schemas.openxmlformats.org/officeDocument/2006/relationships/slide" Target="slides/slide242.xml"/><Relationship Id="rId465" Type="http://schemas.openxmlformats.org/officeDocument/2006/relationships/slide" Target="slides/slide449.xml"/><Relationship Id="rId22" Type="http://schemas.openxmlformats.org/officeDocument/2006/relationships/slide" Target="slides/slide6.xml"/><Relationship Id="rId64" Type="http://schemas.openxmlformats.org/officeDocument/2006/relationships/slide" Target="slides/slide48.xml"/><Relationship Id="rId118" Type="http://schemas.openxmlformats.org/officeDocument/2006/relationships/slide" Target="slides/slide102.xml"/><Relationship Id="rId325" Type="http://schemas.openxmlformats.org/officeDocument/2006/relationships/slide" Target="slides/slide309.xml"/><Relationship Id="rId367" Type="http://schemas.openxmlformats.org/officeDocument/2006/relationships/slide" Target="slides/slide351.xml"/><Relationship Id="rId171" Type="http://schemas.openxmlformats.org/officeDocument/2006/relationships/slide" Target="slides/slide155.xml"/><Relationship Id="rId227" Type="http://schemas.openxmlformats.org/officeDocument/2006/relationships/slide" Target="slides/slide211.xml"/><Relationship Id="rId269" Type="http://schemas.openxmlformats.org/officeDocument/2006/relationships/slide" Target="slides/slide253.xml"/><Relationship Id="rId434" Type="http://schemas.openxmlformats.org/officeDocument/2006/relationships/slide" Target="slides/slide418.xml"/><Relationship Id="rId476" Type="http://schemas.openxmlformats.org/officeDocument/2006/relationships/theme" Target="theme/theme1.xml"/><Relationship Id="rId33" Type="http://schemas.openxmlformats.org/officeDocument/2006/relationships/slide" Target="slides/slide17.xml"/><Relationship Id="rId129" Type="http://schemas.openxmlformats.org/officeDocument/2006/relationships/slide" Target="slides/slide113.xml"/><Relationship Id="rId280" Type="http://schemas.openxmlformats.org/officeDocument/2006/relationships/slide" Target="slides/slide264.xml"/><Relationship Id="rId336" Type="http://schemas.openxmlformats.org/officeDocument/2006/relationships/slide" Target="slides/slide320.xml"/><Relationship Id="rId75" Type="http://schemas.openxmlformats.org/officeDocument/2006/relationships/slide" Target="slides/slide59.xml"/><Relationship Id="rId140" Type="http://schemas.openxmlformats.org/officeDocument/2006/relationships/slide" Target="slides/slide124.xml"/><Relationship Id="rId182" Type="http://schemas.openxmlformats.org/officeDocument/2006/relationships/slide" Target="slides/slide166.xml"/><Relationship Id="rId378" Type="http://schemas.openxmlformats.org/officeDocument/2006/relationships/slide" Target="slides/slide362.xml"/><Relationship Id="rId403" Type="http://schemas.openxmlformats.org/officeDocument/2006/relationships/slide" Target="slides/slide387.xml"/><Relationship Id="rId6" Type="http://schemas.openxmlformats.org/officeDocument/2006/relationships/slideMaster" Target="slideMasters/slideMaster6.xml"/><Relationship Id="rId238" Type="http://schemas.openxmlformats.org/officeDocument/2006/relationships/slide" Target="slides/slide222.xml"/><Relationship Id="rId445" Type="http://schemas.openxmlformats.org/officeDocument/2006/relationships/slide" Target="slides/slide429.xml"/><Relationship Id="rId291" Type="http://schemas.openxmlformats.org/officeDocument/2006/relationships/slide" Target="slides/slide275.xml"/><Relationship Id="rId305" Type="http://schemas.openxmlformats.org/officeDocument/2006/relationships/slide" Target="slides/slide289.xml"/><Relationship Id="rId347" Type="http://schemas.openxmlformats.org/officeDocument/2006/relationships/slide" Target="slides/slide331.xml"/><Relationship Id="rId44" Type="http://schemas.openxmlformats.org/officeDocument/2006/relationships/slide" Target="slides/slide28.xml"/><Relationship Id="rId86" Type="http://schemas.openxmlformats.org/officeDocument/2006/relationships/slide" Target="slides/slide70.xml"/><Relationship Id="rId151" Type="http://schemas.openxmlformats.org/officeDocument/2006/relationships/slide" Target="slides/slide135.xml"/><Relationship Id="rId389" Type="http://schemas.openxmlformats.org/officeDocument/2006/relationships/slide" Target="slides/slide373.xml"/><Relationship Id="rId193" Type="http://schemas.openxmlformats.org/officeDocument/2006/relationships/slide" Target="slides/slide177.xml"/><Relationship Id="rId207" Type="http://schemas.openxmlformats.org/officeDocument/2006/relationships/slide" Target="slides/slide191.xml"/><Relationship Id="rId249" Type="http://schemas.openxmlformats.org/officeDocument/2006/relationships/slide" Target="slides/slide233.xml"/><Relationship Id="rId414" Type="http://schemas.openxmlformats.org/officeDocument/2006/relationships/slide" Target="slides/slide398.xml"/><Relationship Id="rId456" Type="http://schemas.openxmlformats.org/officeDocument/2006/relationships/slide" Target="slides/slide440.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316" Type="http://schemas.openxmlformats.org/officeDocument/2006/relationships/slide" Target="slides/slide300.xml"/><Relationship Id="rId55" Type="http://schemas.openxmlformats.org/officeDocument/2006/relationships/slide" Target="slides/slide39.xml"/><Relationship Id="rId97" Type="http://schemas.openxmlformats.org/officeDocument/2006/relationships/slide" Target="slides/slide81.xml"/><Relationship Id="rId120" Type="http://schemas.openxmlformats.org/officeDocument/2006/relationships/slide" Target="slides/slide104.xml"/><Relationship Id="rId358" Type="http://schemas.openxmlformats.org/officeDocument/2006/relationships/slide" Target="slides/slide342.xml"/><Relationship Id="rId162" Type="http://schemas.openxmlformats.org/officeDocument/2006/relationships/slide" Target="slides/slide146.xml"/><Relationship Id="rId218" Type="http://schemas.openxmlformats.org/officeDocument/2006/relationships/slide" Target="slides/slide202.xml"/><Relationship Id="rId425" Type="http://schemas.openxmlformats.org/officeDocument/2006/relationships/slide" Target="slides/slide409.xml"/><Relationship Id="rId467" Type="http://schemas.openxmlformats.org/officeDocument/2006/relationships/slide" Target="slides/slide451.xml"/><Relationship Id="rId271" Type="http://schemas.openxmlformats.org/officeDocument/2006/relationships/slide" Target="slides/slide255.xml"/><Relationship Id="rId24" Type="http://schemas.openxmlformats.org/officeDocument/2006/relationships/slide" Target="slides/slide8.xml"/><Relationship Id="rId66" Type="http://schemas.openxmlformats.org/officeDocument/2006/relationships/slide" Target="slides/slide50.xml"/><Relationship Id="rId131" Type="http://schemas.openxmlformats.org/officeDocument/2006/relationships/slide" Target="slides/slide115.xml"/><Relationship Id="rId327" Type="http://schemas.openxmlformats.org/officeDocument/2006/relationships/slide" Target="slides/slide311.xml"/><Relationship Id="rId369" Type="http://schemas.openxmlformats.org/officeDocument/2006/relationships/slide" Target="slides/slide353.xml"/><Relationship Id="rId173" Type="http://schemas.openxmlformats.org/officeDocument/2006/relationships/slide" Target="slides/slide157.xml"/><Relationship Id="rId229" Type="http://schemas.openxmlformats.org/officeDocument/2006/relationships/slide" Target="slides/slide213.xml"/><Relationship Id="rId380" Type="http://schemas.openxmlformats.org/officeDocument/2006/relationships/slide" Target="slides/slide364.xml"/><Relationship Id="rId436" Type="http://schemas.openxmlformats.org/officeDocument/2006/relationships/slide" Target="slides/slide420.xml"/><Relationship Id="rId240" Type="http://schemas.openxmlformats.org/officeDocument/2006/relationships/slide" Target="slides/slide224.xml"/><Relationship Id="rId35" Type="http://schemas.openxmlformats.org/officeDocument/2006/relationships/slide" Target="slides/slide19.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338" Type="http://schemas.openxmlformats.org/officeDocument/2006/relationships/slide" Target="slides/slide322.xml"/><Relationship Id="rId8" Type="http://schemas.openxmlformats.org/officeDocument/2006/relationships/slideMaster" Target="slideMasters/slideMaster8.xml"/><Relationship Id="rId142" Type="http://schemas.openxmlformats.org/officeDocument/2006/relationships/slide" Target="slides/slide126.xml"/><Relationship Id="rId184" Type="http://schemas.openxmlformats.org/officeDocument/2006/relationships/slide" Target="slides/slide168.xml"/><Relationship Id="rId391" Type="http://schemas.openxmlformats.org/officeDocument/2006/relationships/slide" Target="slides/slide375.xml"/><Relationship Id="rId405" Type="http://schemas.openxmlformats.org/officeDocument/2006/relationships/slide" Target="slides/slide389.xml"/><Relationship Id="rId447" Type="http://schemas.openxmlformats.org/officeDocument/2006/relationships/slide" Target="slides/slide431.xml"/><Relationship Id="rId251" Type="http://schemas.openxmlformats.org/officeDocument/2006/relationships/slide" Target="slides/slide235.xml"/><Relationship Id="rId46" Type="http://schemas.openxmlformats.org/officeDocument/2006/relationships/slide" Target="slides/slide30.xml"/><Relationship Id="rId293" Type="http://schemas.openxmlformats.org/officeDocument/2006/relationships/slide" Target="slides/slide277.xml"/><Relationship Id="rId307" Type="http://schemas.openxmlformats.org/officeDocument/2006/relationships/slide" Target="slides/slide291.xml"/><Relationship Id="rId349" Type="http://schemas.openxmlformats.org/officeDocument/2006/relationships/slide" Target="slides/slide333.xml"/><Relationship Id="rId88" Type="http://schemas.openxmlformats.org/officeDocument/2006/relationships/slide" Target="slides/slide72.xml"/><Relationship Id="rId111" Type="http://schemas.openxmlformats.org/officeDocument/2006/relationships/slide" Target="slides/slide95.xml"/><Relationship Id="rId153" Type="http://schemas.openxmlformats.org/officeDocument/2006/relationships/slide" Target="slides/slide137.xml"/><Relationship Id="rId195" Type="http://schemas.openxmlformats.org/officeDocument/2006/relationships/slide" Target="slides/slide179.xml"/><Relationship Id="rId209" Type="http://schemas.openxmlformats.org/officeDocument/2006/relationships/slide" Target="slides/slide193.xml"/><Relationship Id="rId360" Type="http://schemas.openxmlformats.org/officeDocument/2006/relationships/slide" Target="slides/slide344.xml"/><Relationship Id="rId416" Type="http://schemas.openxmlformats.org/officeDocument/2006/relationships/slide" Target="slides/slide400.xml"/><Relationship Id="rId220" Type="http://schemas.openxmlformats.org/officeDocument/2006/relationships/slide" Target="slides/slide204.xml"/><Relationship Id="rId458" Type="http://schemas.openxmlformats.org/officeDocument/2006/relationships/slide" Target="slides/slide442.xml"/><Relationship Id="rId15" Type="http://schemas.openxmlformats.org/officeDocument/2006/relationships/slideMaster" Target="slideMasters/slideMaster15.xml"/><Relationship Id="rId57" Type="http://schemas.openxmlformats.org/officeDocument/2006/relationships/slide" Target="slides/slide41.xml"/><Relationship Id="rId262" Type="http://schemas.openxmlformats.org/officeDocument/2006/relationships/slide" Target="slides/slide246.xml"/><Relationship Id="rId318" Type="http://schemas.openxmlformats.org/officeDocument/2006/relationships/slide" Target="slides/slide302.xml"/><Relationship Id="rId99" Type="http://schemas.openxmlformats.org/officeDocument/2006/relationships/slide" Target="slides/slide83.xml"/><Relationship Id="rId122" Type="http://schemas.openxmlformats.org/officeDocument/2006/relationships/slide" Target="slides/slide106.xml"/><Relationship Id="rId164" Type="http://schemas.openxmlformats.org/officeDocument/2006/relationships/slide" Target="slides/slide148.xml"/><Relationship Id="rId371" Type="http://schemas.openxmlformats.org/officeDocument/2006/relationships/slide" Target="slides/slide355.xml"/><Relationship Id="rId427" Type="http://schemas.openxmlformats.org/officeDocument/2006/relationships/slide" Target="slides/slide411.xml"/><Relationship Id="rId469" Type="http://schemas.openxmlformats.org/officeDocument/2006/relationships/slide" Target="slides/slide453.xml"/><Relationship Id="rId26" Type="http://schemas.openxmlformats.org/officeDocument/2006/relationships/slide" Target="slides/slide10.xml"/><Relationship Id="rId231" Type="http://schemas.openxmlformats.org/officeDocument/2006/relationships/slide" Target="slides/slide215.xml"/><Relationship Id="rId273" Type="http://schemas.openxmlformats.org/officeDocument/2006/relationships/slide" Target="slides/slide257.xml"/><Relationship Id="rId329" Type="http://schemas.openxmlformats.org/officeDocument/2006/relationships/slide" Target="slides/slide313.xml"/><Relationship Id="rId68" Type="http://schemas.openxmlformats.org/officeDocument/2006/relationships/slide" Target="slides/slide52.xml"/><Relationship Id="rId133" Type="http://schemas.openxmlformats.org/officeDocument/2006/relationships/slide" Target="slides/slide117.xml"/><Relationship Id="rId175" Type="http://schemas.openxmlformats.org/officeDocument/2006/relationships/slide" Target="slides/slide159.xml"/><Relationship Id="rId340" Type="http://schemas.openxmlformats.org/officeDocument/2006/relationships/slide" Target="slides/slide324.xml"/><Relationship Id="rId200" Type="http://schemas.openxmlformats.org/officeDocument/2006/relationships/slide" Target="slides/slide184.xml"/><Relationship Id="rId382" Type="http://schemas.openxmlformats.org/officeDocument/2006/relationships/slide" Target="slides/slide366.xml"/><Relationship Id="rId438" Type="http://schemas.openxmlformats.org/officeDocument/2006/relationships/slide" Target="slides/slide422.xml"/><Relationship Id="rId242" Type="http://schemas.openxmlformats.org/officeDocument/2006/relationships/slide" Target="slides/slide226.xml"/><Relationship Id="rId284" Type="http://schemas.openxmlformats.org/officeDocument/2006/relationships/slide" Target="slides/slide268.xml"/><Relationship Id="rId37" Type="http://schemas.openxmlformats.org/officeDocument/2006/relationships/slide" Target="slides/slide21.xml"/><Relationship Id="rId79" Type="http://schemas.openxmlformats.org/officeDocument/2006/relationships/slide" Target="slides/slide63.xml"/><Relationship Id="rId102" Type="http://schemas.openxmlformats.org/officeDocument/2006/relationships/slide" Target="slides/slide86.xml"/><Relationship Id="rId144" Type="http://schemas.openxmlformats.org/officeDocument/2006/relationships/slide" Target="slides/slide128.xml"/><Relationship Id="rId90" Type="http://schemas.openxmlformats.org/officeDocument/2006/relationships/slide" Target="slides/slide74.xml"/><Relationship Id="rId186" Type="http://schemas.openxmlformats.org/officeDocument/2006/relationships/slide" Target="slides/slide170.xml"/><Relationship Id="rId351" Type="http://schemas.openxmlformats.org/officeDocument/2006/relationships/slide" Target="slides/slide335.xml"/><Relationship Id="rId393" Type="http://schemas.openxmlformats.org/officeDocument/2006/relationships/slide" Target="slides/slide377.xml"/><Relationship Id="rId407" Type="http://schemas.openxmlformats.org/officeDocument/2006/relationships/slide" Target="slides/slide391.xml"/><Relationship Id="rId449" Type="http://schemas.openxmlformats.org/officeDocument/2006/relationships/slide" Target="slides/slide433.xml"/><Relationship Id="rId211" Type="http://schemas.openxmlformats.org/officeDocument/2006/relationships/slide" Target="slides/slide195.xml"/><Relationship Id="rId253" Type="http://schemas.openxmlformats.org/officeDocument/2006/relationships/slide" Target="slides/slide237.xml"/><Relationship Id="rId295" Type="http://schemas.openxmlformats.org/officeDocument/2006/relationships/slide" Target="slides/slide279.xml"/><Relationship Id="rId309" Type="http://schemas.openxmlformats.org/officeDocument/2006/relationships/slide" Target="slides/slide293.xml"/><Relationship Id="rId460" Type="http://schemas.openxmlformats.org/officeDocument/2006/relationships/slide" Target="slides/slide444.xml"/><Relationship Id="rId48" Type="http://schemas.openxmlformats.org/officeDocument/2006/relationships/slide" Target="slides/slide32.xml"/><Relationship Id="rId113" Type="http://schemas.openxmlformats.org/officeDocument/2006/relationships/slide" Target="slides/slide97.xml"/><Relationship Id="rId320" Type="http://schemas.openxmlformats.org/officeDocument/2006/relationships/slide" Target="slides/slide304.xml"/><Relationship Id="rId155" Type="http://schemas.openxmlformats.org/officeDocument/2006/relationships/slide" Target="slides/slide139.xml"/><Relationship Id="rId197" Type="http://schemas.openxmlformats.org/officeDocument/2006/relationships/slide" Target="slides/slide181.xml"/><Relationship Id="rId362" Type="http://schemas.openxmlformats.org/officeDocument/2006/relationships/slide" Target="slides/slide346.xml"/><Relationship Id="rId418" Type="http://schemas.openxmlformats.org/officeDocument/2006/relationships/slide" Target="slides/slide402.xml"/><Relationship Id="rId222" Type="http://schemas.openxmlformats.org/officeDocument/2006/relationships/slide" Target="slides/slide206.xml"/><Relationship Id="rId264" Type="http://schemas.openxmlformats.org/officeDocument/2006/relationships/slide" Target="slides/slide248.xml"/><Relationship Id="rId471" Type="http://schemas.openxmlformats.org/officeDocument/2006/relationships/slide" Target="slides/slide455.xml"/><Relationship Id="rId17" Type="http://schemas.openxmlformats.org/officeDocument/2006/relationships/slide" Target="slides/slide1.xml"/><Relationship Id="rId59" Type="http://schemas.openxmlformats.org/officeDocument/2006/relationships/slide" Target="slides/slide43.xml"/><Relationship Id="rId124" Type="http://schemas.openxmlformats.org/officeDocument/2006/relationships/slide" Target="slides/slide108.xml"/><Relationship Id="rId70" Type="http://schemas.openxmlformats.org/officeDocument/2006/relationships/slide" Target="slides/slide54.xml"/><Relationship Id="rId166" Type="http://schemas.openxmlformats.org/officeDocument/2006/relationships/slide" Target="slides/slide150.xml"/><Relationship Id="rId331" Type="http://schemas.openxmlformats.org/officeDocument/2006/relationships/slide" Target="slides/slide315.xml"/><Relationship Id="rId373" Type="http://schemas.openxmlformats.org/officeDocument/2006/relationships/slide" Target="slides/slide357.xml"/><Relationship Id="rId429" Type="http://schemas.openxmlformats.org/officeDocument/2006/relationships/slide" Target="slides/slide413.xml"/><Relationship Id="rId1" Type="http://schemas.openxmlformats.org/officeDocument/2006/relationships/slideMaster" Target="slideMasters/slideMaster1.xml"/><Relationship Id="rId233" Type="http://schemas.openxmlformats.org/officeDocument/2006/relationships/slide" Target="slides/slide217.xml"/><Relationship Id="rId440" Type="http://schemas.openxmlformats.org/officeDocument/2006/relationships/slide" Target="slides/slide424.xml"/><Relationship Id="rId28" Type="http://schemas.openxmlformats.org/officeDocument/2006/relationships/slide" Target="slides/slide12.xml"/><Relationship Id="rId275" Type="http://schemas.openxmlformats.org/officeDocument/2006/relationships/slide" Target="slides/slide259.xml"/><Relationship Id="rId300" Type="http://schemas.openxmlformats.org/officeDocument/2006/relationships/slide" Target="slides/slide284.xml"/><Relationship Id="rId81" Type="http://schemas.openxmlformats.org/officeDocument/2006/relationships/slide" Target="slides/slide65.xml"/><Relationship Id="rId135" Type="http://schemas.openxmlformats.org/officeDocument/2006/relationships/slide" Target="slides/slide119.xml"/><Relationship Id="rId177" Type="http://schemas.openxmlformats.org/officeDocument/2006/relationships/slide" Target="slides/slide161.xml"/><Relationship Id="rId342" Type="http://schemas.openxmlformats.org/officeDocument/2006/relationships/slide" Target="slides/slide326.xml"/><Relationship Id="rId384" Type="http://schemas.openxmlformats.org/officeDocument/2006/relationships/slide" Target="slides/slide368.xml"/><Relationship Id="rId202" Type="http://schemas.openxmlformats.org/officeDocument/2006/relationships/slide" Target="slides/slide186.xml"/><Relationship Id="rId244" Type="http://schemas.openxmlformats.org/officeDocument/2006/relationships/slide" Target="slides/slide228.xml"/><Relationship Id="rId39" Type="http://schemas.openxmlformats.org/officeDocument/2006/relationships/slide" Target="slides/slide23.xml"/><Relationship Id="rId286" Type="http://schemas.openxmlformats.org/officeDocument/2006/relationships/slide" Target="slides/slide270.xml"/><Relationship Id="rId451" Type="http://schemas.openxmlformats.org/officeDocument/2006/relationships/slide" Target="slides/slide435.xml"/><Relationship Id="rId50" Type="http://schemas.openxmlformats.org/officeDocument/2006/relationships/slide" Target="slides/slide34.xml"/><Relationship Id="rId104" Type="http://schemas.openxmlformats.org/officeDocument/2006/relationships/slide" Target="slides/slide88.xml"/><Relationship Id="rId146" Type="http://schemas.openxmlformats.org/officeDocument/2006/relationships/slide" Target="slides/slide130.xml"/><Relationship Id="rId188" Type="http://schemas.openxmlformats.org/officeDocument/2006/relationships/slide" Target="slides/slide172.xml"/><Relationship Id="rId311" Type="http://schemas.openxmlformats.org/officeDocument/2006/relationships/slide" Target="slides/slide295.xml"/><Relationship Id="rId353" Type="http://schemas.openxmlformats.org/officeDocument/2006/relationships/slide" Target="slides/slide337.xml"/><Relationship Id="rId395" Type="http://schemas.openxmlformats.org/officeDocument/2006/relationships/slide" Target="slides/slide379.xml"/><Relationship Id="rId409" Type="http://schemas.openxmlformats.org/officeDocument/2006/relationships/slide" Target="slides/slide393.xml"/><Relationship Id="rId92" Type="http://schemas.openxmlformats.org/officeDocument/2006/relationships/slide" Target="slides/slide76.xml"/><Relationship Id="rId213" Type="http://schemas.openxmlformats.org/officeDocument/2006/relationships/slide" Target="slides/slide197.xml"/><Relationship Id="rId420" Type="http://schemas.openxmlformats.org/officeDocument/2006/relationships/slide" Target="slides/slide404.xml"/><Relationship Id="rId255" Type="http://schemas.openxmlformats.org/officeDocument/2006/relationships/slide" Target="slides/slide239.xml"/><Relationship Id="rId297" Type="http://schemas.openxmlformats.org/officeDocument/2006/relationships/slide" Target="slides/slide281.xml"/><Relationship Id="rId462" Type="http://schemas.openxmlformats.org/officeDocument/2006/relationships/slide" Target="slides/slide446.xml"/><Relationship Id="rId115" Type="http://schemas.openxmlformats.org/officeDocument/2006/relationships/slide" Target="slides/slide99.xml"/><Relationship Id="rId157" Type="http://schemas.openxmlformats.org/officeDocument/2006/relationships/slide" Target="slides/slide141.xml"/><Relationship Id="rId322" Type="http://schemas.openxmlformats.org/officeDocument/2006/relationships/slide" Target="slides/slide306.xml"/><Relationship Id="rId364" Type="http://schemas.openxmlformats.org/officeDocument/2006/relationships/slide" Target="slides/slide348.xml"/><Relationship Id="rId61" Type="http://schemas.openxmlformats.org/officeDocument/2006/relationships/slide" Target="slides/slide45.xml"/><Relationship Id="rId199" Type="http://schemas.openxmlformats.org/officeDocument/2006/relationships/slide" Target="slides/slide183.xml"/><Relationship Id="rId19" Type="http://schemas.openxmlformats.org/officeDocument/2006/relationships/slide" Target="slides/slide3.xml"/><Relationship Id="rId224" Type="http://schemas.openxmlformats.org/officeDocument/2006/relationships/slide" Target="slides/slide208.xml"/><Relationship Id="rId266" Type="http://schemas.openxmlformats.org/officeDocument/2006/relationships/slide" Target="slides/slide250.xml"/><Relationship Id="rId431" Type="http://schemas.openxmlformats.org/officeDocument/2006/relationships/slide" Target="slides/slide415.xml"/><Relationship Id="rId473" Type="http://schemas.openxmlformats.org/officeDocument/2006/relationships/notesMaster" Target="notesMasters/notesMaster1.xml"/><Relationship Id="rId30" Type="http://schemas.openxmlformats.org/officeDocument/2006/relationships/slide" Target="slides/slide14.xml"/><Relationship Id="rId126" Type="http://schemas.openxmlformats.org/officeDocument/2006/relationships/slide" Target="slides/slide110.xml"/><Relationship Id="rId168" Type="http://schemas.openxmlformats.org/officeDocument/2006/relationships/slide" Target="slides/slide152.xml"/><Relationship Id="rId333" Type="http://schemas.openxmlformats.org/officeDocument/2006/relationships/slide" Target="slides/slide31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Munka1!$B$1</c:f>
              <c:strCache>
                <c:ptCount val="1"/>
                <c:pt idx="0">
                  <c:v>Gímszarvas</c:v>
                </c:pt>
              </c:strCache>
            </c:strRef>
          </c:tx>
          <c:cat>
            <c:numRef>
              <c:f>Munka1!$A$2:$A$5</c:f>
              <c:numCache>
                <c:formatCode>General</c:formatCode>
                <c:ptCount val="4"/>
                <c:pt idx="0">
                  <c:v>2011</c:v>
                </c:pt>
                <c:pt idx="1">
                  <c:v>2013</c:v>
                </c:pt>
                <c:pt idx="2">
                  <c:v>2014</c:v>
                </c:pt>
                <c:pt idx="3">
                  <c:v>2016</c:v>
                </c:pt>
              </c:numCache>
            </c:numRef>
          </c:cat>
          <c:val>
            <c:numRef>
              <c:f>Munka1!$B$2:$B$5</c:f>
              <c:numCache>
                <c:formatCode>General</c:formatCode>
                <c:ptCount val="4"/>
                <c:pt idx="0">
                  <c:v>94.1</c:v>
                </c:pt>
                <c:pt idx="1">
                  <c:v>101.6</c:v>
                </c:pt>
                <c:pt idx="2">
                  <c:v>102.1</c:v>
                </c:pt>
                <c:pt idx="3">
                  <c:v>99.8</c:v>
                </c:pt>
              </c:numCache>
            </c:numRef>
          </c:val>
          <c:smooth val="0"/>
        </c:ser>
        <c:ser>
          <c:idx val="1"/>
          <c:order val="1"/>
          <c:tx>
            <c:strRef>
              <c:f>Munka1!$C$1</c:f>
              <c:strCache>
                <c:ptCount val="1"/>
                <c:pt idx="0">
                  <c:v>Dámszarvas</c:v>
                </c:pt>
              </c:strCache>
            </c:strRef>
          </c:tx>
          <c:cat>
            <c:numRef>
              <c:f>Munka1!$A$2:$A$5</c:f>
              <c:numCache>
                <c:formatCode>General</c:formatCode>
                <c:ptCount val="4"/>
                <c:pt idx="0">
                  <c:v>2011</c:v>
                </c:pt>
                <c:pt idx="1">
                  <c:v>2013</c:v>
                </c:pt>
                <c:pt idx="2">
                  <c:v>2014</c:v>
                </c:pt>
                <c:pt idx="3">
                  <c:v>2016</c:v>
                </c:pt>
              </c:numCache>
            </c:numRef>
          </c:cat>
          <c:val>
            <c:numRef>
              <c:f>Munka1!$C$2:$C$5</c:f>
              <c:numCache>
                <c:formatCode>General</c:formatCode>
                <c:ptCount val="4"/>
                <c:pt idx="0">
                  <c:v>30.5</c:v>
                </c:pt>
                <c:pt idx="1">
                  <c:v>32.700000000000003</c:v>
                </c:pt>
                <c:pt idx="2">
                  <c:v>35.1</c:v>
                </c:pt>
                <c:pt idx="3">
                  <c:v>33.700000000000003</c:v>
                </c:pt>
              </c:numCache>
            </c:numRef>
          </c:val>
          <c:smooth val="0"/>
        </c:ser>
        <c:ser>
          <c:idx val="2"/>
          <c:order val="2"/>
          <c:tx>
            <c:strRef>
              <c:f>Munka1!$D$1</c:f>
              <c:strCache>
                <c:ptCount val="1"/>
                <c:pt idx="0">
                  <c:v>Őz</c:v>
                </c:pt>
              </c:strCache>
            </c:strRef>
          </c:tx>
          <c:cat>
            <c:numRef>
              <c:f>Munka1!$A$2:$A$5</c:f>
              <c:numCache>
                <c:formatCode>General</c:formatCode>
                <c:ptCount val="4"/>
                <c:pt idx="0">
                  <c:v>2011</c:v>
                </c:pt>
                <c:pt idx="1">
                  <c:v>2013</c:v>
                </c:pt>
                <c:pt idx="2">
                  <c:v>2014</c:v>
                </c:pt>
                <c:pt idx="3">
                  <c:v>2016</c:v>
                </c:pt>
              </c:numCache>
            </c:numRef>
          </c:cat>
          <c:val>
            <c:numRef>
              <c:f>Munka1!$D$2:$D$5</c:f>
              <c:numCache>
                <c:formatCode>General</c:formatCode>
                <c:ptCount val="4"/>
                <c:pt idx="0">
                  <c:v>355.7</c:v>
                </c:pt>
                <c:pt idx="1">
                  <c:v>375.1</c:v>
                </c:pt>
                <c:pt idx="2">
                  <c:v>370.6</c:v>
                </c:pt>
                <c:pt idx="3">
                  <c:v>357.3</c:v>
                </c:pt>
              </c:numCache>
            </c:numRef>
          </c:val>
          <c:smooth val="0"/>
        </c:ser>
        <c:ser>
          <c:idx val="3"/>
          <c:order val="3"/>
          <c:tx>
            <c:strRef>
              <c:f>Munka1!$E$1</c:f>
              <c:strCache>
                <c:ptCount val="1"/>
                <c:pt idx="0">
                  <c:v>Vaddisznó</c:v>
                </c:pt>
              </c:strCache>
            </c:strRef>
          </c:tx>
          <c:cat>
            <c:numRef>
              <c:f>Munka1!$A$2:$A$5</c:f>
              <c:numCache>
                <c:formatCode>General</c:formatCode>
                <c:ptCount val="4"/>
                <c:pt idx="0">
                  <c:v>2011</c:v>
                </c:pt>
                <c:pt idx="1">
                  <c:v>2013</c:v>
                </c:pt>
                <c:pt idx="2">
                  <c:v>2014</c:v>
                </c:pt>
                <c:pt idx="3">
                  <c:v>2016</c:v>
                </c:pt>
              </c:numCache>
            </c:numRef>
          </c:cat>
          <c:val>
            <c:numRef>
              <c:f>Munka1!$E$2:$E$5</c:f>
              <c:numCache>
                <c:formatCode>General</c:formatCode>
                <c:ptCount val="4"/>
                <c:pt idx="0">
                  <c:v>105.8</c:v>
                </c:pt>
                <c:pt idx="1">
                  <c:v>120.2</c:v>
                </c:pt>
                <c:pt idx="2">
                  <c:v>105.2</c:v>
                </c:pt>
                <c:pt idx="3">
                  <c:v>101.7</c:v>
                </c:pt>
              </c:numCache>
            </c:numRef>
          </c:val>
          <c:smooth val="0"/>
        </c:ser>
        <c:dLbls>
          <c:showLegendKey val="0"/>
          <c:showVal val="0"/>
          <c:showCatName val="0"/>
          <c:showSerName val="0"/>
          <c:showPercent val="0"/>
          <c:showBubbleSize val="0"/>
        </c:dLbls>
        <c:marker val="1"/>
        <c:smooth val="0"/>
        <c:axId val="285472768"/>
        <c:axId val="278769024"/>
      </c:lineChart>
      <c:catAx>
        <c:axId val="285472768"/>
        <c:scaling>
          <c:orientation val="minMax"/>
        </c:scaling>
        <c:delete val="0"/>
        <c:axPos val="b"/>
        <c:numFmt formatCode="General" sourceLinked="1"/>
        <c:majorTickMark val="out"/>
        <c:minorTickMark val="none"/>
        <c:tickLblPos val="nextTo"/>
        <c:txPr>
          <a:bodyPr/>
          <a:lstStyle/>
          <a:p>
            <a:pPr>
              <a:defRPr sz="1399" b="1">
                <a:solidFill>
                  <a:schemeClr val="accent1">
                    <a:lumMod val="50000"/>
                  </a:schemeClr>
                </a:solidFill>
              </a:defRPr>
            </a:pPr>
            <a:endParaRPr lang="hu-HU"/>
          </a:p>
        </c:txPr>
        <c:crossAx val="278769024"/>
        <c:crosses val="autoZero"/>
        <c:auto val="1"/>
        <c:lblAlgn val="ctr"/>
        <c:lblOffset val="100"/>
        <c:noMultiLvlLbl val="0"/>
      </c:catAx>
      <c:valAx>
        <c:axId val="278769024"/>
        <c:scaling>
          <c:orientation val="minMax"/>
        </c:scaling>
        <c:delete val="0"/>
        <c:axPos val="l"/>
        <c:majorGridlines/>
        <c:numFmt formatCode="General" sourceLinked="1"/>
        <c:majorTickMark val="out"/>
        <c:minorTickMark val="none"/>
        <c:tickLblPos val="nextTo"/>
        <c:txPr>
          <a:bodyPr/>
          <a:lstStyle/>
          <a:p>
            <a:pPr>
              <a:defRPr sz="1399" b="1">
                <a:solidFill>
                  <a:srgbClr val="006600"/>
                </a:solidFill>
              </a:defRPr>
            </a:pPr>
            <a:endParaRPr lang="hu-HU"/>
          </a:p>
        </c:txPr>
        <c:crossAx val="285472768"/>
        <c:crosses val="autoZero"/>
        <c:crossBetween val="between"/>
      </c:valAx>
      <c:spPr>
        <a:noFill/>
        <a:ln w="25382">
          <a:noFill/>
        </a:ln>
      </c:spPr>
    </c:plotArea>
    <c:legend>
      <c:legendPos val="r"/>
      <c:layout>
        <c:manualLayout>
          <c:xMode val="edge"/>
          <c:yMode val="edge"/>
          <c:x val="0.83942654625798896"/>
          <c:y val="0.33857019759322537"/>
          <c:w val="0.16002325133087181"/>
          <c:h val="0.32285960481354925"/>
        </c:manualLayout>
      </c:layout>
      <c:overlay val="0"/>
      <c:txPr>
        <a:bodyPr/>
        <a:lstStyle/>
        <a:p>
          <a:pPr>
            <a:defRPr sz="1299" b="1"/>
          </a:pPr>
          <a:endParaRPr lang="hu-HU"/>
        </a:p>
      </c:txPr>
    </c:legend>
    <c:plotVisOnly val="1"/>
    <c:dispBlanksAs val="gap"/>
    <c:showDLblsOverMax val="0"/>
  </c:chart>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hu-H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Munka1!$B$1</c:f>
              <c:strCache>
                <c:ptCount val="1"/>
                <c:pt idx="0">
                  <c:v>Mezei nyúl</c:v>
                </c:pt>
              </c:strCache>
            </c:strRef>
          </c:tx>
          <c:cat>
            <c:numRef>
              <c:f>Munka1!$A$2:$A$5</c:f>
              <c:numCache>
                <c:formatCode>General</c:formatCode>
                <c:ptCount val="4"/>
                <c:pt idx="0">
                  <c:v>2011</c:v>
                </c:pt>
                <c:pt idx="1">
                  <c:v>2013</c:v>
                </c:pt>
                <c:pt idx="2">
                  <c:v>2014</c:v>
                </c:pt>
                <c:pt idx="3">
                  <c:v>2016</c:v>
                </c:pt>
              </c:numCache>
            </c:numRef>
          </c:cat>
          <c:val>
            <c:numRef>
              <c:f>Munka1!$B$2:$B$5</c:f>
              <c:numCache>
                <c:formatCode>General</c:formatCode>
                <c:ptCount val="4"/>
                <c:pt idx="0">
                  <c:v>454.5</c:v>
                </c:pt>
                <c:pt idx="1">
                  <c:v>479.9</c:v>
                </c:pt>
                <c:pt idx="2">
                  <c:v>445.6</c:v>
                </c:pt>
                <c:pt idx="3">
                  <c:v>414.5</c:v>
                </c:pt>
              </c:numCache>
            </c:numRef>
          </c:val>
          <c:smooth val="0"/>
        </c:ser>
        <c:ser>
          <c:idx val="1"/>
          <c:order val="1"/>
          <c:tx>
            <c:strRef>
              <c:f>Munka1!$C$1</c:f>
              <c:strCache>
                <c:ptCount val="1"/>
                <c:pt idx="0">
                  <c:v>Fácán</c:v>
                </c:pt>
              </c:strCache>
            </c:strRef>
          </c:tx>
          <c:cat>
            <c:numRef>
              <c:f>Munka1!$A$2:$A$5</c:f>
              <c:numCache>
                <c:formatCode>General</c:formatCode>
                <c:ptCount val="4"/>
                <c:pt idx="0">
                  <c:v>2011</c:v>
                </c:pt>
                <c:pt idx="1">
                  <c:v>2013</c:v>
                </c:pt>
                <c:pt idx="2">
                  <c:v>2014</c:v>
                </c:pt>
                <c:pt idx="3">
                  <c:v>2016</c:v>
                </c:pt>
              </c:numCache>
            </c:numRef>
          </c:cat>
          <c:val>
            <c:numRef>
              <c:f>Munka1!$C$2:$C$5</c:f>
              <c:numCache>
                <c:formatCode>General</c:formatCode>
                <c:ptCount val="4"/>
                <c:pt idx="0">
                  <c:v>612.79999999999995</c:v>
                </c:pt>
                <c:pt idx="1">
                  <c:v>611.20000000000005</c:v>
                </c:pt>
                <c:pt idx="2">
                  <c:v>560</c:v>
                </c:pt>
                <c:pt idx="3">
                  <c:v>581.5</c:v>
                </c:pt>
              </c:numCache>
            </c:numRef>
          </c:val>
          <c:smooth val="0"/>
        </c:ser>
        <c:ser>
          <c:idx val="2"/>
          <c:order val="2"/>
          <c:tx>
            <c:strRef>
              <c:f>Munka1!$D$1</c:f>
              <c:strCache>
                <c:ptCount val="1"/>
                <c:pt idx="0">
                  <c:v>Róka</c:v>
                </c:pt>
              </c:strCache>
            </c:strRef>
          </c:tx>
          <c:cat>
            <c:numRef>
              <c:f>Munka1!$A$2:$A$5</c:f>
              <c:numCache>
                <c:formatCode>General</c:formatCode>
                <c:ptCount val="4"/>
                <c:pt idx="0">
                  <c:v>2011</c:v>
                </c:pt>
                <c:pt idx="1">
                  <c:v>2013</c:v>
                </c:pt>
                <c:pt idx="2">
                  <c:v>2014</c:v>
                </c:pt>
                <c:pt idx="3">
                  <c:v>2016</c:v>
                </c:pt>
              </c:numCache>
            </c:numRef>
          </c:cat>
          <c:val>
            <c:numRef>
              <c:f>Munka1!$D$2:$D$5</c:f>
              <c:numCache>
                <c:formatCode>General</c:formatCode>
                <c:ptCount val="4"/>
                <c:pt idx="0">
                  <c:v>74.599999999999994</c:v>
                </c:pt>
                <c:pt idx="1">
                  <c:v>77.099999999999994</c:v>
                </c:pt>
                <c:pt idx="2">
                  <c:v>73.5</c:v>
                </c:pt>
                <c:pt idx="3">
                  <c:v>75.099999999999994</c:v>
                </c:pt>
              </c:numCache>
            </c:numRef>
          </c:val>
          <c:smooth val="0"/>
        </c:ser>
        <c:dLbls>
          <c:showLegendKey val="0"/>
          <c:showVal val="0"/>
          <c:showCatName val="0"/>
          <c:showSerName val="0"/>
          <c:showPercent val="0"/>
          <c:showBubbleSize val="0"/>
        </c:dLbls>
        <c:marker val="1"/>
        <c:smooth val="0"/>
        <c:axId val="285470720"/>
        <c:axId val="278771328"/>
      </c:lineChart>
      <c:catAx>
        <c:axId val="285470720"/>
        <c:scaling>
          <c:orientation val="minMax"/>
        </c:scaling>
        <c:delete val="0"/>
        <c:axPos val="b"/>
        <c:numFmt formatCode="General" sourceLinked="1"/>
        <c:majorTickMark val="out"/>
        <c:minorTickMark val="none"/>
        <c:tickLblPos val="nextTo"/>
        <c:txPr>
          <a:bodyPr/>
          <a:lstStyle/>
          <a:p>
            <a:pPr>
              <a:defRPr sz="1399" b="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pPr>
            <a:endParaRPr lang="hu-HU"/>
          </a:p>
        </c:txPr>
        <c:crossAx val="278771328"/>
        <c:crosses val="autoZero"/>
        <c:auto val="1"/>
        <c:lblAlgn val="ctr"/>
        <c:lblOffset val="100"/>
        <c:noMultiLvlLbl val="0"/>
      </c:catAx>
      <c:valAx>
        <c:axId val="278771328"/>
        <c:scaling>
          <c:orientation val="minMax"/>
        </c:scaling>
        <c:delete val="0"/>
        <c:axPos val="l"/>
        <c:majorGridlines/>
        <c:numFmt formatCode="General" sourceLinked="1"/>
        <c:majorTickMark val="out"/>
        <c:minorTickMark val="none"/>
        <c:tickLblPos val="nextTo"/>
        <c:txPr>
          <a:bodyPr/>
          <a:lstStyle/>
          <a:p>
            <a:pPr>
              <a:defRPr sz="1399" b="1">
                <a:solidFill>
                  <a:srgbClr val="006600"/>
                </a:solidFill>
                <a:latin typeface="Tahoma" panose="020B0604030504040204" pitchFamily="34" charset="0"/>
                <a:ea typeface="Tahoma" panose="020B0604030504040204" pitchFamily="34" charset="0"/>
                <a:cs typeface="Tahoma" panose="020B0604030504040204" pitchFamily="34" charset="0"/>
              </a:defRPr>
            </a:pPr>
            <a:endParaRPr lang="hu-HU"/>
          </a:p>
        </c:txPr>
        <c:crossAx val="285470720"/>
        <c:crosses val="autoZero"/>
        <c:crossBetween val="between"/>
      </c:valAx>
      <c:spPr>
        <a:noFill/>
        <a:ln w="25382">
          <a:noFill/>
        </a:ln>
      </c:spPr>
    </c:plotArea>
    <c:legend>
      <c:legendPos val="r"/>
      <c:layout>
        <c:manualLayout>
          <c:xMode val="edge"/>
          <c:yMode val="edge"/>
          <c:x val="0.83842002392478088"/>
          <c:y val="0.37574466399247264"/>
          <c:w val="0.15261200412658382"/>
          <c:h val="0.24851027583816176"/>
        </c:manualLayout>
      </c:layout>
      <c:overlay val="0"/>
      <c:txPr>
        <a:bodyPr/>
        <a:lstStyle/>
        <a:p>
          <a:pPr>
            <a:defRPr sz="1299" b="1">
              <a:latin typeface="Tahoma" panose="020B0604030504040204" pitchFamily="34" charset="0"/>
              <a:ea typeface="Tahoma" panose="020B0604030504040204" pitchFamily="34" charset="0"/>
              <a:cs typeface="Tahoma" panose="020B0604030504040204" pitchFamily="34" charset="0"/>
            </a:defRPr>
          </a:pPr>
          <a:endParaRPr lang="hu-HU"/>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b="0">
                <a:solidFill>
                  <a:schemeClr val="tx1"/>
                </a:solidFill>
                <a:latin typeface="Arial" charset="0"/>
                <a:cs typeface="Arial" charset="0"/>
              </a:defRPr>
            </a:lvl1pPr>
          </a:lstStyle>
          <a:p>
            <a:pPr>
              <a:defRPr/>
            </a:pPr>
            <a:endParaRPr lang="hu-HU" altLang="hu-HU"/>
          </a:p>
        </p:txBody>
      </p:sp>
      <p:sp>
        <p:nvSpPr>
          <p:cNvPr id="1884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200" b="0">
                <a:solidFill>
                  <a:schemeClr val="tx1"/>
                </a:solidFill>
                <a:latin typeface="Arial" charset="0"/>
                <a:cs typeface="Arial" charset="0"/>
              </a:defRPr>
            </a:lvl1pPr>
          </a:lstStyle>
          <a:p>
            <a:pPr>
              <a:defRPr/>
            </a:pPr>
            <a:endParaRPr lang="hu-HU" altLang="hu-HU"/>
          </a:p>
        </p:txBody>
      </p:sp>
      <p:sp>
        <p:nvSpPr>
          <p:cNvPr id="5836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84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noProof="0" smtClean="0"/>
              <a:t>Mintaszöveg szerkesztése</a:t>
            </a:r>
          </a:p>
          <a:p>
            <a:pPr lvl="1"/>
            <a:r>
              <a:rPr lang="hu-HU" altLang="hu-HU" noProof="0" smtClean="0"/>
              <a:t>Második szint</a:t>
            </a:r>
          </a:p>
          <a:p>
            <a:pPr lvl="2"/>
            <a:r>
              <a:rPr lang="hu-HU" altLang="hu-HU" noProof="0" smtClean="0"/>
              <a:t>Harmadik szint</a:t>
            </a:r>
          </a:p>
          <a:p>
            <a:pPr lvl="3"/>
            <a:r>
              <a:rPr lang="hu-HU" altLang="hu-HU" noProof="0" smtClean="0"/>
              <a:t>Negyedik szint</a:t>
            </a:r>
          </a:p>
          <a:p>
            <a:pPr lvl="4"/>
            <a:r>
              <a:rPr lang="hu-HU" altLang="hu-HU" noProof="0" smtClean="0"/>
              <a:t>Ötödik szint</a:t>
            </a:r>
          </a:p>
        </p:txBody>
      </p:sp>
      <p:sp>
        <p:nvSpPr>
          <p:cNvPr id="1884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FontTx/>
              <a:buNone/>
              <a:defRPr sz="1200" b="0">
                <a:solidFill>
                  <a:schemeClr val="tx1"/>
                </a:solidFill>
                <a:latin typeface="Arial" charset="0"/>
                <a:cs typeface="Arial" charset="0"/>
              </a:defRPr>
            </a:lvl1pPr>
          </a:lstStyle>
          <a:p>
            <a:pPr>
              <a:defRPr/>
            </a:pPr>
            <a:endParaRPr lang="hu-HU" altLang="hu-HU"/>
          </a:p>
        </p:txBody>
      </p:sp>
      <p:sp>
        <p:nvSpPr>
          <p:cNvPr id="1884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b="0">
                <a:solidFill>
                  <a:schemeClr val="tx1"/>
                </a:solidFill>
                <a:latin typeface="Arial" charset="0"/>
                <a:cs typeface="Arial" charset="0"/>
              </a:defRPr>
            </a:lvl1pPr>
          </a:lstStyle>
          <a:p>
            <a:pPr>
              <a:defRPr/>
            </a:pPr>
            <a:fld id="{79F1DFA6-D612-421D-A311-7D4E47BD285D}" type="slidenum">
              <a:rPr lang="hu-HU" altLang="hu-HU"/>
              <a:pPr>
                <a:defRPr/>
              </a:pPr>
              <a:t>‹#›</a:t>
            </a:fld>
            <a:endParaRPr lang="hu-HU" altLang="hu-HU"/>
          </a:p>
        </p:txBody>
      </p:sp>
    </p:spTree>
    <p:extLst>
      <p:ext uri="{BB962C8B-B14F-4D97-AF65-F5344CB8AC3E}">
        <p14:creationId xmlns:p14="http://schemas.microsoft.com/office/powerpoint/2010/main" val="29868087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709D472-3CB2-4D98-94FC-DDA6F4E2C257}" type="slidenum">
              <a:rPr lang="hu-HU" altLang="hu-HU" smtClean="0"/>
              <a:pPr eaLnBrk="1" hangingPunct="1">
                <a:spcBef>
                  <a:spcPct val="0"/>
                </a:spcBef>
              </a:pPr>
              <a:t>79</a:t>
            </a:fld>
            <a:endParaRPr lang="hu-HU" altLang="hu-HU" smtClean="0"/>
          </a:p>
        </p:txBody>
      </p:sp>
      <p:sp>
        <p:nvSpPr>
          <p:cNvPr id="584707" name="Rectangle 7"/>
          <p:cNvSpPr txBox="1">
            <a:spLocks noGrp="1" noChangeArrowheads="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lnSpc>
                <a:spcPct val="100000"/>
              </a:lnSpc>
              <a:spcBef>
                <a:spcPct val="0"/>
              </a:spcBef>
              <a:buFontTx/>
              <a:buNone/>
            </a:pPr>
            <a:fld id="{43860932-6249-4726-A1A4-8AECE98AB3BE}" type="slidenum">
              <a:rPr lang="hu-HU" altLang="hu-HU" b="0"/>
              <a:pPr algn="r" eaLnBrk="1" hangingPunct="1">
                <a:lnSpc>
                  <a:spcPct val="100000"/>
                </a:lnSpc>
                <a:spcBef>
                  <a:spcPct val="0"/>
                </a:spcBef>
                <a:buFontTx/>
                <a:buNone/>
              </a:pPr>
              <a:t>79</a:t>
            </a:fld>
            <a:endParaRPr lang="hu-HU" altLang="hu-HU" b="0"/>
          </a:p>
        </p:txBody>
      </p:sp>
      <p:sp>
        <p:nvSpPr>
          <p:cNvPr id="584708" name="Rectangle 2"/>
          <p:cNvSpPr>
            <a:spLocks noGrp="1" noRot="1" noChangeAspect="1" noChangeArrowheads="1" noTextEdit="1"/>
          </p:cNvSpPr>
          <p:nvPr>
            <p:ph type="sldImg"/>
          </p:nvPr>
        </p:nvSpPr>
        <p:spPr>
          <a:ln/>
        </p:spPr>
      </p:sp>
      <p:sp>
        <p:nvSpPr>
          <p:cNvPr id="584709" name="Rectangle 3"/>
          <p:cNvSpPr>
            <a:spLocks noGrp="1" noChangeArrowheads="1"/>
          </p:cNvSpPr>
          <p:nvPr>
            <p:ph type="body" idx="1"/>
          </p:nvPr>
        </p:nvSpPr>
        <p:spPr>
          <a:noFill/>
        </p:spPr>
        <p:txBody>
          <a:bodyPr/>
          <a:lstStyle/>
          <a:p>
            <a:pPr eaLnBrk="1" hangingPunct="1"/>
            <a:endParaRPr lang="hu-HU" alt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FA07424-F897-4831-86FE-13179237F5A7}" type="slidenum">
              <a:rPr lang="hu-HU" altLang="hu-HU" smtClean="0"/>
              <a:pPr eaLnBrk="1" hangingPunct="1">
                <a:spcBef>
                  <a:spcPct val="0"/>
                </a:spcBef>
              </a:pPr>
              <a:t>433</a:t>
            </a:fld>
            <a:endParaRPr lang="hu-HU" altLang="hu-HU" smtClean="0"/>
          </a:p>
        </p:txBody>
      </p:sp>
      <p:sp>
        <p:nvSpPr>
          <p:cNvPr id="585731" name="Rectangle 2"/>
          <p:cNvSpPr>
            <a:spLocks noGrp="1" noRot="1" noChangeAspect="1" noChangeArrowheads="1" noTextEdit="1"/>
          </p:cNvSpPr>
          <p:nvPr>
            <p:ph type="sldImg"/>
          </p:nvPr>
        </p:nvSpPr>
        <p:spPr>
          <a:ln/>
        </p:spPr>
      </p:sp>
      <p:sp>
        <p:nvSpPr>
          <p:cNvPr id="585732" name="Rectangle 3"/>
          <p:cNvSpPr>
            <a:spLocks noGrp="1" noChangeArrowheads="1"/>
          </p:cNvSpPr>
          <p:nvPr>
            <p:ph type="body" idx="1"/>
          </p:nvPr>
        </p:nvSpPr>
        <p:spPr>
          <a:noFill/>
        </p:spPr>
        <p:txBody>
          <a:bodyPr/>
          <a:lstStyle/>
          <a:p>
            <a:pPr eaLnBrk="1" hangingPunct="1"/>
            <a:endParaRPr lang="hu-HU" altLang="hu-H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FC64135C-FADA-4709-8415-523B805B2A95}" type="slidenum">
              <a:rPr lang="hu-HU" altLang="hu-HU"/>
              <a:pPr>
                <a:defRPr/>
              </a:pPr>
              <a:t>‹#›</a:t>
            </a:fld>
            <a:endParaRPr lang="hu-HU" altLang="hu-HU"/>
          </a:p>
        </p:txBody>
      </p:sp>
    </p:spTree>
    <p:extLst>
      <p:ext uri="{BB962C8B-B14F-4D97-AF65-F5344CB8AC3E}">
        <p14:creationId xmlns:p14="http://schemas.microsoft.com/office/powerpoint/2010/main" val="170707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FE306B2C-C495-4E1C-AE03-79663CD0AC9C}" type="slidenum">
              <a:rPr lang="hu-HU" altLang="hu-HU"/>
              <a:pPr>
                <a:defRPr/>
              </a:pPr>
              <a:t>‹#›</a:t>
            </a:fld>
            <a:endParaRPr lang="hu-HU" altLang="hu-HU"/>
          </a:p>
        </p:txBody>
      </p:sp>
    </p:spTree>
    <p:extLst>
      <p:ext uri="{BB962C8B-B14F-4D97-AF65-F5344CB8AC3E}">
        <p14:creationId xmlns:p14="http://schemas.microsoft.com/office/powerpoint/2010/main" val="2677778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F6712083-6796-4405-9CA6-568269E7A7F0}" type="slidenum">
              <a:rPr lang="hu-HU" altLang="hu-HU"/>
              <a:pPr>
                <a:defRPr/>
              </a:pPr>
              <a:t>‹#›</a:t>
            </a:fld>
            <a:endParaRPr lang="hu-HU" altLang="hu-HU"/>
          </a:p>
        </p:txBody>
      </p:sp>
    </p:spTree>
    <p:extLst>
      <p:ext uri="{BB962C8B-B14F-4D97-AF65-F5344CB8AC3E}">
        <p14:creationId xmlns:p14="http://schemas.microsoft.com/office/powerpoint/2010/main" val="35008153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275CD9E7-8ED1-4879-8F43-1FDD8D9BC225}" type="slidenum">
              <a:rPr lang="hu-HU" altLang="hu-HU"/>
              <a:pPr>
                <a:defRPr/>
              </a:pPr>
              <a:t>‹#›</a:t>
            </a:fld>
            <a:endParaRPr lang="hu-HU" altLang="hu-HU"/>
          </a:p>
        </p:txBody>
      </p:sp>
    </p:spTree>
    <p:extLst>
      <p:ext uri="{BB962C8B-B14F-4D97-AF65-F5344CB8AC3E}">
        <p14:creationId xmlns:p14="http://schemas.microsoft.com/office/powerpoint/2010/main" val="6880583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7549EEFB-C8B1-45B3-A62F-9C56D67AC7D9}" type="slidenum">
              <a:rPr lang="hu-HU" altLang="hu-HU"/>
              <a:pPr>
                <a:defRPr/>
              </a:pPr>
              <a:t>‹#›</a:t>
            </a:fld>
            <a:endParaRPr lang="hu-HU" altLang="hu-HU"/>
          </a:p>
        </p:txBody>
      </p:sp>
    </p:spTree>
    <p:extLst>
      <p:ext uri="{BB962C8B-B14F-4D97-AF65-F5344CB8AC3E}">
        <p14:creationId xmlns:p14="http://schemas.microsoft.com/office/powerpoint/2010/main" val="18076073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04FAB01E-0B7F-4357-A375-222780CB58D8}" type="slidenum">
              <a:rPr lang="hu-HU" altLang="hu-HU"/>
              <a:pPr>
                <a:defRPr/>
              </a:pPr>
              <a:t>‹#›</a:t>
            </a:fld>
            <a:endParaRPr lang="hu-HU" altLang="hu-HU"/>
          </a:p>
        </p:txBody>
      </p:sp>
    </p:spTree>
    <p:extLst>
      <p:ext uri="{BB962C8B-B14F-4D97-AF65-F5344CB8AC3E}">
        <p14:creationId xmlns:p14="http://schemas.microsoft.com/office/powerpoint/2010/main" val="32069327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872FCC0F-B9F2-4EAE-BB10-9BE4EBD281E7}" type="slidenum">
              <a:rPr lang="hu-HU" altLang="hu-HU"/>
              <a:pPr>
                <a:defRPr/>
              </a:pPr>
              <a:t>‹#›</a:t>
            </a:fld>
            <a:endParaRPr lang="hu-HU" altLang="hu-HU"/>
          </a:p>
        </p:txBody>
      </p:sp>
    </p:spTree>
    <p:extLst>
      <p:ext uri="{BB962C8B-B14F-4D97-AF65-F5344CB8AC3E}">
        <p14:creationId xmlns:p14="http://schemas.microsoft.com/office/powerpoint/2010/main" val="232757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4A9C788-E6B0-4B51-86EC-481E30F8C308}"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8C8EF971-D80F-4D89-A6BF-6057EBEFBB76}" type="slidenum">
              <a:rPr lang="hu-HU"/>
              <a:pPr>
                <a:defRPr/>
              </a:pPr>
              <a:t>‹#›</a:t>
            </a:fld>
            <a:endParaRPr lang="hu-HU"/>
          </a:p>
        </p:txBody>
      </p:sp>
    </p:spTree>
    <p:extLst>
      <p:ext uri="{BB962C8B-B14F-4D97-AF65-F5344CB8AC3E}">
        <p14:creationId xmlns:p14="http://schemas.microsoft.com/office/powerpoint/2010/main" val="14875001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94E8C24D-BD79-41F8-BDE2-1187B4459218}"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A31BED20-F4C2-403A-B190-A0061EC1B2CD}" type="slidenum">
              <a:rPr lang="hu-HU"/>
              <a:pPr>
                <a:defRPr/>
              </a:pPr>
              <a:t>‹#›</a:t>
            </a:fld>
            <a:endParaRPr lang="hu-HU"/>
          </a:p>
        </p:txBody>
      </p:sp>
    </p:spTree>
    <p:extLst>
      <p:ext uri="{BB962C8B-B14F-4D97-AF65-F5344CB8AC3E}">
        <p14:creationId xmlns:p14="http://schemas.microsoft.com/office/powerpoint/2010/main" val="10852438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30A91DAF-2BD2-42B1-A752-8EC58BE3594F}"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F58E796-38E2-4DF4-8221-1E4EF94443EE}" type="slidenum">
              <a:rPr lang="hu-HU"/>
              <a:pPr>
                <a:defRPr/>
              </a:pPr>
              <a:t>‹#›</a:t>
            </a:fld>
            <a:endParaRPr lang="hu-HU"/>
          </a:p>
        </p:txBody>
      </p:sp>
    </p:spTree>
    <p:extLst>
      <p:ext uri="{BB962C8B-B14F-4D97-AF65-F5344CB8AC3E}">
        <p14:creationId xmlns:p14="http://schemas.microsoft.com/office/powerpoint/2010/main" val="27860080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1845E0F-FDF8-4CA4-8A29-4ECB064C99CD}"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7AA8854-628F-4492-88E1-A4522E945DFF}" type="slidenum">
              <a:rPr lang="hu-HU"/>
              <a:pPr>
                <a:defRPr/>
              </a:pPr>
              <a:t>‹#›</a:t>
            </a:fld>
            <a:endParaRPr lang="hu-HU"/>
          </a:p>
        </p:txBody>
      </p:sp>
    </p:spTree>
    <p:extLst>
      <p:ext uri="{BB962C8B-B14F-4D97-AF65-F5344CB8AC3E}">
        <p14:creationId xmlns:p14="http://schemas.microsoft.com/office/powerpoint/2010/main" val="3895157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DFEB691-EDAF-41AE-B5CA-401A07278D3D}" type="datetimeFigureOut">
              <a:rPr lang="hu-HU"/>
              <a:pPr>
                <a:defRPr/>
              </a:pPr>
              <a:t>2019.10.02.</a:t>
            </a:fld>
            <a:endParaRPr lang="hu-HU"/>
          </a:p>
        </p:txBody>
      </p:sp>
      <p:sp>
        <p:nvSpPr>
          <p:cNvPr id="8" name="Élőláb helye 7"/>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9" name="Dia számának helye 8"/>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FB4FFDE5-9752-4303-972A-AA02DD1866AD}" type="slidenum">
              <a:rPr lang="hu-HU"/>
              <a:pPr>
                <a:defRPr/>
              </a:pPr>
              <a:t>‹#›</a:t>
            </a:fld>
            <a:endParaRPr lang="hu-HU"/>
          </a:p>
        </p:txBody>
      </p:sp>
    </p:spTree>
    <p:extLst>
      <p:ext uri="{BB962C8B-B14F-4D97-AF65-F5344CB8AC3E}">
        <p14:creationId xmlns:p14="http://schemas.microsoft.com/office/powerpoint/2010/main" val="3184422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EAA337A3-CD1F-4A06-9EA0-97D9FF600375}" type="slidenum">
              <a:rPr lang="hu-HU" altLang="hu-HU"/>
              <a:pPr>
                <a:defRPr/>
              </a:pPr>
              <a:t>‹#›</a:t>
            </a:fld>
            <a:endParaRPr lang="hu-HU" altLang="hu-HU"/>
          </a:p>
        </p:txBody>
      </p:sp>
    </p:spTree>
    <p:extLst>
      <p:ext uri="{BB962C8B-B14F-4D97-AF65-F5344CB8AC3E}">
        <p14:creationId xmlns:p14="http://schemas.microsoft.com/office/powerpoint/2010/main" val="1155436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26DCF51-74D1-4BC7-B152-8F8F0841780D}" type="datetimeFigureOut">
              <a:rPr lang="hu-HU"/>
              <a:pPr>
                <a:defRPr/>
              </a:pPr>
              <a:t>2019.10.02.</a:t>
            </a:fld>
            <a:endParaRPr lang="hu-HU"/>
          </a:p>
        </p:txBody>
      </p:sp>
      <p:sp>
        <p:nvSpPr>
          <p:cNvPr id="4" name="Élőláb helye 3"/>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5" name="Dia számának helye 4"/>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1346E66-46DA-4D19-846F-4F6421B1D466}" type="slidenum">
              <a:rPr lang="hu-HU"/>
              <a:pPr>
                <a:defRPr/>
              </a:pPr>
              <a:t>‹#›</a:t>
            </a:fld>
            <a:endParaRPr lang="hu-HU"/>
          </a:p>
        </p:txBody>
      </p:sp>
    </p:spTree>
    <p:extLst>
      <p:ext uri="{BB962C8B-B14F-4D97-AF65-F5344CB8AC3E}">
        <p14:creationId xmlns:p14="http://schemas.microsoft.com/office/powerpoint/2010/main" val="21520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49E3C2C-FEBB-4220-9F96-1A642A672C60}" type="datetimeFigureOut">
              <a:rPr lang="hu-HU"/>
              <a:pPr>
                <a:defRPr/>
              </a:pPr>
              <a:t>2019.10.02.</a:t>
            </a:fld>
            <a:endParaRPr lang="hu-HU"/>
          </a:p>
        </p:txBody>
      </p:sp>
      <p:sp>
        <p:nvSpPr>
          <p:cNvPr id="3" name="Élőláb helye 2"/>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4" name="Dia számának helye 3"/>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46B41AD6-1DF0-41AA-A16B-A8BD6A938504}" type="slidenum">
              <a:rPr lang="hu-HU"/>
              <a:pPr>
                <a:defRPr/>
              </a:pPr>
              <a:t>‹#›</a:t>
            </a:fld>
            <a:endParaRPr lang="hu-HU"/>
          </a:p>
        </p:txBody>
      </p:sp>
    </p:spTree>
    <p:extLst>
      <p:ext uri="{BB962C8B-B14F-4D97-AF65-F5344CB8AC3E}">
        <p14:creationId xmlns:p14="http://schemas.microsoft.com/office/powerpoint/2010/main" val="1100641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0527180-3E89-4FBB-9B40-4FB49DC97642}"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D7D4F24-161F-4363-832C-9D50A3A15A16}" type="slidenum">
              <a:rPr lang="hu-HU"/>
              <a:pPr>
                <a:defRPr/>
              </a:pPr>
              <a:t>‹#›</a:t>
            </a:fld>
            <a:endParaRPr lang="hu-HU"/>
          </a:p>
        </p:txBody>
      </p:sp>
    </p:spTree>
    <p:extLst>
      <p:ext uri="{BB962C8B-B14F-4D97-AF65-F5344CB8AC3E}">
        <p14:creationId xmlns:p14="http://schemas.microsoft.com/office/powerpoint/2010/main" val="40012357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97D5D718-4EED-4029-85E9-B9F3261B94FA}"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3EB22BB1-3DB4-4873-956C-213FBC2CB838}" type="slidenum">
              <a:rPr lang="hu-HU"/>
              <a:pPr>
                <a:defRPr/>
              </a:pPr>
              <a:t>‹#›</a:t>
            </a:fld>
            <a:endParaRPr lang="hu-HU"/>
          </a:p>
        </p:txBody>
      </p:sp>
    </p:spTree>
    <p:extLst>
      <p:ext uri="{BB962C8B-B14F-4D97-AF65-F5344CB8AC3E}">
        <p14:creationId xmlns:p14="http://schemas.microsoft.com/office/powerpoint/2010/main" val="2469993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75ED10F-8E70-4DEA-BCE1-052EED744E61}"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17DDBE3-FBA6-427D-ACF6-CE33FC84F6EB}" type="slidenum">
              <a:rPr lang="hu-HU"/>
              <a:pPr>
                <a:defRPr/>
              </a:pPr>
              <a:t>‹#›</a:t>
            </a:fld>
            <a:endParaRPr lang="hu-HU"/>
          </a:p>
        </p:txBody>
      </p:sp>
    </p:spTree>
    <p:extLst>
      <p:ext uri="{BB962C8B-B14F-4D97-AF65-F5344CB8AC3E}">
        <p14:creationId xmlns:p14="http://schemas.microsoft.com/office/powerpoint/2010/main" val="34144892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013D03C-28C2-4173-B5E2-002C8894BD7B}"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62AD35B-FB8C-4F48-B0F7-111BC1BEC942}" type="slidenum">
              <a:rPr lang="hu-HU"/>
              <a:pPr>
                <a:defRPr/>
              </a:pPr>
              <a:t>‹#›</a:t>
            </a:fld>
            <a:endParaRPr lang="hu-HU"/>
          </a:p>
        </p:txBody>
      </p:sp>
    </p:spTree>
    <p:extLst>
      <p:ext uri="{BB962C8B-B14F-4D97-AF65-F5344CB8AC3E}">
        <p14:creationId xmlns:p14="http://schemas.microsoft.com/office/powerpoint/2010/main" val="23944242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47ED1821-1CF4-4CD3-A97C-BF0B2569A4C1}"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98FC76D-3F86-4928-8E26-936E4DAEA2F4}" type="slidenum">
              <a:rPr lang="hu-HU"/>
              <a:pPr>
                <a:defRPr/>
              </a:pPr>
              <a:t>‹#›</a:t>
            </a:fld>
            <a:endParaRPr lang="hu-HU"/>
          </a:p>
        </p:txBody>
      </p:sp>
    </p:spTree>
    <p:extLst>
      <p:ext uri="{BB962C8B-B14F-4D97-AF65-F5344CB8AC3E}">
        <p14:creationId xmlns:p14="http://schemas.microsoft.com/office/powerpoint/2010/main" val="27176843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955AC75-DB28-4739-A430-E41690A9892B}"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F36BFA1-58D8-4C7E-A209-C7255EA17754}" type="slidenum">
              <a:rPr lang="hu-HU"/>
              <a:pPr>
                <a:defRPr/>
              </a:pPr>
              <a:t>‹#›</a:t>
            </a:fld>
            <a:endParaRPr lang="hu-HU"/>
          </a:p>
        </p:txBody>
      </p:sp>
    </p:spTree>
    <p:extLst>
      <p:ext uri="{BB962C8B-B14F-4D97-AF65-F5344CB8AC3E}">
        <p14:creationId xmlns:p14="http://schemas.microsoft.com/office/powerpoint/2010/main" val="15456941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DA628AE-6346-4873-8EA2-E2C7FF31A253}"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9BB9D36A-0E57-42CF-BC55-D85311149E58}" type="slidenum">
              <a:rPr lang="hu-HU"/>
              <a:pPr>
                <a:defRPr/>
              </a:pPr>
              <a:t>‹#›</a:t>
            </a:fld>
            <a:endParaRPr lang="hu-HU"/>
          </a:p>
        </p:txBody>
      </p:sp>
    </p:spTree>
    <p:extLst>
      <p:ext uri="{BB962C8B-B14F-4D97-AF65-F5344CB8AC3E}">
        <p14:creationId xmlns:p14="http://schemas.microsoft.com/office/powerpoint/2010/main" val="35263427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AA25B982-50E0-4E4C-AC0B-A5B59FDA4B4B}"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F3BB393E-B75B-4790-B3C3-A5BA5CA20FA4}" type="slidenum">
              <a:rPr lang="hu-HU"/>
              <a:pPr>
                <a:defRPr/>
              </a:pPr>
              <a:t>‹#›</a:t>
            </a:fld>
            <a:endParaRPr lang="hu-HU"/>
          </a:p>
        </p:txBody>
      </p:sp>
    </p:spTree>
    <p:extLst>
      <p:ext uri="{BB962C8B-B14F-4D97-AF65-F5344CB8AC3E}">
        <p14:creationId xmlns:p14="http://schemas.microsoft.com/office/powerpoint/2010/main" val="3211842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AD09A59D-F73B-4A16-94B6-E29B350C9E90}" type="slidenum">
              <a:rPr lang="hu-HU" altLang="hu-HU"/>
              <a:pPr>
                <a:defRPr/>
              </a:pPr>
              <a:t>‹#›</a:t>
            </a:fld>
            <a:endParaRPr lang="hu-HU" altLang="hu-HU"/>
          </a:p>
        </p:txBody>
      </p:sp>
    </p:spTree>
    <p:extLst>
      <p:ext uri="{BB962C8B-B14F-4D97-AF65-F5344CB8AC3E}">
        <p14:creationId xmlns:p14="http://schemas.microsoft.com/office/powerpoint/2010/main" val="35501471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D046EB5-3644-49AC-8791-5AAE25158367}" type="datetimeFigureOut">
              <a:rPr lang="hu-HU"/>
              <a:pPr>
                <a:defRPr/>
              </a:pPr>
              <a:t>2019.10.02.</a:t>
            </a:fld>
            <a:endParaRPr lang="hu-HU"/>
          </a:p>
        </p:txBody>
      </p:sp>
      <p:sp>
        <p:nvSpPr>
          <p:cNvPr id="8" name="Élőláb helye 7"/>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9" name="Dia számának helye 8"/>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FA3ED7F8-F38E-4C16-A36B-2C1F0DB7B7D6}" type="slidenum">
              <a:rPr lang="hu-HU"/>
              <a:pPr>
                <a:defRPr/>
              </a:pPr>
              <a:t>‹#›</a:t>
            </a:fld>
            <a:endParaRPr lang="hu-HU"/>
          </a:p>
        </p:txBody>
      </p:sp>
    </p:spTree>
    <p:extLst>
      <p:ext uri="{BB962C8B-B14F-4D97-AF65-F5344CB8AC3E}">
        <p14:creationId xmlns:p14="http://schemas.microsoft.com/office/powerpoint/2010/main" val="39163786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0BBFB0F-27D4-4CEA-BEBF-BA73EE08237A}" type="datetimeFigureOut">
              <a:rPr lang="hu-HU"/>
              <a:pPr>
                <a:defRPr/>
              </a:pPr>
              <a:t>2019.10.02.</a:t>
            </a:fld>
            <a:endParaRPr lang="hu-HU"/>
          </a:p>
        </p:txBody>
      </p:sp>
      <p:sp>
        <p:nvSpPr>
          <p:cNvPr id="4" name="Élőláb helye 3"/>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5" name="Dia számának helye 4"/>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81EF09D-03C6-4282-ACC5-98DC8CD91DC7}" type="slidenum">
              <a:rPr lang="hu-HU"/>
              <a:pPr>
                <a:defRPr/>
              </a:pPr>
              <a:t>‹#›</a:t>
            </a:fld>
            <a:endParaRPr lang="hu-HU"/>
          </a:p>
        </p:txBody>
      </p:sp>
    </p:spTree>
    <p:extLst>
      <p:ext uri="{BB962C8B-B14F-4D97-AF65-F5344CB8AC3E}">
        <p14:creationId xmlns:p14="http://schemas.microsoft.com/office/powerpoint/2010/main" val="10863365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4B3E5753-DD0A-42A3-A8D0-B2084C0223F0}" type="datetimeFigureOut">
              <a:rPr lang="hu-HU"/>
              <a:pPr>
                <a:defRPr/>
              </a:pPr>
              <a:t>2019.10.02.</a:t>
            </a:fld>
            <a:endParaRPr lang="hu-HU"/>
          </a:p>
        </p:txBody>
      </p:sp>
      <p:sp>
        <p:nvSpPr>
          <p:cNvPr id="3" name="Élőláb helye 2"/>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4" name="Dia számának helye 3"/>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0EA9E0D7-AC44-4241-ACB3-4BEE5EC61A90}" type="slidenum">
              <a:rPr lang="hu-HU"/>
              <a:pPr>
                <a:defRPr/>
              </a:pPr>
              <a:t>‹#›</a:t>
            </a:fld>
            <a:endParaRPr lang="hu-HU"/>
          </a:p>
        </p:txBody>
      </p:sp>
    </p:spTree>
    <p:extLst>
      <p:ext uri="{BB962C8B-B14F-4D97-AF65-F5344CB8AC3E}">
        <p14:creationId xmlns:p14="http://schemas.microsoft.com/office/powerpoint/2010/main" val="828857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578EB03-696E-4489-BDF4-D870FC301523}"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917D58F-BB27-4CB4-A65E-0AC03A95B9B7}" type="slidenum">
              <a:rPr lang="hu-HU"/>
              <a:pPr>
                <a:defRPr/>
              </a:pPr>
              <a:t>‹#›</a:t>
            </a:fld>
            <a:endParaRPr lang="hu-HU"/>
          </a:p>
        </p:txBody>
      </p:sp>
    </p:spTree>
    <p:extLst>
      <p:ext uri="{BB962C8B-B14F-4D97-AF65-F5344CB8AC3E}">
        <p14:creationId xmlns:p14="http://schemas.microsoft.com/office/powerpoint/2010/main" val="29931277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CB67FCB-1F44-416D-A763-C41887501603}"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9C10B88B-581C-459B-83BF-6F229C7D999A}" type="slidenum">
              <a:rPr lang="hu-HU"/>
              <a:pPr>
                <a:defRPr/>
              </a:pPr>
              <a:t>‹#›</a:t>
            </a:fld>
            <a:endParaRPr lang="hu-HU"/>
          </a:p>
        </p:txBody>
      </p:sp>
    </p:spTree>
    <p:extLst>
      <p:ext uri="{BB962C8B-B14F-4D97-AF65-F5344CB8AC3E}">
        <p14:creationId xmlns:p14="http://schemas.microsoft.com/office/powerpoint/2010/main" val="18022105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B18E5366-2230-473F-AB94-5DD8EDD6EB23}"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11A8E79-1D65-42D9-8F03-DD4AEE5ED169}" type="slidenum">
              <a:rPr lang="hu-HU"/>
              <a:pPr>
                <a:defRPr/>
              </a:pPr>
              <a:t>‹#›</a:t>
            </a:fld>
            <a:endParaRPr lang="hu-HU"/>
          </a:p>
        </p:txBody>
      </p:sp>
    </p:spTree>
    <p:extLst>
      <p:ext uri="{BB962C8B-B14F-4D97-AF65-F5344CB8AC3E}">
        <p14:creationId xmlns:p14="http://schemas.microsoft.com/office/powerpoint/2010/main" val="19149648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82F55D59-E3B1-4C59-B675-D5E1023CA029}"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FF6018AA-0BDC-49B9-BF73-039342BAB7BA}" type="slidenum">
              <a:rPr lang="hu-HU"/>
              <a:pPr>
                <a:defRPr/>
              </a:pPr>
              <a:t>‹#›</a:t>
            </a:fld>
            <a:endParaRPr lang="hu-HU"/>
          </a:p>
        </p:txBody>
      </p:sp>
    </p:spTree>
    <p:extLst>
      <p:ext uri="{BB962C8B-B14F-4D97-AF65-F5344CB8AC3E}">
        <p14:creationId xmlns:p14="http://schemas.microsoft.com/office/powerpoint/2010/main" val="20440365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33783A08-37F8-4D1F-9C36-DFFAE4E3506F}"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38DF4EB7-5E2B-4A90-A947-2F844AF15771}" type="slidenum">
              <a:rPr lang="hu-HU"/>
              <a:pPr>
                <a:defRPr/>
              </a:pPr>
              <a:t>‹#›</a:t>
            </a:fld>
            <a:endParaRPr lang="hu-HU"/>
          </a:p>
        </p:txBody>
      </p:sp>
    </p:spTree>
    <p:extLst>
      <p:ext uri="{BB962C8B-B14F-4D97-AF65-F5344CB8AC3E}">
        <p14:creationId xmlns:p14="http://schemas.microsoft.com/office/powerpoint/2010/main" val="7990804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4565E86-D935-4793-BEA5-DE93052D095C}"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8BF1BFB2-57B0-4E0C-858C-1B8EADCDA54B}" type="slidenum">
              <a:rPr lang="hu-HU"/>
              <a:pPr>
                <a:defRPr/>
              </a:pPr>
              <a:t>‹#›</a:t>
            </a:fld>
            <a:endParaRPr lang="hu-HU"/>
          </a:p>
        </p:txBody>
      </p:sp>
    </p:spTree>
    <p:extLst>
      <p:ext uri="{BB962C8B-B14F-4D97-AF65-F5344CB8AC3E}">
        <p14:creationId xmlns:p14="http://schemas.microsoft.com/office/powerpoint/2010/main" val="16514984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D918884-8FA6-4C04-8B95-78936577FE02}"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C5A9E128-8711-47E3-AEE9-323C2AB147E9}" type="slidenum">
              <a:rPr lang="hu-HU"/>
              <a:pPr>
                <a:defRPr/>
              </a:pPr>
              <a:t>‹#›</a:t>
            </a:fld>
            <a:endParaRPr lang="hu-HU"/>
          </a:p>
        </p:txBody>
      </p:sp>
    </p:spTree>
    <p:extLst>
      <p:ext uri="{BB962C8B-B14F-4D97-AF65-F5344CB8AC3E}">
        <p14:creationId xmlns:p14="http://schemas.microsoft.com/office/powerpoint/2010/main" val="260068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6402867C-D7FE-4B43-8F60-BC61378228F6}" type="slidenum">
              <a:rPr lang="hu-HU" altLang="hu-HU"/>
              <a:pPr>
                <a:defRPr/>
              </a:pPr>
              <a:t>‹#›</a:t>
            </a:fld>
            <a:endParaRPr lang="hu-HU" altLang="hu-HU"/>
          </a:p>
        </p:txBody>
      </p:sp>
    </p:spTree>
    <p:extLst>
      <p:ext uri="{BB962C8B-B14F-4D97-AF65-F5344CB8AC3E}">
        <p14:creationId xmlns:p14="http://schemas.microsoft.com/office/powerpoint/2010/main" val="23917843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36835B5-B247-4EA7-A3D4-21258099AD1D}"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8C79CD4-5615-4290-80CE-6F7A72DCE932}" type="slidenum">
              <a:rPr lang="hu-HU"/>
              <a:pPr>
                <a:defRPr/>
              </a:pPr>
              <a:t>‹#›</a:t>
            </a:fld>
            <a:endParaRPr lang="hu-HU"/>
          </a:p>
        </p:txBody>
      </p:sp>
    </p:spTree>
    <p:extLst>
      <p:ext uri="{BB962C8B-B14F-4D97-AF65-F5344CB8AC3E}">
        <p14:creationId xmlns:p14="http://schemas.microsoft.com/office/powerpoint/2010/main" val="6471874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FA8F0FB6-E791-4E46-84E0-915E5839C8AC}" type="datetimeFigureOut">
              <a:rPr lang="hu-HU"/>
              <a:pPr>
                <a:defRPr/>
              </a:pPr>
              <a:t>2019.10.02.</a:t>
            </a:fld>
            <a:endParaRPr lang="hu-HU"/>
          </a:p>
        </p:txBody>
      </p:sp>
      <p:sp>
        <p:nvSpPr>
          <p:cNvPr id="8" name="Élőláb helye 7"/>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9" name="Dia számának helye 8"/>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8CEB825-295C-444E-BA1D-A52E235E202D}" type="slidenum">
              <a:rPr lang="hu-HU"/>
              <a:pPr>
                <a:defRPr/>
              </a:pPr>
              <a:t>‹#›</a:t>
            </a:fld>
            <a:endParaRPr lang="hu-HU"/>
          </a:p>
        </p:txBody>
      </p:sp>
    </p:spTree>
    <p:extLst>
      <p:ext uri="{BB962C8B-B14F-4D97-AF65-F5344CB8AC3E}">
        <p14:creationId xmlns:p14="http://schemas.microsoft.com/office/powerpoint/2010/main" val="18085543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B53F72D6-5432-422E-9B23-7FB63EC27A2E}" type="datetimeFigureOut">
              <a:rPr lang="hu-HU"/>
              <a:pPr>
                <a:defRPr/>
              </a:pPr>
              <a:t>2019.10.02.</a:t>
            </a:fld>
            <a:endParaRPr lang="hu-HU"/>
          </a:p>
        </p:txBody>
      </p:sp>
      <p:sp>
        <p:nvSpPr>
          <p:cNvPr id="4" name="Élőláb helye 3"/>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5" name="Dia számának helye 4"/>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E69BD10-6722-4C3A-A6A4-C471B1E0BA06}" type="slidenum">
              <a:rPr lang="hu-HU"/>
              <a:pPr>
                <a:defRPr/>
              </a:pPr>
              <a:t>‹#›</a:t>
            </a:fld>
            <a:endParaRPr lang="hu-HU"/>
          </a:p>
        </p:txBody>
      </p:sp>
    </p:spTree>
    <p:extLst>
      <p:ext uri="{BB962C8B-B14F-4D97-AF65-F5344CB8AC3E}">
        <p14:creationId xmlns:p14="http://schemas.microsoft.com/office/powerpoint/2010/main" val="6740042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B05A8E4A-CC0F-4B93-9C8B-9CCBB9EEBCF3}" type="datetimeFigureOut">
              <a:rPr lang="hu-HU"/>
              <a:pPr>
                <a:defRPr/>
              </a:pPr>
              <a:t>2019.10.02.</a:t>
            </a:fld>
            <a:endParaRPr lang="hu-HU"/>
          </a:p>
        </p:txBody>
      </p:sp>
      <p:sp>
        <p:nvSpPr>
          <p:cNvPr id="3" name="Élőláb helye 2"/>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4" name="Dia számának helye 3"/>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493A185-AB5B-4B2A-BC42-6025535058F5}" type="slidenum">
              <a:rPr lang="hu-HU"/>
              <a:pPr>
                <a:defRPr/>
              </a:pPr>
              <a:t>‹#›</a:t>
            </a:fld>
            <a:endParaRPr lang="hu-HU"/>
          </a:p>
        </p:txBody>
      </p:sp>
    </p:spTree>
    <p:extLst>
      <p:ext uri="{BB962C8B-B14F-4D97-AF65-F5344CB8AC3E}">
        <p14:creationId xmlns:p14="http://schemas.microsoft.com/office/powerpoint/2010/main" val="32564634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0CD45EF-E88D-4F8B-A015-F3E216312E86}"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3DB620E7-4031-4F89-B24F-2EEEE7FE5845}" type="slidenum">
              <a:rPr lang="hu-HU"/>
              <a:pPr>
                <a:defRPr/>
              </a:pPr>
              <a:t>‹#›</a:t>
            </a:fld>
            <a:endParaRPr lang="hu-HU"/>
          </a:p>
        </p:txBody>
      </p:sp>
    </p:spTree>
    <p:extLst>
      <p:ext uri="{BB962C8B-B14F-4D97-AF65-F5344CB8AC3E}">
        <p14:creationId xmlns:p14="http://schemas.microsoft.com/office/powerpoint/2010/main" val="3282938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51F2859-E101-4DE6-8B1D-C2292A144C04}"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C5ADDCE7-19B9-406F-9C95-10F54056DC6D}" type="slidenum">
              <a:rPr lang="hu-HU"/>
              <a:pPr>
                <a:defRPr/>
              </a:pPr>
              <a:t>‹#›</a:t>
            </a:fld>
            <a:endParaRPr lang="hu-HU"/>
          </a:p>
        </p:txBody>
      </p:sp>
    </p:spTree>
    <p:extLst>
      <p:ext uri="{BB962C8B-B14F-4D97-AF65-F5344CB8AC3E}">
        <p14:creationId xmlns:p14="http://schemas.microsoft.com/office/powerpoint/2010/main" val="11799562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ED56CF2-9575-49C3-B7F1-8CBB6642F2AE}"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88F01AE7-3CED-45D8-9432-AFE95677AD90}" type="slidenum">
              <a:rPr lang="hu-HU"/>
              <a:pPr>
                <a:defRPr/>
              </a:pPr>
              <a:t>‹#›</a:t>
            </a:fld>
            <a:endParaRPr lang="hu-HU"/>
          </a:p>
        </p:txBody>
      </p:sp>
    </p:spTree>
    <p:extLst>
      <p:ext uri="{BB962C8B-B14F-4D97-AF65-F5344CB8AC3E}">
        <p14:creationId xmlns:p14="http://schemas.microsoft.com/office/powerpoint/2010/main" val="34317589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97A34592-1328-4A9D-8236-0A914A64094B}"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05F70476-6CFF-4E3B-962E-C11ABB0059AA}" type="slidenum">
              <a:rPr lang="hu-HU"/>
              <a:pPr>
                <a:defRPr/>
              </a:pPr>
              <a:t>‹#›</a:t>
            </a:fld>
            <a:endParaRPr lang="hu-HU"/>
          </a:p>
        </p:txBody>
      </p:sp>
    </p:spTree>
    <p:extLst>
      <p:ext uri="{BB962C8B-B14F-4D97-AF65-F5344CB8AC3E}">
        <p14:creationId xmlns:p14="http://schemas.microsoft.com/office/powerpoint/2010/main" val="23372763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FBD190CB-355F-4A96-87A1-15F241300E5A}" type="slidenum">
              <a:rPr lang="hu-HU" altLang="hu-HU"/>
              <a:pPr>
                <a:defRPr/>
              </a:pPr>
              <a:t>‹#›</a:t>
            </a:fld>
            <a:endParaRPr lang="hu-HU" altLang="hu-HU"/>
          </a:p>
        </p:txBody>
      </p:sp>
    </p:spTree>
    <p:extLst>
      <p:ext uri="{BB962C8B-B14F-4D97-AF65-F5344CB8AC3E}">
        <p14:creationId xmlns:p14="http://schemas.microsoft.com/office/powerpoint/2010/main" val="21519589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506814C9-B0CE-4784-B01D-24C9831CC5E4}" type="slidenum">
              <a:rPr lang="hu-HU" altLang="hu-HU"/>
              <a:pPr>
                <a:defRPr/>
              </a:pPr>
              <a:t>‹#›</a:t>
            </a:fld>
            <a:endParaRPr lang="hu-HU" altLang="hu-HU"/>
          </a:p>
        </p:txBody>
      </p:sp>
    </p:spTree>
    <p:extLst>
      <p:ext uri="{BB962C8B-B14F-4D97-AF65-F5344CB8AC3E}">
        <p14:creationId xmlns:p14="http://schemas.microsoft.com/office/powerpoint/2010/main" val="4200663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015C147D-0C4F-4C4B-82E8-08F039FD2C74}" type="slidenum">
              <a:rPr lang="hu-HU" altLang="hu-HU"/>
              <a:pPr>
                <a:defRPr/>
              </a:pPr>
              <a:t>‹#›</a:t>
            </a:fld>
            <a:endParaRPr lang="hu-HU" altLang="hu-HU"/>
          </a:p>
        </p:txBody>
      </p:sp>
    </p:spTree>
    <p:extLst>
      <p:ext uri="{BB962C8B-B14F-4D97-AF65-F5344CB8AC3E}">
        <p14:creationId xmlns:p14="http://schemas.microsoft.com/office/powerpoint/2010/main" val="15647696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98882F80-CC32-4848-AC74-9832518AD2D7}" type="slidenum">
              <a:rPr lang="hu-HU" altLang="hu-HU"/>
              <a:pPr>
                <a:defRPr/>
              </a:pPr>
              <a:t>‹#›</a:t>
            </a:fld>
            <a:endParaRPr lang="hu-HU" altLang="hu-HU"/>
          </a:p>
        </p:txBody>
      </p:sp>
    </p:spTree>
    <p:extLst>
      <p:ext uri="{BB962C8B-B14F-4D97-AF65-F5344CB8AC3E}">
        <p14:creationId xmlns:p14="http://schemas.microsoft.com/office/powerpoint/2010/main" val="34904751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1C998676-464F-4D96-A85D-8A6312D6D8FE}" type="slidenum">
              <a:rPr lang="hu-HU" altLang="hu-HU"/>
              <a:pPr>
                <a:defRPr/>
              </a:pPr>
              <a:t>‹#›</a:t>
            </a:fld>
            <a:endParaRPr lang="hu-HU" altLang="hu-HU"/>
          </a:p>
        </p:txBody>
      </p:sp>
    </p:spTree>
    <p:extLst>
      <p:ext uri="{BB962C8B-B14F-4D97-AF65-F5344CB8AC3E}">
        <p14:creationId xmlns:p14="http://schemas.microsoft.com/office/powerpoint/2010/main" val="35722346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8"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9"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8C7420A5-C250-4F33-A5D2-CF06B51B663F}" type="slidenum">
              <a:rPr lang="hu-HU" altLang="hu-HU"/>
              <a:pPr>
                <a:defRPr/>
              </a:pPr>
              <a:t>‹#›</a:t>
            </a:fld>
            <a:endParaRPr lang="hu-HU" altLang="hu-HU"/>
          </a:p>
        </p:txBody>
      </p:sp>
    </p:spTree>
    <p:extLst>
      <p:ext uri="{BB962C8B-B14F-4D97-AF65-F5344CB8AC3E}">
        <p14:creationId xmlns:p14="http://schemas.microsoft.com/office/powerpoint/2010/main" val="31231813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4"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5"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A025F4E1-647E-44A4-BBA2-E86C27F723D9}" type="slidenum">
              <a:rPr lang="hu-HU" altLang="hu-HU"/>
              <a:pPr>
                <a:defRPr/>
              </a:pPr>
              <a:t>‹#›</a:t>
            </a:fld>
            <a:endParaRPr lang="hu-HU" altLang="hu-HU"/>
          </a:p>
        </p:txBody>
      </p:sp>
    </p:spTree>
    <p:extLst>
      <p:ext uri="{BB962C8B-B14F-4D97-AF65-F5344CB8AC3E}">
        <p14:creationId xmlns:p14="http://schemas.microsoft.com/office/powerpoint/2010/main" val="31612999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3"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4"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773E535A-E5FA-45C7-AEFE-8568367C2A8A}" type="slidenum">
              <a:rPr lang="hu-HU" altLang="hu-HU"/>
              <a:pPr>
                <a:defRPr/>
              </a:pPr>
              <a:t>‹#›</a:t>
            </a:fld>
            <a:endParaRPr lang="hu-HU" altLang="hu-HU"/>
          </a:p>
        </p:txBody>
      </p:sp>
    </p:spTree>
    <p:extLst>
      <p:ext uri="{BB962C8B-B14F-4D97-AF65-F5344CB8AC3E}">
        <p14:creationId xmlns:p14="http://schemas.microsoft.com/office/powerpoint/2010/main" val="13345425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1F8DDEEB-D838-414A-9823-BE9F8F5B262B}" type="slidenum">
              <a:rPr lang="hu-HU" altLang="hu-HU"/>
              <a:pPr>
                <a:defRPr/>
              </a:pPr>
              <a:t>‹#›</a:t>
            </a:fld>
            <a:endParaRPr lang="hu-HU" altLang="hu-HU"/>
          </a:p>
        </p:txBody>
      </p:sp>
    </p:spTree>
    <p:extLst>
      <p:ext uri="{BB962C8B-B14F-4D97-AF65-F5344CB8AC3E}">
        <p14:creationId xmlns:p14="http://schemas.microsoft.com/office/powerpoint/2010/main" val="32632792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C35A071B-C8E7-45F2-8CAB-D60470C00D58}" type="slidenum">
              <a:rPr lang="hu-HU" altLang="hu-HU"/>
              <a:pPr>
                <a:defRPr/>
              </a:pPr>
              <a:t>‹#›</a:t>
            </a:fld>
            <a:endParaRPr lang="hu-HU" altLang="hu-HU"/>
          </a:p>
        </p:txBody>
      </p:sp>
    </p:spTree>
    <p:extLst>
      <p:ext uri="{BB962C8B-B14F-4D97-AF65-F5344CB8AC3E}">
        <p14:creationId xmlns:p14="http://schemas.microsoft.com/office/powerpoint/2010/main" val="37697630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C0F31C2E-F1A5-4EEB-8914-534538EA9187}" type="slidenum">
              <a:rPr lang="hu-HU" altLang="hu-HU"/>
              <a:pPr>
                <a:defRPr/>
              </a:pPr>
              <a:t>‹#›</a:t>
            </a:fld>
            <a:endParaRPr lang="hu-HU" altLang="hu-HU"/>
          </a:p>
        </p:txBody>
      </p:sp>
    </p:spTree>
    <p:extLst>
      <p:ext uri="{BB962C8B-B14F-4D97-AF65-F5344CB8AC3E}">
        <p14:creationId xmlns:p14="http://schemas.microsoft.com/office/powerpoint/2010/main" val="31073042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B4030AD4-F20A-4DAF-880C-67EFDF538922}" type="slidenum">
              <a:rPr lang="hu-HU" altLang="hu-HU"/>
              <a:pPr>
                <a:defRPr/>
              </a:pPr>
              <a:t>‹#›</a:t>
            </a:fld>
            <a:endParaRPr lang="hu-HU" altLang="hu-HU"/>
          </a:p>
        </p:txBody>
      </p:sp>
    </p:spTree>
    <p:extLst>
      <p:ext uri="{BB962C8B-B14F-4D97-AF65-F5344CB8AC3E}">
        <p14:creationId xmlns:p14="http://schemas.microsoft.com/office/powerpoint/2010/main" val="22745905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4E83A267-638E-4F58-9C50-CFE678DCA621}" type="slidenum">
              <a:rPr lang="hu-HU" altLang="hu-HU"/>
              <a:pPr>
                <a:defRPr/>
              </a:pPr>
              <a:t>‹#›</a:t>
            </a:fld>
            <a:endParaRPr lang="hu-HU" altLang="hu-HU"/>
          </a:p>
        </p:txBody>
      </p:sp>
    </p:spTree>
    <p:extLst>
      <p:ext uri="{BB962C8B-B14F-4D97-AF65-F5344CB8AC3E}">
        <p14:creationId xmlns:p14="http://schemas.microsoft.com/office/powerpoint/2010/main" val="807614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627D37A2-9C8A-4B87-89E0-5EE1EA5CAFD3}" type="slidenum">
              <a:rPr lang="hu-HU" altLang="hu-HU"/>
              <a:pPr>
                <a:defRPr/>
              </a:pPr>
              <a:t>‹#›</a:t>
            </a:fld>
            <a:endParaRPr lang="hu-HU" altLang="hu-HU"/>
          </a:p>
        </p:txBody>
      </p:sp>
    </p:spTree>
    <p:extLst>
      <p:ext uri="{BB962C8B-B14F-4D97-AF65-F5344CB8AC3E}">
        <p14:creationId xmlns:p14="http://schemas.microsoft.com/office/powerpoint/2010/main" val="342562192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63360D4F-FBF8-4054-AEB5-C7A1CF77C606}" type="slidenum">
              <a:rPr lang="hu-HU" altLang="hu-HU"/>
              <a:pPr>
                <a:defRPr/>
              </a:pPr>
              <a:t>‹#›</a:t>
            </a:fld>
            <a:endParaRPr lang="hu-HU" altLang="hu-HU"/>
          </a:p>
        </p:txBody>
      </p:sp>
    </p:spTree>
    <p:extLst>
      <p:ext uri="{BB962C8B-B14F-4D97-AF65-F5344CB8AC3E}">
        <p14:creationId xmlns:p14="http://schemas.microsoft.com/office/powerpoint/2010/main" val="33215568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B249CD9B-E70D-4936-A6F9-D21A8EE2DD64}" type="slidenum">
              <a:rPr lang="hu-HU" altLang="hu-HU"/>
              <a:pPr>
                <a:defRPr/>
              </a:pPr>
              <a:t>‹#›</a:t>
            </a:fld>
            <a:endParaRPr lang="hu-HU" altLang="hu-HU"/>
          </a:p>
        </p:txBody>
      </p:sp>
    </p:spTree>
    <p:extLst>
      <p:ext uri="{BB962C8B-B14F-4D97-AF65-F5344CB8AC3E}">
        <p14:creationId xmlns:p14="http://schemas.microsoft.com/office/powerpoint/2010/main" val="11267439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4DE52806-588F-4674-857B-61607B00C27E}" type="slidenum">
              <a:rPr lang="hu-HU" altLang="hu-HU"/>
              <a:pPr>
                <a:defRPr/>
              </a:pPr>
              <a:t>‹#›</a:t>
            </a:fld>
            <a:endParaRPr lang="hu-HU" altLang="hu-HU"/>
          </a:p>
        </p:txBody>
      </p:sp>
    </p:spTree>
    <p:extLst>
      <p:ext uri="{BB962C8B-B14F-4D97-AF65-F5344CB8AC3E}">
        <p14:creationId xmlns:p14="http://schemas.microsoft.com/office/powerpoint/2010/main" val="17494586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8"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9"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AA89680B-564C-413B-908F-6BC78C7B743C}" type="slidenum">
              <a:rPr lang="hu-HU" altLang="hu-HU"/>
              <a:pPr>
                <a:defRPr/>
              </a:pPr>
              <a:t>‹#›</a:t>
            </a:fld>
            <a:endParaRPr lang="hu-HU" altLang="hu-HU"/>
          </a:p>
        </p:txBody>
      </p:sp>
    </p:spTree>
    <p:extLst>
      <p:ext uri="{BB962C8B-B14F-4D97-AF65-F5344CB8AC3E}">
        <p14:creationId xmlns:p14="http://schemas.microsoft.com/office/powerpoint/2010/main" val="18016474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4"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5"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8B8AB217-BE26-4005-B116-37FED2D8E39A}" type="slidenum">
              <a:rPr lang="hu-HU" altLang="hu-HU"/>
              <a:pPr>
                <a:defRPr/>
              </a:pPr>
              <a:t>‹#›</a:t>
            </a:fld>
            <a:endParaRPr lang="hu-HU" altLang="hu-HU"/>
          </a:p>
        </p:txBody>
      </p:sp>
    </p:spTree>
    <p:extLst>
      <p:ext uri="{BB962C8B-B14F-4D97-AF65-F5344CB8AC3E}">
        <p14:creationId xmlns:p14="http://schemas.microsoft.com/office/powerpoint/2010/main" val="10479004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3"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4"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EB0CB0C3-8619-4299-A8AF-4165EFF51E55}" type="slidenum">
              <a:rPr lang="hu-HU" altLang="hu-HU"/>
              <a:pPr>
                <a:defRPr/>
              </a:pPr>
              <a:t>‹#›</a:t>
            </a:fld>
            <a:endParaRPr lang="hu-HU" altLang="hu-HU"/>
          </a:p>
        </p:txBody>
      </p:sp>
    </p:spTree>
    <p:extLst>
      <p:ext uri="{BB962C8B-B14F-4D97-AF65-F5344CB8AC3E}">
        <p14:creationId xmlns:p14="http://schemas.microsoft.com/office/powerpoint/2010/main" val="33831238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68091E36-2DBC-4DE4-A75E-7EC451F55634}" type="slidenum">
              <a:rPr lang="hu-HU" altLang="hu-HU"/>
              <a:pPr>
                <a:defRPr/>
              </a:pPr>
              <a:t>‹#›</a:t>
            </a:fld>
            <a:endParaRPr lang="hu-HU" altLang="hu-HU"/>
          </a:p>
        </p:txBody>
      </p:sp>
    </p:spTree>
    <p:extLst>
      <p:ext uri="{BB962C8B-B14F-4D97-AF65-F5344CB8AC3E}">
        <p14:creationId xmlns:p14="http://schemas.microsoft.com/office/powerpoint/2010/main" val="17121163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7AB583E0-2373-46D3-80BB-520217BB9B33}" type="slidenum">
              <a:rPr lang="hu-HU" altLang="hu-HU"/>
              <a:pPr>
                <a:defRPr/>
              </a:pPr>
              <a:t>‹#›</a:t>
            </a:fld>
            <a:endParaRPr lang="hu-HU" altLang="hu-HU"/>
          </a:p>
        </p:txBody>
      </p:sp>
    </p:spTree>
    <p:extLst>
      <p:ext uri="{BB962C8B-B14F-4D97-AF65-F5344CB8AC3E}">
        <p14:creationId xmlns:p14="http://schemas.microsoft.com/office/powerpoint/2010/main" val="15548905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794CE8B7-01F4-450E-8728-63333389D4F0}" type="slidenum">
              <a:rPr lang="hu-HU" altLang="hu-HU"/>
              <a:pPr>
                <a:defRPr/>
              </a:pPr>
              <a:t>‹#›</a:t>
            </a:fld>
            <a:endParaRPr lang="hu-HU" altLang="hu-HU"/>
          </a:p>
        </p:txBody>
      </p:sp>
    </p:spTree>
    <p:extLst>
      <p:ext uri="{BB962C8B-B14F-4D97-AF65-F5344CB8AC3E}">
        <p14:creationId xmlns:p14="http://schemas.microsoft.com/office/powerpoint/2010/main" val="35644360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1D42C0E4-EDC8-48B4-91CB-20F0F0BF5A00}" type="slidenum">
              <a:rPr lang="hu-HU" altLang="hu-HU"/>
              <a:pPr>
                <a:defRPr/>
              </a:pPr>
              <a:t>‹#›</a:t>
            </a:fld>
            <a:endParaRPr lang="hu-HU" altLang="hu-HU"/>
          </a:p>
        </p:txBody>
      </p:sp>
    </p:spTree>
    <p:extLst>
      <p:ext uri="{BB962C8B-B14F-4D97-AF65-F5344CB8AC3E}">
        <p14:creationId xmlns:p14="http://schemas.microsoft.com/office/powerpoint/2010/main" val="1705160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FA160B7B-D7AB-4C5E-8920-85F078F0DF36}" type="slidenum">
              <a:rPr lang="hu-HU" altLang="hu-HU"/>
              <a:pPr>
                <a:defRPr/>
              </a:pPr>
              <a:t>‹#›</a:t>
            </a:fld>
            <a:endParaRPr lang="hu-HU" altLang="hu-HU"/>
          </a:p>
        </p:txBody>
      </p:sp>
    </p:spTree>
    <p:extLst>
      <p:ext uri="{BB962C8B-B14F-4D97-AF65-F5344CB8AC3E}">
        <p14:creationId xmlns:p14="http://schemas.microsoft.com/office/powerpoint/2010/main" val="190060502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85F433-C382-4127-8BDE-F6FE6A56B967}"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5097257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7570A1-EB75-4AED-8964-FC2EC2F60651}"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0337323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7353C5-DDD3-427B-BB31-B2A554DB49AA}"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5731381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46F33F-3556-493A-B6F1-FDFC05C217A9}"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40499114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F4080EA-99FA-4D80-B7CF-6DE4E4A4ED0D}"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4769502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7E794D-F976-443C-8E1B-EB76380F3696}"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5613272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9F1FF4-2048-4170-BB40-9BB2106774C5}"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4256285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AD4FFE-0B65-481A-ABAF-5879B6ED07C7}"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9456531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FB030D-1D40-4E7A-9937-C7A4D84AAE52}"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298790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FA405-D30D-4F45-A592-6E78F4BCBB03}"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568800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ABE56C73-4323-4110-9C92-418EAE1278C2}" type="slidenum">
              <a:rPr lang="hu-HU" altLang="hu-HU"/>
              <a:pPr>
                <a:defRPr/>
              </a:pPr>
              <a:t>‹#›</a:t>
            </a:fld>
            <a:endParaRPr lang="hu-HU" altLang="hu-HU"/>
          </a:p>
        </p:txBody>
      </p:sp>
    </p:spTree>
    <p:extLst>
      <p:ext uri="{BB962C8B-B14F-4D97-AF65-F5344CB8AC3E}">
        <p14:creationId xmlns:p14="http://schemas.microsoft.com/office/powerpoint/2010/main" val="2068703682"/>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A49A86-95C3-49A0-985E-358CCE78FE14}"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5614932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80A7E3-BC37-4F03-B431-0521D0C26132}"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1774022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590C73-01D4-46D3-A2F8-32BC3A01CF7E}"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7037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6BD468-EA10-457B-90EA-CE178B9C5FBB}"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5842341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28CB78-27A9-44D0-B6F8-93A38D3E4661}"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0629398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86AE12-D0DF-403F-8853-5E749479EE27}"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9375878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8DE24-1880-49A0-8C8B-8E158DF1B0E5}"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7723666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FFED2-9EF1-45C0-B738-01357FF3DB33}"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5289778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DC90D6-AEB8-4801-A25E-CA849F8FA44B}"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7518540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AD5988-05C7-44EC-9C5C-5B73D21BC726}"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628031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8757EFAC-5296-4D16-AB13-C1A577F8B85F}" type="slidenum">
              <a:rPr lang="hu-HU" altLang="hu-HU"/>
              <a:pPr>
                <a:defRPr/>
              </a:pPr>
              <a:t>‹#›</a:t>
            </a:fld>
            <a:endParaRPr lang="hu-HU" altLang="hu-HU"/>
          </a:p>
        </p:txBody>
      </p:sp>
    </p:spTree>
    <p:extLst>
      <p:ext uri="{BB962C8B-B14F-4D97-AF65-F5344CB8AC3E}">
        <p14:creationId xmlns:p14="http://schemas.microsoft.com/office/powerpoint/2010/main" val="101414878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1DAC1D-EF70-4524-9DEC-E19E7ED728A1}"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8015750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A829E2-3A8D-4A64-B5E5-E9FF4A0CA60A}"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4898330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D37153-179B-43B3-9095-9392DB0F8788}"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5065311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C9D81-0450-413E-9D2E-E6153A5BE4EF}"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2736002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2CFF27-C9D0-4F97-A360-8D135D6B9A63}"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479400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41697697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17579403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0493245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0941087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1234012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8"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9"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E0615187-2EAB-46AA-9E7A-9EEC3AF3DA51}" type="slidenum">
              <a:rPr lang="hu-HU" altLang="hu-HU"/>
              <a:pPr>
                <a:defRPr/>
              </a:pPr>
              <a:t>‹#›</a:t>
            </a:fld>
            <a:endParaRPr lang="hu-HU" altLang="hu-HU"/>
          </a:p>
        </p:txBody>
      </p:sp>
    </p:spTree>
    <p:extLst>
      <p:ext uri="{BB962C8B-B14F-4D97-AF65-F5344CB8AC3E}">
        <p14:creationId xmlns:p14="http://schemas.microsoft.com/office/powerpoint/2010/main" val="224780748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9232213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9364561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10214315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1955608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6457770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46408B2-E767-493F-A4E5-961C9D5741A3}" type="datetimeFigureOut">
              <a:rPr lang="hu-HU" smtClean="0">
                <a:solidFill>
                  <a:prstClr val="black">
                    <a:tint val="75000"/>
                  </a:prstClr>
                </a:solidFill>
              </a:rPr>
              <a:pPr/>
              <a:t>2019.10.02.</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988690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216EFE40-C7EC-41E1-9A07-8084D697E5A9}" type="slidenum">
              <a:rPr lang="hu-HU" altLang="hu-HU"/>
              <a:pPr>
                <a:defRPr/>
              </a:pPr>
              <a:t>‹#›</a:t>
            </a:fld>
            <a:endParaRPr lang="hu-HU" altLang="hu-HU"/>
          </a:p>
        </p:txBody>
      </p:sp>
    </p:spTree>
    <p:extLst>
      <p:ext uri="{BB962C8B-B14F-4D97-AF65-F5344CB8AC3E}">
        <p14:creationId xmlns:p14="http://schemas.microsoft.com/office/powerpoint/2010/main" val="91844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4"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5"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531DC998-3D96-438F-B8F2-E0D7CCEDE012}" type="slidenum">
              <a:rPr lang="hu-HU" altLang="hu-HU"/>
              <a:pPr>
                <a:defRPr/>
              </a:pPr>
              <a:t>‹#›</a:t>
            </a:fld>
            <a:endParaRPr lang="hu-HU" altLang="hu-HU"/>
          </a:p>
        </p:txBody>
      </p:sp>
    </p:spTree>
    <p:extLst>
      <p:ext uri="{BB962C8B-B14F-4D97-AF65-F5344CB8AC3E}">
        <p14:creationId xmlns:p14="http://schemas.microsoft.com/office/powerpoint/2010/main" val="28325280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3"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4"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BD1B408E-5991-4E7C-8E3F-B413104F4C9F}" type="slidenum">
              <a:rPr lang="hu-HU" altLang="hu-HU"/>
              <a:pPr>
                <a:defRPr/>
              </a:pPr>
              <a:t>‹#›</a:t>
            </a:fld>
            <a:endParaRPr lang="hu-HU" altLang="hu-HU"/>
          </a:p>
        </p:txBody>
      </p:sp>
    </p:spTree>
    <p:extLst>
      <p:ext uri="{BB962C8B-B14F-4D97-AF65-F5344CB8AC3E}">
        <p14:creationId xmlns:p14="http://schemas.microsoft.com/office/powerpoint/2010/main" val="412247285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6DEA1645-58C6-44B0-B1D7-4D0949A61374}" type="slidenum">
              <a:rPr lang="hu-HU" altLang="hu-HU"/>
              <a:pPr>
                <a:defRPr/>
              </a:pPr>
              <a:t>‹#›</a:t>
            </a:fld>
            <a:endParaRPr lang="hu-HU" altLang="hu-HU"/>
          </a:p>
        </p:txBody>
      </p:sp>
    </p:spTree>
    <p:extLst>
      <p:ext uri="{BB962C8B-B14F-4D97-AF65-F5344CB8AC3E}">
        <p14:creationId xmlns:p14="http://schemas.microsoft.com/office/powerpoint/2010/main" val="351228459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5A70F5CB-6F7D-4A7A-83DA-ED482F154874}" type="slidenum">
              <a:rPr lang="hu-HU" altLang="hu-HU"/>
              <a:pPr>
                <a:defRPr/>
              </a:pPr>
              <a:t>‹#›</a:t>
            </a:fld>
            <a:endParaRPr lang="hu-HU" altLang="hu-HU"/>
          </a:p>
        </p:txBody>
      </p:sp>
    </p:spTree>
    <p:extLst>
      <p:ext uri="{BB962C8B-B14F-4D97-AF65-F5344CB8AC3E}">
        <p14:creationId xmlns:p14="http://schemas.microsoft.com/office/powerpoint/2010/main" val="39002623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50874810-6098-4245-A71B-6CE1B3EF4ED6}" type="slidenum">
              <a:rPr lang="hu-HU" altLang="hu-HU"/>
              <a:pPr>
                <a:defRPr/>
              </a:pPr>
              <a:t>‹#›</a:t>
            </a:fld>
            <a:endParaRPr lang="hu-HU" altLang="hu-HU"/>
          </a:p>
        </p:txBody>
      </p:sp>
    </p:spTree>
    <p:extLst>
      <p:ext uri="{BB962C8B-B14F-4D97-AF65-F5344CB8AC3E}">
        <p14:creationId xmlns:p14="http://schemas.microsoft.com/office/powerpoint/2010/main" val="279825373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29587108-2AB1-432C-99BB-7B2AE64084C7}" type="slidenum">
              <a:rPr lang="hu-HU" altLang="hu-HU"/>
              <a:pPr>
                <a:defRPr/>
              </a:pPr>
              <a:t>‹#›</a:t>
            </a:fld>
            <a:endParaRPr lang="hu-HU" altLang="hu-HU"/>
          </a:p>
        </p:txBody>
      </p:sp>
    </p:spTree>
    <p:extLst>
      <p:ext uri="{BB962C8B-B14F-4D97-AF65-F5344CB8AC3E}">
        <p14:creationId xmlns:p14="http://schemas.microsoft.com/office/powerpoint/2010/main" val="140504199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BDD8FA2C-4D80-4767-8F53-564666E2B7E5}" type="slidenum">
              <a:rPr lang="hu-HU" altLang="hu-HU"/>
              <a:pPr>
                <a:defRPr/>
              </a:pPr>
              <a:t>‹#›</a:t>
            </a:fld>
            <a:endParaRPr lang="hu-HU" altLang="hu-HU"/>
          </a:p>
        </p:txBody>
      </p:sp>
    </p:spTree>
    <p:extLst>
      <p:ext uri="{BB962C8B-B14F-4D97-AF65-F5344CB8AC3E}">
        <p14:creationId xmlns:p14="http://schemas.microsoft.com/office/powerpoint/2010/main" val="245598570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AC54CCC-919B-4654-87BE-0249B97BE03D}"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31752F3-6DF2-4695-B940-DCE1CFB47FE4}" type="slidenum">
              <a:rPr lang="hu-HU"/>
              <a:pPr>
                <a:defRPr/>
              </a:pPr>
              <a:t>‹#›</a:t>
            </a:fld>
            <a:endParaRPr lang="hu-HU"/>
          </a:p>
        </p:txBody>
      </p:sp>
    </p:spTree>
    <p:extLst>
      <p:ext uri="{BB962C8B-B14F-4D97-AF65-F5344CB8AC3E}">
        <p14:creationId xmlns:p14="http://schemas.microsoft.com/office/powerpoint/2010/main" val="803045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BEF86A7-0CD5-4EBB-80D7-40EC2A95BCD8}"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581F5FC-5867-411E-A528-232692CAB513}" type="slidenum">
              <a:rPr lang="hu-HU"/>
              <a:pPr>
                <a:defRPr/>
              </a:pPr>
              <a:t>‹#›</a:t>
            </a:fld>
            <a:endParaRPr lang="hu-HU"/>
          </a:p>
        </p:txBody>
      </p:sp>
    </p:spTree>
    <p:extLst>
      <p:ext uri="{BB962C8B-B14F-4D97-AF65-F5344CB8AC3E}">
        <p14:creationId xmlns:p14="http://schemas.microsoft.com/office/powerpoint/2010/main" val="961102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3745A96-F323-4AB0-BDE9-C924EFC262A8}"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1CD6730-27CB-4FA0-B496-535C292AC664}" type="slidenum">
              <a:rPr lang="hu-HU"/>
              <a:pPr>
                <a:defRPr/>
              </a:pPr>
              <a:t>‹#›</a:t>
            </a:fld>
            <a:endParaRPr lang="hu-HU"/>
          </a:p>
        </p:txBody>
      </p:sp>
    </p:spTree>
    <p:extLst>
      <p:ext uri="{BB962C8B-B14F-4D97-AF65-F5344CB8AC3E}">
        <p14:creationId xmlns:p14="http://schemas.microsoft.com/office/powerpoint/2010/main" val="4119667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9FFF3170-3C62-4F31-8B70-A35C96483583}" type="slidenum">
              <a:rPr lang="hu-HU" altLang="hu-HU"/>
              <a:pPr>
                <a:defRPr/>
              </a:pPr>
              <a:t>‹#›</a:t>
            </a:fld>
            <a:endParaRPr lang="hu-HU" altLang="hu-HU"/>
          </a:p>
        </p:txBody>
      </p:sp>
    </p:spTree>
    <p:extLst>
      <p:ext uri="{BB962C8B-B14F-4D97-AF65-F5344CB8AC3E}">
        <p14:creationId xmlns:p14="http://schemas.microsoft.com/office/powerpoint/2010/main" val="4290390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0829AB19-F9BB-49A8-820A-D3333BAD454D}"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6B06F4C-D0A5-450D-A966-F7B9EFDAC213}" type="slidenum">
              <a:rPr lang="hu-HU"/>
              <a:pPr>
                <a:defRPr/>
              </a:pPr>
              <a:t>‹#›</a:t>
            </a:fld>
            <a:endParaRPr lang="hu-HU"/>
          </a:p>
        </p:txBody>
      </p:sp>
    </p:spTree>
    <p:extLst>
      <p:ext uri="{BB962C8B-B14F-4D97-AF65-F5344CB8AC3E}">
        <p14:creationId xmlns:p14="http://schemas.microsoft.com/office/powerpoint/2010/main" val="805103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9AC54D9-1C7F-4E97-969E-3A0906E332E8}" type="datetimeFigureOut">
              <a:rPr lang="hu-HU"/>
              <a:pPr>
                <a:defRPr/>
              </a:pPr>
              <a:t>2019.10.02.</a:t>
            </a:fld>
            <a:endParaRPr lang="hu-HU"/>
          </a:p>
        </p:txBody>
      </p:sp>
      <p:sp>
        <p:nvSpPr>
          <p:cNvPr id="8" name="Élőláb helye 7"/>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9" name="Dia számának helye 8"/>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03071EE-2591-4562-8843-BD0964BB3B3B}" type="slidenum">
              <a:rPr lang="hu-HU"/>
              <a:pPr>
                <a:defRPr/>
              </a:pPr>
              <a:t>‹#›</a:t>
            </a:fld>
            <a:endParaRPr lang="hu-HU"/>
          </a:p>
        </p:txBody>
      </p:sp>
    </p:spTree>
    <p:extLst>
      <p:ext uri="{BB962C8B-B14F-4D97-AF65-F5344CB8AC3E}">
        <p14:creationId xmlns:p14="http://schemas.microsoft.com/office/powerpoint/2010/main" val="2075755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AF799A79-1936-4A0C-A773-84758C0BE2ED}" type="datetimeFigureOut">
              <a:rPr lang="hu-HU"/>
              <a:pPr>
                <a:defRPr/>
              </a:pPr>
              <a:t>2019.10.02.</a:t>
            </a:fld>
            <a:endParaRPr lang="hu-HU"/>
          </a:p>
        </p:txBody>
      </p:sp>
      <p:sp>
        <p:nvSpPr>
          <p:cNvPr id="4" name="Élőláb helye 3"/>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5" name="Dia számának helye 4"/>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B68ECE98-B3F2-432C-A8BF-A9E93C7C4701}" type="slidenum">
              <a:rPr lang="hu-HU"/>
              <a:pPr>
                <a:defRPr/>
              </a:pPr>
              <a:t>‹#›</a:t>
            </a:fld>
            <a:endParaRPr lang="hu-HU"/>
          </a:p>
        </p:txBody>
      </p:sp>
    </p:spTree>
    <p:extLst>
      <p:ext uri="{BB962C8B-B14F-4D97-AF65-F5344CB8AC3E}">
        <p14:creationId xmlns:p14="http://schemas.microsoft.com/office/powerpoint/2010/main" val="2936769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72EF7EE-15E5-44B0-99C8-F9F74ABC8992}" type="datetimeFigureOut">
              <a:rPr lang="hu-HU"/>
              <a:pPr>
                <a:defRPr/>
              </a:pPr>
              <a:t>2019.10.02.</a:t>
            </a:fld>
            <a:endParaRPr lang="hu-HU"/>
          </a:p>
        </p:txBody>
      </p:sp>
      <p:sp>
        <p:nvSpPr>
          <p:cNvPr id="3" name="Élőláb helye 2"/>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4" name="Dia számának helye 3"/>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5C2A414-EEA4-4DD2-A546-CE20BEBA4A05}" type="slidenum">
              <a:rPr lang="hu-HU"/>
              <a:pPr>
                <a:defRPr/>
              </a:pPr>
              <a:t>‹#›</a:t>
            </a:fld>
            <a:endParaRPr lang="hu-HU"/>
          </a:p>
        </p:txBody>
      </p:sp>
    </p:spTree>
    <p:extLst>
      <p:ext uri="{BB962C8B-B14F-4D97-AF65-F5344CB8AC3E}">
        <p14:creationId xmlns:p14="http://schemas.microsoft.com/office/powerpoint/2010/main" val="2077732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8458D1DA-1F2F-4479-96ED-2229EBE20E9D}"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91953E8-27A3-4578-A1E7-24FB7837DA28}" type="slidenum">
              <a:rPr lang="hu-HU"/>
              <a:pPr>
                <a:defRPr/>
              </a:pPr>
              <a:t>‹#›</a:t>
            </a:fld>
            <a:endParaRPr lang="hu-HU"/>
          </a:p>
        </p:txBody>
      </p:sp>
    </p:spTree>
    <p:extLst>
      <p:ext uri="{BB962C8B-B14F-4D97-AF65-F5344CB8AC3E}">
        <p14:creationId xmlns:p14="http://schemas.microsoft.com/office/powerpoint/2010/main" val="2921128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451FB65-CE71-4F21-BD35-DCC5D4613F63}"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A9DCC21E-ADE6-4306-B548-C8B02E1EB4B2}" type="slidenum">
              <a:rPr lang="hu-HU"/>
              <a:pPr>
                <a:defRPr/>
              </a:pPr>
              <a:t>‹#›</a:t>
            </a:fld>
            <a:endParaRPr lang="hu-HU"/>
          </a:p>
        </p:txBody>
      </p:sp>
    </p:spTree>
    <p:extLst>
      <p:ext uri="{BB962C8B-B14F-4D97-AF65-F5344CB8AC3E}">
        <p14:creationId xmlns:p14="http://schemas.microsoft.com/office/powerpoint/2010/main" val="1249549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7DD2ED6-C0BF-4453-A177-1A6719CB9858}"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CD26125-E736-4ACF-B516-FF7A5C0B695E}" type="slidenum">
              <a:rPr lang="hu-HU"/>
              <a:pPr>
                <a:defRPr/>
              </a:pPr>
              <a:t>‹#›</a:t>
            </a:fld>
            <a:endParaRPr lang="hu-HU"/>
          </a:p>
        </p:txBody>
      </p:sp>
    </p:spTree>
    <p:extLst>
      <p:ext uri="{BB962C8B-B14F-4D97-AF65-F5344CB8AC3E}">
        <p14:creationId xmlns:p14="http://schemas.microsoft.com/office/powerpoint/2010/main" val="4201585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308AAAB-9C65-44CB-B12E-F448A34582C4}"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6785E9F-F158-4C5B-BDAF-1FEDEE58D24D}" type="slidenum">
              <a:rPr lang="hu-HU"/>
              <a:pPr>
                <a:defRPr/>
              </a:pPr>
              <a:t>‹#›</a:t>
            </a:fld>
            <a:endParaRPr lang="hu-HU"/>
          </a:p>
        </p:txBody>
      </p:sp>
    </p:spTree>
    <p:extLst>
      <p:ext uri="{BB962C8B-B14F-4D97-AF65-F5344CB8AC3E}">
        <p14:creationId xmlns:p14="http://schemas.microsoft.com/office/powerpoint/2010/main" val="113503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F64DA48D-B991-4431-B40A-994D744B639B}" type="slidenum">
              <a:rPr lang="hu-HU" altLang="hu-HU"/>
              <a:pPr>
                <a:defRPr/>
              </a:pPr>
              <a:t>‹#›</a:t>
            </a:fld>
            <a:endParaRPr lang="hu-HU" altLang="hu-HU"/>
          </a:p>
        </p:txBody>
      </p:sp>
    </p:spTree>
    <p:extLst>
      <p:ext uri="{BB962C8B-B14F-4D97-AF65-F5344CB8AC3E}">
        <p14:creationId xmlns:p14="http://schemas.microsoft.com/office/powerpoint/2010/main" val="3378066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662BBEFB-78EB-4415-B0C7-E0F04CC8B820}" type="slidenum">
              <a:rPr lang="hu-HU" altLang="hu-HU"/>
              <a:pPr>
                <a:defRPr/>
              </a:pPr>
              <a:t>‹#›</a:t>
            </a:fld>
            <a:endParaRPr lang="hu-HU" altLang="hu-HU"/>
          </a:p>
        </p:txBody>
      </p:sp>
    </p:spTree>
    <p:extLst>
      <p:ext uri="{BB962C8B-B14F-4D97-AF65-F5344CB8AC3E}">
        <p14:creationId xmlns:p14="http://schemas.microsoft.com/office/powerpoint/2010/main" val="83697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6EA3E370-6688-42D7-9C4B-A8A48AD4BEC7}" type="slidenum">
              <a:rPr lang="hu-HU" altLang="hu-HU"/>
              <a:pPr>
                <a:defRPr/>
              </a:pPr>
              <a:t>‹#›</a:t>
            </a:fld>
            <a:endParaRPr lang="hu-HU" altLang="hu-HU"/>
          </a:p>
        </p:txBody>
      </p:sp>
    </p:spTree>
    <p:extLst>
      <p:ext uri="{BB962C8B-B14F-4D97-AF65-F5344CB8AC3E}">
        <p14:creationId xmlns:p14="http://schemas.microsoft.com/office/powerpoint/2010/main" val="317545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5B0F2D9B-E839-47CA-BFC7-4DC0777CEE03}" type="slidenum">
              <a:rPr lang="hu-HU" altLang="hu-HU"/>
              <a:pPr>
                <a:defRPr/>
              </a:pPr>
              <a:t>‹#›</a:t>
            </a:fld>
            <a:endParaRPr lang="hu-HU" altLang="hu-HU"/>
          </a:p>
        </p:txBody>
      </p:sp>
    </p:spTree>
    <p:extLst>
      <p:ext uri="{BB962C8B-B14F-4D97-AF65-F5344CB8AC3E}">
        <p14:creationId xmlns:p14="http://schemas.microsoft.com/office/powerpoint/2010/main" val="974317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10B70C89-35EC-4132-80C7-8C0FF3B5D13C}" type="slidenum">
              <a:rPr lang="hu-HU" altLang="hu-HU"/>
              <a:pPr>
                <a:defRPr/>
              </a:pPr>
              <a:t>‹#›</a:t>
            </a:fld>
            <a:endParaRPr lang="hu-HU" altLang="hu-HU"/>
          </a:p>
        </p:txBody>
      </p:sp>
    </p:spTree>
    <p:extLst>
      <p:ext uri="{BB962C8B-B14F-4D97-AF65-F5344CB8AC3E}">
        <p14:creationId xmlns:p14="http://schemas.microsoft.com/office/powerpoint/2010/main" val="3538923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5090701D-D165-4B7E-8C55-8C21903F323F}" type="slidenum">
              <a:rPr lang="hu-HU" altLang="hu-HU"/>
              <a:pPr>
                <a:defRPr/>
              </a:pPr>
              <a:t>‹#›</a:t>
            </a:fld>
            <a:endParaRPr lang="hu-HU" altLang="hu-HU"/>
          </a:p>
        </p:txBody>
      </p:sp>
    </p:spTree>
    <p:extLst>
      <p:ext uri="{BB962C8B-B14F-4D97-AF65-F5344CB8AC3E}">
        <p14:creationId xmlns:p14="http://schemas.microsoft.com/office/powerpoint/2010/main" val="1641829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AA9D279A-FD2A-4D9A-867B-BA318A8B1EA1}" type="slidenum">
              <a:rPr lang="hu-HU" altLang="hu-HU"/>
              <a:pPr>
                <a:defRPr/>
              </a:pPr>
              <a:t>‹#›</a:t>
            </a:fld>
            <a:endParaRPr lang="hu-HU" altLang="hu-HU"/>
          </a:p>
        </p:txBody>
      </p:sp>
    </p:spTree>
    <p:extLst>
      <p:ext uri="{BB962C8B-B14F-4D97-AF65-F5344CB8AC3E}">
        <p14:creationId xmlns:p14="http://schemas.microsoft.com/office/powerpoint/2010/main" val="1540073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7F370189-89C9-4756-B396-F99DBDD4D0A4}" type="slidenum">
              <a:rPr lang="hu-HU" altLang="hu-HU"/>
              <a:pPr>
                <a:defRPr/>
              </a:pPr>
              <a:t>‹#›</a:t>
            </a:fld>
            <a:endParaRPr lang="hu-HU" altLang="hu-HU"/>
          </a:p>
        </p:txBody>
      </p:sp>
    </p:spTree>
    <p:extLst>
      <p:ext uri="{BB962C8B-B14F-4D97-AF65-F5344CB8AC3E}">
        <p14:creationId xmlns:p14="http://schemas.microsoft.com/office/powerpoint/2010/main" val="3985610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F6E12F7D-0BAD-4BEC-B08F-FF14F0969513}" type="slidenum">
              <a:rPr lang="hu-HU" altLang="hu-HU"/>
              <a:pPr>
                <a:defRPr/>
              </a:pPr>
              <a:t>‹#›</a:t>
            </a:fld>
            <a:endParaRPr lang="hu-HU" altLang="hu-HU"/>
          </a:p>
        </p:txBody>
      </p:sp>
    </p:spTree>
    <p:extLst>
      <p:ext uri="{BB962C8B-B14F-4D97-AF65-F5344CB8AC3E}">
        <p14:creationId xmlns:p14="http://schemas.microsoft.com/office/powerpoint/2010/main" val="2658543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6DA51A36-5AB8-42ED-BFAE-DE36BBE35216}" type="slidenum">
              <a:rPr lang="hu-HU" altLang="hu-HU"/>
              <a:pPr>
                <a:defRPr/>
              </a:pPr>
              <a:t>‹#›</a:t>
            </a:fld>
            <a:endParaRPr lang="hu-HU" altLang="hu-HU"/>
          </a:p>
        </p:txBody>
      </p:sp>
    </p:spTree>
    <p:extLst>
      <p:ext uri="{BB962C8B-B14F-4D97-AF65-F5344CB8AC3E}">
        <p14:creationId xmlns:p14="http://schemas.microsoft.com/office/powerpoint/2010/main" val="2701729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58F00FB5-D373-4075-83F8-57159F497B4F}" type="slidenum">
              <a:rPr lang="hu-HU" altLang="hu-HU"/>
              <a:pPr>
                <a:defRPr/>
              </a:pPr>
              <a:t>‹#›</a:t>
            </a:fld>
            <a:endParaRPr lang="hu-HU" altLang="hu-HU"/>
          </a:p>
        </p:txBody>
      </p:sp>
    </p:spTree>
    <p:extLst>
      <p:ext uri="{BB962C8B-B14F-4D97-AF65-F5344CB8AC3E}">
        <p14:creationId xmlns:p14="http://schemas.microsoft.com/office/powerpoint/2010/main" val="523593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C9756494-208C-47D9-A3D5-5FB3DEFFEDBD}" type="slidenum">
              <a:rPr lang="hu-HU" altLang="hu-HU"/>
              <a:pPr>
                <a:defRPr/>
              </a:pPr>
              <a:t>‹#›</a:t>
            </a:fld>
            <a:endParaRPr lang="hu-HU" altLang="hu-HU"/>
          </a:p>
        </p:txBody>
      </p:sp>
    </p:spTree>
    <p:extLst>
      <p:ext uri="{BB962C8B-B14F-4D97-AF65-F5344CB8AC3E}">
        <p14:creationId xmlns:p14="http://schemas.microsoft.com/office/powerpoint/2010/main" val="1897712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14019C7E-DD03-4D8A-B15E-D5ACC552BE1F}" type="slidenum">
              <a:rPr lang="hu-HU" altLang="hu-HU"/>
              <a:pPr>
                <a:defRPr/>
              </a:pPr>
              <a:t>‹#›</a:t>
            </a:fld>
            <a:endParaRPr lang="hu-HU" altLang="hu-HU"/>
          </a:p>
        </p:txBody>
      </p:sp>
    </p:spTree>
    <p:extLst>
      <p:ext uri="{BB962C8B-B14F-4D97-AF65-F5344CB8AC3E}">
        <p14:creationId xmlns:p14="http://schemas.microsoft.com/office/powerpoint/2010/main" val="49558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6AF904A5-E0F2-4932-805E-A5FDBCB8ED3B}" type="slidenum">
              <a:rPr lang="hu-HU" altLang="hu-HU"/>
              <a:pPr>
                <a:defRPr/>
              </a:pPr>
              <a:t>‹#›</a:t>
            </a:fld>
            <a:endParaRPr lang="hu-HU" altLang="hu-HU"/>
          </a:p>
        </p:txBody>
      </p:sp>
    </p:spTree>
    <p:extLst>
      <p:ext uri="{BB962C8B-B14F-4D97-AF65-F5344CB8AC3E}">
        <p14:creationId xmlns:p14="http://schemas.microsoft.com/office/powerpoint/2010/main" val="1840118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D4EF30DA-7ABC-4040-985D-475B36F080C6}" type="slidenum">
              <a:rPr lang="hu-HU" altLang="hu-HU"/>
              <a:pPr>
                <a:defRPr/>
              </a:pPr>
              <a:t>‹#›</a:t>
            </a:fld>
            <a:endParaRPr lang="hu-HU" altLang="hu-HU"/>
          </a:p>
        </p:txBody>
      </p:sp>
    </p:spTree>
    <p:extLst>
      <p:ext uri="{BB962C8B-B14F-4D97-AF65-F5344CB8AC3E}">
        <p14:creationId xmlns:p14="http://schemas.microsoft.com/office/powerpoint/2010/main" val="3744149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CD20F3E5-0185-4201-B0AC-39ECF8F60B7A}" type="slidenum">
              <a:rPr lang="hu-HU" altLang="hu-HU"/>
              <a:pPr>
                <a:defRPr/>
              </a:pPr>
              <a:t>‹#›</a:t>
            </a:fld>
            <a:endParaRPr lang="hu-HU" altLang="hu-HU"/>
          </a:p>
        </p:txBody>
      </p:sp>
    </p:spTree>
    <p:extLst>
      <p:ext uri="{BB962C8B-B14F-4D97-AF65-F5344CB8AC3E}">
        <p14:creationId xmlns:p14="http://schemas.microsoft.com/office/powerpoint/2010/main" val="3836759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14664CC9-976B-4868-83DF-B4422E8D466E}"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EECC5553-1289-44E3-92F6-8E27F556D22F}" type="slidenum">
              <a:rPr lang="hu-HU"/>
              <a:pPr>
                <a:defRPr/>
              </a:pPr>
              <a:t>‹#›</a:t>
            </a:fld>
            <a:endParaRPr lang="hu-HU"/>
          </a:p>
        </p:txBody>
      </p:sp>
    </p:spTree>
    <p:extLst>
      <p:ext uri="{BB962C8B-B14F-4D97-AF65-F5344CB8AC3E}">
        <p14:creationId xmlns:p14="http://schemas.microsoft.com/office/powerpoint/2010/main" val="2001075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35BEF816-BF0D-4C94-B0C9-A99424FD63E8}"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077862A7-B612-4160-86DD-FC68957F8AF3}" type="slidenum">
              <a:rPr lang="hu-HU"/>
              <a:pPr>
                <a:defRPr/>
              </a:pPr>
              <a:t>‹#›</a:t>
            </a:fld>
            <a:endParaRPr lang="hu-HU"/>
          </a:p>
        </p:txBody>
      </p:sp>
    </p:spTree>
    <p:extLst>
      <p:ext uri="{BB962C8B-B14F-4D97-AF65-F5344CB8AC3E}">
        <p14:creationId xmlns:p14="http://schemas.microsoft.com/office/powerpoint/2010/main" val="3867202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EF7D3576-6C5E-4568-A065-A51BC0D48276}"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5BAE1856-8000-4DFC-8A69-AFF4E21CBD76}" type="slidenum">
              <a:rPr lang="hu-HU"/>
              <a:pPr>
                <a:defRPr/>
              </a:pPr>
              <a:t>‹#›</a:t>
            </a:fld>
            <a:endParaRPr lang="hu-HU"/>
          </a:p>
        </p:txBody>
      </p:sp>
    </p:spTree>
    <p:extLst>
      <p:ext uri="{BB962C8B-B14F-4D97-AF65-F5344CB8AC3E}">
        <p14:creationId xmlns:p14="http://schemas.microsoft.com/office/powerpoint/2010/main" val="27456516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32C38878-4FBD-45C9-8661-0B6BCCB7E5C9}"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2E50100F-58AF-4DEA-9CFB-C2862B12A3AA}" type="slidenum">
              <a:rPr lang="hu-HU"/>
              <a:pPr>
                <a:defRPr/>
              </a:pPr>
              <a:t>‹#›</a:t>
            </a:fld>
            <a:endParaRPr lang="hu-HU"/>
          </a:p>
        </p:txBody>
      </p:sp>
    </p:spTree>
    <p:extLst>
      <p:ext uri="{BB962C8B-B14F-4D97-AF65-F5344CB8AC3E}">
        <p14:creationId xmlns:p14="http://schemas.microsoft.com/office/powerpoint/2010/main" val="2485179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49A60B49-F035-47CA-903D-5F7005363C27}" type="datetimeFigureOut">
              <a:rPr lang="hu-HU"/>
              <a:pPr>
                <a:defRPr/>
              </a:pPr>
              <a:t>2019.10.02.</a:t>
            </a:fld>
            <a:endParaRPr lang="hu-HU"/>
          </a:p>
        </p:txBody>
      </p:sp>
      <p:sp>
        <p:nvSpPr>
          <p:cNvPr id="8" name="Élőláb helye 7"/>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9" name="Dia számának helye 8"/>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28566C28-1D47-49D4-A500-A2400D08D7DA}" type="slidenum">
              <a:rPr lang="hu-HU"/>
              <a:pPr>
                <a:defRPr/>
              </a:pPr>
              <a:t>‹#›</a:t>
            </a:fld>
            <a:endParaRPr lang="hu-HU"/>
          </a:p>
        </p:txBody>
      </p:sp>
    </p:spTree>
    <p:extLst>
      <p:ext uri="{BB962C8B-B14F-4D97-AF65-F5344CB8AC3E}">
        <p14:creationId xmlns:p14="http://schemas.microsoft.com/office/powerpoint/2010/main" val="271703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90013DF6-49D9-4850-A097-9830D5EA1F7A}" type="datetimeFigureOut">
              <a:rPr lang="hu-HU"/>
              <a:pPr>
                <a:defRPr/>
              </a:pPr>
              <a:t>2019.10.02.</a:t>
            </a:fld>
            <a:endParaRPr lang="hu-HU"/>
          </a:p>
        </p:txBody>
      </p:sp>
      <p:sp>
        <p:nvSpPr>
          <p:cNvPr id="4" name="Élőláb helye 3"/>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5" name="Dia számának helye 4"/>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056C4E25-4A60-49F3-B652-251857BE5F01}" type="slidenum">
              <a:rPr lang="hu-HU"/>
              <a:pPr>
                <a:defRPr/>
              </a:pPr>
              <a:t>‹#›</a:t>
            </a:fld>
            <a:endParaRPr lang="hu-HU"/>
          </a:p>
        </p:txBody>
      </p:sp>
    </p:spTree>
    <p:extLst>
      <p:ext uri="{BB962C8B-B14F-4D97-AF65-F5344CB8AC3E}">
        <p14:creationId xmlns:p14="http://schemas.microsoft.com/office/powerpoint/2010/main" val="2065821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A7774A13-AD06-41A1-B574-FD2C20948C4F}" type="datetimeFigureOut">
              <a:rPr lang="hu-HU"/>
              <a:pPr>
                <a:defRPr/>
              </a:pPr>
              <a:t>2019.10.02.</a:t>
            </a:fld>
            <a:endParaRPr lang="hu-HU"/>
          </a:p>
        </p:txBody>
      </p:sp>
      <p:sp>
        <p:nvSpPr>
          <p:cNvPr id="3" name="Élőláb helye 2"/>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4" name="Dia számának helye 3"/>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B28D10C3-7AE8-42BD-9626-E20004D7BEE2}" type="slidenum">
              <a:rPr lang="hu-HU"/>
              <a:pPr>
                <a:defRPr/>
              </a:pPr>
              <a:t>‹#›</a:t>
            </a:fld>
            <a:endParaRPr lang="hu-HU"/>
          </a:p>
        </p:txBody>
      </p:sp>
    </p:spTree>
    <p:extLst>
      <p:ext uri="{BB962C8B-B14F-4D97-AF65-F5344CB8AC3E}">
        <p14:creationId xmlns:p14="http://schemas.microsoft.com/office/powerpoint/2010/main" val="2341753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08B7C275-7372-49EC-A325-8912006C4E60}"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1C653AC3-0259-4355-AC11-A2F83435E252}" type="slidenum">
              <a:rPr lang="hu-HU"/>
              <a:pPr>
                <a:defRPr/>
              </a:pPr>
              <a:t>‹#›</a:t>
            </a:fld>
            <a:endParaRPr lang="hu-HU"/>
          </a:p>
        </p:txBody>
      </p:sp>
    </p:spTree>
    <p:extLst>
      <p:ext uri="{BB962C8B-B14F-4D97-AF65-F5344CB8AC3E}">
        <p14:creationId xmlns:p14="http://schemas.microsoft.com/office/powerpoint/2010/main" val="550225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23EF643E-9677-45F3-8C7D-53A562E74A78}" type="slidenum">
              <a:rPr lang="hu-HU" altLang="hu-HU"/>
              <a:pPr>
                <a:defRPr/>
              </a:pPr>
              <a:t>‹#›</a:t>
            </a:fld>
            <a:endParaRPr lang="hu-HU" altLang="hu-HU"/>
          </a:p>
        </p:txBody>
      </p:sp>
    </p:spTree>
    <p:extLst>
      <p:ext uri="{BB962C8B-B14F-4D97-AF65-F5344CB8AC3E}">
        <p14:creationId xmlns:p14="http://schemas.microsoft.com/office/powerpoint/2010/main" val="14128763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2E06CE73-B181-4982-8C87-DB92CCE74DAF}" type="datetimeFigureOut">
              <a:rPr lang="hu-HU"/>
              <a:pPr>
                <a:defRPr/>
              </a:pPr>
              <a:t>2019.10.02.</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8A49AAEA-B51C-4DA6-9EBC-78CA9EC8A7E4}" type="slidenum">
              <a:rPr lang="hu-HU"/>
              <a:pPr>
                <a:defRPr/>
              </a:pPr>
              <a:t>‹#›</a:t>
            </a:fld>
            <a:endParaRPr lang="hu-HU"/>
          </a:p>
        </p:txBody>
      </p:sp>
    </p:spTree>
    <p:extLst>
      <p:ext uri="{BB962C8B-B14F-4D97-AF65-F5344CB8AC3E}">
        <p14:creationId xmlns:p14="http://schemas.microsoft.com/office/powerpoint/2010/main" val="1560649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D966B5C9-A65C-48B7-8402-1B5C4D7D7BDD}"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DDF89D39-17D5-438E-AF16-2875FDD904CF}" type="slidenum">
              <a:rPr lang="hu-HU"/>
              <a:pPr>
                <a:defRPr/>
              </a:pPr>
              <a:t>‹#›</a:t>
            </a:fld>
            <a:endParaRPr lang="hu-HU"/>
          </a:p>
        </p:txBody>
      </p:sp>
    </p:spTree>
    <p:extLst>
      <p:ext uri="{BB962C8B-B14F-4D97-AF65-F5344CB8AC3E}">
        <p14:creationId xmlns:p14="http://schemas.microsoft.com/office/powerpoint/2010/main" val="2651476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CA4ADBF3-DE9E-4019-8E6A-C4825785AD8B}" type="datetimeFigureOut">
              <a:rPr lang="hu-HU"/>
              <a:pPr>
                <a:defRPr/>
              </a:pPr>
              <a:t>2019.10.02.</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BF06CBE7-5020-4263-8E0E-91B14C807C9A}" type="slidenum">
              <a:rPr lang="hu-HU"/>
              <a:pPr>
                <a:defRPr/>
              </a:pPr>
              <a:t>‹#›</a:t>
            </a:fld>
            <a:endParaRPr lang="hu-HU"/>
          </a:p>
        </p:txBody>
      </p:sp>
    </p:spTree>
    <p:extLst>
      <p:ext uri="{BB962C8B-B14F-4D97-AF65-F5344CB8AC3E}">
        <p14:creationId xmlns:p14="http://schemas.microsoft.com/office/powerpoint/2010/main" val="18194035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41D5EF1F-AFD7-4F63-A6C3-15AB3984E3CF}" type="slidenum">
              <a:rPr lang="hu-HU" altLang="hu-HU"/>
              <a:pPr>
                <a:defRPr/>
              </a:pPr>
              <a:t>‹#›</a:t>
            </a:fld>
            <a:endParaRPr lang="hu-HU" altLang="hu-HU"/>
          </a:p>
        </p:txBody>
      </p:sp>
    </p:spTree>
    <p:extLst>
      <p:ext uri="{BB962C8B-B14F-4D97-AF65-F5344CB8AC3E}">
        <p14:creationId xmlns:p14="http://schemas.microsoft.com/office/powerpoint/2010/main" val="2774565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967D5229-69DF-4ACA-A5E8-928CBC17ABBB}" type="slidenum">
              <a:rPr lang="hu-HU" altLang="hu-HU"/>
              <a:pPr>
                <a:defRPr/>
              </a:pPr>
              <a:t>‹#›</a:t>
            </a:fld>
            <a:endParaRPr lang="hu-HU" altLang="hu-HU"/>
          </a:p>
        </p:txBody>
      </p:sp>
    </p:spTree>
    <p:extLst>
      <p:ext uri="{BB962C8B-B14F-4D97-AF65-F5344CB8AC3E}">
        <p14:creationId xmlns:p14="http://schemas.microsoft.com/office/powerpoint/2010/main" val="1914909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7AD72657-DE2E-46B8-B974-76172334105C}" type="slidenum">
              <a:rPr lang="hu-HU" altLang="hu-HU"/>
              <a:pPr>
                <a:defRPr/>
              </a:pPr>
              <a:t>‹#›</a:t>
            </a:fld>
            <a:endParaRPr lang="hu-HU" altLang="hu-HU"/>
          </a:p>
        </p:txBody>
      </p:sp>
    </p:spTree>
    <p:extLst>
      <p:ext uri="{BB962C8B-B14F-4D97-AF65-F5344CB8AC3E}">
        <p14:creationId xmlns:p14="http://schemas.microsoft.com/office/powerpoint/2010/main" val="2034931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180AAFF0-1AEB-4536-A959-A0552E1BDFAD}" type="slidenum">
              <a:rPr lang="hu-HU" altLang="hu-HU"/>
              <a:pPr>
                <a:defRPr/>
              </a:pPr>
              <a:t>‹#›</a:t>
            </a:fld>
            <a:endParaRPr lang="hu-HU" altLang="hu-HU"/>
          </a:p>
        </p:txBody>
      </p:sp>
    </p:spTree>
    <p:extLst>
      <p:ext uri="{BB962C8B-B14F-4D97-AF65-F5344CB8AC3E}">
        <p14:creationId xmlns:p14="http://schemas.microsoft.com/office/powerpoint/2010/main" val="1961526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A1298F6E-519F-4E6C-9155-BFD9E74CF7F5}" type="slidenum">
              <a:rPr lang="hu-HU" altLang="hu-HU"/>
              <a:pPr>
                <a:defRPr/>
              </a:pPr>
              <a:t>‹#›</a:t>
            </a:fld>
            <a:endParaRPr lang="hu-HU" altLang="hu-HU"/>
          </a:p>
        </p:txBody>
      </p:sp>
    </p:spTree>
    <p:extLst>
      <p:ext uri="{BB962C8B-B14F-4D97-AF65-F5344CB8AC3E}">
        <p14:creationId xmlns:p14="http://schemas.microsoft.com/office/powerpoint/2010/main" val="21561887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914A56FD-2946-4684-8E17-9E053388639C}" type="slidenum">
              <a:rPr lang="hu-HU" altLang="hu-HU"/>
              <a:pPr>
                <a:defRPr/>
              </a:pPr>
              <a:t>‹#›</a:t>
            </a:fld>
            <a:endParaRPr lang="hu-HU" altLang="hu-HU"/>
          </a:p>
        </p:txBody>
      </p:sp>
    </p:spTree>
    <p:extLst>
      <p:ext uri="{BB962C8B-B14F-4D97-AF65-F5344CB8AC3E}">
        <p14:creationId xmlns:p14="http://schemas.microsoft.com/office/powerpoint/2010/main" val="915681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9050B0DB-A039-4704-A5DD-24BCADBA08F7}" type="slidenum">
              <a:rPr lang="hu-HU" altLang="hu-HU"/>
              <a:pPr>
                <a:defRPr/>
              </a:pPr>
              <a:t>‹#›</a:t>
            </a:fld>
            <a:endParaRPr lang="hu-HU" altLang="hu-HU"/>
          </a:p>
        </p:txBody>
      </p:sp>
    </p:spTree>
    <p:extLst>
      <p:ext uri="{BB962C8B-B14F-4D97-AF65-F5344CB8AC3E}">
        <p14:creationId xmlns:p14="http://schemas.microsoft.com/office/powerpoint/2010/main" val="1696549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43F0D2EE-7E5F-4BC5-AE7C-F5F9BBB1EAE7}" type="slidenum">
              <a:rPr lang="hu-HU" altLang="hu-HU"/>
              <a:pPr>
                <a:defRPr/>
              </a:pPr>
              <a:t>‹#›</a:t>
            </a:fld>
            <a:endParaRPr lang="hu-HU" altLang="hu-HU"/>
          </a:p>
        </p:txBody>
      </p:sp>
    </p:spTree>
    <p:extLst>
      <p:ext uri="{BB962C8B-B14F-4D97-AF65-F5344CB8AC3E}">
        <p14:creationId xmlns:p14="http://schemas.microsoft.com/office/powerpoint/2010/main" val="2069901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494CE982-6FE9-4B5C-BE86-70A94CD8E2A1}" type="slidenum">
              <a:rPr lang="hu-HU" altLang="hu-HU"/>
              <a:pPr>
                <a:defRPr/>
              </a:pPr>
              <a:t>‹#›</a:t>
            </a:fld>
            <a:endParaRPr lang="hu-HU" altLang="hu-HU"/>
          </a:p>
        </p:txBody>
      </p:sp>
    </p:spTree>
    <p:extLst>
      <p:ext uri="{BB962C8B-B14F-4D97-AF65-F5344CB8AC3E}">
        <p14:creationId xmlns:p14="http://schemas.microsoft.com/office/powerpoint/2010/main" val="1813075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7B0E2287-BE4F-4D08-84F3-DD302D8759F2}" type="slidenum">
              <a:rPr lang="hu-HU" altLang="hu-HU"/>
              <a:pPr>
                <a:defRPr/>
              </a:pPr>
              <a:t>‹#›</a:t>
            </a:fld>
            <a:endParaRPr lang="hu-HU" altLang="hu-HU"/>
          </a:p>
        </p:txBody>
      </p:sp>
    </p:spTree>
    <p:extLst>
      <p:ext uri="{BB962C8B-B14F-4D97-AF65-F5344CB8AC3E}">
        <p14:creationId xmlns:p14="http://schemas.microsoft.com/office/powerpoint/2010/main" val="39996068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42304312-AEF7-4A46-A38D-8C07922108ED}" type="slidenum">
              <a:rPr lang="hu-HU" altLang="hu-HU"/>
              <a:pPr>
                <a:defRPr/>
              </a:pPr>
              <a:t>‹#›</a:t>
            </a:fld>
            <a:endParaRPr lang="hu-HU" altLang="hu-HU"/>
          </a:p>
        </p:txBody>
      </p:sp>
    </p:spTree>
    <p:extLst>
      <p:ext uri="{BB962C8B-B14F-4D97-AF65-F5344CB8AC3E}">
        <p14:creationId xmlns:p14="http://schemas.microsoft.com/office/powerpoint/2010/main" val="2624689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A894AB5C-ED09-41A4-9263-805FE1C3152E}" type="slidenum">
              <a:rPr lang="hu-HU" altLang="hu-HU"/>
              <a:pPr>
                <a:defRPr/>
              </a:pPr>
              <a:t>‹#›</a:t>
            </a:fld>
            <a:endParaRPr lang="hu-HU" altLang="hu-HU"/>
          </a:p>
        </p:txBody>
      </p:sp>
    </p:spTree>
    <p:extLst>
      <p:ext uri="{BB962C8B-B14F-4D97-AF65-F5344CB8AC3E}">
        <p14:creationId xmlns:p14="http://schemas.microsoft.com/office/powerpoint/2010/main" val="71239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B8D2FFB3-E59C-4207-BF63-22B9845957AF}" type="slidenum">
              <a:rPr lang="hu-HU" altLang="hu-HU"/>
              <a:pPr>
                <a:defRPr/>
              </a:pPr>
              <a:t>‹#›</a:t>
            </a:fld>
            <a:endParaRPr lang="hu-HU" altLang="hu-HU"/>
          </a:p>
        </p:txBody>
      </p:sp>
    </p:spTree>
    <p:extLst>
      <p:ext uri="{BB962C8B-B14F-4D97-AF65-F5344CB8AC3E}">
        <p14:creationId xmlns:p14="http://schemas.microsoft.com/office/powerpoint/2010/main" val="7204821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E9654610-5327-421B-8F8E-1F720CF84DDA}" type="slidenum">
              <a:rPr lang="hu-HU" altLang="hu-HU"/>
              <a:pPr>
                <a:defRPr/>
              </a:pPr>
              <a:t>‹#›</a:t>
            </a:fld>
            <a:endParaRPr lang="hu-HU" altLang="hu-HU"/>
          </a:p>
        </p:txBody>
      </p:sp>
    </p:spTree>
    <p:extLst>
      <p:ext uri="{BB962C8B-B14F-4D97-AF65-F5344CB8AC3E}">
        <p14:creationId xmlns:p14="http://schemas.microsoft.com/office/powerpoint/2010/main" val="3386819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511ACA7A-5D08-48EB-8189-7810D41AFB56}" type="slidenum">
              <a:rPr lang="hu-HU" altLang="hu-HU"/>
              <a:pPr>
                <a:defRPr/>
              </a:pPr>
              <a:t>‹#›</a:t>
            </a:fld>
            <a:endParaRPr lang="hu-HU" altLang="hu-HU"/>
          </a:p>
        </p:txBody>
      </p:sp>
    </p:spTree>
    <p:extLst>
      <p:ext uri="{BB962C8B-B14F-4D97-AF65-F5344CB8AC3E}">
        <p14:creationId xmlns:p14="http://schemas.microsoft.com/office/powerpoint/2010/main" val="451604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3710AE9B-65EB-4EE7-88EF-898857C5A966}" type="slidenum">
              <a:rPr lang="hu-HU" altLang="hu-HU"/>
              <a:pPr>
                <a:defRPr/>
              </a:pPr>
              <a:t>‹#›</a:t>
            </a:fld>
            <a:endParaRPr lang="hu-HU" altLang="hu-HU"/>
          </a:p>
        </p:txBody>
      </p:sp>
    </p:spTree>
    <p:extLst>
      <p:ext uri="{BB962C8B-B14F-4D97-AF65-F5344CB8AC3E}">
        <p14:creationId xmlns:p14="http://schemas.microsoft.com/office/powerpoint/2010/main" val="19732140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6F659C34-B3FA-40A4-AD78-C5778D4511FC}" type="slidenum">
              <a:rPr lang="hu-HU" altLang="hu-HU"/>
              <a:pPr>
                <a:defRPr/>
              </a:pPr>
              <a:t>‹#›</a:t>
            </a:fld>
            <a:endParaRPr lang="hu-HU" altLang="hu-HU"/>
          </a:p>
        </p:txBody>
      </p:sp>
    </p:spTree>
    <p:extLst>
      <p:ext uri="{BB962C8B-B14F-4D97-AF65-F5344CB8AC3E}">
        <p14:creationId xmlns:p14="http://schemas.microsoft.com/office/powerpoint/2010/main" val="42021910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BAA1FFFC-D951-46B1-808A-A49BEAC3E61B}" type="slidenum">
              <a:rPr lang="hu-HU" altLang="hu-HU"/>
              <a:pPr>
                <a:defRPr/>
              </a:pPr>
              <a:t>‹#›</a:t>
            </a:fld>
            <a:endParaRPr lang="hu-HU" altLang="hu-HU"/>
          </a:p>
        </p:txBody>
      </p:sp>
    </p:spTree>
    <p:extLst>
      <p:ext uri="{BB962C8B-B14F-4D97-AF65-F5344CB8AC3E}">
        <p14:creationId xmlns:p14="http://schemas.microsoft.com/office/powerpoint/2010/main" val="170463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5F6EF553-A767-4C3F-ADB4-B5DAD1A72D43}" type="slidenum">
              <a:rPr lang="hu-HU" altLang="hu-HU"/>
              <a:pPr>
                <a:defRPr/>
              </a:pPr>
              <a:t>‹#›</a:t>
            </a:fld>
            <a:endParaRPr lang="hu-HU" altLang="hu-HU"/>
          </a:p>
        </p:txBody>
      </p:sp>
    </p:spTree>
    <p:extLst>
      <p:ext uri="{BB962C8B-B14F-4D97-AF65-F5344CB8AC3E}">
        <p14:creationId xmlns:p14="http://schemas.microsoft.com/office/powerpoint/2010/main" val="29959892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FFB8181E-A436-434D-86E2-A47C57D9E045}" type="slidenum">
              <a:rPr lang="hu-HU" altLang="hu-HU"/>
              <a:pPr>
                <a:defRPr/>
              </a:pPr>
              <a:t>‹#›</a:t>
            </a:fld>
            <a:endParaRPr lang="hu-HU" altLang="hu-HU"/>
          </a:p>
        </p:txBody>
      </p:sp>
    </p:spTree>
    <p:extLst>
      <p:ext uri="{BB962C8B-B14F-4D97-AF65-F5344CB8AC3E}">
        <p14:creationId xmlns:p14="http://schemas.microsoft.com/office/powerpoint/2010/main" val="39556999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9DCB52A9-A4BD-428D-96E1-95FCBB8AEFA1}" type="slidenum">
              <a:rPr lang="hu-HU" altLang="hu-HU"/>
              <a:pPr>
                <a:defRPr/>
              </a:pPr>
              <a:t>‹#›</a:t>
            </a:fld>
            <a:endParaRPr lang="hu-HU" altLang="hu-HU"/>
          </a:p>
        </p:txBody>
      </p:sp>
    </p:spTree>
    <p:extLst>
      <p:ext uri="{BB962C8B-B14F-4D97-AF65-F5344CB8AC3E}">
        <p14:creationId xmlns:p14="http://schemas.microsoft.com/office/powerpoint/2010/main" val="3683459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78A10C88-CC11-46C7-89F4-172F3653702A}" type="slidenum">
              <a:rPr lang="hu-HU" altLang="hu-HU"/>
              <a:pPr>
                <a:defRPr/>
              </a:pPr>
              <a:t>‹#›</a:t>
            </a:fld>
            <a:endParaRPr lang="hu-HU" altLang="hu-HU"/>
          </a:p>
        </p:txBody>
      </p:sp>
    </p:spTree>
    <p:extLst>
      <p:ext uri="{BB962C8B-B14F-4D97-AF65-F5344CB8AC3E}">
        <p14:creationId xmlns:p14="http://schemas.microsoft.com/office/powerpoint/2010/main" val="168275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5892F46A-DE13-480D-AFEC-78905E169C44}" type="slidenum">
              <a:rPr lang="hu-HU" altLang="hu-HU"/>
              <a:pPr>
                <a:defRPr/>
              </a:pPr>
              <a:t>‹#›</a:t>
            </a:fld>
            <a:endParaRPr lang="hu-HU" altLang="hu-HU"/>
          </a:p>
        </p:txBody>
      </p:sp>
    </p:spTree>
    <p:extLst>
      <p:ext uri="{BB962C8B-B14F-4D97-AF65-F5344CB8AC3E}">
        <p14:creationId xmlns:p14="http://schemas.microsoft.com/office/powerpoint/2010/main" val="25780379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91C8A8F1-1383-4ECF-BD71-D1C0C2176918}" type="slidenum">
              <a:rPr lang="hu-HU" altLang="hu-HU"/>
              <a:pPr>
                <a:defRPr/>
              </a:pPr>
              <a:t>‹#›</a:t>
            </a:fld>
            <a:endParaRPr lang="hu-HU" altLang="hu-HU"/>
          </a:p>
        </p:txBody>
      </p:sp>
    </p:spTree>
    <p:extLst>
      <p:ext uri="{BB962C8B-B14F-4D97-AF65-F5344CB8AC3E}">
        <p14:creationId xmlns:p14="http://schemas.microsoft.com/office/powerpoint/2010/main" val="2505074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528EFB0E-4304-4231-B3E9-DCE63BDBE137}" type="slidenum">
              <a:rPr lang="hu-HU" altLang="hu-HU"/>
              <a:pPr>
                <a:defRPr/>
              </a:pPr>
              <a:t>‹#›</a:t>
            </a:fld>
            <a:endParaRPr lang="hu-HU" altLang="hu-HU"/>
          </a:p>
        </p:txBody>
      </p:sp>
    </p:spTree>
    <p:extLst>
      <p:ext uri="{BB962C8B-B14F-4D97-AF65-F5344CB8AC3E}">
        <p14:creationId xmlns:p14="http://schemas.microsoft.com/office/powerpoint/2010/main" val="37886784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BF221BCC-77F5-44B3-8372-DA1A156B7682}" type="slidenum">
              <a:rPr lang="hu-HU" altLang="hu-HU"/>
              <a:pPr>
                <a:defRPr/>
              </a:pPr>
              <a:t>‹#›</a:t>
            </a:fld>
            <a:endParaRPr lang="hu-HU" altLang="hu-HU"/>
          </a:p>
        </p:txBody>
      </p:sp>
    </p:spTree>
    <p:extLst>
      <p:ext uri="{BB962C8B-B14F-4D97-AF65-F5344CB8AC3E}">
        <p14:creationId xmlns:p14="http://schemas.microsoft.com/office/powerpoint/2010/main" val="18285108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17549760-590D-4C5E-991A-B526DA817B43}" type="slidenum">
              <a:rPr lang="hu-HU" altLang="hu-HU"/>
              <a:pPr>
                <a:defRPr/>
              </a:pPr>
              <a:t>‹#›</a:t>
            </a:fld>
            <a:endParaRPr lang="hu-HU" altLang="hu-HU"/>
          </a:p>
        </p:txBody>
      </p:sp>
    </p:spTree>
    <p:extLst>
      <p:ext uri="{BB962C8B-B14F-4D97-AF65-F5344CB8AC3E}">
        <p14:creationId xmlns:p14="http://schemas.microsoft.com/office/powerpoint/2010/main" val="619738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9498C27F-0512-4D5A-BC7A-547B4BB4701D}" type="slidenum">
              <a:rPr lang="hu-HU" altLang="hu-HU"/>
              <a:pPr>
                <a:defRPr/>
              </a:pPr>
              <a:t>‹#›</a:t>
            </a:fld>
            <a:endParaRPr lang="hu-HU" altLang="hu-HU"/>
          </a:p>
        </p:txBody>
      </p:sp>
    </p:spTree>
    <p:extLst>
      <p:ext uri="{BB962C8B-B14F-4D97-AF65-F5344CB8AC3E}">
        <p14:creationId xmlns:p14="http://schemas.microsoft.com/office/powerpoint/2010/main" val="3292012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90960795-8F27-40E8-AD50-C86410BB8069}" type="slidenum">
              <a:rPr lang="hu-HU" altLang="hu-HU"/>
              <a:pPr>
                <a:defRPr/>
              </a:pPr>
              <a:t>‹#›</a:t>
            </a:fld>
            <a:endParaRPr lang="hu-HU" altLang="hu-HU"/>
          </a:p>
        </p:txBody>
      </p:sp>
    </p:spTree>
    <p:extLst>
      <p:ext uri="{BB962C8B-B14F-4D97-AF65-F5344CB8AC3E}">
        <p14:creationId xmlns:p14="http://schemas.microsoft.com/office/powerpoint/2010/main" val="1947654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DDA5BD39-8B6A-4621-A185-78E309FC56D3}" type="slidenum">
              <a:rPr lang="hu-HU" altLang="hu-HU"/>
              <a:pPr>
                <a:defRPr/>
              </a:pPr>
              <a:t>‹#›</a:t>
            </a:fld>
            <a:endParaRPr lang="hu-HU" altLang="hu-HU"/>
          </a:p>
        </p:txBody>
      </p:sp>
    </p:spTree>
    <p:extLst>
      <p:ext uri="{BB962C8B-B14F-4D97-AF65-F5344CB8AC3E}">
        <p14:creationId xmlns:p14="http://schemas.microsoft.com/office/powerpoint/2010/main" val="30467676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4E99C83A-219B-47D6-9A01-00742C68F539}" type="slidenum">
              <a:rPr lang="hu-HU" altLang="hu-HU"/>
              <a:pPr>
                <a:defRPr/>
              </a:pPr>
              <a:t>‹#›</a:t>
            </a:fld>
            <a:endParaRPr lang="hu-HU" altLang="hu-HU"/>
          </a:p>
        </p:txBody>
      </p:sp>
    </p:spTree>
    <p:extLst>
      <p:ext uri="{BB962C8B-B14F-4D97-AF65-F5344CB8AC3E}">
        <p14:creationId xmlns:p14="http://schemas.microsoft.com/office/powerpoint/2010/main" val="576349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14D3105A-0E16-4261-8249-7E5425CBF991}" type="slidenum">
              <a:rPr lang="hu-HU" altLang="hu-HU"/>
              <a:pPr>
                <a:defRPr/>
              </a:pPr>
              <a:t>‹#›</a:t>
            </a:fld>
            <a:endParaRPr lang="hu-HU" altLang="hu-HU"/>
          </a:p>
        </p:txBody>
      </p:sp>
    </p:spTree>
    <p:extLst>
      <p:ext uri="{BB962C8B-B14F-4D97-AF65-F5344CB8AC3E}">
        <p14:creationId xmlns:p14="http://schemas.microsoft.com/office/powerpoint/2010/main" val="12150373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DC0CF31E-C5CD-43DF-9554-1FF83277233A}" type="slidenum">
              <a:rPr lang="hu-HU" altLang="hu-HU"/>
              <a:pPr>
                <a:defRPr/>
              </a:pPr>
              <a:t>‹#›</a:t>
            </a:fld>
            <a:endParaRPr lang="hu-HU" altLang="hu-HU"/>
          </a:p>
        </p:txBody>
      </p:sp>
    </p:spTree>
    <p:extLst>
      <p:ext uri="{BB962C8B-B14F-4D97-AF65-F5344CB8AC3E}">
        <p14:creationId xmlns:p14="http://schemas.microsoft.com/office/powerpoint/2010/main" val="32307745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64EF72EB-D9E3-46CB-A81C-84B3A614DD1C}" type="slidenum">
              <a:rPr lang="hu-HU" altLang="hu-HU"/>
              <a:pPr>
                <a:defRPr/>
              </a:pPr>
              <a:t>‹#›</a:t>
            </a:fld>
            <a:endParaRPr lang="hu-HU" altLang="hu-HU"/>
          </a:p>
        </p:txBody>
      </p:sp>
    </p:spTree>
    <p:extLst>
      <p:ext uri="{BB962C8B-B14F-4D97-AF65-F5344CB8AC3E}">
        <p14:creationId xmlns:p14="http://schemas.microsoft.com/office/powerpoint/2010/main" val="25206665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436312C9-D4E2-4472-9A0A-B15FCB316FE3}" type="slidenum">
              <a:rPr lang="hu-HU" altLang="hu-HU"/>
              <a:pPr>
                <a:defRPr/>
              </a:pPr>
              <a:t>‹#›</a:t>
            </a:fld>
            <a:endParaRPr lang="hu-HU" altLang="hu-HU"/>
          </a:p>
        </p:txBody>
      </p:sp>
    </p:spTree>
    <p:extLst>
      <p:ext uri="{BB962C8B-B14F-4D97-AF65-F5344CB8AC3E}">
        <p14:creationId xmlns:p14="http://schemas.microsoft.com/office/powerpoint/2010/main" val="35267210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2DCD06AE-D13D-402E-9B86-361562A4A649}" type="slidenum">
              <a:rPr lang="hu-HU" altLang="hu-HU"/>
              <a:pPr>
                <a:defRPr/>
              </a:pPr>
              <a:t>‹#›</a:t>
            </a:fld>
            <a:endParaRPr lang="hu-HU" altLang="hu-HU"/>
          </a:p>
        </p:txBody>
      </p:sp>
    </p:spTree>
    <p:extLst>
      <p:ext uri="{BB962C8B-B14F-4D97-AF65-F5344CB8AC3E}">
        <p14:creationId xmlns:p14="http://schemas.microsoft.com/office/powerpoint/2010/main" val="3107601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35C6BC8C-2DE4-4C79-91D6-AFB72AEAB5C5}" type="slidenum">
              <a:rPr lang="hu-HU" altLang="hu-HU"/>
              <a:pPr>
                <a:defRPr/>
              </a:pPr>
              <a:t>‹#›</a:t>
            </a:fld>
            <a:endParaRPr lang="hu-HU" altLang="hu-HU"/>
          </a:p>
        </p:txBody>
      </p:sp>
    </p:spTree>
    <p:extLst>
      <p:ext uri="{BB962C8B-B14F-4D97-AF65-F5344CB8AC3E}">
        <p14:creationId xmlns:p14="http://schemas.microsoft.com/office/powerpoint/2010/main" val="37951876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11C7FDB1-BEEA-4B96-8352-D44902FC1B50}" type="slidenum">
              <a:rPr lang="hu-HU" altLang="hu-HU"/>
              <a:pPr>
                <a:defRPr/>
              </a:pPr>
              <a:t>‹#›</a:t>
            </a:fld>
            <a:endParaRPr lang="hu-HU" altLang="hu-HU"/>
          </a:p>
        </p:txBody>
      </p:sp>
    </p:spTree>
    <p:extLst>
      <p:ext uri="{BB962C8B-B14F-4D97-AF65-F5344CB8AC3E}">
        <p14:creationId xmlns:p14="http://schemas.microsoft.com/office/powerpoint/2010/main" val="4934437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7F918736-09FB-4547-8556-AC2E8B73B804}" type="slidenum">
              <a:rPr lang="hu-HU" altLang="hu-HU"/>
              <a:pPr>
                <a:defRPr/>
              </a:pPr>
              <a:t>‹#›</a:t>
            </a:fld>
            <a:endParaRPr lang="hu-HU" altLang="hu-HU"/>
          </a:p>
        </p:txBody>
      </p:sp>
    </p:spTree>
    <p:extLst>
      <p:ext uri="{BB962C8B-B14F-4D97-AF65-F5344CB8AC3E}">
        <p14:creationId xmlns:p14="http://schemas.microsoft.com/office/powerpoint/2010/main" val="8380721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7A1589F4-7079-4173-AF4E-3F6C91EDD0F1}" type="slidenum">
              <a:rPr lang="hu-HU" altLang="hu-HU"/>
              <a:pPr>
                <a:defRPr/>
              </a:pPr>
              <a:t>‹#›</a:t>
            </a:fld>
            <a:endParaRPr lang="hu-HU" altLang="hu-HU"/>
          </a:p>
        </p:txBody>
      </p:sp>
    </p:spTree>
    <p:extLst>
      <p:ext uri="{BB962C8B-B14F-4D97-AF65-F5344CB8AC3E}">
        <p14:creationId xmlns:p14="http://schemas.microsoft.com/office/powerpoint/2010/main" val="50725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heme" Target="../theme/theme1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8.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Arial" charset="0"/>
                <a:cs typeface="Arial" charset="0"/>
              </a:defRPr>
            </a:lvl1pPr>
          </a:lstStyle>
          <a:p>
            <a:pPr>
              <a:defRPr/>
            </a:pPr>
            <a:endParaRPr lang="hu-HU" altLang="hu-HU"/>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Arial" charset="0"/>
                <a:cs typeface="Arial" charset="0"/>
              </a:defRPr>
            </a:lvl1pPr>
          </a:lstStyle>
          <a:p>
            <a:pPr>
              <a:defRPr/>
            </a:pPr>
            <a:endParaRPr lang="hu-HU" altLang="hu-HU"/>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Arial" charset="0"/>
                <a:cs typeface="Arial" charset="0"/>
              </a:defRPr>
            </a:lvl1pPr>
          </a:lstStyle>
          <a:p>
            <a:pPr>
              <a:defRPr/>
            </a:pPr>
            <a:fld id="{A3216631-10C9-400B-86D4-4279B781AD37}"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392" r:id="rId1"/>
    <p:sldLayoutId id="2147507393" r:id="rId2"/>
    <p:sldLayoutId id="2147507394" r:id="rId3"/>
    <p:sldLayoutId id="2147507395" r:id="rId4"/>
    <p:sldLayoutId id="2147507396" r:id="rId5"/>
    <p:sldLayoutId id="2147507397" r:id="rId6"/>
    <p:sldLayoutId id="2147507398" r:id="rId7"/>
    <p:sldLayoutId id="2147507399" r:id="rId8"/>
    <p:sldLayoutId id="2147507400" r:id="rId9"/>
    <p:sldLayoutId id="2147507401" r:id="rId10"/>
    <p:sldLayoutId id="2147507402" r:id="rId11"/>
    <p:sldLayoutId id="2147507403" r:id="rId12"/>
    <p:sldLayoutId id="2147507404" r:id="rId13"/>
    <p:sldLayoutId id="214750740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42"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43"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E9010F4B-BFCD-40A3-9DE8-10203E4064E2}" type="datetimeFigureOut">
              <a:rPr lang="hu-HU"/>
              <a:pPr>
                <a:defRPr/>
              </a:pPr>
              <a:t>2019.10.02.</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32EF635A-7F86-41E7-B284-D46A32C76130}"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507507" r:id="rId1"/>
    <p:sldLayoutId id="2147507508" r:id="rId2"/>
    <p:sldLayoutId id="2147507509" r:id="rId3"/>
    <p:sldLayoutId id="2147507510" r:id="rId4"/>
    <p:sldLayoutId id="2147507511" r:id="rId5"/>
    <p:sldLayoutId id="2147507512" r:id="rId6"/>
    <p:sldLayoutId id="2147507513" r:id="rId7"/>
    <p:sldLayoutId id="2147507514" r:id="rId8"/>
    <p:sldLayoutId id="2147507515" r:id="rId9"/>
    <p:sldLayoutId id="2147507516" r:id="rId10"/>
    <p:sldLayoutId id="21475075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266"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1267"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13F8FA81-5280-4ED0-A4EA-681B2A16D56F}" type="datetimeFigureOut">
              <a:rPr lang="hu-HU"/>
              <a:pPr>
                <a:defRPr/>
              </a:pPr>
              <a:t>2019.10.02.</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56455212-72CF-49F1-BF10-E0A3E723C1AB}"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507518" r:id="rId1"/>
    <p:sldLayoutId id="2147507519" r:id="rId2"/>
    <p:sldLayoutId id="2147507520" r:id="rId3"/>
    <p:sldLayoutId id="2147507521" r:id="rId4"/>
    <p:sldLayoutId id="2147507522" r:id="rId5"/>
    <p:sldLayoutId id="2147507523" r:id="rId6"/>
    <p:sldLayoutId id="2147507524" r:id="rId7"/>
    <p:sldLayoutId id="2147507525" r:id="rId8"/>
    <p:sldLayoutId id="2147507526" r:id="rId9"/>
    <p:sldLayoutId id="2147507527" r:id="rId10"/>
    <p:sldLayoutId id="21475075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defRPr>
            </a:lvl1pPr>
          </a:lstStyle>
          <a:p>
            <a:pPr>
              <a:defRPr/>
            </a:pPr>
            <a:endParaRPr lang="hu-HU"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defRPr>
            </a:lvl1pPr>
          </a:lstStyle>
          <a:p>
            <a:pPr>
              <a:defRPr/>
            </a:pPr>
            <a:endParaRPr lang="hu-HU"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defRPr>
            </a:lvl1pPr>
          </a:lstStyle>
          <a:p>
            <a:pPr>
              <a:defRPr/>
            </a:pPr>
            <a:fld id="{A94CF988-2F92-41D7-8E5A-2A2B05AE77FF}"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540" r:id="rId1"/>
    <p:sldLayoutId id="2147507541" r:id="rId2"/>
    <p:sldLayoutId id="2147507542" r:id="rId3"/>
    <p:sldLayoutId id="2147507543" r:id="rId4"/>
    <p:sldLayoutId id="2147507544" r:id="rId5"/>
    <p:sldLayoutId id="2147507545" r:id="rId6"/>
    <p:sldLayoutId id="2147507546" r:id="rId7"/>
    <p:sldLayoutId id="2147507547" r:id="rId8"/>
    <p:sldLayoutId id="2147507548" r:id="rId9"/>
    <p:sldLayoutId id="2147507549" r:id="rId10"/>
    <p:sldLayoutId id="21475075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defRPr>
            </a:lvl1pPr>
          </a:lstStyle>
          <a:p>
            <a:pPr>
              <a:defRPr/>
            </a:pPr>
            <a:endParaRPr lang="hu-HU"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defRPr>
            </a:lvl1pPr>
          </a:lstStyle>
          <a:p>
            <a:pPr>
              <a:defRPr/>
            </a:pPr>
            <a:endParaRPr lang="hu-HU"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defRPr>
            </a:lvl1pPr>
          </a:lstStyle>
          <a:p>
            <a:pPr>
              <a:defRPr/>
            </a:pPr>
            <a:fld id="{C8BD9E5D-5B78-4BCF-AD59-9265937D8BD9}"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551" r:id="rId1"/>
    <p:sldLayoutId id="2147507552" r:id="rId2"/>
    <p:sldLayoutId id="2147507553" r:id="rId3"/>
    <p:sldLayoutId id="2147507554" r:id="rId4"/>
    <p:sldLayoutId id="2147507555" r:id="rId5"/>
    <p:sldLayoutId id="2147507556" r:id="rId6"/>
    <p:sldLayoutId id="2147507557" r:id="rId7"/>
    <p:sldLayoutId id="2147507558" r:id="rId8"/>
    <p:sldLayoutId id="2147507559" r:id="rId9"/>
    <p:sldLayoutId id="2147507560" r:id="rId10"/>
    <p:sldLayoutId id="21475075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Arial" charset="0"/>
                <a:cs typeface="Arial" charset="0"/>
              </a:defRPr>
            </a:lvl1pPr>
          </a:lstStyle>
          <a:p>
            <a:pPr>
              <a:defRPr/>
            </a:pPr>
            <a:endParaRPr lang="hu-HU" altLang="hu-HU">
              <a:solidFill>
                <a:srgbClr val="000000"/>
              </a:solidFill>
            </a:endParaRPr>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Arial" charset="0"/>
                <a:cs typeface="Arial" charset="0"/>
              </a:defRPr>
            </a:lvl1pPr>
          </a:lstStyle>
          <a:p>
            <a:pPr>
              <a:defRPr/>
            </a:pPr>
            <a:endParaRPr lang="hu-HU" altLang="hu-HU">
              <a:solidFill>
                <a:srgbClr val="000000"/>
              </a:solidFill>
            </a:endParaRPr>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Arial" charset="0"/>
                <a:cs typeface="Arial" charset="0"/>
              </a:defRPr>
            </a:lvl1pPr>
          </a:lstStyle>
          <a:p>
            <a:pPr>
              <a:defRPr/>
            </a:pPr>
            <a:fld id="{6E3064F1-5068-4AF5-9E36-2D543FFC36E0}"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506699776"/>
      </p:ext>
    </p:extLst>
  </p:cSld>
  <p:clrMap bg1="lt1" tx1="dk1" bg2="lt2" tx2="dk2" accent1="accent1" accent2="accent2" accent3="accent3" accent4="accent4" accent5="accent5" accent6="accent6" hlink="hlink" folHlink="folHlink"/>
  <p:sldLayoutIdLst>
    <p:sldLayoutId id="2147507563" r:id="rId1"/>
    <p:sldLayoutId id="2147507564" r:id="rId2"/>
    <p:sldLayoutId id="2147507565" r:id="rId3"/>
    <p:sldLayoutId id="2147507566" r:id="rId4"/>
    <p:sldLayoutId id="2147507567" r:id="rId5"/>
    <p:sldLayoutId id="2147507568" r:id="rId6"/>
    <p:sldLayoutId id="2147507569" r:id="rId7"/>
    <p:sldLayoutId id="2147507570" r:id="rId8"/>
    <p:sldLayoutId id="2147507571" r:id="rId9"/>
    <p:sldLayoutId id="2147507572" r:id="rId10"/>
    <p:sldLayoutId id="2147507573" r:id="rId11"/>
    <p:sldLayoutId id="2147507574" r:id="rId12"/>
    <p:sldLayoutId id="2147507575" r:id="rId13"/>
    <p:sldLayoutId id="214750757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nSpc>
                <a:spcPct val="100000"/>
              </a:lnSpc>
              <a:spcBef>
                <a:spcPct val="0"/>
              </a:spcBef>
              <a:buFontTx/>
              <a:buNone/>
              <a:defRPr/>
            </a:pPr>
            <a:endParaRPr lang="hu-HU" altLang="hu-HU" b="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lnSpc>
                <a:spcPct val="100000"/>
              </a:lnSpc>
              <a:spcBef>
                <a:spcPct val="0"/>
              </a:spcBef>
              <a:buFontTx/>
              <a:buNone/>
              <a:defRPr/>
            </a:pPr>
            <a:endParaRPr lang="hu-HU" altLang="hu-HU" b="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lnSpc>
                <a:spcPct val="100000"/>
              </a:lnSpc>
              <a:spcBef>
                <a:spcPct val="0"/>
              </a:spcBef>
              <a:buFontTx/>
              <a:buNone/>
              <a:defRPr/>
            </a:pPr>
            <a:fld id="{6B2DCA1F-A591-4F8C-A364-53D510BFE924}" type="slidenum">
              <a:rPr lang="hu-HU" altLang="hu-HU" b="0">
                <a:solidFill>
                  <a:srgbClr val="000000"/>
                </a:solidFill>
              </a:rPr>
              <a:pPr>
                <a:lnSpc>
                  <a:spcPct val="100000"/>
                </a:lnSpc>
                <a:spcBef>
                  <a:spcPct val="0"/>
                </a:spcBef>
                <a:buFontTx/>
                <a:buNone/>
                <a:defRPr/>
              </a:pPr>
              <a:t>‹#›</a:t>
            </a:fld>
            <a:endParaRPr lang="hu-HU" altLang="hu-HU" b="0">
              <a:solidFill>
                <a:srgbClr val="000000"/>
              </a:solidFill>
            </a:endParaRPr>
          </a:p>
        </p:txBody>
      </p:sp>
    </p:spTree>
    <p:extLst>
      <p:ext uri="{BB962C8B-B14F-4D97-AF65-F5344CB8AC3E}">
        <p14:creationId xmlns:p14="http://schemas.microsoft.com/office/powerpoint/2010/main" val="4258824258"/>
      </p:ext>
    </p:extLst>
  </p:cSld>
  <p:clrMap bg1="lt1" tx1="dk1" bg2="lt2" tx2="dk2" accent1="accent1" accent2="accent2" accent3="accent3" accent4="accent4" accent5="accent5" accent6="accent6" hlink="hlink" folHlink="folHlink"/>
  <p:sldLayoutIdLst>
    <p:sldLayoutId id="2147507578" r:id="rId1"/>
    <p:sldLayoutId id="2147507579" r:id="rId2"/>
    <p:sldLayoutId id="2147507580" r:id="rId3"/>
    <p:sldLayoutId id="2147507581" r:id="rId4"/>
    <p:sldLayoutId id="2147507582" r:id="rId5"/>
    <p:sldLayoutId id="2147507583" r:id="rId6"/>
    <p:sldLayoutId id="2147507584" r:id="rId7"/>
    <p:sldLayoutId id="2147507585" r:id="rId8"/>
    <p:sldLayoutId id="2147507586" r:id="rId9"/>
    <p:sldLayoutId id="2147507587" r:id="rId10"/>
    <p:sldLayoutId id="21475075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fld id="{746408B2-E767-493F-A4E5-961C9D5741A3}" type="datetimeFigureOut">
              <a:rPr lang="hu-HU" b="0" smtClean="0">
                <a:solidFill>
                  <a:prstClr val="black">
                    <a:tint val="75000"/>
                  </a:prstClr>
                </a:solidFill>
                <a:latin typeface="Calibri"/>
                <a:cs typeface="+mn-cs"/>
              </a:rPr>
              <a:pPr fontAlgn="auto">
                <a:lnSpc>
                  <a:spcPct val="100000"/>
                </a:lnSpc>
                <a:spcBef>
                  <a:spcPts val="0"/>
                </a:spcBef>
                <a:spcAft>
                  <a:spcPts val="0"/>
                </a:spcAft>
                <a:buFontTx/>
                <a:buNone/>
              </a:pPr>
              <a:t>2019.10.02.</a:t>
            </a:fld>
            <a:endParaRPr lang="hu-HU" b="0">
              <a:solidFill>
                <a:prstClr val="black">
                  <a:tint val="75000"/>
                </a:prstClr>
              </a:solidFill>
              <a:latin typeface="Calibri"/>
              <a:cs typeface="+mn-cs"/>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hu-HU" b="0">
              <a:solidFill>
                <a:prstClr val="black">
                  <a:tint val="75000"/>
                </a:prstClr>
              </a:solidFill>
              <a:latin typeface="Calibri"/>
              <a:cs typeface="+mn-cs"/>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lnSpc>
                <a:spcPct val="100000"/>
              </a:lnSpc>
              <a:spcBef>
                <a:spcPts val="0"/>
              </a:spcBef>
              <a:spcAft>
                <a:spcPts val="0"/>
              </a:spcAft>
              <a:buFontTx/>
              <a:buNone/>
            </a:pPr>
            <a:fld id="{F1171892-6E24-45E3-A012-37F887001916}" type="slidenum">
              <a:rPr lang="hu-HU" b="0" smtClean="0">
                <a:solidFill>
                  <a:prstClr val="black">
                    <a:tint val="75000"/>
                  </a:prstClr>
                </a:solidFill>
                <a:latin typeface="Calibri"/>
                <a:cs typeface="+mn-cs"/>
              </a:rPr>
              <a:pPr fontAlgn="auto">
                <a:lnSpc>
                  <a:spcPct val="100000"/>
                </a:lnSpc>
                <a:spcBef>
                  <a:spcPts val="0"/>
                </a:spcBef>
                <a:spcAft>
                  <a:spcPts val="0"/>
                </a:spcAft>
                <a:buFontTx/>
                <a:buNone/>
              </a:pPr>
              <a:t>‹#›</a:t>
            </a:fld>
            <a:endParaRPr lang="hu-HU" b="0">
              <a:solidFill>
                <a:prstClr val="black">
                  <a:tint val="75000"/>
                </a:prstClr>
              </a:solidFill>
              <a:latin typeface="Calibri"/>
              <a:cs typeface="+mn-cs"/>
            </a:endParaRPr>
          </a:p>
        </p:txBody>
      </p:sp>
    </p:spTree>
    <p:extLst>
      <p:ext uri="{BB962C8B-B14F-4D97-AF65-F5344CB8AC3E}">
        <p14:creationId xmlns:p14="http://schemas.microsoft.com/office/powerpoint/2010/main" val="3577116586"/>
      </p:ext>
    </p:extLst>
  </p:cSld>
  <p:clrMap bg1="lt1" tx1="dk1" bg2="lt2" tx2="dk2" accent1="accent1" accent2="accent2" accent3="accent3" accent4="accent4" accent5="accent5" accent6="accent6" hlink="hlink" folHlink="folHlink"/>
  <p:sldLayoutIdLst>
    <p:sldLayoutId id="2147507590" r:id="rId1"/>
    <p:sldLayoutId id="2147507591" r:id="rId2"/>
    <p:sldLayoutId id="2147507592" r:id="rId3"/>
    <p:sldLayoutId id="2147507593" r:id="rId4"/>
    <p:sldLayoutId id="2147507594" r:id="rId5"/>
    <p:sldLayoutId id="2147507595" r:id="rId6"/>
    <p:sldLayoutId id="2147507596" r:id="rId7"/>
    <p:sldLayoutId id="2147507597" r:id="rId8"/>
    <p:sldLayoutId id="2147507598" r:id="rId9"/>
    <p:sldLayoutId id="2147507599" r:id="rId10"/>
    <p:sldLayoutId id="21475076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Arial" charset="0"/>
                <a:cs typeface="Arial" charset="0"/>
              </a:defRPr>
            </a:lvl1pPr>
          </a:lstStyle>
          <a:p>
            <a:pPr>
              <a:defRPr/>
            </a:pPr>
            <a:fld id="{CF0974BF-9816-45C9-B3BD-15C2940BE9F6}"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462" r:id="rId1"/>
    <p:sldLayoutId id="2147507463" r:id="rId2"/>
    <p:sldLayoutId id="2147507464" r:id="rId3"/>
    <p:sldLayoutId id="2147507465" r:id="rId4"/>
    <p:sldLayoutId id="2147507466" r:id="rId5"/>
    <p:sldLayoutId id="2147507467" r:id="rId6"/>
    <p:sldLayoutId id="2147507468" r:id="rId7"/>
    <p:sldLayoutId id="2147507469" r:id="rId8"/>
    <p:sldLayoutId id="2147507470" r:id="rId9"/>
    <p:sldLayoutId id="2147507471" r:id="rId10"/>
    <p:sldLayoutId id="2147507472" r:id="rId11"/>
    <p:sldLayoutId id="2147507473"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74"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3075"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115FD5E3-AD5E-4129-A105-520E91800160}" type="datetimeFigureOut">
              <a:rPr lang="hu-HU"/>
              <a:pPr>
                <a:defRPr/>
              </a:pPr>
              <a:t>2019.10.02.</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39F3E261-A9D6-4B1B-B7E6-67D667DF64C2}"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507474" r:id="rId1"/>
    <p:sldLayoutId id="2147507475" r:id="rId2"/>
    <p:sldLayoutId id="2147507476" r:id="rId3"/>
    <p:sldLayoutId id="2147507477" r:id="rId4"/>
    <p:sldLayoutId id="2147507478" r:id="rId5"/>
    <p:sldLayoutId id="2147507479" r:id="rId6"/>
    <p:sldLayoutId id="2147507480" r:id="rId7"/>
    <p:sldLayoutId id="2147507481" r:id="rId8"/>
    <p:sldLayoutId id="2147507482" r:id="rId9"/>
    <p:sldLayoutId id="2147507483" r:id="rId10"/>
    <p:sldLayoutId id="21475074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Arial" charset="0"/>
                <a:cs typeface="Arial" charset="0"/>
              </a:defRPr>
            </a:lvl1pPr>
          </a:lstStyle>
          <a:p>
            <a:pPr>
              <a:defRPr/>
            </a:pPr>
            <a:fld id="{D2D0DAFB-9B81-42DF-8557-E10EDF44F7CD}"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406" r:id="rId1"/>
    <p:sldLayoutId id="2147507407" r:id="rId2"/>
    <p:sldLayoutId id="2147507408" r:id="rId3"/>
    <p:sldLayoutId id="2147507409" r:id="rId4"/>
    <p:sldLayoutId id="2147507410" r:id="rId5"/>
    <p:sldLayoutId id="2147507411" r:id="rId6"/>
    <p:sldLayoutId id="2147507412" r:id="rId7"/>
    <p:sldLayoutId id="2147507413" r:id="rId8"/>
    <p:sldLayoutId id="2147507414" r:id="rId9"/>
    <p:sldLayoutId id="2147507415" r:id="rId10"/>
    <p:sldLayoutId id="2147507416" r:id="rId11"/>
    <p:sldLayoutId id="2147507417" r:id="rId12"/>
    <p:sldLayoutId id="2147507418" r:id="rId13"/>
    <p:sldLayoutId id="214750741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122"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5123"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defRPr>
            </a:lvl1pPr>
          </a:lstStyle>
          <a:p>
            <a:pPr>
              <a:defRPr/>
            </a:pPr>
            <a:fld id="{44B02459-9AC5-4625-903C-A7245C4E0FE4}" type="datetimeFigureOut">
              <a:rPr lang="hu-HU"/>
              <a:pPr>
                <a:defRPr/>
              </a:pPr>
              <a:t>2019.10.02.</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b="0">
                <a:solidFill>
                  <a:prstClr val="black">
                    <a:tint val="75000"/>
                  </a:prstClr>
                </a:solidFill>
                <a:latin typeface="Calibri"/>
              </a:defRPr>
            </a:lvl1pPr>
          </a:lstStyle>
          <a:p>
            <a:pPr>
              <a:defRPr/>
            </a:pPr>
            <a:fld id="{372E7975-B372-4535-8D3E-63EE3DF12FEA}"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507485" r:id="rId1"/>
    <p:sldLayoutId id="2147507486" r:id="rId2"/>
    <p:sldLayoutId id="2147507487" r:id="rId3"/>
    <p:sldLayoutId id="2147507488" r:id="rId4"/>
    <p:sldLayoutId id="2147507489" r:id="rId5"/>
    <p:sldLayoutId id="2147507490" r:id="rId6"/>
    <p:sldLayoutId id="2147507491" r:id="rId7"/>
    <p:sldLayoutId id="2147507492" r:id="rId8"/>
    <p:sldLayoutId id="2147507493" r:id="rId9"/>
    <p:sldLayoutId id="2147507494" r:id="rId10"/>
    <p:sldLayoutId id="21475074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Arial" charset="0"/>
                <a:cs typeface="Arial" charset="0"/>
              </a:defRPr>
            </a:lvl1pPr>
          </a:lstStyle>
          <a:p>
            <a:pPr>
              <a:defRPr/>
            </a:pPr>
            <a:fld id="{35D982F9-E317-453E-AC2C-D2391407559F}"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420" r:id="rId1"/>
    <p:sldLayoutId id="2147507421" r:id="rId2"/>
    <p:sldLayoutId id="2147507422" r:id="rId3"/>
    <p:sldLayoutId id="2147507423" r:id="rId4"/>
    <p:sldLayoutId id="2147507424" r:id="rId5"/>
    <p:sldLayoutId id="2147507425" r:id="rId6"/>
    <p:sldLayoutId id="2147507426" r:id="rId7"/>
    <p:sldLayoutId id="2147507427" r:id="rId8"/>
    <p:sldLayoutId id="2147507428" r:id="rId9"/>
    <p:sldLayoutId id="2147507429" r:id="rId10"/>
    <p:sldLayoutId id="2147507430" r:id="rId11"/>
    <p:sldLayoutId id="2147507431" r:id="rId12"/>
    <p:sldLayoutId id="2147507432" r:id="rId13"/>
    <p:sldLayoutId id="214750743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Arial" charset="0"/>
                <a:cs typeface="Arial" charset="0"/>
              </a:defRPr>
            </a:lvl1pPr>
          </a:lstStyle>
          <a:p>
            <a:pPr>
              <a:defRPr/>
            </a:pPr>
            <a:fld id="{CA8C1DC8-F653-476B-B139-5C865D1E666B}"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434" r:id="rId1"/>
    <p:sldLayoutId id="2147507435" r:id="rId2"/>
    <p:sldLayoutId id="2147507436" r:id="rId3"/>
    <p:sldLayoutId id="2147507437" r:id="rId4"/>
    <p:sldLayoutId id="2147507438" r:id="rId5"/>
    <p:sldLayoutId id="2147507439" r:id="rId6"/>
    <p:sldLayoutId id="2147507440" r:id="rId7"/>
    <p:sldLayoutId id="2147507441" r:id="rId8"/>
    <p:sldLayoutId id="2147507442" r:id="rId9"/>
    <p:sldLayoutId id="2147507443" r:id="rId10"/>
    <p:sldLayoutId id="2147507444" r:id="rId11"/>
    <p:sldLayoutId id="2147507445" r:id="rId12"/>
    <p:sldLayoutId id="2147507446" r:id="rId13"/>
    <p:sldLayoutId id="214750744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Arial" charset="0"/>
                <a:cs typeface="Arial" charset="0"/>
              </a:defRPr>
            </a:lvl1pPr>
          </a:lstStyle>
          <a:p>
            <a:pPr>
              <a:defRPr/>
            </a:pPr>
            <a:fld id="{E47CE197-0996-4284-AD90-9100094A15DB}"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448" r:id="rId1"/>
    <p:sldLayoutId id="2147507449" r:id="rId2"/>
    <p:sldLayoutId id="2147507450" r:id="rId3"/>
    <p:sldLayoutId id="2147507451" r:id="rId4"/>
    <p:sldLayoutId id="2147507452" r:id="rId5"/>
    <p:sldLayoutId id="2147507453" r:id="rId6"/>
    <p:sldLayoutId id="2147507454" r:id="rId7"/>
    <p:sldLayoutId id="2147507455" r:id="rId8"/>
    <p:sldLayoutId id="2147507456" r:id="rId9"/>
    <p:sldLayoutId id="2147507457" r:id="rId10"/>
    <p:sldLayoutId id="2147507458" r:id="rId11"/>
    <p:sldLayoutId id="2147507459" r:id="rId12"/>
    <p:sldLayoutId id="2147507460" r:id="rId13"/>
    <p:sldLayoutId id="214750746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218"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9219"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73AC692E-24E9-48D0-8E6F-CFFE13CD278C}" type="datetimeFigureOut">
              <a:rPr lang="hu-HU"/>
              <a:pPr>
                <a:defRPr/>
              </a:pPr>
              <a:t>2019.10.02.</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0C7E7E66-FF27-4025-B64F-9786C40A5F39}"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507496" r:id="rId1"/>
    <p:sldLayoutId id="2147507497" r:id="rId2"/>
    <p:sldLayoutId id="2147507498" r:id="rId3"/>
    <p:sldLayoutId id="2147507499" r:id="rId4"/>
    <p:sldLayoutId id="2147507500" r:id="rId5"/>
    <p:sldLayoutId id="2147507501" r:id="rId6"/>
    <p:sldLayoutId id="2147507502" r:id="rId7"/>
    <p:sldLayoutId id="2147507503" r:id="rId8"/>
    <p:sldLayoutId id="2147507504" r:id="rId9"/>
    <p:sldLayoutId id="2147507505" r:id="rId10"/>
    <p:sldLayoutId id="21475075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file:///\\upload.wikimedia.org\wikipedia\hu\a\a9\Magyar_%25C3%25A1llami_term%25C3%25A9szetv%25C3%25A9delem_hivatalos_embl%25C3%25A9m%25C3%25A1ja_-_k%25C3%25B3csag_-_SzTNH181140.jp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1.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10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termeszetor.hu/wp-content/uploads/2014/04/2014.jpg"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7.emf"/><Relationship Id="rId4" Type="http://schemas.openxmlformats.org/officeDocument/2006/relationships/oleObject" Target="../embeddings/Microsoft_Word_97_-_2003_Document4.doc"/></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8.emf"/><Relationship Id="rId4" Type="http://schemas.openxmlformats.org/officeDocument/2006/relationships/oleObject" Target="../embeddings/Microsoft_Word_97_-_2003_Document5.doc"/></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9.emf"/><Relationship Id="rId4" Type="http://schemas.openxmlformats.org/officeDocument/2006/relationships/oleObject" Target="../embeddings/Microsoft_Word_97_-_2003_Document6.doc"/></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1.emf"/><Relationship Id="rId4" Type="http://schemas.openxmlformats.org/officeDocument/2006/relationships/oleObject" Target="../embeddings/Microsoft_Word_97_-_2003_Document7.doc"/></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term&#233;szet&#337;r.hu/" TargetMode="Externa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88.emf"/><Relationship Id="rId4" Type="http://schemas.openxmlformats.org/officeDocument/2006/relationships/oleObject" Target="../embeddings/Microsoft_Word_97_-_2003_Document8.doc"/></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92.emf"/><Relationship Id="rId4" Type="http://schemas.openxmlformats.org/officeDocument/2006/relationships/oleObject" Target="../embeddings/Microsoft_Word_97_-_2003_Document9.doc"/></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93.emf"/><Relationship Id="rId4" Type="http://schemas.openxmlformats.org/officeDocument/2006/relationships/oleObject" Target="../embeddings/Microsoft_Word_97_-_2003_Document10.doc"/></Relationships>
</file>

<file path=ppt/slides/_rels/slide29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96.emf"/><Relationship Id="rId4" Type="http://schemas.openxmlformats.org/officeDocument/2006/relationships/oleObject" Target="../embeddings/Microsoft_Word_97_-_2003_Document11.doc"/></Relationships>
</file>

<file path=ppt/slides/_rels/slide32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3.xml"/><Relationship Id="rId5" Type="http://schemas.openxmlformats.org/officeDocument/2006/relationships/image" Target="../media/image101.jpeg"/><Relationship Id="rId4" Type="http://schemas.openxmlformats.org/officeDocument/2006/relationships/image" Target="../media/image100.jpe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03.emf"/></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7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8.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termeszetvedelem.hu/" TargetMode="External"/><Relationship Id="rId2" Type="http://schemas.openxmlformats.org/officeDocument/2006/relationships/hyperlink" Target="http://www.termeszetor.eoldal.hu/"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112.emf"/><Relationship Id="rId4" Type="http://schemas.openxmlformats.org/officeDocument/2006/relationships/oleObject" Target="../embeddings/Microsoft_Word_97_-_2003_Document12.doc"/></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jpeg"/><Relationship Id="rId18" Type="http://schemas.openxmlformats.org/officeDocument/2006/relationships/image" Target="../media/image59.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jpeg"/><Relationship Id="rId17" Type="http://schemas.openxmlformats.org/officeDocument/2006/relationships/image" Target="../media/image128.jpeg"/><Relationship Id="rId2" Type="http://schemas.openxmlformats.org/officeDocument/2006/relationships/image" Target="../media/image113.jpeg"/><Relationship Id="rId16" Type="http://schemas.openxmlformats.org/officeDocument/2006/relationships/image" Target="../media/image127.jpeg"/><Relationship Id="rId1" Type="http://schemas.openxmlformats.org/officeDocument/2006/relationships/slideLayout" Target="../slideLayouts/slideLayout69.xml"/><Relationship Id="rId6" Type="http://schemas.openxmlformats.org/officeDocument/2006/relationships/image" Target="../media/image117.emf"/><Relationship Id="rId11" Type="http://schemas.openxmlformats.org/officeDocument/2006/relationships/image" Target="../media/image122.jpeg"/><Relationship Id="rId5" Type="http://schemas.openxmlformats.org/officeDocument/2006/relationships/image" Target="../media/image116.jpeg"/><Relationship Id="rId15" Type="http://schemas.openxmlformats.org/officeDocument/2006/relationships/image" Target="../media/image12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 Id="rId14" Type="http://schemas.openxmlformats.org/officeDocument/2006/relationships/image" Target="../media/image125.jpeg"/></Relationships>
</file>

<file path=ppt/slides/_rels/slide45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Microsoft_Word_97_-_2003_Document1.doc"/></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Microsoft_Word_97_-_2003_Document2.doc"/></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emf"/><Relationship Id="rId4" Type="http://schemas.openxmlformats.org/officeDocument/2006/relationships/oleObject" Target="../embeddings/Microsoft_Word_97_-_2003_Document3.doc"/></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ctrTitle"/>
          </p:nvPr>
        </p:nvSpPr>
        <p:spPr>
          <a:xfrm>
            <a:off x="827088" y="4221088"/>
            <a:ext cx="7772400" cy="1872208"/>
          </a:xfrm>
          <a:extLst>
            <a:ext uri="{909E8E84-426E-40DD-AFC4-6F175D3DCCD1}">
              <a14:hiddenFill xmlns:a14="http://schemas.microsoft.com/office/drawing/2010/main">
                <a:solidFill>
                  <a:schemeClr val="bg1"/>
                </a:solidFill>
              </a14:hiddenFill>
            </a:ext>
          </a:extLst>
        </p:spPr>
        <p:txBody>
          <a:bodyPr/>
          <a:lstStyle/>
          <a:p>
            <a:pPr eaLnBrk="1" hangingPunct="1"/>
            <a:r>
              <a:rPr lang="hu-HU" altLang="hu-HU" sz="4000" b="1" dirty="0" smtClean="0"/>
              <a:t/>
            </a:r>
            <a:br>
              <a:rPr lang="hu-HU" altLang="hu-HU" sz="4000" b="1" dirty="0" smtClean="0"/>
            </a:br>
            <a:r>
              <a:rPr lang="hu-HU" altLang="hu-HU" sz="4000" b="1" dirty="0" smtClean="0">
                <a:solidFill>
                  <a:srgbClr val="006600"/>
                </a:solidFill>
                <a:latin typeface="Tahoma" pitchFamily="34" charset="0"/>
              </a:rPr>
              <a:t>TERMÉSZETVÉDELMI  JOGI</a:t>
            </a:r>
            <a:br>
              <a:rPr lang="hu-HU" altLang="hu-HU" sz="4000" b="1" dirty="0" smtClean="0">
                <a:solidFill>
                  <a:srgbClr val="006600"/>
                </a:solidFill>
                <a:latin typeface="Tahoma" pitchFamily="34" charset="0"/>
              </a:rPr>
            </a:br>
            <a:r>
              <a:rPr lang="hu-HU" altLang="hu-HU" sz="4000" b="1" dirty="0" smtClean="0">
                <a:solidFill>
                  <a:srgbClr val="006600"/>
                </a:solidFill>
                <a:latin typeface="Tahoma" pitchFamily="34" charset="0"/>
              </a:rPr>
              <a:t>ÉS  IGAZGATÁSI  ISMERETEK</a:t>
            </a:r>
            <a:r>
              <a:rPr lang="hu-HU" altLang="hu-HU" sz="2800" b="1" dirty="0" smtClean="0">
                <a:solidFill>
                  <a:srgbClr val="006600"/>
                </a:solidFill>
                <a:latin typeface="Tahoma" pitchFamily="34" charset="0"/>
              </a:rPr>
              <a:t/>
            </a:r>
            <a:br>
              <a:rPr lang="hu-HU" altLang="hu-HU" sz="2800" b="1" dirty="0" smtClean="0">
                <a:solidFill>
                  <a:srgbClr val="006600"/>
                </a:solidFill>
                <a:latin typeface="Tahoma" pitchFamily="34" charset="0"/>
              </a:rPr>
            </a:br>
            <a:r>
              <a:rPr lang="hu-HU" altLang="hu-HU" sz="1000" b="1" dirty="0" smtClean="0">
                <a:solidFill>
                  <a:srgbClr val="000066"/>
                </a:solidFill>
              </a:rPr>
              <a:t/>
            </a:r>
            <a:br>
              <a:rPr lang="hu-HU" altLang="hu-HU" sz="1000" b="1" dirty="0" smtClean="0">
                <a:solidFill>
                  <a:srgbClr val="000066"/>
                </a:solidFill>
              </a:rPr>
            </a:br>
            <a:r>
              <a:rPr lang="hu-HU" altLang="hu-HU" sz="1000" b="1" dirty="0" smtClean="0">
                <a:solidFill>
                  <a:srgbClr val="000066"/>
                </a:solidFill>
              </a:rPr>
              <a:t/>
            </a:r>
            <a:br>
              <a:rPr lang="hu-HU" altLang="hu-HU" sz="1000" b="1" dirty="0" smtClean="0">
                <a:solidFill>
                  <a:srgbClr val="000066"/>
                </a:solidFill>
              </a:rPr>
            </a:br>
            <a:r>
              <a:rPr lang="hu-HU" altLang="hu-HU" sz="1000" b="1" dirty="0">
                <a:solidFill>
                  <a:srgbClr val="000066"/>
                </a:solidFill>
              </a:rPr>
              <a:t/>
            </a:r>
            <a:br>
              <a:rPr lang="hu-HU" altLang="hu-HU" sz="1000" b="1" dirty="0">
                <a:solidFill>
                  <a:srgbClr val="000066"/>
                </a:solidFill>
              </a:rPr>
            </a:br>
            <a:r>
              <a:rPr lang="hu-HU" altLang="hu-HU" sz="1000" b="1" dirty="0" smtClean="0">
                <a:solidFill>
                  <a:srgbClr val="000066"/>
                </a:solidFill>
              </a:rPr>
              <a:t/>
            </a:r>
            <a:br>
              <a:rPr lang="hu-HU" altLang="hu-HU" sz="1000" b="1" dirty="0" smtClean="0">
                <a:solidFill>
                  <a:srgbClr val="000066"/>
                </a:solidFill>
              </a:rPr>
            </a:br>
            <a:r>
              <a:rPr lang="hu-HU" altLang="hu-HU" sz="2500" b="1" kern="1200" dirty="0">
                <a:solidFill>
                  <a:srgbClr val="996633"/>
                </a:solidFill>
                <a:latin typeface="Tahoma" pitchFamily="34" charset="0"/>
                <a:ea typeface="+mn-ea"/>
              </a:rPr>
              <a:t>©</a:t>
            </a:r>
            <a:r>
              <a:rPr lang="hu-HU" altLang="hu-HU" sz="2300" kern="1200" dirty="0">
                <a:solidFill>
                  <a:srgbClr val="003300"/>
                </a:solidFill>
                <a:latin typeface="Tahoma" pitchFamily="34" charset="0"/>
                <a:ea typeface="+mn-ea"/>
              </a:rPr>
              <a:t> </a:t>
            </a:r>
            <a:r>
              <a:rPr lang="hu-HU" altLang="hu-HU" sz="2500" b="1" dirty="0" smtClean="0">
                <a:solidFill>
                  <a:srgbClr val="996633"/>
                </a:solidFill>
                <a:latin typeface="Tahoma" pitchFamily="34" charset="0"/>
              </a:rPr>
              <a:t>Dr. Temesi Géza</a:t>
            </a:r>
          </a:p>
        </p:txBody>
      </p:sp>
      <p:pic>
        <p:nvPicPr>
          <p:cNvPr id="117763" name="Picture 5" descr="Fájl:Magyar állami természetvédelem hivatalos emblémája - kócsag - SzTNH181140.jpg">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0"/>
            <a:ext cx="432117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03247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0" y="0"/>
            <a:ext cx="9144000" cy="1557338"/>
          </a:xfrm>
          <a:solidFill>
            <a:srgbClr val="CCECFF"/>
          </a:solidFill>
        </p:spPr>
        <p:txBody>
          <a:bodyPr/>
          <a:lstStyle/>
          <a:p>
            <a:pPr eaLnBrk="1" hangingPunct="1"/>
            <a:r>
              <a:rPr lang="hu-HU" altLang="hu-HU" sz="3500" b="1" smtClean="0">
                <a:solidFill>
                  <a:srgbClr val="008080"/>
                </a:solidFill>
                <a:latin typeface="Tahoma" pitchFamily="34" charset="0"/>
                <a:cs typeface="Tahoma" pitchFamily="34" charset="0"/>
              </a:rPr>
              <a:t>Természet- és környezetvédelem</a:t>
            </a:r>
          </a:p>
        </p:txBody>
      </p:sp>
      <p:sp>
        <p:nvSpPr>
          <p:cNvPr id="126979" name="Rectangle 3"/>
          <p:cNvSpPr>
            <a:spLocks noGrp="1" noChangeArrowheads="1"/>
          </p:cNvSpPr>
          <p:nvPr>
            <p:ph type="body" idx="1"/>
          </p:nvPr>
        </p:nvSpPr>
        <p:spPr/>
        <p:txBody>
          <a:bodyPr/>
          <a:lstStyle/>
          <a:p>
            <a:pPr eaLnBrk="1" hangingPunct="1"/>
            <a:endParaRPr lang="hu-HU" altLang="hu-HU" smtClean="0"/>
          </a:p>
          <a:p>
            <a:pPr eaLnBrk="1" hangingPunct="1"/>
            <a:endParaRPr lang="hu-HU" altLang="hu-HU" smtClean="0"/>
          </a:p>
          <a:p>
            <a:pPr eaLnBrk="1" hangingPunct="1"/>
            <a:endParaRPr lang="hu-HU" altLang="hu-HU" smtClean="0"/>
          </a:p>
          <a:p>
            <a:pPr eaLnBrk="1" hangingPunct="1"/>
            <a:endParaRPr lang="hu-HU" altLang="hu-HU" smtClean="0"/>
          </a:p>
        </p:txBody>
      </p:sp>
      <p:grpSp>
        <p:nvGrpSpPr>
          <p:cNvPr id="126980" name="Group 4"/>
          <p:cNvGrpSpPr>
            <a:grpSpLocks noChangeAspect="1"/>
          </p:cNvGrpSpPr>
          <p:nvPr/>
        </p:nvGrpSpPr>
        <p:grpSpPr bwMode="auto">
          <a:xfrm>
            <a:off x="0" y="1484313"/>
            <a:ext cx="9144000" cy="5373687"/>
            <a:chOff x="2198" y="1373"/>
            <a:chExt cx="7200" cy="4320"/>
          </a:xfrm>
        </p:grpSpPr>
        <p:sp>
          <p:nvSpPr>
            <p:cNvPr id="126981" name="AutoShape 5"/>
            <p:cNvSpPr>
              <a:spLocks noChangeAspect="1" noChangeArrowheads="1"/>
            </p:cNvSpPr>
            <p:nvPr/>
          </p:nvSpPr>
          <p:spPr bwMode="auto">
            <a:xfrm>
              <a:off x="2198" y="1373"/>
              <a:ext cx="7200" cy="432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126982" name="Oval 6"/>
            <p:cNvSpPr>
              <a:spLocks noChangeArrowheads="1"/>
            </p:cNvSpPr>
            <p:nvPr/>
          </p:nvSpPr>
          <p:spPr bwMode="auto">
            <a:xfrm>
              <a:off x="5942" y="1517"/>
              <a:ext cx="2448" cy="2304"/>
            </a:xfrm>
            <a:prstGeom prst="ellipse">
              <a:avLst/>
            </a:prstGeom>
            <a:solidFill>
              <a:srgbClr val="CCCCFF"/>
            </a:solidFill>
            <a:ln w="63500">
              <a:solidFill>
                <a:srgbClr val="333399"/>
              </a:solidFill>
              <a:round/>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400">
                <a:solidFill>
                  <a:srgbClr val="333399"/>
                </a:solidFill>
                <a:latin typeface="Tahoma" pitchFamily="34" charset="0"/>
              </a:endParaRPr>
            </a:p>
            <a:p>
              <a:pPr eaLnBrk="1" hangingPunct="1">
                <a:lnSpc>
                  <a:spcPct val="100000"/>
                </a:lnSpc>
                <a:spcBef>
                  <a:spcPct val="0"/>
                </a:spcBef>
                <a:buFontTx/>
                <a:buNone/>
              </a:pPr>
              <a:endParaRPr lang="hu-HU" altLang="hu-HU" sz="1400">
                <a:solidFill>
                  <a:srgbClr val="333399"/>
                </a:solidFill>
                <a:latin typeface="Tahoma" pitchFamily="34" charset="0"/>
              </a:endParaRPr>
            </a:p>
            <a:p>
              <a:pPr eaLnBrk="1" hangingPunct="1">
                <a:lnSpc>
                  <a:spcPct val="100000"/>
                </a:lnSpc>
                <a:spcBef>
                  <a:spcPct val="0"/>
                </a:spcBef>
                <a:buFontTx/>
                <a:buNone/>
              </a:pPr>
              <a:r>
                <a:rPr lang="hu-HU" altLang="hu-HU" sz="1400">
                  <a:solidFill>
                    <a:srgbClr val="333399"/>
                  </a:solidFill>
                  <a:latin typeface="Tahoma" pitchFamily="34" charset="0"/>
                </a:rPr>
                <a:t>KÖRNYEZETVÉDELEM</a:t>
              </a:r>
            </a:p>
          </p:txBody>
        </p:sp>
        <p:sp>
          <p:nvSpPr>
            <p:cNvPr id="126983" name="Oval 7"/>
            <p:cNvSpPr>
              <a:spLocks noChangeArrowheads="1"/>
            </p:cNvSpPr>
            <p:nvPr/>
          </p:nvSpPr>
          <p:spPr bwMode="auto">
            <a:xfrm>
              <a:off x="6806" y="2525"/>
              <a:ext cx="2448" cy="2304"/>
            </a:xfrm>
            <a:prstGeom prst="ellipse">
              <a:avLst/>
            </a:prstGeom>
            <a:solidFill>
              <a:srgbClr val="66FF99"/>
            </a:solidFill>
            <a:ln w="63500">
              <a:solidFill>
                <a:srgbClr val="006600"/>
              </a:solidFill>
              <a:round/>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400" b="0">
                <a:latin typeface="Tahoma" pitchFamily="34" charset="0"/>
              </a:endParaRPr>
            </a:p>
            <a:p>
              <a:pPr eaLnBrk="1" hangingPunct="1">
                <a:lnSpc>
                  <a:spcPct val="100000"/>
                </a:lnSpc>
                <a:spcBef>
                  <a:spcPct val="0"/>
                </a:spcBef>
                <a:buFontTx/>
                <a:buNone/>
              </a:pPr>
              <a:endParaRPr lang="hu-HU" altLang="hu-HU" sz="2400" b="0">
                <a:latin typeface="Tahoma" pitchFamily="34" charset="0"/>
              </a:endParaRPr>
            </a:p>
            <a:p>
              <a:pPr eaLnBrk="1" hangingPunct="1">
                <a:lnSpc>
                  <a:spcPct val="100000"/>
                </a:lnSpc>
                <a:spcBef>
                  <a:spcPct val="0"/>
                </a:spcBef>
                <a:buFontTx/>
                <a:buNone/>
              </a:pPr>
              <a:r>
                <a:rPr lang="hu-HU" altLang="hu-HU" sz="1400">
                  <a:solidFill>
                    <a:srgbClr val="006600"/>
                  </a:solidFill>
                  <a:latin typeface="Tahoma" pitchFamily="34" charset="0"/>
                </a:rPr>
                <a:t>TERMÉSZETVÉDELEM</a:t>
              </a:r>
            </a:p>
          </p:txBody>
        </p:sp>
        <p:sp>
          <p:nvSpPr>
            <p:cNvPr id="126984" name="Oval 8"/>
            <p:cNvSpPr>
              <a:spLocks noChangeArrowheads="1"/>
            </p:cNvSpPr>
            <p:nvPr/>
          </p:nvSpPr>
          <p:spPr bwMode="auto">
            <a:xfrm>
              <a:off x="2342" y="1949"/>
              <a:ext cx="3260" cy="3184"/>
            </a:xfrm>
            <a:prstGeom prst="ellipse">
              <a:avLst/>
            </a:prstGeom>
            <a:solidFill>
              <a:srgbClr val="66FF99"/>
            </a:solidFill>
            <a:ln w="63500">
              <a:solidFill>
                <a:srgbClr val="333399"/>
              </a:solidFill>
              <a:round/>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600">
                  <a:solidFill>
                    <a:srgbClr val="333399"/>
                  </a:solidFill>
                  <a:latin typeface="Tahoma" pitchFamily="34" charset="0"/>
                </a:rPr>
                <a:t>    KÖRNYZETVÉDELEM</a:t>
              </a:r>
            </a:p>
            <a:p>
              <a:pPr eaLnBrk="1" hangingPunct="1">
                <a:lnSpc>
                  <a:spcPct val="100000"/>
                </a:lnSpc>
                <a:spcBef>
                  <a:spcPct val="0"/>
                </a:spcBef>
                <a:buFontTx/>
                <a:buNone/>
              </a:pPr>
              <a:endParaRPr lang="hu-HU" altLang="hu-HU" sz="1200" b="0"/>
            </a:p>
            <a:p>
              <a:pPr eaLnBrk="1" hangingPunct="1">
                <a:lnSpc>
                  <a:spcPct val="100000"/>
                </a:lnSpc>
                <a:spcBef>
                  <a:spcPct val="0"/>
                </a:spcBef>
                <a:buFontTx/>
                <a:buNone/>
              </a:pPr>
              <a:endParaRPr lang="hu-HU" altLang="hu-HU" sz="1800" b="0"/>
            </a:p>
          </p:txBody>
        </p:sp>
        <p:sp>
          <p:nvSpPr>
            <p:cNvPr id="126985" name="Oval 9"/>
            <p:cNvSpPr>
              <a:spLocks noChangeArrowheads="1"/>
            </p:cNvSpPr>
            <p:nvPr/>
          </p:nvSpPr>
          <p:spPr bwMode="auto">
            <a:xfrm>
              <a:off x="3020" y="2669"/>
              <a:ext cx="1928" cy="1736"/>
            </a:xfrm>
            <a:prstGeom prst="ellipse">
              <a:avLst/>
            </a:prstGeom>
            <a:solidFill>
              <a:srgbClr val="66FF99"/>
            </a:solidFill>
            <a:ln w="38100">
              <a:solidFill>
                <a:srgbClr val="006600"/>
              </a:solidFill>
              <a:round/>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600" dirty="0">
                  <a:solidFill>
                    <a:srgbClr val="006600"/>
                  </a:solidFill>
                  <a:latin typeface="Tahoma" pitchFamily="34" charset="0"/>
                </a:rPr>
                <a:t>   TERMÉSZET-</a:t>
              </a:r>
            </a:p>
            <a:p>
              <a:pPr eaLnBrk="1" hangingPunct="1">
                <a:lnSpc>
                  <a:spcPct val="100000"/>
                </a:lnSpc>
                <a:spcBef>
                  <a:spcPct val="0"/>
                </a:spcBef>
                <a:buFontTx/>
                <a:buNone/>
              </a:pPr>
              <a:r>
                <a:rPr lang="hu-HU" altLang="hu-HU" sz="1600" dirty="0">
                  <a:solidFill>
                    <a:srgbClr val="006600"/>
                  </a:solidFill>
                  <a:latin typeface="Tahoma" pitchFamily="34" charset="0"/>
                </a:rPr>
                <a:t>    </a:t>
              </a:r>
            </a:p>
            <a:p>
              <a:pPr eaLnBrk="1" hangingPunct="1">
                <a:lnSpc>
                  <a:spcPct val="100000"/>
                </a:lnSpc>
                <a:spcBef>
                  <a:spcPct val="0"/>
                </a:spcBef>
                <a:buFontTx/>
                <a:buNone/>
              </a:pPr>
              <a:endParaRPr lang="hu-HU" altLang="hu-HU" sz="1600" dirty="0">
                <a:solidFill>
                  <a:srgbClr val="006600"/>
                </a:solidFill>
                <a:latin typeface="Tahoma" pitchFamily="34" charset="0"/>
              </a:endParaRPr>
            </a:p>
            <a:p>
              <a:pPr eaLnBrk="1" hangingPunct="1">
                <a:lnSpc>
                  <a:spcPct val="100000"/>
                </a:lnSpc>
                <a:spcBef>
                  <a:spcPct val="0"/>
                </a:spcBef>
                <a:buFontTx/>
                <a:buNone/>
              </a:pPr>
              <a:endParaRPr lang="hu-HU" altLang="hu-HU" sz="1600" dirty="0">
                <a:solidFill>
                  <a:srgbClr val="006600"/>
                </a:solidFill>
                <a:latin typeface="Tahoma" pitchFamily="34" charset="0"/>
              </a:endParaRPr>
            </a:p>
            <a:p>
              <a:pPr eaLnBrk="1" hangingPunct="1">
                <a:lnSpc>
                  <a:spcPct val="100000"/>
                </a:lnSpc>
                <a:spcBef>
                  <a:spcPct val="0"/>
                </a:spcBef>
                <a:buFontTx/>
                <a:buNone/>
              </a:pPr>
              <a:r>
                <a:rPr lang="hu-HU" altLang="hu-HU" sz="1600" dirty="0">
                  <a:solidFill>
                    <a:srgbClr val="006600"/>
                  </a:solidFill>
                  <a:latin typeface="Tahoma" pitchFamily="34" charset="0"/>
                </a:rPr>
                <a:t>     </a:t>
              </a:r>
            </a:p>
            <a:p>
              <a:pPr eaLnBrk="1" hangingPunct="1">
                <a:lnSpc>
                  <a:spcPct val="100000"/>
                </a:lnSpc>
                <a:spcBef>
                  <a:spcPct val="0"/>
                </a:spcBef>
                <a:buFontTx/>
                <a:buNone/>
              </a:pPr>
              <a:r>
                <a:rPr lang="hu-HU" altLang="hu-HU" sz="1600" dirty="0">
                  <a:solidFill>
                    <a:srgbClr val="006600"/>
                  </a:solidFill>
                  <a:latin typeface="Tahoma" pitchFamily="34" charset="0"/>
                </a:rPr>
                <a:t>     VÉDELEM</a:t>
              </a:r>
            </a:p>
          </p:txBody>
        </p:sp>
        <p:sp>
          <p:nvSpPr>
            <p:cNvPr id="126986" name="Line 10"/>
            <p:cNvSpPr>
              <a:spLocks noChangeShapeType="1"/>
            </p:cNvSpPr>
            <p:nvPr/>
          </p:nvSpPr>
          <p:spPr bwMode="auto">
            <a:xfrm flipV="1">
              <a:off x="2500" y="2242"/>
              <a:ext cx="2972" cy="2663"/>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6987" name="Line 11"/>
            <p:cNvSpPr>
              <a:spLocks noChangeShapeType="1"/>
            </p:cNvSpPr>
            <p:nvPr/>
          </p:nvSpPr>
          <p:spPr bwMode="auto">
            <a:xfrm>
              <a:off x="2500" y="2242"/>
              <a:ext cx="2972" cy="2663"/>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a:lstStyle/>
            <a:p>
              <a:endParaRPr lang="hu-HU"/>
            </a:p>
          </p:txBody>
        </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latin typeface="Tahoma" pitchFamily="34" charset="0"/>
                <a:cs typeface="Tahoma" pitchFamily="34" charset="0"/>
              </a:rPr>
              <a:t>Faji védelem</a:t>
            </a:r>
          </a:p>
        </p:txBody>
      </p:sp>
      <p:sp>
        <p:nvSpPr>
          <p:cNvPr id="219139" name="Rectangle 3"/>
          <p:cNvSpPr>
            <a:spLocks noGrp="1" noChangeArrowheads="1"/>
          </p:cNvSpPr>
          <p:nvPr>
            <p:ph type="body" idx="1"/>
          </p:nvPr>
        </p:nvSpPr>
        <p:spPr/>
        <p:txBody>
          <a:bodyPr/>
          <a:lstStyle/>
          <a:p>
            <a:pPr marL="990600" lvl="1" indent="-533400" eaLnBrk="1" hangingPunct="1">
              <a:lnSpc>
                <a:spcPct val="80000"/>
              </a:lnSpc>
              <a:buFontTx/>
              <a:buNone/>
            </a:pPr>
            <a:endParaRPr lang="hu-HU" altLang="hu-HU" dirty="0" smtClean="0">
              <a:solidFill>
                <a:srgbClr val="000000"/>
              </a:solidFill>
              <a:latin typeface="Tahoma" pitchFamily="34" charset="0"/>
              <a:cs typeface="Tahoma" pitchFamily="34" charset="0"/>
            </a:endParaRPr>
          </a:p>
          <a:p>
            <a:pPr marL="609600" indent="-609600" eaLnBrk="1" hangingPunct="1">
              <a:lnSpc>
                <a:spcPct val="80000"/>
              </a:lnSpc>
              <a:buFontTx/>
              <a:buNone/>
            </a:pPr>
            <a:r>
              <a:rPr lang="hu-HU" altLang="hu-HU" dirty="0" smtClean="0">
                <a:latin typeface="Tahoma" pitchFamily="34" charset="0"/>
                <a:cs typeface="Tahoma" pitchFamily="34" charset="0"/>
              </a:rPr>
              <a:t>1954 – 34 </a:t>
            </a:r>
            <a:r>
              <a:rPr lang="hu-HU" altLang="hu-HU" dirty="0" smtClean="0">
                <a:solidFill>
                  <a:srgbClr val="CC6600"/>
                </a:solidFill>
                <a:latin typeface="Tahoma" pitchFamily="34" charset="0"/>
                <a:cs typeface="Tahoma" pitchFamily="34" charset="0"/>
              </a:rPr>
              <a:t>madárfaj</a:t>
            </a:r>
            <a:r>
              <a:rPr lang="hu-HU" altLang="hu-HU" dirty="0" smtClean="0">
                <a:solidFill>
                  <a:srgbClr val="000000"/>
                </a:solidFill>
                <a:latin typeface="Tahoma" pitchFamily="34" charset="0"/>
                <a:cs typeface="Tahoma" pitchFamily="34" charset="0"/>
              </a:rPr>
              <a:t> védelme.</a:t>
            </a:r>
            <a:endParaRPr lang="hu-HU" altLang="hu-HU" dirty="0" smtClean="0">
              <a:latin typeface="Tahoma" pitchFamily="34" charset="0"/>
              <a:cs typeface="Tahoma" pitchFamily="34" charset="0"/>
            </a:endParaRPr>
          </a:p>
          <a:p>
            <a:pPr marL="609600" indent="-609600" eaLnBrk="1" hangingPunct="1">
              <a:lnSpc>
                <a:spcPct val="80000"/>
              </a:lnSpc>
              <a:buFontTx/>
              <a:buNone/>
            </a:pPr>
            <a:r>
              <a:rPr lang="hu-HU" altLang="hu-HU" dirty="0" smtClean="0">
                <a:latin typeface="Tahoma" pitchFamily="34" charset="0"/>
                <a:cs typeface="Tahoma" pitchFamily="34" charset="0"/>
              </a:rPr>
              <a:t>1971 – </a:t>
            </a:r>
            <a:r>
              <a:rPr lang="hu-HU" altLang="hu-HU" dirty="0" smtClean="0">
                <a:solidFill>
                  <a:srgbClr val="008000"/>
                </a:solidFill>
                <a:latin typeface="Tahoma" pitchFamily="34" charset="0"/>
                <a:cs typeface="Tahoma" pitchFamily="34" charset="0"/>
              </a:rPr>
              <a:t>Erdélyi hérics</a:t>
            </a:r>
            <a:r>
              <a:rPr lang="hu-HU" altLang="hu-HU" dirty="0" smtClean="0">
                <a:latin typeface="Tahoma" pitchFamily="34" charset="0"/>
                <a:cs typeface="Tahoma" pitchFamily="34" charset="0"/>
              </a:rPr>
              <a:t> védelme.</a:t>
            </a:r>
          </a:p>
          <a:p>
            <a:pPr marL="609600" indent="-609600" eaLnBrk="1" hangingPunct="1">
              <a:lnSpc>
                <a:spcPct val="80000"/>
              </a:lnSpc>
              <a:buFontTx/>
              <a:buNone/>
            </a:pPr>
            <a:r>
              <a:rPr lang="hu-HU" altLang="hu-HU" dirty="0" smtClean="0">
                <a:latin typeface="Tahoma" pitchFamily="34" charset="0"/>
                <a:cs typeface="Tahoma" pitchFamily="34" charset="0"/>
              </a:rPr>
              <a:t>1974 – 96 </a:t>
            </a:r>
            <a:r>
              <a:rPr lang="hu-HU" altLang="hu-HU" dirty="0" smtClean="0">
                <a:solidFill>
                  <a:srgbClr val="CC6600"/>
                </a:solidFill>
                <a:latin typeface="Tahoma" pitchFamily="34" charset="0"/>
                <a:cs typeface="Tahoma" pitchFamily="34" charset="0"/>
              </a:rPr>
              <a:t>gerinces faj</a:t>
            </a:r>
            <a:r>
              <a:rPr lang="hu-HU" altLang="hu-HU" dirty="0" smtClean="0">
                <a:latin typeface="Tahoma" pitchFamily="34" charset="0"/>
                <a:cs typeface="Tahoma" pitchFamily="34" charset="0"/>
              </a:rPr>
              <a:t> védelme a 			madarakon kívül.</a:t>
            </a:r>
          </a:p>
          <a:p>
            <a:pPr marL="609600" indent="-609600" eaLnBrk="1" hangingPunct="1">
              <a:lnSpc>
                <a:spcPct val="80000"/>
              </a:lnSpc>
              <a:buFontTx/>
              <a:buNone/>
            </a:pPr>
            <a:r>
              <a:rPr lang="hu-HU" altLang="hu-HU" dirty="0" smtClean="0">
                <a:latin typeface="Tahoma" pitchFamily="34" charset="0"/>
                <a:cs typeface="Tahoma" pitchFamily="34" charset="0"/>
              </a:rPr>
              <a:t>1982 – 340 </a:t>
            </a:r>
            <a:r>
              <a:rPr lang="hu-HU" altLang="hu-HU" dirty="0" smtClean="0">
                <a:solidFill>
                  <a:srgbClr val="006600"/>
                </a:solidFill>
                <a:latin typeface="Tahoma" pitchFamily="34" charset="0"/>
                <a:cs typeface="Tahoma" pitchFamily="34" charset="0"/>
              </a:rPr>
              <a:t>növényfaj</a:t>
            </a:r>
            <a:r>
              <a:rPr lang="hu-HU" altLang="hu-HU" dirty="0" smtClean="0">
                <a:latin typeface="Tahoma" pitchFamily="34" charset="0"/>
                <a:cs typeface="Tahoma" pitchFamily="34" charset="0"/>
              </a:rPr>
              <a:t> és 571 </a:t>
            </a:r>
            <a:r>
              <a:rPr lang="hu-HU" altLang="hu-HU" dirty="0" smtClean="0">
                <a:solidFill>
                  <a:srgbClr val="CC6600"/>
                </a:solidFill>
                <a:latin typeface="Tahoma" pitchFamily="34" charset="0"/>
                <a:cs typeface="Tahoma" pitchFamily="34" charset="0"/>
              </a:rPr>
              <a:t>állatfaj</a:t>
            </a:r>
            <a:r>
              <a:rPr lang="hu-HU" altLang="hu-HU" dirty="0" smtClean="0">
                <a:latin typeface="Tahoma" pitchFamily="34" charset="0"/>
                <a:cs typeface="Tahoma" pitchFamily="34" charset="0"/>
              </a:rPr>
              <a:t> 		védett (153 gerinctelen is).</a:t>
            </a:r>
          </a:p>
          <a:p>
            <a:pPr marL="609600" indent="-609600" eaLnBrk="1" hangingPunct="1">
              <a:lnSpc>
                <a:spcPct val="80000"/>
              </a:lnSpc>
              <a:buFontTx/>
              <a:buNone/>
            </a:pPr>
            <a:r>
              <a:rPr lang="hu-HU" altLang="hu-HU" dirty="0" smtClean="0">
                <a:latin typeface="Tahoma" pitchFamily="34" charset="0"/>
                <a:cs typeface="Tahoma" pitchFamily="34" charset="0"/>
              </a:rPr>
              <a:t>1985 – 415 </a:t>
            </a:r>
            <a:r>
              <a:rPr lang="hu-HU" altLang="hu-HU" dirty="0" smtClean="0">
                <a:solidFill>
                  <a:srgbClr val="006600"/>
                </a:solidFill>
                <a:latin typeface="Tahoma" pitchFamily="34" charset="0"/>
                <a:cs typeface="Tahoma" pitchFamily="34" charset="0"/>
              </a:rPr>
              <a:t>növényfaj</a:t>
            </a:r>
            <a:r>
              <a:rPr lang="hu-HU" altLang="hu-HU" dirty="0" smtClean="0">
                <a:latin typeface="Tahoma" pitchFamily="34" charset="0"/>
                <a:cs typeface="Tahoma" pitchFamily="34" charset="0"/>
              </a:rPr>
              <a:t> és 619 </a:t>
            </a:r>
            <a:r>
              <a:rPr lang="hu-HU" altLang="hu-HU" dirty="0" smtClean="0">
                <a:solidFill>
                  <a:srgbClr val="CC6600"/>
                </a:solidFill>
                <a:latin typeface="Tahoma" pitchFamily="34" charset="0"/>
                <a:cs typeface="Tahoma" pitchFamily="34" charset="0"/>
              </a:rPr>
              <a:t>állatfaj</a:t>
            </a:r>
            <a:r>
              <a:rPr lang="hu-HU" altLang="hu-HU" dirty="0" smtClean="0">
                <a:latin typeface="Tahoma" pitchFamily="34" charset="0"/>
                <a:cs typeface="Tahoma" pitchFamily="34" charset="0"/>
              </a:rPr>
              <a:t> 		védett.</a:t>
            </a:r>
          </a:p>
          <a:p>
            <a:pPr marL="609600" indent="-609600" eaLnBrk="1" hangingPunct="1">
              <a:lnSpc>
                <a:spcPct val="80000"/>
              </a:lnSpc>
              <a:buFontTx/>
              <a:buNone/>
            </a:pPr>
            <a:endParaRPr lang="hu-HU" altLang="hu-HU" dirty="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endParaRPr lang="hu-HU" altLang="hu-HU" smtClean="0"/>
          </a:p>
        </p:txBody>
      </p:sp>
      <p:pic>
        <p:nvPicPr>
          <p:cNvPr id="220163" name="Picture 3" descr="0616000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5"/>
          <p:cNvSpPr>
            <a:spLocks noGrp="1" noChangeArrowheads="1"/>
          </p:cNvSpPr>
          <p:nvPr>
            <p:ph type="title"/>
          </p:nvPr>
        </p:nvSpPr>
        <p:spPr>
          <a:xfrm>
            <a:off x="457200" y="274638"/>
            <a:ext cx="8229600" cy="1209675"/>
          </a:xfrm>
        </p:spPr>
        <p:txBody>
          <a:bodyPr/>
          <a:lstStyle/>
          <a:p>
            <a:pPr eaLnBrk="1" hangingPunct="1"/>
            <a:r>
              <a:rPr lang="hu-HU" altLang="hu-HU" smtClean="0"/>
              <a:t>.</a:t>
            </a:r>
          </a:p>
        </p:txBody>
      </p:sp>
      <p:pic>
        <p:nvPicPr>
          <p:cNvPr id="221187"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188913"/>
            <a:ext cx="8229600" cy="1228725"/>
          </a:xfrm>
        </p:spPr>
        <p:txBody>
          <a:bodyPr/>
          <a:lstStyle/>
          <a:p>
            <a:pPr eaLnBrk="1" hangingPunct="1"/>
            <a:r>
              <a:rPr lang="hu-HU" altLang="hu-HU" sz="2900" b="1" smtClean="0">
                <a:solidFill>
                  <a:srgbClr val="008000"/>
                </a:solidFill>
                <a:latin typeface="Tahoma" pitchFamily="34" charset="0"/>
                <a:cs typeface="Tahoma" pitchFamily="34" charset="0"/>
              </a:rPr>
              <a:t>Nemzeti parkok területe és a nemzeti park igazgatóságok működési területe</a:t>
            </a:r>
            <a:br>
              <a:rPr lang="hu-HU" altLang="hu-HU" sz="2900" b="1" smtClean="0">
                <a:solidFill>
                  <a:srgbClr val="008000"/>
                </a:solidFill>
                <a:latin typeface="Tahoma" pitchFamily="34" charset="0"/>
                <a:cs typeface="Tahoma" pitchFamily="34" charset="0"/>
              </a:rPr>
            </a:br>
            <a:r>
              <a:rPr lang="hu-HU" altLang="hu-HU" sz="2600" smtClean="0">
                <a:solidFill>
                  <a:srgbClr val="008000"/>
                </a:solidFill>
                <a:latin typeface="Tahoma" pitchFamily="34" charset="0"/>
                <a:cs typeface="Tahoma" pitchFamily="34" charset="0"/>
              </a:rPr>
              <a:t>(2015. január 1.)</a:t>
            </a:r>
          </a:p>
        </p:txBody>
      </p:sp>
      <p:graphicFrame>
        <p:nvGraphicFramePr>
          <p:cNvPr id="115806" name="Group 94"/>
          <p:cNvGraphicFramePr>
            <a:graphicFrameLocks noGrp="1"/>
          </p:cNvGraphicFramePr>
          <p:nvPr>
            <p:ph idx="1"/>
          </p:nvPr>
        </p:nvGraphicFramePr>
        <p:xfrm>
          <a:off x="457200" y="1628775"/>
          <a:ext cx="8229600" cy="4803775"/>
        </p:xfrm>
        <a:graphic>
          <a:graphicData uri="http://schemas.openxmlformats.org/drawingml/2006/table">
            <a:tbl>
              <a:tblPr/>
              <a:tblGrid>
                <a:gridCol w="3754438"/>
                <a:gridCol w="2305050"/>
                <a:gridCol w="2170112"/>
              </a:tblGrid>
              <a:tr h="69532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Arial" charset="0"/>
                          <a:cs typeface="Arial" charset="0"/>
                        </a:rPr>
                        <a:t>Nemzeti Park Igazgatóság</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Működési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terület </a:t>
                      </a:r>
                      <a:r>
                        <a:rPr kumimoji="0" lang="hu-HU" altLang="hu-HU" sz="1800" b="0" i="0" u="none" strike="noStrike" cap="none" normalizeH="0" baseline="0" smtClean="0">
                          <a:ln>
                            <a:noFill/>
                          </a:ln>
                          <a:solidFill>
                            <a:schemeClr val="tx1"/>
                          </a:solidFill>
                          <a:effectLst/>
                          <a:latin typeface="Arial" charset="0"/>
                          <a:cs typeface="Arial" charset="0"/>
                        </a:rPr>
                        <a:t>(ha)</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Nemzeti park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területe </a:t>
                      </a:r>
                      <a:r>
                        <a:rPr kumimoji="0" lang="hu-HU" altLang="hu-HU" sz="1800" b="0" i="0" u="none" strike="noStrike" cap="none" normalizeH="0" baseline="0" smtClean="0">
                          <a:ln>
                            <a:noFill/>
                          </a:ln>
                          <a:solidFill>
                            <a:schemeClr val="tx1"/>
                          </a:solidFill>
                          <a:effectLst/>
                          <a:latin typeface="Arial" charset="0"/>
                          <a:cs typeface="Arial" charset="0"/>
                        </a:rPr>
                        <a:t>(ha)</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r h="368300">
                <a:tc>
                  <a:txBody>
                    <a:bodyPr/>
                    <a:lstStyle>
                      <a:lvl1pPr marL="533400" indent="-533400" eaLnBrk="0" hangingPunct="0">
                        <a:defRPr sz="2800">
                          <a:solidFill>
                            <a:schemeClr val="tx1"/>
                          </a:solidFill>
                          <a:latin typeface="Arial" charset="0"/>
                          <a:cs typeface="Arial" charset="0"/>
                        </a:defRPr>
                      </a:lvl1pPr>
                      <a:lvl2pPr marL="914400" indent="-457200" eaLnBrk="0" hangingPunct="0">
                        <a:defRPr sz="2400">
                          <a:solidFill>
                            <a:schemeClr val="tx1"/>
                          </a:solidFill>
                          <a:latin typeface="Arial" charset="0"/>
                          <a:cs typeface="Arial" charset="0"/>
                        </a:defRPr>
                      </a:lvl2pPr>
                      <a:lvl3pPr marL="1295400" indent="-381000" eaLnBrk="0" hangingPunct="0">
                        <a:defRPr sz="2000">
                          <a:solidFill>
                            <a:schemeClr val="tx1"/>
                          </a:solidFill>
                          <a:latin typeface="Arial" charset="0"/>
                          <a:cs typeface="Arial" charset="0"/>
                        </a:defRPr>
                      </a:lvl3pPr>
                      <a:lvl4pPr marL="1714500" indent="-342900" eaLnBrk="0" hangingPunct="0">
                        <a:defRPr>
                          <a:solidFill>
                            <a:schemeClr val="tx1"/>
                          </a:solidFill>
                          <a:latin typeface="Arial" charset="0"/>
                          <a:cs typeface="Arial" charset="0"/>
                        </a:defRPr>
                      </a:lvl4pPr>
                      <a:lvl5pPr marL="2171700" indent="-342900" eaLnBrk="0" hangingPunct="0">
                        <a:defRPr>
                          <a:solidFill>
                            <a:schemeClr val="tx1"/>
                          </a:solidFill>
                          <a:latin typeface="Arial" charset="0"/>
                          <a:cs typeface="Arial" charset="0"/>
                        </a:defRPr>
                      </a:lvl5pPr>
                      <a:lvl6pPr marL="2628900" indent="-342900" eaLnBrk="0" fontAlgn="base" hangingPunct="0">
                        <a:spcBef>
                          <a:spcPct val="20000"/>
                        </a:spcBef>
                        <a:spcAft>
                          <a:spcPct val="0"/>
                        </a:spcAft>
                        <a:defRPr>
                          <a:solidFill>
                            <a:schemeClr val="tx1"/>
                          </a:solidFill>
                          <a:latin typeface="Arial" charset="0"/>
                          <a:cs typeface="Arial" charset="0"/>
                        </a:defRPr>
                      </a:lvl6pPr>
                      <a:lvl7pPr marL="3086100" indent="-342900" eaLnBrk="0" fontAlgn="base" hangingPunct="0">
                        <a:spcBef>
                          <a:spcPct val="20000"/>
                        </a:spcBef>
                        <a:spcAft>
                          <a:spcPct val="0"/>
                        </a:spcAft>
                        <a:defRPr>
                          <a:solidFill>
                            <a:schemeClr val="tx1"/>
                          </a:solidFill>
                          <a:latin typeface="Arial" charset="0"/>
                          <a:cs typeface="Arial" charset="0"/>
                        </a:defRPr>
                      </a:lvl7pPr>
                      <a:lvl8pPr marL="3543300" indent="-342900" eaLnBrk="0" fontAlgn="base" hangingPunct="0">
                        <a:spcBef>
                          <a:spcPct val="20000"/>
                        </a:spcBef>
                        <a:spcAft>
                          <a:spcPct val="0"/>
                        </a:spcAft>
                        <a:defRPr>
                          <a:solidFill>
                            <a:schemeClr val="tx1"/>
                          </a:solidFill>
                          <a:latin typeface="Arial" charset="0"/>
                          <a:cs typeface="Arial" charset="0"/>
                        </a:defRPr>
                      </a:lvl8pPr>
                      <a:lvl9pPr marL="4000500" indent="-342900" eaLnBrk="0" fontAlgn="base" hangingPunct="0">
                        <a:spcBef>
                          <a:spcPct val="20000"/>
                        </a:spcBef>
                        <a:spcAft>
                          <a:spcPct val="0"/>
                        </a:spcAft>
                        <a:defRPr>
                          <a:solidFill>
                            <a:schemeClr val="tx1"/>
                          </a:solidFill>
                          <a:latin typeface="Arial" charset="0"/>
                          <a:cs typeface="Arial" charset="0"/>
                        </a:defRPr>
                      </a:lvl9p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dirty="0" smtClean="0">
                          <a:ln>
                            <a:noFill/>
                          </a:ln>
                          <a:solidFill>
                            <a:schemeClr val="tx1"/>
                          </a:solidFill>
                          <a:effectLst/>
                          <a:latin typeface="Arial" charset="0"/>
                          <a:cs typeface="Arial" charset="0"/>
                        </a:rPr>
                        <a:t> 1.  A g </a:t>
                      </a:r>
                      <a:r>
                        <a:rPr kumimoji="0" lang="hu-HU" altLang="hu-HU" sz="1800" b="0" i="0" u="none" strike="noStrike" cap="none" normalizeH="0" baseline="0" dirty="0" err="1" smtClean="0">
                          <a:ln>
                            <a:noFill/>
                          </a:ln>
                          <a:solidFill>
                            <a:schemeClr val="tx1"/>
                          </a:solidFill>
                          <a:effectLst/>
                          <a:latin typeface="Arial" charset="0"/>
                          <a:cs typeface="Arial" charset="0"/>
                        </a:rPr>
                        <a:t>g</a:t>
                      </a:r>
                      <a:r>
                        <a:rPr kumimoji="0" lang="hu-HU" altLang="hu-HU" sz="1800" b="0" i="0" u="none" strike="noStrike" cap="none" normalizeH="0" baseline="0" dirty="0" smtClean="0">
                          <a:ln>
                            <a:noFill/>
                          </a:ln>
                          <a:solidFill>
                            <a:schemeClr val="tx1"/>
                          </a:solidFill>
                          <a:effectLst/>
                          <a:latin typeface="Arial" charset="0"/>
                          <a:cs typeface="Arial" charset="0"/>
                        </a:rPr>
                        <a:t> t e l e k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433 7</a:t>
                      </a:r>
                      <a:r>
                        <a:rPr kumimoji="0" lang="hu-HU" altLang="hu-HU" sz="1800" b="0" i="0" u="none" strike="noStrike" cap="none" normalizeH="0" baseline="0" smtClean="0">
                          <a:ln>
                            <a:noFill/>
                          </a:ln>
                          <a:solidFill>
                            <a:schemeClr val="tx1"/>
                          </a:solidFill>
                          <a:effectLst/>
                          <a:latin typeface="Arial" charset="0"/>
                          <a:cs typeface="Arial" charset="0"/>
                        </a:rPr>
                        <a:t>10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20 184</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2.  B a l a t o n - f e l v i d é k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1 004 660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57 019</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3.  B ü k k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89</a:t>
                      </a:r>
                      <a:r>
                        <a:rPr kumimoji="0" lang="hu-HU" altLang="hu-HU" sz="1800" b="0" i="0" u="none" strike="noStrike" cap="none" normalizeH="0" baseline="0" smtClean="0">
                          <a:ln>
                            <a:noFill/>
                          </a:ln>
                          <a:solidFill>
                            <a:schemeClr val="tx1"/>
                          </a:solidFill>
                          <a:effectLst/>
                          <a:latin typeface="Arial" charset="0"/>
                          <a:cs typeface="Arial" charset="0"/>
                        </a:rPr>
                        <a:t>1 680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42 283</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4.  D u n a - D r á v a</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1 284 740   </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49 752</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5.  D u n a - I p o l y</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1 354 930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60 676</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6.  F e r t ő - H a n s á g</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40</a:t>
                      </a:r>
                      <a:r>
                        <a:rPr kumimoji="0" lang="hu-HU" altLang="hu-HU" sz="1800" b="0" i="0" u="none" strike="noStrike" cap="none" normalizeH="0" baseline="0" smtClean="0">
                          <a:ln>
                            <a:noFill/>
                          </a:ln>
                          <a:solidFill>
                            <a:schemeClr val="tx1"/>
                          </a:solidFill>
                          <a:effectLst/>
                          <a:latin typeface="Arial" charset="0"/>
                          <a:cs typeface="Arial" charset="0"/>
                        </a:rPr>
                        <a:t>9 520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23 891  </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7.  H o r t o b á g y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1 772 850 </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80 957</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8.  K i s k u n s á g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1 005 310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50 641</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9.  K ö r ö s - M a r o s</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799 560 </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51 247</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10. Ő r s é g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34</a:t>
                      </a:r>
                      <a:r>
                        <a:rPr kumimoji="0" lang="hu-HU" altLang="hu-HU" sz="1800" b="0" i="0" u="none" strike="noStrike" cap="none" normalizeH="0" baseline="0" smtClean="0">
                          <a:ln>
                            <a:noFill/>
                          </a:ln>
                          <a:solidFill>
                            <a:schemeClr val="tx1"/>
                          </a:solidFill>
                          <a:effectLst/>
                          <a:latin typeface="Arial" charset="0"/>
                          <a:cs typeface="Arial" charset="0"/>
                        </a:rPr>
                        <a:t>4 270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44 048 </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Ö s s z e s e n</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        </a:t>
                      </a:r>
                      <a:r>
                        <a:rPr kumimoji="0" lang="hu-HU" altLang="hu-HU" sz="1800" b="1" i="0" u="none" strike="noStrike" cap="none" normalizeH="0" baseline="0" smtClean="0">
                          <a:ln>
                            <a:noFill/>
                          </a:ln>
                          <a:solidFill>
                            <a:schemeClr val="tx1"/>
                          </a:solidFill>
                          <a:effectLst/>
                          <a:latin typeface="Arial" charset="0"/>
                          <a:ea typeface="Times New Roman" pitchFamily="18" charset="0"/>
                          <a:cs typeface="Tahoma" pitchFamily="34" charset="0"/>
                        </a:rPr>
                        <a:t>  </a:t>
                      </a:r>
                      <a:r>
                        <a:rPr kumimoji="0" lang="hu-HU" altLang="hu-HU" sz="1800" b="1" i="0" u="none" strike="noStrike" cap="none" normalizeH="0" baseline="0" smtClean="0">
                          <a:ln>
                            <a:noFill/>
                          </a:ln>
                          <a:solidFill>
                            <a:schemeClr val="tx1"/>
                          </a:solidFill>
                          <a:effectLst/>
                          <a:latin typeface="Arial" charset="0"/>
                          <a:cs typeface="Times New Roman" pitchFamily="18" charset="0"/>
                        </a:rPr>
                        <a:t>9 301 230</a:t>
                      </a:r>
                      <a:endParaRPr kumimoji="0" lang="hu-HU" altLang="hu-HU" sz="1400" b="1" i="0" u="none" strike="noStrike" cap="none" normalizeH="0" baseline="0" smtClean="0">
                        <a:ln>
                          <a:noFill/>
                        </a:ln>
                        <a:solidFill>
                          <a:srgbClr val="CC0000"/>
                        </a:solidFill>
                        <a:effectLst/>
                        <a:latin typeface="Arial" charset="0"/>
                        <a:cs typeface="Arial" charset="0"/>
                      </a:endParaRP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        </a:t>
                      </a:r>
                      <a:r>
                        <a:rPr kumimoji="0" lang="hu-HU" altLang="hu-HU" sz="1800" b="1" i="0" u="none" strike="noStrike" cap="none" normalizeH="0" baseline="0" smtClean="0">
                          <a:ln>
                            <a:noFill/>
                          </a:ln>
                          <a:solidFill>
                            <a:schemeClr val="tx1"/>
                          </a:solidFill>
                          <a:effectLst/>
                          <a:latin typeface="Arial" charset="0"/>
                          <a:ea typeface="Times New Roman" pitchFamily="18" charset="0"/>
                          <a:cs typeface="Tahoma" pitchFamily="34" charset="0"/>
                        </a:rPr>
                        <a:t>48</a:t>
                      </a:r>
                      <a:r>
                        <a:rPr kumimoji="0" lang="hu-HU" altLang="hu-HU" sz="1800" b="1" i="0" u="none" strike="noStrike" cap="none" normalizeH="0" baseline="0" smtClean="0">
                          <a:ln>
                            <a:noFill/>
                          </a:ln>
                          <a:solidFill>
                            <a:schemeClr val="tx1"/>
                          </a:solidFill>
                          <a:effectLst/>
                          <a:latin typeface="Arial" charset="0"/>
                          <a:cs typeface="Arial" charset="0"/>
                        </a:rPr>
                        <a:t>0 698</a:t>
                      </a:r>
                      <a:r>
                        <a:rPr kumimoji="0" lang="hu-HU" altLang="hu-HU" sz="1600" b="1" i="0" u="none" strike="noStrike" cap="none" normalizeH="0" baseline="0" smtClean="0">
                          <a:ln>
                            <a:noFill/>
                          </a:ln>
                          <a:solidFill>
                            <a:srgbClr val="CC0000"/>
                          </a:solidFill>
                          <a:effectLst/>
                          <a:latin typeface="Arial" charset="0"/>
                          <a:cs typeface="Arial" charset="0"/>
                        </a:rPr>
                        <a:t>  5,2%</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188913"/>
            <a:ext cx="8229600" cy="1228725"/>
          </a:xfrm>
        </p:spPr>
        <p:txBody>
          <a:bodyPr/>
          <a:lstStyle/>
          <a:p>
            <a:pPr eaLnBrk="1" hangingPunct="1"/>
            <a:r>
              <a:rPr lang="hu-HU" altLang="hu-HU" sz="3000" b="1" smtClean="0">
                <a:solidFill>
                  <a:srgbClr val="008000"/>
                </a:solidFill>
                <a:latin typeface="Tahoma" pitchFamily="34" charset="0"/>
                <a:cs typeface="Tahoma" pitchFamily="34" charset="0"/>
              </a:rPr>
              <a:t>Országos jelentőségű védett természeti területek és Natura 2000 területek </a:t>
            </a:r>
            <a:br>
              <a:rPr lang="hu-HU" altLang="hu-HU" sz="3000" b="1" smtClean="0">
                <a:solidFill>
                  <a:srgbClr val="008000"/>
                </a:solidFill>
                <a:latin typeface="Tahoma" pitchFamily="34" charset="0"/>
                <a:cs typeface="Tahoma" pitchFamily="34" charset="0"/>
              </a:rPr>
            </a:br>
            <a:r>
              <a:rPr lang="hu-HU" altLang="hu-HU" sz="2600" smtClean="0">
                <a:solidFill>
                  <a:srgbClr val="008000"/>
                </a:solidFill>
              </a:rPr>
              <a:t>(2015. január 1.)</a:t>
            </a:r>
          </a:p>
        </p:txBody>
      </p:sp>
      <p:graphicFrame>
        <p:nvGraphicFramePr>
          <p:cNvPr id="116847" name="Group 111"/>
          <p:cNvGraphicFramePr>
            <a:graphicFrameLocks noGrp="1"/>
          </p:cNvGraphicFramePr>
          <p:nvPr>
            <p:ph idx="1"/>
          </p:nvPr>
        </p:nvGraphicFramePr>
        <p:xfrm>
          <a:off x="457200" y="1600200"/>
          <a:ext cx="8291513" cy="4937136"/>
        </p:xfrm>
        <a:graphic>
          <a:graphicData uri="http://schemas.openxmlformats.org/drawingml/2006/table">
            <a:tbl>
              <a:tblPr/>
              <a:tblGrid>
                <a:gridCol w="3609975"/>
                <a:gridCol w="2520950"/>
                <a:gridCol w="2160588"/>
              </a:tblGrid>
              <a:tr h="914346">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800"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Arial" charset="0"/>
                          <a:cs typeface="Arial" charset="0"/>
                        </a:rPr>
                        <a:t>Nemzeti Park Igazgatóság</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Országos jelentőségű </a:t>
                      </a:r>
                      <a:r>
                        <a:rPr kumimoji="0" lang="hu-HU" altLang="hu-HU" sz="1800" b="1" i="0" u="none" strike="noStrike" cap="none" normalizeH="0" baseline="0" smtClean="0">
                          <a:ln>
                            <a:noFill/>
                          </a:ln>
                          <a:solidFill>
                            <a:schemeClr val="tx1"/>
                          </a:solidFill>
                          <a:effectLst/>
                          <a:latin typeface="Arial" charset="0"/>
                          <a:cs typeface="Arial" charset="0"/>
                        </a:rPr>
                        <a:t>védett természeti terület</a:t>
                      </a:r>
                      <a:r>
                        <a:rPr kumimoji="0" lang="hu-HU" altLang="hu-HU" sz="1800" b="0" i="0" u="none" strike="noStrike" cap="none" normalizeH="0" baseline="0" smtClean="0">
                          <a:ln>
                            <a:noFill/>
                          </a:ln>
                          <a:solidFill>
                            <a:schemeClr val="tx1"/>
                          </a:solidFill>
                          <a:effectLst/>
                          <a:latin typeface="Arial" charset="0"/>
                          <a:cs typeface="Arial" charset="0"/>
                        </a:rPr>
                        <a:t> (ha)</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Natura 2000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terület</a:t>
                      </a:r>
                      <a:r>
                        <a:rPr kumimoji="0" lang="hu-HU" altLang="hu-HU" sz="1800" b="0" i="0" u="none" strike="noStrike" cap="none" normalizeH="0" baseline="0" smtClean="0">
                          <a:ln>
                            <a:noFill/>
                          </a:ln>
                          <a:solidFill>
                            <a:schemeClr val="tx1"/>
                          </a:solidFill>
                          <a:effectLst/>
                          <a:latin typeface="Arial" charset="0"/>
                          <a:cs typeface="Arial" charset="0"/>
                        </a:rPr>
                        <a:t> (ha)</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1.  A g g t e l e k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54 </a:t>
                      </a:r>
                      <a:r>
                        <a:rPr kumimoji="0" lang="hu-HU" altLang="hu-HU" sz="1800" b="0" i="0" u="none" strike="noStrike" cap="none" normalizeH="0" baseline="0" smtClean="0">
                          <a:ln>
                            <a:noFill/>
                          </a:ln>
                          <a:solidFill>
                            <a:schemeClr val="tx1"/>
                          </a:solidFill>
                          <a:effectLst/>
                          <a:latin typeface="Arial" charset="0"/>
                          <a:cs typeface="Arial" charset="0"/>
                        </a:rPr>
                        <a:t>455</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181 303</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2.  B a l a t o n - f e l v i d é k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7</a:t>
                      </a:r>
                      <a:r>
                        <a:rPr kumimoji="0" lang="hu-HU" altLang="hu-HU" sz="1800" b="0" i="0" u="none" strike="noStrike" cap="none" normalizeH="0" baseline="0" smtClean="0">
                          <a:ln>
                            <a:noFill/>
                          </a:ln>
                          <a:solidFill>
                            <a:schemeClr val="tx1"/>
                          </a:solidFill>
                          <a:effectLst/>
                          <a:latin typeface="Arial" charset="0"/>
                          <a:cs typeface="Arial" charset="0"/>
                        </a:rPr>
                        <a:t>4</a:t>
                      </a:r>
                      <a:r>
                        <a:rPr kumimoji="0" lang="hu-HU" altLang="hu-HU" sz="1800" b="0" i="0" u="none" strike="noStrike" cap="none" normalizeH="0" baseline="0" smtClean="0">
                          <a:ln>
                            <a:noFill/>
                          </a:ln>
                          <a:solidFill>
                            <a:schemeClr val="tx1"/>
                          </a:solidFill>
                          <a:effectLst/>
                          <a:latin typeface="Arial" charset="0"/>
                          <a:cs typeface="Times New Roman" pitchFamily="18" charset="0"/>
                        </a:rPr>
                        <a:t> </a:t>
                      </a:r>
                      <a:r>
                        <a:rPr kumimoji="0" lang="hu-HU" altLang="hu-HU" sz="1800" b="0" i="0" u="none" strike="noStrike" cap="none" normalizeH="0" baseline="0" smtClean="0">
                          <a:ln>
                            <a:noFill/>
                          </a:ln>
                          <a:solidFill>
                            <a:schemeClr val="tx1"/>
                          </a:solidFill>
                          <a:effectLst/>
                          <a:latin typeface="Arial" charset="0"/>
                          <a:cs typeface="Arial" charset="0"/>
                        </a:rPr>
                        <a:t>021</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252 193</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3.  B ü k k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124 289</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255 799</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4.  D u n a - D r á v a</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97 273</a:t>
                      </a:r>
                      <a:r>
                        <a:rPr kumimoji="0" lang="hu-HU" altLang="hu-HU" sz="1800" b="0" i="0" u="none" strike="noStrike" cap="none" normalizeH="0" baseline="0" smtClean="0">
                          <a:ln>
                            <a:noFill/>
                          </a:ln>
                          <a:solidFill>
                            <a:schemeClr val="tx1"/>
                          </a:solidFill>
                          <a:effectLst/>
                          <a:latin typeface="Arial" charset="0"/>
                          <a:cs typeface="Arial" charset="0"/>
                        </a:rPr>
                        <a:t> </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202 449</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5.  D u n a - I p o l y</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Times New Roman" pitchFamily="18" charset="0"/>
                        </a:rPr>
                        <a:t>124 786</a:t>
                      </a:r>
                      <a:endParaRPr kumimoji="0" lang="hu-HU" altLang="hu-HU" sz="1800" b="0" i="0" u="none" strike="noStrike" cap="none" normalizeH="0" baseline="0" smtClean="0">
                        <a:ln>
                          <a:noFill/>
                        </a:ln>
                        <a:solidFill>
                          <a:schemeClr val="tx1"/>
                        </a:solidFill>
                        <a:effectLst/>
                        <a:latin typeface="Arial" charset="0"/>
                        <a:cs typeface="Arial" charset="0"/>
                      </a:endParaRP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267 608</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dirty="0" smtClean="0">
                          <a:ln>
                            <a:noFill/>
                          </a:ln>
                          <a:solidFill>
                            <a:schemeClr val="tx1"/>
                          </a:solidFill>
                          <a:effectLst/>
                          <a:latin typeface="Arial" charset="0"/>
                          <a:cs typeface="Arial" charset="0"/>
                        </a:rPr>
                        <a:t> 6.  F e r t ő - H a n s á g</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47 191</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88 206</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7.  H o r t o b á g y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144 128</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358 809</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8.  K i s k u n s á g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82 282</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168 142</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9.  K ö r ö s - M a r o s</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5</a:t>
                      </a:r>
                      <a:r>
                        <a:rPr kumimoji="0" lang="hu-HU" altLang="hu-HU" sz="1800" b="0" i="0" u="none" strike="noStrike" cap="none" normalizeH="0" baseline="0" smtClean="0">
                          <a:ln>
                            <a:noFill/>
                          </a:ln>
                          <a:solidFill>
                            <a:schemeClr val="tx1"/>
                          </a:solidFill>
                          <a:effectLst/>
                          <a:latin typeface="Arial" charset="0"/>
                          <a:cs typeface="Arial" charset="0"/>
                        </a:rPr>
                        <a:t>1 409</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146 952</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10. Ő r s é g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48 8</a:t>
                      </a:r>
                      <a:r>
                        <a:rPr kumimoji="0" lang="hu-HU" altLang="hu-HU" sz="1800" b="0" i="0" u="none" strike="noStrike" cap="none" normalizeH="0" baseline="0" smtClean="0">
                          <a:ln>
                            <a:noFill/>
                          </a:ln>
                          <a:solidFill>
                            <a:schemeClr val="tx1"/>
                          </a:solidFill>
                          <a:effectLst/>
                          <a:latin typeface="Arial" charset="0"/>
                          <a:cs typeface="Arial" charset="0"/>
                        </a:rPr>
                        <a:t>82</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73 505</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Ö s s z e s e n</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Arial" charset="0"/>
                          <a:cs typeface="Arial" charset="0"/>
                        </a:rPr>
                        <a:t>         </a:t>
                      </a:r>
                      <a:r>
                        <a:rPr kumimoji="0" lang="hu-HU" altLang="hu-HU" sz="1800" b="1" i="0" u="none" strike="noStrike" cap="none" normalizeH="0" baseline="0" dirty="0" smtClean="0">
                          <a:ln>
                            <a:noFill/>
                          </a:ln>
                          <a:solidFill>
                            <a:schemeClr val="tx1"/>
                          </a:solidFill>
                          <a:effectLst/>
                          <a:latin typeface="Arial" charset="0"/>
                          <a:ea typeface="Times New Roman" pitchFamily="18" charset="0"/>
                          <a:cs typeface="Tahoma" pitchFamily="34" charset="0"/>
                        </a:rPr>
                        <a:t>8</a:t>
                      </a:r>
                      <a:r>
                        <a:rPr kumimoji="0" lang="hu-HU" altLang="hu-HU" sz="1800" b="1" i="0" u="none" strike="noStrike" cap="none" normalizeH="0" baseline="0" dirty="0" smtClean="0">
                          <a:ln>
                            <a:noFill/>
                          </a:ln>
                          <a:solidFill>
                            <a:schemeClr val="tx1"/>
                          </a:solidFill>
                          <a:effectLst/>
                          <a:latin typeface="Arial" charset="0"/>
                          <a:cs typeface="Arial" charset="0"/>
                        </a:rPr>
                        <a:t>48 716  </a:t>
                      </a:r>
                      <a:r>
                        <a:rPr kumimoji="0" lang="hu-HU" altLang="hu-HU" sz="1400" b="1" i="0" u="none" strike="noStrike" cap="none" normalizeH="0" baseline="0" dirty="0" smtClean="0">
                          <a:ln>
                            <a:noFill/>
                          </a:ln>
                          <a:solidFill>
                            <a:srgbClr val="CC0000"/>
                          </a:solidFill>
                          <a:effectLst/>
                          <a:latin typeface="Arial" charset="0"/>
                          <a:cs typeface="Arial" charset="0"/>
                        </a:rPr>
                        <a:t>9,1%</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Arial" charset="0"/>
                          <a:cs typeface="Arial" charset="0"/>
                        </a:rPr>
                        <a:t>      </a:t>
                      </a:r>
                      <a:r>
                        <a:rPr kumimoji="0" lang="hu-HU" altLang="hu-HU" sz="1800" b="1" i="0" u="none" strike="noStrike" cap="none" normalizeH="0" baseline="0" dirty="0" smtClean="0">
                          <a:ln>
                            <a:noFill/>
                          </a:ln>
                          <a:solidFill>
                            <a:schemeClr val="tx1"/>
                          </a:solidFill>
                          <a:effectLst/>
                          <a:latin typeface="Arial" charset="0"/>
                          <a:ea typeface="Times New Roman" pitchFamily="18" charset="0"/>
                          <a:cs typeface="Tahoma" pitchFamily="34" charset="0"/>
                        </a:rPr>
                        <a:t>1</a:t>
                      </a:r>
                      <a:r>
                        <a:rPr kumimoji="0" lang="hu-HU" altLang="hu-HU" sz="1800" b="1" i="0" u="none" strike="noStrike" cap="none" normalizeH="0" baseline="0" dirty="0" smtClean="0">
                          <a:ln>
                            <a:noFill/>
                          </a:ln>
                          <a:solidFill>
                            <a:schemeClr val="tx1"/>
                          </a:solidFill>
                          <a:effectLst/>
                          <a:latin typeface="Arial" charset="0"/>
                          <a:cs typeface="Tahoma" pitchFamily="34" charset="0"/>
                        </a:rPr>
                        <a:t> </a:t>
                      </a:r>
                      <a:r>
                        <a:rPr kumimoji="0" lang="hu-HU" altLang="hu-HU" sz="1800" b="1" i="0" u="none" strike="noStrike" cap="none" normalizeH="0" baseline="0" dirty="0" smtClean="0">
                          <a:ln>
                            <a:noFill/>
                          </a:ln>
                          <a:solidFill>
                            <a:schemeClr val="tx1"/>
                          </a:solidFill>
                          <a:effectLst/>
                          <a:latin typeface="Arial" charset="0"/>
                          <a:cs typeface="Times New Roman" pitchFamily="18" charset="0"/>
                        </a:rPr>
                        <a:t>994 966</a:t>
                      </a:r>
                      <a:r>
                        <a:rPr kumimoji="0" lang="hu-HU" altLang="hu-HU" sz="1800" b="1" i="0" u="none" strike="noStrike" cap="none" normalizeH="0" baseline="0" dirty="0" smtClean="0">
                          <a:ln>
                            <a:noFill/>
                          </a:ln>
                          <a:solidFill>
                            <a:schemeClr val="tx1"/>
                          </a:solidFill>
                          <a:effectLst/>
                          <a:latin typeface="Arial" charset="0"/>
                          <a:cs typeface="Tahoma" pitchFamily="34" charset="0"/>
                        </a:rPr>
                        <a:t> </a:t>
                      </a:r>
                      <a:r>
                        <a:rPr kumimoji="0" lang="hu-HU" altLang="hu-HU" sz="1300" b="1" i="0" u="none" strike="noStrike" cap="none" normalizeH="0" baseline="0" dirty="0" smtClean="0">
                          <a:ln>
                            <a:noFill/>
                          </a:ln>
                          <a:solidFill>
                            <a:srgbClr val="CC0000"/>
                          </a:solidFill>
                          <a:effectLst/>
                          <a:latin typeface="Arial" charset="0"/>
                          <a:cs typeface="Tahoma" pitchFamily="34" charset="0"/>
                        </a:rPr>
                        <a:t>21,4 %</a:t>
                      </a:r>
                      <a:r>
                        <a:rPr kumimoji="0" lang="hu-HU" altLang="hu-HU" sz="1800" b="1" i="0" u="none" strike="noStrike" cap="none" normalizeH="0" baseline="0" dirty="0" smtClean="0">
                          <a:ln>
                            <a:noFill/>
                          </a:ln>
                          <a:solidFill>
                            <a:schemeClr val="tx1"/>
                          </a:solidFill>
                          <a:effectLst/>
                          <a:latin typeface="Arial" charset="0"/>
                          <a:cs typeface="Tahoma" pitchFamily="34" charset="0"/>
                        </a:rPr>
                        <a:t>     </a:t>
                      </a:r>
                      <a:endParaRPr kumimoji="0" lang="hu-HU" altLang="hu-HU" sz="1300" b="1" i="0" u="none" strike="noStrike" cap="none" normalizeH="0" baseline="0" dirty="0" smtClean="0">
                        <a:ln>
                          <a:noFill/>
                        </a:ln>
                        <a:solidFill>
                          <a:srgbClr val="CC0000"/>
                        </a:solidFill>
                        <a:effectLst/>
                        <a:latin typeface="Arial" charset="0"/>
                        <a:cs typeface="Arial" charset="0"/>
                      </a:endParaRP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eaLnBrk="1" hangingPunct="1"/>
            <a:r>
              <a:rPr lang="hu-HU" altLang="hu-HU" sz="800" smtClean="0"/>
              <a:t>.</a:t>
            </a:r>
          </a:p>
        </p:txBody>
      </p:sp>
      <p:sp>
        <p:nvSpPr>
          <p:cNvPr id="219139" name="Rectangle 3"/>
          <p:cNvSpPr>
            <a:spLocks noGrp="1" noChangeArrowheads="1"/>
          </p:cNvSpPr>
          <p:nvPr>
            <p:ph type="body" idx="1"/>
          </p:nvPr>
        </p:nvSpPr>
        <p:spPr/>
        <p:txBody>
          <a:bodyPr/>
          <a:lstStyle/>
          <a:p>
            <a:pPr eaLnBrk="1" hangingPunct="1"/>
            <a:r>
              <a:rPr lang="hu-HU" altLang="hu-HU" sz="800" smtClean="0"/>
              <a:t>.</a:t>
            </a:r>
          </a:p>
        </p:txBody>
      </p:sp>
      <p:sp>
        <p:nvSpPr>
          <p:cNvPr id="219140" name="Rectangle 4"/>
          <p:cNvSpPr>
            <a:spLocks noChangeArrowheads="1"/>
          </p:cNvSpPr>
          <p:nvPr/>
        </p:nvSpPr>
        <p:spPr bwMode="auto">
          <a:xfrm>
            <a:off x="0" y="1090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smtClean="0">
              <a:solidFill>
                <a:srgbClr val="000099"/>
              </a:solidFill>
            </a:endParaRPr>
          </a:p>
        </p:txBody>
      </p:sp>
      <p:graphicFrame>
        <p:nvGraphicFramePr>
          <p:cNvPr id="219141" name="Object 5"/>
          <p:cNvGraphicFramePr>
            <a:graphicFrameLocks noChangeAspect="1"/>
          </p:cNvGraphicFramePr>
          <p:nvPr>
            <p:extLst>
              <p:ext uri="{D42A27DB-BD31-4B8C-83A1-F6EECF244321}">
                <p14:modId xmlns:p14="http://schemas.microsoft.com/office/powerpoint/2010/main" val="1553205295"/>
              </p:ext>
            </p:extLst>
          </p:nvPr>
        </p:nvGraphicFramePr>
        <p:xfrm>
          <a:off x="-25400" y="-68263"/>
          <a:ext cx="9169400" cy="6665615"/>
        </p:xfrm>
        <a:graphic>
          <a:graphicData uri="http://schemas.openxmlformats.org/presentationml/2006/ole">
            <mc:AlternateContent xmlns:mc="http://schemas.openxmlformats.org/markup-compatibility/2006">
              <mc:Choice xmlns:v="urn:schemas-microsoft-com:vml" Requires="v">
                <p:oleObj spid="_x0000_s550437" name="Dia" r:id="rId3" imgW="4477644" imgH="3357306" progId="PowerPoint.Slide.8">
                  <p:embed/>
                </p:oleObj>
              </mc:Choice>
              <mc:Fallback>
                <p:oleObj name="Dia" r:id="rId3" imgW="4477644" imgH="3357306"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68263"/>
                        <a:ext cx="9169400" cy="666561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5067885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457200" y="0"/>
            <a:ext cx="8229600" cy="1196975"/>
          </a:xfrm>
        </p:spPr>
        <p:txBody>
          <a:bodyPr/>
          <a:lstStyle/>
          <a:p>
            <a:pPr eaLnBrk="1" hangingPunct="1"/>
            <a:r>
              <a:rPr lang="hu-HU" altLang="hu-HU" sz="3500" b="1" dirty="0" smtClean="0">
                <a:solidFill>
                  <a:srgbClr val="CC0000"/>
                </a:solidFill>
                <a:latin typeface="Tahoma" pitchFamily="34" charset="0"/>
                <a:cs typeface="Tahoma" pitchFamily="34" charset="0"/>
              </a:rPr>
              <a:t>Pénzben kifejezett érték </a:t>
            </a:r>
            <a:r>
              <a:rPr lang="hu-HU" altLang="hu-HU" sz="3200" dirty="0" smtClean="0">
                <a:solidFill>
                  <a:srgbClr val="CC0000"/>
                </a:solidFill>
                <a:latin typeface="Tahoma" pitchFamily="34" charset="0"/>
                <a:cs typeface="Tahoma" pitchFamily="34" charset="0"/>
              </a:rPr>
              <a:t>(</a:t>
            </a:r>
            <a:r>
              <a:rPr lang="hu-HU" altLang="hu-HU" sz="3200" b="1" dirty="0" smtClean="0">
                <a:solidFill>
                  <a:srgbClr val="CC0000"/>
                </a:solidFill>
                <a:latin typeface="Tahoma" pitchFamily="34" charset="0"/>
                <a:cs typeface="Tahoma" pitchFamily="34" charset="0"/>
              </a:rPr>
              <a:t>természetvédelmi érték</a:t>
            </a:r>
            <a:r>
              <a:rPr lang="hu-HU" altLang="hu-HU" sz="3200" dirty="0" smtClean="0">
                <a:solidFill>
                  <a:srgbClr val="CC0000"/>
                </a:solidFill>
                <a:latin typeface="Tahoma" pitchFamily="34" charset="0"/>
                <a:cs typeface="Tahoma" pitchFamily="34" charset="0"/>
              </a:rPr>
              <a:t>)</a:t>
            </a:r>
          </a:p>
        </p:txBody>
      </p:sp>
      <p:sp>
        <p:nvSpPr>
          <p:cNvPr id="225283" name="Rectangle 3"/>
          <p:cNvSpPr>
            <a:spLocks noGrp="1" noChangeArrowheads="1"/>
          </p:cNvSpPr>
          <p:nvPr>
            <p:ph type="body" idx="1"/>
          </p:nvPr>
        </p:nvSpPr>
        <p:spPr>
          <a:xfrm>
            <a:off x="468313" y="1340768"/>
            <a:ext cx="8642350" cy="5256584"/>
          </a:xfrm>
        </p:spPr>
        <p:txBody>
          <a:bodyPr/>
          <a:lstStyle/>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 védett növényfajok egyedeinek pénzben kifejezett értéke:</a:t>
            </a:r>
          </a:p>
          <a:p>
            <a:pPr eaLnBrk="1" hangingPunct="1">
              <a:lnSpc>
                <a:spcPct val="80000"/>
              </a:lnSpc>
              <a:buFontTx/>
              <a:buNone/>
            </a:pP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5.000 – 50.000 Ft/egyed. </a:t>
            </a:r>
            <a:r>
              <a:rPr lang="hu-HU" altLang="hu-HU" sz="2000" i="1" dirty="0" smtClean="0">
                <a:solidFill>
                  <a:srgbClr val="CC0000"/>
                </a:solidFill>
                <a:latin typeface="Tahoma" panose="020B0604030504040204" pitchFamily="34" charset="0"/>
                <a:ea typeface="Tahoma" panose="020B0604030504040204" pitchFamily="34" charset="0"/>
                <a:cs typeface="Tahoma" panose="020B0604030504040204" pitchFamily="34" charset="0"/>
              </a:rPr>
              <a:t>(lásd egyed fogalma </a:t>
            </a:r>
            <a:r>
              <a:rPr lang="hu-HU" altLang="hu-HU" sz="2000" i="1" dirty="0" err="1" smtClean="0">
                <a:solidFill>
                  <a:srgbClr val="CC0000"/>
                </a:solidFill>
                <a:latin typeface="Tahoma" panose="020B0604030504040204" pitchFamily="34" charset="0"/>
                <a:ea typeface="Tahoma" panose="020B0604030504040204" pitchFamily="34" charset="0"/>
                <a:cs typeface="Tahoma" panose="020B0604030504040204" pitchFamily="34" charset="0"/>
              </a:rPr>
              <a:t>Tvt.-ben</a:t>
            </a:r>
            <a:r>
              <a:rPr lang="hu-HU" altLang="hu-HU" sz="2000" i="1" dirty="0" smtClean="0">
                <a:solidFill>
                  <a:srgbClr val="CC0000"/>
                </a:solidFill>
                <a:latin typeface="Tahoma" panose="020B0604030504040204" pitchFamily="34" charset="0"/>
                <a:ea typeface="Tahoma" panose="020B0604030504040204" pitchFamily="34" charset="0"/>
                <a:cs typeface="Tahoma" panose="020B0604030504040204" pitchFamily="34" charset="0"/>
              </a:rPr>
              <a:t>!!!)</a:t>
            </a:r>
          </a:p>
          <a:p>
            <a:pPr eaLnBrk="1" hangingPunct="1">
              <a:lnSpc>
                <a:spcPct val="80000"/>
              </a:lnSpc>
              <a:buFontTx/>
              <a:buNone/>
            </a:pPr>
            <a:endParaRPr lang="hu-HU" altLang="hu-HU" sz="1200" i="1" dirty="0" smtClean="0">
              <a:solidFill>
                <a:srgbClr val="CC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 fokozottan védett növényfajok egyedeinek pénzben kifejezett</a:t>
            </a: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értéke: </a:t>
            </a: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100.000 Ft – 250.000 Ft/egyed.</a:t>
            </a:r>
          </a:p>
          <a:p>
            <a:pPr eaLnBrk="1" hangingPunct="1">
              <a:lnSpc>
                <a:spcPct val="80000"/>
              </a:lnSpc>
            </a:pPr>
            <a:endParaRPr lang="hu-HU" altLang="hu-HU" sz="12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 védett állatfajok egyedeinek pénzben kifejezett értéke:</a:t>
            </a:r>
          </a:p>
          <a:p>
            <a:pPr eaLnBrk="1" hangingPunct="1">
              <a:lnSpc>
                <a:spcPct val="80000"/>
              </a:lnSpc>
              <a:buFontTx/>
              <a:buNone/>
            </a:pP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2.000 – 50.000 Ft/egyed.</a:t>
            </a:r>
          </a:p>
          <a:p>
            <a:pPr eaLnBrk="1" hangingPunct="1">
              <a:lnSpc>
                <a:spcPct val="80000"/>
              </a:lnSpc>
            </a:pPr>
            <a:endParaRPr lang="hu-HU" altLang="hu-HU" sz="12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 fokozottan védett állatfajok egyedeinek pénzben kifejezett </a:t>
            </a: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értéke: </a:t>
            </a: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100.000 – 1.000.000 Ft/egyed.</a:t>
            </a:r>
          </a:p>
          <a:p>
            <a:pPr eaLnBrk="1" hangingPunct="1">
              <a:lnSpc>
                <a:spcPct val="80000"/>
              </a:lnSpc>
              <a:buFontTx/>
              <a:buNone/>
            </a:pPr>
            <a:endParaRPr lang="hu-HU" altLang="hu-HU" sz="12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Európai Közösségben természetvédelmi szempontból jelentős</a:t>
            </a: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növényfaj: </a:t>
            </a: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10.000 Ft/egyed,</a:t>
            </a: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állatfaj: </a:t>
            </a: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25.000 Ft/egyed.</a:t>
            </a: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endPar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1.000.000 Ft/egyed </a:t>
            </a:r>
            <a:r>
              <a:rPr lang="hu-HU" altLang="hu-HU" sz="2000" b="1" dirty="0" smtClean="0">
                <a:latin typeface="Tahoma" panose="020B0604030504040204" pitchFamily="34" charset="0"/>
                <a:ea typeface="Tahoma" panose="020B0604030504040204" pitchFamily="34" charset="0"/>
                <a:cs typeface="Tahoma" panose="020B0604030504040204" pitchFamily="34" charset="0"/>
              </a:rPr>
              <a:t>pénzben kifejezett értékű fokozottan védett</a:t>
            </a:r>
          </a:p>
          <a:p>
            <a:pPr eaLnBrk="1" hangingPunct="1">
              <a:lnSpc>
                <a:spcPct val="80000"/>
              </a:lnSpc>
              <a:buFontTx/>
              <a:buNone/>
            </a:pPr>
            <a:r>
              <a:rPr lang="hu-HU" altLang="hu-HU" sz="2000" b="1" dirty="0" smtClean="0">
                <a:latin typeface="Tahoma" panose="020B0604030504040204" pitchFamily="34" charset="0"/>
                <a:ea typeface="Tahoma" panose="020B0604030504040204" pitchFamily="34" charset="0"/>
                <a:cs typeface="Tahoma" panose="020B0604030504040204" pitchFamily="34" charset="0"/>
              </a:rPr>
              <a:t>állatfaj például a túzok, a kerecsensólyom, a parlagi sas, a rétisas, </a:t>
            </a:r>
          </a:p>
          <a:p>
            <a:pPr eaLnBrk="1" hangingPunct="1">
              <a:lnSpc>
                <a:spcPct val="80000"/>
              </a:lnSpc>
              <a:buFontTx/>
              <a:buNone/>
            </a:pPr>
            <a:r>
              <a:rPr lang="hu-HU" altLang="hu-HU" sz="2000" b="1" dirty="0" smtClean="0">
                <a:latin typeface="Tahoma" panose="020B0604030504040204" pitchFamily="34" charset="0"/>
                <a:ea typeface="Tahoma" panose="020B0604030504040204" pitchFamily="34" charset="0"/>
                <a:cs typeface="Tahoma" panose="020B0604030504040204" pitchFamily="34" charset="0"/>
              </a:rPr>
              <a:t>a kígyászölyv, a széki lile, a csíkos szöcskeegér, a parlagi vipera…</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88913"/>
            <a:ext cx="8229600" cy="1079500"/>
          </a:xfrm>
        </p:spPr>
        <p:txBody>
          <a:bodyPr/>
          <a:lstStyle/>
          <a:p>
            <a:pPr eaLnBrk="1" hangingPunct="1"/>
            <a:r>
              <a:rPr lang="hu-HU" altLang="hu-HU" sz="3300" b="1" smtClean="0">
                <a:solidFill>
                  <a:srgbClr val="006600"/>
                </a:solidFill>
                <a:latin typeface="Tahoma" pitchFamily="34" charset="0"/>
                <a:cs typeface="Tahoma" pitchFamily="34" charset="0"/>
              </a:rPr>
              <a:t>Védett élőlények pénzérméinken</a:t>
            </a:r>
            <a:r>
              <a:rPr lang="hu-HU" altLang="hu-HU" sz="3200" b="1" smtClean="0">
                <a:solidFill>
                  <a:srgbClr val="006600"/>
                </a:solidFill>
                <a:latin typeface="Tahoma" pitchFamily="34" charset="0"/>
                <a:cs typeface="Tahoma" pitchFamily="34" charset="0"/>
              </a:rPr>
              <a:t/>
            </a:r>
            <a:br>
              <a:rPr lang="hu-HU" altLang="hu-HU" sz="3200" b="1" smtClean="0">
                <a:solidFill>
                  <a:srgbClr val="006600"/>
                </a:solidFill>
                <a:latin typeface="Tahoma" pitchFamily="34" charset="0"/>
                <a:cs typeface="Tahoma" pitchFamily="34" charset="0"/>
              </a:rPr>
            </a:br>
            <a:r>
              <a:rPr lang="hu-HU" altLang="hu-HU" sz="1700" b="1" smtClean="0">
                <a:solidFill>
                  <a:srgbClr val="A50021"/>
                </a:solidFill>
                <a:latin typeface="Tahoma" pitchFamily="34" charset="0"/>
                <a:cs typeface="Tahoma" pitchFamily="34" charset="0"/>
              </a:rPr>
              <a:t>Egyes fokozottan védett élőlényekre pénzérméink is felhívják a figyelmet</a:t>
            </a:r>
          </a:p>
        </p:txBody>
      </p:sp>
      <p:sp>
        <p:nvSpPr>
          <p:cNvPr id="226307" name="Rectangle 3"/>
          <p:cNvSpPr>
            <a:spLocks noGrp="1" noChangeArrowheads="1"/>
          </p:cNvSpPr>
          <p:nvPr>
            <p:ph type="body" idx="1"/>
          </p:nvPr>
        </p:nvSpPr>
        <p:spPr>
          <a:xfrm>
            <a:off x="457200" y="1484313"/>
            <a:ext cx="8229600" cy="4641850"/>
          </a:xfrm>
        </p:spPr>
        <p:txBody>
          <a:bodyPr/>
          <a:lstStyle/>
          <a:p>
            <a:pPr eaLnBrk="1" hangingPunct="1">
              <a:lnSpc>
                <a:spcPct val="80000"/>
              </a:lnSpc>
              <a:buFontTx/>
              <a:buNone/>
            </a:pPr>
            <a:r>
              <a:rPr lang="hu-HU" altLang="hu-HU" sz="1900" smtClean="0">
                <a:solidFill>
                  <a:srgbClr val="A50021"/>
                </a:solidFill>
                <a:latin typeface="Tahoma" pitchFamily="34" charset="0"/>
                <a:cs typeface="Tahoma" pitchFamily="34" charset="0"/>
              </a:rPr>
              <a:t>(érvénytelen)</a:t>
            </a:r>
            <a:r>
              <a:rPr lang="hu-HU" altLang="hu-HU" sz="1900" b="1" smtClean="0">
                <a:solidFill>
                  <a:srgbClr val="A50021"/>
                </a:solidFill>
                <a:latin typeface="Tahoma" pitchFamily="34" charset="0"/>
                <a:cs typeface="Tahoma" pitchFamily="34" charset="0"/>
              </a:rPr>
              <a:t> 2 Ft-os pénzérme</a:t>
            </a:r>
          </a:p>
          <a:p>
            <a:pPr eaLnBrk="1" hangingPunct="1">
              <a:lnSpc>
                <a:spcPct val="80000"/>
              </a:lnSpc>
              <a:buFontTx/>
              <a:buNone/>
            </a:pPr>
            <a:r>
              <a:rPr lang="hu-HU" altLang="hu-HU" sz="1900" b="1" smtClean="0">
                <a:solidFill>
                  <a:srgbClr val="006600"/>
                </a:solidFill>
                <a:latin typeface="Tahoma" pitchFamily="34" charset="0"/>
                <a:cs typeface="Tahoma" pitchFamily="34" charset="0"/>
              </a:rPr>
              <a:t>Magyar kikerics (Colchicum hungaricum): fokozottan védett, </a:t>
            </a:r>
          </a:p>
          <a:p>
            <a:pPr eaLnBrk="1" hangingPunct="1">
              <a:lnSpc>
                <a:spcPct val="80000"/>
              </a:lnSpc>
              <a:buFontTx/>
              <a:buNone/>
            </a:pPr>
            <a:r>
              <a:rPr lang="hu-HU" altLang="hu-HU" sz="1900" b="1" smtClean="0">
                <a:solidFill>
                  <a:srgbClr val="006600"/>
                </a:solidFill>
                <a:latin typeface="Tahoma" pitchFamily="34" charset="0"/>
                <a:cs typeface="Tahoma" pitchFamily="34" charset="0"/>
              </a:rPr>
              <a:t>100.000 Ft/egyed. </a:t>
            </a:r>
            <a:r>
              <a:rPr lang="hu-HU" altLang="hu-HU" sz="1900" smtClean="0">
                <a:solidFill>
                  <a:srgbClr val="006600"/>
                </a:solidFill>
                <a:latin typeface="Tahoma" pitchFamily="34" charset="0"/>
                <a:cs typeface="Tahoma" pitchFamily="34" charset="0"/>
              </a:rPr>
              <a:t>Egyszikű, liliomvirágú kikericsféle.</a:t>
            </a:r>
          </a:p>
          <a:p>
            <a:pPr eaLnBrk="1" hangingPunct="1">
              <a:lnSpc>
                <a:spcPct val="80000"/>
              </a:lnSpc>
              <a:buFontTx/>
              <a:buNone/>
            </a:pPr>
            <a:endParaRPr lang="hu-HU" altLang="hu-HU" sz="1900" b="1" smtClean="0">
              <a:solidFill>
                <a:srgbClr val="A50021"/>
              </a:solidFill>
              <a:latin typeface="Tahoma" pitchFamily="34" charset="0"/>
              <a:cs typeface="Tahoma" pitchFamily="34" charset="0"/>
            </a:endParaRPr>
          </a:p>
          <a:p>
            <a:pPr eaLnBrk="1" hangingPunct="1">
              <a:lnSpc>
                <a:spcPct val="80000"/>
              </a:lnSpc>
              <a:buFontTx/>
              <a:buNone/>
            </a:pPr>
            <a:r>
              <a:rPr lang="hu-HU" altLang="hu-HU" sz="1900" b="1" smtClean="0">
                <a:solidFill>
                  <a:srgbClr val="A50021"/>
                </a:solidFill>
                <a:latin typeface="Tahoma" pitchFamily="34" charset="0"/>
                <a:cs typeface="Tahoma" pitchFamily="34" charset="0"/>
              </a:rPr>
              <a:t>5 Ft-os pénzérme</a:t>
            </a:r>
          </a:p>
          <a:p>
            <a:pPr eaLnBrk="1" hangingPunct="1">
              <a:lnSpc>
                <a:spcPct val="80000"/>
              </a:lnSpc>
              <a:buFontTx/>
              <a:buNone/>
            </a:pPr>
            <a:r>
              <a:rPr lang="hu-HU" altLang="hu-HU" sz="1900" b="1" smtClean="0">
                <a:solidFill>
                  <a:srgbClr val="006600"/>
                </a:solidFill>
                <a:latin typeface="Tahoma" pitchFamily="34" charset="0"/>
                <a:cs typeface="Tahoma" pitchFamily="34" charset="0"/>
              </a:rPr>
              <a:t>Nagy kócsag (Egretta alba): fokozottan védett, 100.000 Ft/egyed.</a:t>
            </a:r>
          </a:p>
          <a:p>
            <a:pPr eaLnBrk="1" hangingPunct="1">
              <a:lnSpc>
                <a:spcPct val="80000"/>
              </a:lnSpc>
              <a:buFontTx/>
              <a:buNone/>
            </a:pPr>
            <a:r>
              <a:rPr lang="hu-HU" altLang="hu-HU" sz="1900" smtClean="0">
                <a:solidFill>
                  <a:srgbClr val="006600"/>
                </a:solidFill>
                <a:latin typeface="Tahoma" pitchFamily="34" charset="0"/>
                <a:cs typeface="Tahoma" pitchFamily="34" charset="0"/>
              </a:rPr>
              <a:t>Gólyaalakú fehér gémféle, gázlómadár (régies neve: nemes kócsag).</a:t>
            </a:r>
          </a:p>
          <a:p>
            <a:pPr eaLnBrk="1" hangingPunct="1">
              <a:lnSpc>
                <a:spcPct val="80000"/>
              </a:lnSpc>
              <a:buFontTx/>
              <a:buNone/>
            </a:pPr>
            <a:endParaRPr lang="hu-HU" altLang="hu-HU" sz="1900" smtClean="0">
              <a:solidFill>
                <a:srgbClr val="006600"/>
              </a:solidFill>
              <a:latin typeface="Tahoma" pitchFamily="34" charset="0"/>
              <a:cs typeface="Tahoma" pitchFamily="34" charset="0"/>
            </a:endParaRPr>
          </a:p>
          <a:p>
            <a:pPr eaLnBrk="1" hangingPunct="1">
              <a:lnSpc>
                <a:spcPct val="80000"/>
              </a:lnSpc>
              <a:buFontTx/>
              <a:buNone/>
            </a:pPr>
            <a:r>
              <a:rPr lang="hu-HU" altLang="hu-HU" sz="1900" b="1" smtClean="0">
                <a:solidFill>
                  <a:srgbClr val="A50021"/>
                </a:solidFill>
                <a:latin typeface="Tahoma" pitchFamily="34" charset="0"/>
                <a:cs typeface="Tahoma" pitchFamily="34" charset="0"/>
              </a:rPr>
              <a:t>20 Ft-os pénzérme</a:t>
            </a:r>
          </a:p>
          <a:p>
            <a:pPr eaLnBrk="1" hangingPunct="1">
              <a:lnSpc>
                <a:spcPct val="80000"/>
              </a:lnSpc>
              <a:buFontTx/>
              <a:buNone/>
            </a:pPr>
            <a:r>
              <a:rPr lang="hu-HU" altLang="hu-HU" sz="1900" b="1" smtClean="0">
                <a:solidFill>
                  <a:srgbClr val="006600"/>
                </a:solidFill>
                <a:latin typeface="Tahoma" pitchFamily="34" charset="0"/>
                <a:cs typeface="Tahoma" pitchFamily="34" charset="0"/>
              </a:rPr>
              <a:t>Magyar nőszirom (Iris aphylla ssp. hungarica): fokozottan védett, </a:t>
            </a:r>
          </a:p>
          <a:p>
            <a:pPr eaLnBrk="1" hangingPunct="1">
              <a:lnSpc>
                <a:spcPct val="80000"/>
              </a:lnSpc>
              <a:buFontTx/>
              <a:buNone/>
            </a:pPr>
            <a:r>
              <a:rPr lang="hu-HU" altLang="hu-HU" sz="1900" b="1" smtClean="0">
                <a:solidFill>
                  <a:srgbClr val="006600"/>
                </a:solidFill>
                <a:latin typeface="Tahoma" pitchFamily="34" charset="0"/>
                <a:cs typeface="Tahoma" pitchFamily="34" charset="0"/>
              </a:rPr>
              <a:t>100.000 Ft/egyed. </a:t>
            </a:r>
            <a:r>
              <a:rPr lang="hu-HU" altLang="hu-HU" sz="1900" smtClean="0">
                <a:solidFill>
                  <a:srgbClr val="006600"/>
                </a:solidFill>
                <a:latin typeface="Tahoma" pitchFamily="34" charset="0"/>
                <a:cs typeface="Tahoma" pitchFamily="34" charset="0"/>
              </a:rPr>
              <a:t>Lágy szárú évelő növényfaj.</a:t>
            </a:r>
          </a:p>
          <a:p>
            <a:pPr eaLnBrk="1" hangingPunct="1">
              <a:lnSpc>
                <a:spcPct val="80000"/>
              </a:lnSpc>
              <a:buFontTx/>
              <a:buNone/>
            </a:pPr>
            <a:endParaRPr lang="hu-HU" altLang="hu-HU" sz="1900" smtClean="0">
              <a:solidFill>
                <a:srgbClr val="006600"/>
              </a:solidFill>
              <a:latin typeface="Tahoma" pitchFamily="34" charset="0"/>
              <a:cs typeface="Tahoma" pitchFamily="34" charset="0"/>
            </a:endParaRPr>
          </a:p>
          <a:p>
            <a:pPr eaLnBrk="1" hangingPunct="1">
              <a:lnSpc>
                <a:spcPct val="80000"/>
              </a:lnSpc>
              <a:buFontTx/>
              <a:buNone/>
            </a:pPr>
            <a:r>
              <a:rPr lang="hu-HU" altLang="hu-HU" sz="1900" b="1" smtClean="0">
                <a:solidFill>
                  <a:srgbClr val="A50021"/>
                </a:solidFill>
                <a:latin typeface="Tahoma" pitchFamily="34" charset="0"/>
                <a:cs typeface="Tahoma" pitchFamily="34" charset="0"/>
              </a:rPr>
              <a:t>50 Ft-os pénzérme</a:t>
            </a:r>
          </a:p>
          <a:p>
            <a:pPr eaLnBrk="1" hangingPunct="1">
              <a:lnSpc>
                <a:spcPct val="80000"/>
              </a:lnSpc>
              <a:buFontTx/>
              <a:buNone/>
            </a:pPr>
            <a:r>
              <a:rPr lang="hu-HU" altLang="hu-HU" sz="1900" b="1" smtClean="0">
                <a:solidFill>
                  <a:srgbClr val="006600"/>
                </a:solidFill>
                <a:latin typeface="Tahoma" pitchFamily="34" charset="0"/>
                <a:cs typeface="Tahoma" pitchFamily="34" charset="0"/>
              </a:rPr>
              <a:t>Kerecsensólyom (Falco cherrug): fokozottan védett, 1.000.000 </a:t>
            </a:r>
          </a:p>
          <a:p>
            <a:pPr eaLnBrk="1" hangingPunct="1">
              <a:lnSpc>
                <a:spcPct val="80000"/>
              </a:lnSpc>
              <a:buFontTx/>
              <a:buNone/>
            </a:pPr>
            <a:r>
              <a:rPr lang="hu-HU" altLang="hu-HU" sz="1900" b="1" smtClean="0">
                <a:solidFill>
                  <a:srgbClr val="006600"/>
                </a:solidFill>
                <a:latin typeface="Tahoma" pitchFamily="34" charset="0"/>
                <a:cs typeface="Tahoma" pitchFamily="34" charset="0"/>
              </a:rPr>
              <a:t>Ft/egyed. </a:t>
            </a:r>
            <a:r>
              <a:rPr lang="hu-HU" altLang="hu-HU" sz="1900" smtClean="0">
                <a:solidFill>
                  <a:srgbClr val="006600"/>
                </a:solidFill>
                <a:latin typeface="Tahoma" pitchFamily="34" charset="0"/>
                <a:cs typeface="Tahoma" pitchFamily="34" charset="0"/>
              </a:rPr>
              <a:t>Európában és Ázsiában honos sólyomféle.</a:t>
            </a:r>
          </a:p>
          <a:p>
            <a:pPr eaLnBrk="1" hangingPunct="1">
              <a:lnSpc>
                <a:spcPct val="80000"/>
              </a:lnSpc>
              <a:buFontTx/>
              <a:buNone/>
            </a:pPr>
            <a:endParaRPr lang="hu-HU" altLang="hu-HU" sz="2000"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sz="quarter"/>
          </p:nvPr>
        </p:nvSpPr>
        <p:spPr/>
        <p:txBody>
          <a:bodyPr/>
          <a:lstStyle/>
          <a:p>
            <a:pPr eaLnBrk="1" hangingPunct="1"/>
            <a:endParaRPr lang="hu-HU" altLang="hu-HU" smtClean="0"/>
          </a:p>
        </p:txBody>
      </p:sp>
      <p:pic>
        <p:nvPicPr>
          <p:cNvPr id="227331" name="Picture 3" descr="magyar-kikerics"/>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4427538" cy="3500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2" name="Picture 4" descr="Fájl:MC Silberreiher.jp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427538" y="0"/>
            <a:ext cx="4716462" cy="3500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3" name="Picture 5" descr="magyar_noszirom"/>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3500438"/>
            <a:ext cx="4500563" cy="3357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4" name="Picture 6" descr="260px-Falco_cherrug_(Marek_Szczepanek)"/>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500563" y="3500438"/>
            <a:ext cx="4643437" cy="3357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006600"/>
                </a:solidFill>
                <a:latin typeface="Tahoma" pitchFamily="34" charset="0"/>
                <a:cs typeface="Tahoma" pitchFamily="34" charset="0"/>
              </a:rPr>
              <a:t>20 Ft – magyar nőszirom</a:t>
            </a:r>
          </a:p>
        </p:txBody>
      </p:sp>
      <p:pic>
        <p:nvPicPr>
          <p:cNvPr id="228355" name="Picture 3" descr="www_forintportal_hu_1995_20forint_hibas_felrevert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28775"/>
            <a:ext cx="9144000" cy="467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hu-HU" altLang="hu-HU" sz="3500" b="1" smtClean="0">
                <a:solidFill>
                  <a:srgbClr val="006600"/>
                </a:solidFill>
                <a:latin typeface="Tahoma" pitchFamily="34" charset="0"/>
                <a:cs typeface="Tahoma" pitchFamily="34" charset="0"/>
              </a:rPr>
              <a:t>A természetvédelem fogalma</a:t>
            </a:r>
          </a:p>
        </p:txBody>
      </p:sp>
      <p:sp>
        <p:nvSpPr>
          <p:cNvPr id="128003" name="Rectangle 3"/>
          <p:cNvSpPr>
            <a:spLocks noGrp="1" noChangeArrowheads="1"/>
          </p:cNvSpPr>
          <p:nvPr>
            <p:ph type="body" idx="1"/>
          </p:nvPr>
        </p:nvSpPr>
        <p:spPr>
          <a:xfrm>
            <a:off x="457200" y="1484313"/>
            <a:ext cx="8229600" cy="4824412"/>
          </a:xfrm>
        </p:spPr>
        <p:txBody>
          <a:bodyPr/>
          <a:lstStyle/>
          <a:p>
            <a:pPr eaLnBrk="1" hangingPunct="1">
              <a:buFontTx/>
              <a:buNone/>
            </a:pPr>
            <a:r>
              <a:rPr lang="hu-HU" altLang="hu-HU" sz="3000" b="1" u="sng" smtClean="0">
                <a:solidFill>
                  <a:srgbClr val="008000"/>
                </a:solidFill>
                <a:latin typeface="Tahoma" pitchFamily="34" charset="0"/>
                <a:cs typeface="Tahoma" pitchFamily="34" charset="0"/>
              </a:rPr>
              <a:t>Természetvédelem</a:t>
            </a:r>
            <a:r>
              <a:rPr lang="hu-HU" altLang="hu-HU" sz="3000" smtClean="0">
                <a:latin typeface="Tahoma" pitchFamily="34" charset="0"/>
                <a:cs typeface="Tahoma" pitchFamily="34" charset="0"/>
              </a:rPr>
              <a:t> alatt – a mai korszerű és jogi értelemben – a természeti értékek és területek, tájak, valamint azok természeti rendszereinek, biológiai sokféleségének </a:t>
            </a:r>
            <a:r>
              <a:rPr lang="hu-HU" altLang="hu-HU" sz="3000" b="1" smtClean="0">
                <a:solidFill>
                  <a:srgbClr val="0033CC"/>
                </a:solidFill>
                <a:latin typeface="Tahoma" pitchFamily="34" charset="0"/>
                <a:cs typeface="Tahoma" pitchFamily="34" charset="0"/>
              </a:rPr>
              <a:t>általános védelmét</a:t>
            </a:r>
            <a:r>
              <a:rPr lang="hu-HU" altLang="hu-HU" sz="3000" b="1" smtClean="0">
                <a:latin typeface="Tahoma" pitchFamily="34" charset="0"/>
                <a:cs typeface="Tahoma" pitchFamily="34" charset="0"/>
              </a:rPr>
              <a:t>,</a:t>
            </a:r>
            <a:r>
              <a:rPr lang="hu-HU" altLang="hu-HU" sz="3000" smtClean="0">
                <a:latin typeface="Tahoma" pitchFamily="34" charset="0"/>
                <a:cs typeface="Tahoma" pitchFamily="34" charset="0"/>
              </a:rPr>
              <a:t> valamint a természeti értékek és területek </a:t>
            </a:r>
            <a:r>
              <a:rPr lang="hu-HU" altLang="hu-HU" sz="3000" b="1" smtClean="0">
                <a:solidFill>
                  <a:srgbClr val="FF0000"/>
                </a:solidFill>
                <a:latin typeface="Tahoma" pitchFamily="34" charset="0"/>
                <a:cs typeface="Tahoma" pitchFamily="34" charset="0"/>
              </a:rPr>
              <a:t>kiemelt oltalmát</a:t>
            </a:r>
            <a:r>
              <a:rPr lang="hu-HU" altLang="hu-HU" sz="3000" smtClean="0">
                <a:latin typeface="Tahoma" pitchFamily="34" charset="0"/>
                <a:cs typeface="Tahoma" pitchFamily="34" charset="0"/>
              </a:rPr>
              <a:t> értjük.</a:t>
            </a:r>
          </a:p>
          <a:p>
            <a:pPr eaLnBrk="1" hangingPunct="1">
              <a:buFontTx/>
              <a:buNone/>
            </a:pPr>
            <a:r>
              <a:rPr lang="hu-HU" altLang="hu-HU" sz="3000" u="sng" smtClean="0">
                <a:latin typeface="Tahoma" pitchFamily="34" charset="0"/>
                <a:cs typeface="Tahoma" pitchFamily="34" charset="0"/>
              </a:rPr>
              <a:t>A kiemelt oltalom</a:t>
            </a:r>
            <a:r>
              <a:rPr lang="hu-HU" altLang="hu-HU" sz="3000" smtClean="0">
                <a:latin typeface="Tahoma" pitchFamily="34" charset="0"/>
                <a:cs typeface="Tahoma" pitchFamily="34" charset="0"/>
              </a:rPr>
              <a:t> alapja a védetté nyilvánítás, míg </a:t>
            </a:r>
            <a:r>
              <a:rPr lang="hu-HU" altLang="hu-HU" sz="3000" u="sng" smtClean="0">
                <a:latin typeface="Tahoma" pitchFamily="34" charset="0"/>
                <a:cs typeface="Tahoma" pitchFamily="34" charset="0"/>
              </a:rPr>
              <a:t>a természet általános védelme</a:t>
            </a:r>
            <a:r>
              <a:rPr lang="hu-HU" altLang="hu-HU" sz="3000" smtClean="0">
                <a:latin typeface="Tahoma" pitchFamily="34" charset="0"/>
                <a:cs typeface="Tahoma" pitchFamily="34" charset="0"/>
              </a:rPr>
              <a:t> védetté nyilvánítás nélkül valósul meg.</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539750" y="188913"/>
            <a:ext cx="8229600" cy="1079500"/>
          </a:xfrm>
        </p:spPr>
        <p:txBody>
          <a:bodyPr/>
          <a:lstStyle/>
          <a:p>
            <a:pPr eaLnBrk="1" hangingPunct="1"/>
            <a:r>
              <a:rPr lang="hu-HU" altLang="hu-HU" sz="3500" b="1" smtClean="0">
                <a:solidFill>
                  <a:srgbClr val="006600"/>
                </a:solidFill>
                <a:latin typeface="Tahoma" pitchFamily="34" charset="0"/>
                <a:cs typeface="Tahoma" pitchFamily="34" charset="0"/>
              </a:rPr>
              <a:t>50 Ft – kerecsensólyom</a:t>
            </a:r>
          </a:p>
        </p:txBody>
      </p:sp>
      <p:pic>
        <p:nvPicPr>
          <p:cNvPr id="229379" name="Picture 3" descr="friss_50f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28775"/>
            <a:ext cx="9144000" cy="4608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468313" y="188913"/>
            <a:ext cx="8229600" cy="1008062"/>
          </a:xfrm>
        </p:spPr>
        <p:txBody>
          <a:bodyPr/>
          <a:lstStyle/>
          <a:p>
            <a:pPr eaLnBrk="1" hangingPunct="1"/>
            <a:r>
              <a:rPr lang="hu-HU" altLang="hu-HU" sz="3500" b="1" dirty="0" smtClean="0">
                <a:solidFill>
                  <a:srgbClr val="006600"/>
                </a:solidFill>
                <a:latin typeface="Tahoma" pitchFamily="34" charset="0"/>
                <a:cs typeface="Tahoma" pitchFamily="34" charset="0"/>
              </a:rPr>
              <a:t>Élővilág - az év fajai</a:t>
            </a:r>
            <a:endParaRPr lang="hu-HU" altLang="hu-HU" sz="3500" dirty="0" smtClean="0">
              <a:solidFill>
                <a:srgbClr val="006600"/>
              </a:solidFill>
              <a:latin typeface="Tahoma" pitchFamily="34" charset="0"/>
              <a:cs typeface="Tahoma" pitchFamily="34" charset="0"/>
            </a:endParaRPr>
          </a:p>
        </p:txBody>
      </p:sp>
      <p:pic>
        <p:nvPicPr>
          <p:cNvPr id="230403" name="Picture 3" descr="2014">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268413"/>
            <a:ext cx="8893175" cy="5329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115888"/>
            <a:ext cx="8147050" cy="1009650"/>
          </a:xfrm>
        </p:spPr>
        <p:txBody>
          <a:bodyPr/>
          <a:lstStyle/>
          <a:p>
            <a:r>
              <a:rPr lang="hu-HU" altLang="hu-HU" sz="3500" b="1" smtClean="0">
                <a:solidFill>
                  <a:srgbClr val="006600"/>
                </a:solidFill>
                <a:latin typeface="Tahoma" pitchFamily="34" charset="0"/>
                <a:cs typeface="Tahoma" pitchFamily="34" charset="0"/>
              </a:rPr>
              <a:t>Élővilág - az év fajai</a:t>
            </a:r>
            <a:endParaRPr lang="hu-HU" altLang="hu-HU" sz="3500" smtClean="0">
              <a:solidFill>
                <a:srgbClr val="006600"/>
              </a:solidFill>
              <a:latin typeface="Tahoma" pitchFamily="34" charset="0"/>
              <a:cs typeface="Tahoma" pitchFamily="34" charset="0"/>
            </a:endParaRPr>
          </a:p>
        </p:txBody>
      </p:sp>
      <p:graphicFrame>
        <p:nvGraphicFramePr>
          <p:cNvPr id="231427" name="Object 3"/>
          <p:cNvGraphicFramePr>
            <a:graphicFrameLocks noGrp="1" noChangeAspect="1"/>
          </p:cNvGraphicFramePr>
          <p:nvPr>
            <p:ph idx="1"/>
          </p:nvPr>
        </p:nvGraphicFramePr>
        <p:xfrm>
          <a:off x="193675" y="620713"/>
          <a:ext cx="9259888" cy="6848475"/>
        </p:xfrm>
        <a:graphic>
          <a:graphicData uri="http://schemas.openxmlformats.org/presentationml/2006/ole">
            <mc:AlternateContent xmlns:mc="http://schemas.openxmlformats.org/markup-compatibility/2006">
              <mc:Choice xmlns:v="urn:schemas-microsoft-com:vml" Requires="v">
                <p:oleObj spid="_x0000_s231978" name="Document" r:id="rId4" imgW="7179924" imgH="5030388" progId="Word.Document.8">
                  <p:embed/>
                </p:oleObj>
              </mc:Choice>
              <mc:Fallback>
                <p:oleObj name="Document" r:id="rId4" imgW="7179924" imgH="5030388"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620713"/>
                        <a:ext cx="9259888"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115889"/>
            <a:ext cx="8147050" cy="1008856"/>
          </a:xfrm>
        </p:spPr>
        <p:txBody>
          <a:bodyPr/>
          <a:lstStyle/>
          <a:p>
            <a:r>
              <a:rPr lang="hu-HU" altLang="hu-HU" sz="3500" b="1" dirty="0" smtClean="0">
                <a:solidFill>
                  <a:srgbClr val="006600"/>
                </a:solidFill>
                <a:latin typeface="Tahoma" pitchFamily="34" charset="0"/>
                <a:cs typeface="Tahoma" pitchFamily="34" charset="0"/>
              </a:rPr>
              <a:t>Élővilág - az év fajai</a:t>
            </a:r>
            <a:endParaRPr lang="hu-HU" altLang="hu-HU" sz="3500" dirty="0" smtClean="0">
              <a:solidFill>
                <a:srgbClr val="006600"/>
              </a:solidFill>
              <a:latin typeface="Tahoma" pitchFamily="34" charset="0"/>
              <a:cs typeface="Tahoma" pitchFamily="34" charset="0"/>
            </a:endParaRPr>
          </a:p>
        </p:txBody>
      </p:sp>
      <p:graphicFrame>
        <p:nvGraphicFramePr>
          <p:cNvPr id="232451" name="Object 3"/>
          <p:cNvGraphicFramePr>
            <a:graphicFrameLocks noGrp="1" noChangeAspect="1"/>
          </p:cNvGraphicFramePr>
          <p:nvPr>
            <p:ph idx="1"/>
          </p:nvPr>
        </p:nvGraphicFramePr>
        <p:xfrm>
          <a:off x="73025" y="765175"/>
          <a:ext cx="9490075" cy="7188200"/>
        </p:xfrm>
        <a:graphic>
          <a:graphicData uri="http://schemas.openxmlformats.org/presentationml/2006/ole">
            <mc:AlternateContent xmlns:mc="http://schemas.openxmlformats.org/markup-compatibility/2006">
              <mc:Choice xmlns:v="urn:schemas-microsoft-com:vml" Requires="v">
                <p:oleObj spid="_x0000_s233002" name="Document" r:id="rId4" imgW="7179924" imgH="5270428" progId="Word.Document.8">
                  <p:embed/>
                </p:oleObj>
              </mc:Choice>
              <mc:Fallback>
                <p:oleObj name="Document" r:id="rId4" imgW="7179924" imgH="5270428"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765175"/>
                        <a:ext cx="9490075" cy="718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Cím 1"/>
          <p:cNvSpPr>
            <a:spLocks noGrp="1"/>
          </p:cNvSpPr>
          <p:nvPr>
            <p:ph type="title"/>
          </p:nvPr>
        </p:nvSpPr>
        <p:spPr>
          <a:xfrm>
            <a:off x="467544" y="115888"/>
            <a:ext cx="8136904" cy="1008856"/>
          </a:xfrm>
        </p:spPr>
        <p:txBody>
          <a:bodyPr/>
          <a:lstStyle/>
          <a:p>
            <a:r>
              <a:rPr lang="hu-HU" altLang="hu-HU" sz="3500" b="1" dirty="0" smtClean="0">
                <a:solidFill>
                  <a:srgbClr val="006600"/>
                </a:solidFill>
                <a:latin typeface="Tahoma" pitchFamily="34" charset="0"/>
                <a:cs typeface="Tahoma" pitchFamily="34" charset="0"/>
              </a:rPr>
              <a:t>Élővilág - az év fajai</a:t>
            </a:r>
            <a:endParaRPr lang="hu-HU" altLang="hu-HU" dirty="0" smtClean="0"/>
          </a:p>
        </p:txBody>
      </p:sp>
      <p:graphicFrame>
        <p:nvGraphicFramePr>
          <p:cNvPr id="4" name="Tartalom helye 3"/>
          <p:cNvGraphicFramePr>
            <a:graphicFrameLocks noGrp="1"/>
          </p:cNvGraphicFramePr>
          <p:nvPr>
            <p:ph idx="1"/>
            <p:extLst>
              <p:ext uri="{D42A27DB-BD31-4B8C-83A1-F6EECF244321}">
                <p14:modId xmlns:p14="http://schemas.microsoft.com/office/powerpoint/2010/main" val="2534716851"/>
              </p:ext>
            </p:extLst>
          </p:nvPr>
        </p:nvGraphicFramePr>
        <p:xfrm>
          <a:off x="504825" y="1052513"/>
          <a:ext cx="8134350" cy="5544836"/>
        </p:xfrm>
        <a:graphic>
          <a:graphicData uri="http://schemas.openxmlformats.org/drawingml/2006/table">
            <a:tbl>
              <a:tblPr/>
              <a:tblGrid>
                <a:gridCol w="2057400"/>
                <a:gridCol w="2081213"/>
                <a:gridCol w="2035175"/>
                <a:gridCol w="1960562"/>
              </a:tblGrid>
              <a:tr h="665999">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hu-HU" altLang="hu-HU" sz="1700" b="1" i="0" u="none" strike="noStrike" cap="none" normalizeH="0" baseline="0" dirty="0" smtClean="0">
                          <a:ln>
                            <a:noFill/>
                          </a:ln>
                          <a:solidFill>
                            <a:srgbClr val="003300"/>
                          </a:solidFill>
                          <a:effectLst/>
                          <a:latin typeface="Tahoma" pitchFamily="34" charset="0"/>
                          <a:cs typeface="Tahoma" pitchFamily="34" charset="0"/>
                        </a:rPr>
                        <a:t>AZ ÉV FAJAI*</a:t>
                      </a:r>
                      <a:endParaRPr kumimoji="0" lang="hu-HU" altLang="hu-HU" sz="17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hu-HU" altLang="hu-HU" sz="1800" b="1" i="0" u="none" strike="noStrike" cap="none" normalizeH="0" baseline="0" dirty="0" smtClean="0">
                          <a:ln>
                            <a:noFill/>
                          </a:ln>
                          <a:solidFill>
                            <a:srgbClr val="0000CD"/>
                          </a:solidFill>
                          <a:effectLst/>
                          <a:latin typeface="Tahoma" pitchFamily="34" charset="0"/>
                          <a:cs typeface="Tahoma" pitchFamily="34" charset="0"/>
                        </a:rPr>
                        <a:t>2015</a:t>
                      </a:r>
                      <a:endParaRPr kumimoji="0" lang="hu-HU" altLang="hu-HU" sz="18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hu-HU" altLang="hu-HU" sz="1800" b="1" i="0" u="none" strike="noStrike" cap="none" normalizeH="0" baseline="0" dirty="0" smtClean="0">
                          <a:ln>
                            <a:noFill/>
                          </a:ln>
                          <a:solidFill>
                            <a:srgbClr val="0000CD"/>
                          </a:solidFill>
                          <a:effectLst/>
                          <a:latin typeface="Tahoma" pitchFamily="34" charset="0"/>
                          <a:cs typeface="Tahoma" pitchFamily="34" charset="0"/>
                        </a:rPr>
                        <a:t>2016</a:t>
                      </a:r>
                      <a:endParaRPr kumimoji="0" lang="hu-HU" altLang="hu-HU" sz="18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hu-HU" altLang="hu-HU" sz="1800" b="1" i="0" u="none" strike="noStrike" cap="none" normalizeH="0" baseline="0" smtClean="0">
                          <a:ln>
                            <a:noFill/>
                          </a:ln>
                          <a:solidFill>
                            <a:srgbClr val="0000CD"/>
                          </a:solidFill>
                          <a:effectLst/>
                          <a:latin typeface="Tahoma" pitchFamily="34" charset="0"/>
                          <a:cs typeface="Tahoma" pitchFamily="34" charset="0"/>
                        </a:rPr>
                        <a:t>2017</a:t>
                      </a:r>
                      <a:endParaRPr kumimoji="0" lang="hu-HU" altLang="hu-HU" sz="18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825"/>
                        </a:lnSpc>
                        <a:spcBef>
                          <a:spcPct val="0"/>
                        </a:spcBef>
                        <a:spcAft>
                          <a:spcPts val="1000"/>
                        </a:spcAft>
                        <a:buClrTx/>
                        <a:buSzTx/>
                        <a:buFontTx/>
                        <a:buNone/>
                        <a:tabLst/>
                      </a:pPr>
                      <a:r>
                        <a:rPr kumimoji="0" lang="hu-HU" altLang="hu-HU" sz="1400" b="1" i="0" u="none" strike="noStrike" cap="none" normalizeH="0" baseline="0" dirty="0" smtClean="0">
                          <a:ln>
                            <a:noFill/>
                          </a:ln>
                          <a:solidFill>
                            <a:srgbClr val="003300"/>
                          </a:solidFill>
                          <a:effectLst/>
                          <a:latin typeface="Tahoma" pitchFamily="34" charset="0"/>
                          <a:cs typeface="Tahoma" pitchFamily="34" charset="0"/>
                        </a:rPr>
                        <a:t>az év fafaja</a:t>
                      </a: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825"/>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kocsányos tölgy</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825"/>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mezei szil</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825"/>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vadalma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gyógynövénye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Tahoma" pitchFamily="34" charset="0"/>
                        </a:rPr>
                        <a:t>g</a:t>
                      </a:r>
                      <a:r>
                        <a:rPr kumimoji="0" lang="hu-HU" altLang="hu-HU" sz="1400" b="1" i="0" u="none" strike="noStrike" cap="none" normalizeH="0" baseline="0" dirty="0" smtClean="0">
                          <a:ln>
                            <a:noFill/>
                          </a:ln>
                          <a:solidFill>
                            <a:srgbClr val="CC0000"/>
                          </a:solidFill>
                          <a:effectLst/>
                          <a:latin typeface="Tahoma" pitchFamily="34" charset="0"/>
                          <a:cs typeface="Tahoma" pitchFamily="34" charset="0"/>
                        </a:rPr>
                        <a:t>a</a:t>
                      </a:r>
                      <a:r>
                        <a:rPr kumimoji="0" lang="hu-HU" altLang="hu-HU" sz="1400" b="1" i="0" u="none" strike="noStrike" cap="none" normalizeH="0" baseline="0" dirty="0" smtClean="0">
                          <a:ln>
                            <a:noFill/>
                          </a:ln>
                          <a:solidFill>
                            <a:srgbClr val="006600"/>
                          </a:solidFill>
                          <a:effectLst/>
                          <a:latin typeface="Tahoma" pitchFamily="34" charset="0"/>
                          <a:cs typeface="Tahoma" pitchFamily="34" charset="0"/>
                        </a:rPr>
                        <a:t>l</a:t>
                      </a:r>
                      <a:r>
                        <a:rPr kumimoji="0" lang="hu-HU" altLang="hu-HU" sz="1400" b="1" i="0" u="none" strike="noStrike" cap="none" normalizeH="0" baseline="0" dirty="0" smtClean="0">
                          <a:ln>
                            <a:noFill/>
                          </a:ln>
                          <a:solidFill>
                            <a:srgbClr val="CC0000"/>
                          </a:solidFill>
                          <a:effectLst/>
                          <a:latin typeface="Tahoma" pitchFamily="34" charset="0"/>
                          <a:cs typeface="Tahoma" pitchFamily="34" charset="0"/>
                        </a:rPr>
                        <a:t>a</a:t>
                      </a:r>
                      <a:r>
                        <a:rPr kumimoji="0" lang="hu-HU" altLang="hu-HU" sz="1400" b="1" i="0" u="none" strike="noStrike" cap="none" normalizeH="0" baseline="0" dirty="0" smtClean="0">
                          <a:ln>
                            <a:noFill/>
                          </a:ln>
                          <a:solidFill>
                            <a:srgbClr val="006600"/>
                          </a:solidFill>
                          <a:effectLst/>
                          <a:latin typeface="Tahoma" pitchFamily="34" charset="0"/>
                          <a:cs typeface="Tahoma" pitchFamily="34" charset="0"/>
                        </a:rPr>
                        <a:t>g</a:t>
                      </a:r>
                      <a:r>
                        <a:rPr kumimoji="0" lang="hu-HU" altLang="hu-HU" sz="1400" b="1" i="0" u="none" strike="noStrike" cap="none" normalizeH="0" baseline="0" dirty="0" smtClean="0">
                          <a:ln>
                            <a:noFill/>
                          </a:ln>
                          <a:solidFill>
                            <a:srgbClr val="CC0000"/>
                          </a:solidFill>
                          <a:effectLst/>
                          <a:latin typeface="Tahoma" pitchFamily="34" charset="0"/>
                          <a:cs typeface="Tahoma" pitchFamily="34" charset="0"/>
                        </a:rPr>
                        <a:t>o</a:t>
                      </a:r>
                      <a:r>
                        <a:rPr kumimoji="0" lang="hu-HU" altLang="hu-HU" sz="1400" b="1" i="0" u="none" strike="noStrike" cap="none" normalizeH="0" baseline="0" dirty="0" smtClean="0">
                          <a:ln>
                            <a:noFill/>
                          </a:ln>
                          <a:solidFill>
                            <a:srgbClr val="006600"/>
                          </a:solidFill>
                          <a:effectLst/>
                          <a:latin typeface="Tahoma" pitchFamily="34" charset="0"/>
                          <a:cs typeface="Tahoma" pitchFamily="34" charset="0"/>
                        </a:rPr>
                        <a:t>ny</a:t>
                      </a:r>
                      <a:r>
                        <a:rPr kumimoji="0" lang="hu-HU" altLang="hu-HU" sz="1400" b="1" i="0" u="none" strike="noStrike" cap="none" normalizeH="0" baseline="0" dirty="0" smtClean="0">
                          <a:ln>
                            <a:noFill/>
                          </a:ln>
                          <a:solidFill>
                            <a:srgbClr val="CC0000"/>
                          </a:solidFill>
                          <a:effectLst/>
                          <a:latin typeface="Tahoma" pitchFamily="34" charset="0"/>
                          <a:cs typeface="Tahoma" pitchFamily="34" charset="0"/>
                        </a:rPr>
                        <a:t>a</a:t>
                      </a: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kamilla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1125"/>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vadvirága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1125"/>
                        </a:lnSpc>
                        <a:spcBef>
                          <a:spcPct val="0"/>
                        </a:spcBef>
                        <a:spcAft>
                          <a:spcPts val="1000"/>
                        </a:spcAft>
                        <a:buClrTx/>
                        <a:buSzTx/>
                        <a:buFontTx/>
                        <a:buNone/>
                        <a:tabLst/>
                      </a:pPr>
                      <a:r>
                        <a:rPr kumimoji="0" lang="hu-HU" altLang="hu-HU" sz="1400" b="1" i="0" u="none" strike="noStrike" cap="none" normalizeH="0" baseline="0" smtClean="0">
                          <a:ln>
                            <a:noFill/>
                          </a:ln>
                          <a:solidFill>
                            <a:srgbClr val="CC0000"/>
                          </a:solidFill>
                          <a:effectLst/>
                          <a:latin typeface="Tahoma" pitchFamily="34" charset="0"/>
                          <a:cs typeface="Tahoma" pitchFamily="34" charset="0"/>
                        </a:rPr>
                        <a:t>t</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o</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ll</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a</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s sz</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e</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g</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f</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ü</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v</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e</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k</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1125"/>
                        </a:lnSpc>
                        <a:spcBef>
                          <a:spcPct val="0"/>
                        </a:spcBef>
                        <a:spcAft>
                          <a:spcPts val="1000"/>
                        </a:spcAft>
                        <a:buClrTx/>
                        <a:buSzTx/>
                        <a:buFontTx/>
                        <a:buNone/>
                        <a:tabLst/>
                      </a:pPr>
                      <a:r>
                        <a:rPr kumimoji="0" lang="hu-HU" altLang="hu-HU" sz="1400" b="1" i="0" u="none" strike="noStrike" cap="none" normalizeH="0" baseline="0" smtClean="0">
                          <a:ln>
                            <a:noFill/>
                          </a:ln>
                          <a:solidFill>
                            <a:srgbClr val="CC0000"/>
                          </a:solidFill>
                          <a:effectLst/>
                          <a:latin typeface="Tahoma" pitchFamily="34" charset="0"/>
                          <a:cs typeface="Tahoma" pitchFamily="34" charset="0"/>
                        </a:rPr>
                        <a:t>mocsári kockásliliom</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1125"/>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hóvirág</a:t>
                      </a:r>
                      <a:r>
                        <a:rPr kumimoji="0" lang="hu-HU" altLang="hu-HU" sz="1400" b="1" i="0" u="none" strike="noStrike" cap="none" normalizeH="0" baseline="0" smtClean="0">
                          <a:ln>
                            <a:noFill/>
                          </a:ln>
                          <a:solidFill>
                            <a:srgbClr val="2F4F4F"/>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gombája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sötét trombitagomba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lilatönkű pereszke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világító tölcsérgomba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emlősállata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CC0000"/>
                          </a:solidFill>
                          <a:effectLst/>
                          <a:latin typeface="Tahoma" pitchFamily="34" charset="0"/>
                          <a:cs typeface="Tahoma" pitchFamily="34" charset="0"/>
                        </a:rPr>
                        <a:t>ürge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CC0000"/>
                          </a:solidFill>
                          <a:effectLst/>
                          <a:latin typeface="Tahoma" pitchFamily="34" charset="0"/>
                          <a:cs typeface="Tahoma" pitchFamily="34" charset="0"/>
                        </a:rPr>
                        <a:t>d</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e</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n</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e</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v</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é</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r</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f</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a</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j</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o</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k</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mogyorós pele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madara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búbos banka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CC0000"/>
                          </a:solidFill>
                          <a:effectLst/>
                          <a:latin typeface="Tahoma" pitchFamily="34" charset="0"/>
                          <a:cs typeface="Tahoma" pitchFamily="34" charset="0"/>
                        </a:rPr>
                        <a:t>haris</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tengelic</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hala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kecsege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compó</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harcsa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hüllője/kétéltűje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dirty="0" smtClean="0">
                          <a:ln>
                            <a:noFill/>
                          </a:ln>
                          <a:solidFill>
                            <a:srgbClr val="800000"/>
                          </a:solidFill>
                          <a:effectLst/>
                          <a:latin typeface="Tahoma" pitchFamily="34" charset="0"/>
                          <a:cs typeface="Tahoma" pitchFamily="34" charset="0"/>
                        </a:rPr>
                        <a:t>dunai </a:t>
                      </a:r>
                      <a:r>
                        <a:rPr kumimoji="0" lang="hu-HU" altLang="hu-HU" sz="1400" b="1" i="0" u="none" strike="noStrike" cap="none" normalizeH="0" baseline="0" dirty="0" err="1" smtClean="0">
                          <a:ln>
                            <a:noFill/>
                          </a:ln>
                          <a:solidFill>
                            <a:srgbClr val="800000"/>
                          </a:solidFill>
                          <a:effectLst/>
                          <a:latin typeface="Tahoma" pitchFamily="34" charset="0"/>
                          <a:cs typeface="Tahoma" pitchFamily="34" charset="0"/>
                        </a:rPr>
                        <a:t>tarajosgőte</a:t>
                      </a: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kockás sikló</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mocsári béka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rovara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Tahoma" pitchFamily="34" charset="0"/>
                        </a:rPr>
                        <a:t>nagy szentjánosbogár</a:t>
                      </a: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mezei tücsök</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dirty="0" smtClean="0">
                          <a:ln>
                            <a:noFill/>
                          </a:ln>
                          <a:solidFill>
                            <a:srgbClr val="800000"/>
                          </a:solidFill>
                          <a:effectLst/>
                          <a:latin typeface="Tahoma" pitchFamily="34" charset="0"/>
                          <a:cs typeface="Tahoma" pitchFamily="34" charset="0"/>
                        </a:rPr>
                        <a:t>nagy szarvasbogár</a:t>
                      </a: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r>
            </a:tbl>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r>
              <a:rPr lang="hu-HU" altLang="hu-HU" sz="3500" b="1" smtClean="0">
                <a:solidFill>
                  <a:srgbClr val="CC0000"/>
                </a:solidFill>
                <a:latin typeface="Tahoma" pitchFamily="34" charset="0"/>
                <a:cs typeface="Tahoma" pitchFamily="34" charset="0"/>
              </a:rPr>
              <a:t>Fajok kihalása</a:t>
            </a:r>
          </a:p>
        </p:txBody>
      </p:sp>
      <p:sp>
        <p:nvSpPr>
          <p:cNvPr id="234499" name="Rectangle 3"/>
          <p:cNvSpPr>
            <a:spLocks noGrp="1" noChangeArrowheads="1"/>
          </p:cNvSpPr>
          <p:nvPr>
            <p:ph type="body" idx="1"/>
          </p:nvPr>
        </p:nvSpPr>
        <p:spPr/>
        <p:txBody>
          <a:bodyPr/>
          <a:lstStyle/>
          <a:p>
            <a:pPr eaLnBrk="1" hangingPunct="1">
              <a:lnSpc>
                <a:spcPct val="90000"/>
              </a:lnSpc>
              <a:buFontTx/>
              <a:buNone/>
            </a:pPr>
            <a:r>
              <a:rPr lang="hu-HU" altLang="hu-HU" sz="2400" smtClean="0">
                <a:latin typeface="Tahoma" pitchFamily="34" charset="0"/>
                <a:cs typeface="Tahoma" pitchFamily="34" charset="0"/>
              </a:rPr>
              <a:t>Sok fajt fenyeget </a:t>
            </a:r>
            <a:r>
              <a:rPr lang="hu-HU" altLang="hu-HU" sz="2400" b="1" smtClean="0">
                <a:latin typeface="Tahoma" pitchFamily="34" charset="0"/>
                <a:cs typeface="Tahoma" pitchFamily="34" charset="0"/>
              </a:rPr>
              <a:t>a kihalás</a:t>
            </a:r>
            <a:r>
              <a:rPr lang="hu-HU" altLang="hu-HU" sz="2400" smtClean="0">
                <a:latin typeface="Tahoma" pitchFamily="34" charset="0"/>
                <a:cs typeface="Tahoma" pitchFamily="34" charset="0"/>
              </a:rPr>
              <a:t> </a:t>
            </a:r>
            <a:r>
              <a:rPr lang="hu-HU" altLang="hu-HU" sz="2400" b="1" smtClean="0">
                <a:solidFill>
                  <a:srgbClr val="CC0000"/>
                </a:solidFill>
                <a:latin typeface="Tahoma" pitchFamily="34" charset="0"/>
                <a:cs typeface="Tahoma" pitchFamily="34" charset="0"/>
              </a:rPr>
              <a:t>veszélye! </a:t>
            </a:r>
            <a:r>
              <a:rPr lang="hu-HU" altLang="hu-HU" sz="2400" smtClean="0">
                <a:latin typeface="Tahoma" pitchFamily="34" charset="0"/>
                <a:cs typeface="Tahoma" pitchFamily="34" charset="0"/>
              </a:rPr>
              <a:t>A világ országai </a:t>
            </a:r>
            <a:r>
              <a:rPr lang="hu-HU" altLang="hu-HU" sz="2400" b="1" smtClean="0">
                <a:latin typeface="Tahoma" pitchFamily="34" charset="0"/>
                <a:cs typeface="Tahoma" pitchFamily="34" charset="0"/>
              </a:rPr>
              <a:t>évi </a:t>
            </a:r>
          </a:p>
          <a:p>
            <a:pPr eaLnBrk="1" hangingPunct="1">
              <a:lnSpc>
                <a:spcPct val="90000"/>
              </a:lnSpc>
              <a:buFontTx/>
              <a:buNone/>
            </a:pPr>
            <a:r>
              <a:rPr lang="hu-HU" altLang="hu-HU" sz="2400" b="1" smtClean="0">
                <a:latin typeface="Tahoma" pitchFamily="34" charset="0"/>
                <a:cs typeface="Tahoma" pitchFamily="34" charset="0"/>
              </a:rPr>
              <a:t>30 milliárd eurót</a:t>
            </a:r>
            <a:r>
              <a:rPr lang="hu-HU" altLang="hu-HU" sz="2400" smtClean="0">
                <a:latin typeface="Tahoma" pitchFamily="34" charset="0"/>
                <a:cs typeface="Tahoma" pitchFamily="34" charset="0"/>
              </a:rPr>
              <a:t> költenek fajok megmentésére </a:t>
            </a:r>
          </a:p>
          <a:p>
            <a:pPr eaLnBrk="1" hangingPunct="1">
              <a:lnSpc>
                <a:spcPct val="90000"/>
              </a:lnSpc>
              <a:buFontTx/>
              <a:buNone/>
            </a:pPr>
            <a:r>
              <a:rPr lang="hu-HU" altLang="hu-HU" sz="2400" smtClean="0">
                <a:latin typeface="Tahoma" pitchFamily="34" charset="0"/>
                <a:cs typeface="Tahoma" pitchFamily="34" charset="0"/>
              </a:rPr>
              <a:t>a biológiai sokféleség megőrzése érdekében, ami kevés, </a:t>
            </a:r>
          </a:p>
          <a:p>
            <a:pPr eaLnBrk="1" hangingPunct="1">
              <a:lnSpc>
                <a:spcPct val="90000"/>
              </a:lnSpc>
              <a:buFontTx/>
              <a:buNone/>
            </a:pPr>
            <a:r>
              <a:rPr lang="hu-HU" altLang="hu-HU" sz="2400" smtClean="0">
                <a:latin typeface="Tahoma" pitchFamily="34" charset="0"/>
                <a:cs typeface="Tahoma" pitchFamily="34" charset="0"/>
              </a:rPr>
              <a:t>mert </a:t>
            </a:r>
            <a:r>
              <a:rPr lang="hu-HU" altLang="hu-HU" sz="2400" b="1" smtClean="0">
                <a:latin typeface="Tahoma" pitchFamily="34" charset="0"/>
                <a:cs typeface="Tahoma" pitchFamily="34" charset="0"/>
              </a:rPr>
              <a:t>50 milliárd euróra</a:t>
            </a:r>
            <a:r>
              <a:rPr lang="hu-HU" altLang="hu-HU" sz="2400" smtClean="0">
                <a:latin typeface="Tahoma" pitchFamily="34" charset="0"/>
                <a:cs typeface="Tahoma" pitchFamily="34" charset="0"/>
              </a:rPr>
              <a:t> volna szükség.</a:t>
            </a:r>
          </a:p>
          <a:p>
            <a:pPr eaLnBrk="1" hangingPunct="1">
              <a:lnSpc>
                <a:spcPct val="90000"/>
              </a:lnSpc>
              <a:buFontTx/>
              <a:buNone/>
            </a:pPr>
            <a:endParaRPr lang="hu-HU" altLang="hu-HU" sz="2400" b="1" smtClean="0">
              <a:latin typeface="Tahoma" pitchFamily="34" charset="0"/>
              <a:cs typeface="Tahoma" pitchFamily="34" charset="0"/>
            </a:endParaRPr>
          </a:p>
          <a:p>
            <a:pPr eaLnBrk="1" hangingPunct="1">
              <a:lnSpc>
                <a:spcPct val="90000"/>
              </a:lnSpc>
              <a:buFontTx/>
              <a:buNone/>
            </a:pPr>
            <a:r>
              <a:rPr lang="hu-HU" altLang="hu-HU" sz="2400" b="1" smtClean="0">
                <a:latin typeface="Tahoma" pitchFamily="34" charset="0"/>
                <a:cs typeface="Tahoma" pitchFamily="34" charset="0"/>
              </a:rPr>
              <a:t>A kihalás veszélye fenyeget:</a:t>
            </a:r>
          </a:p>
          <a:p>
            <a:pPr eaLnBrk="1" hangingPunct="1">
              <a:lnSpc>
                <a:spcPct val="90000"/>
              </a:lnSpc>
              <a:buFontTx/>
              <a:buNone/>
            </a:pPr>
            <a:r>
              <a:rPr lang="hu-HU" altLang="hu-HU" sz="2400" b="1" smtClean="0">
                <a:solidFill>
                  <a:srgbClr val="CC0000"/>
                </a:solidFill>
                <a:latin typeface="Tahoma" pitchFamily="34" charset="0"/>
                <a:cs typeface="Tahoma" pitchFamily="34" charset="0"/>
              </a:rPr>
              <a:t>minden harmadik növényfajt és korallfajt </a:t>
            </a:r>
          </a:p>
          <a:p>
            <a:pPr eaLnBrk="1" hangingPunct="1">
              <a:lnSpc>
                <a:spcPct val="90000"/>
              </a:lnSpc>
              <a:buFontTx/>
              <a:buNone/>
            </a:pPr>
            <a:r>
              <a:rPr lang="hu-HU" altLang="hu-HU" sz="2400" b="1" smtClean="0">
                <a:solidFill>
                  <a:srgbClr val="CC0000"/>
                </a:solidFill>
                <a:latin typeface="Tahoma" pitchFamily="34" charset="0"/>
                <a:cs typeface="Tahoma" pitchFamily="34" charset="0"/>
              </a:rPr>
              <a:t>(a növények 30 %-át, a korallfajok 33 %-át),</a:t>
            </a:r>
          </a:p>
          <a:p>
            <a:pPr eaLnBrk="1" hangingPunct="1">
              <a:lnSpc>
                <a:spcPct val="90000"/>
              </a:lnSpc>
              <a:buFontTx/>
              <a:buNone/>
            </a:pPr>
            <a:r>
              <a:rPr lang="hu-HU" altLang="hu-HU" sz="2400" b="1" smtClean="0">
                <a:solidFill>
                  <a:srgbClr val="CC0000"/>
                </a:solidFill>
                <a:latin typeface="Tahoma" pitchFamily="34" charset="0"/>
                <a:cs typeface="Tahoma" pitchFamily="34" charset="0"/>
              </a:rPr>
              <a:t>a madárfajok 13 %-át,</a:t>
            </a:r>
          </a:p>
          <a:p>
            <a:pPr eaLnBrk="1" hangingPunct="1">
              <a:lnSpc>
                <a:spcPct val="90000"/>
              </a:lnSpc>
              <a:buFontTx/>
              <a:buNone/>
            </a:pPr>
            <a:r>
              <a:rPr lang="hu-HU" altLang="hu-HU" sz="2400" b="1" smtClean="0">
                <a:solidFill>
                  <a:srgbClr val="CC0000"/>
                </a:solidFill>
                <a:latin typeface="Tahoma" pitchFamily="34" charset="0"/>
                <a:cs typeface="Tahoma" pitchFamily="34" charset="0"/>
              </a:rPr>
              <a:t>az emlősfajok 25 %-át és</a:t>
            </a:r>
          </a:p>
          <a:p>
            <a:pPr eaLnBrk="1" hangingPunct="1">
              <a:lnSpc>
                <a:spcPct val="90000"/>
              </a:lnSpc>
              <a:buFontTx/>
              <a:buNone/>
            </a:pPr>
            <a:r>
              <a:rPr lang="hu-HU" altLang="hu-HU" sz="2400" b="1" smtClean="0">
                <a:solidFill>
                  <a:srgbClr val="CC0000"/>
                </a:solidFill>
                <a:latin typeface="Tahoma" pitchFamily="34" charset="0"/>
                <a:cs typeface="Tahoma" pitchFamily="34" charset="0"/>
              </a:rPr>
              <a:t>a kétéltűfajok 41 %-át.</a:t>
            </a:r>
          </a:p>
          <a:p>
            <a:pPr eaLnBrk="1" hangingPunct="1">
              <a:lnSpc>
                <a:spcPct val="90000"/>
              </a:lnSpc>
              <a:buFontTx/>
              <a:buNone/>
            </a:pPr>
            <a:endParaRPr lang="hu-HU" altLang="hu-HU" sz="2400" b="1" smtClean="0">
              <a:solidFill>
                <a:srgbClr val="CC0000"/>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In situ, ex situ védelem</a:t>
            </a:r>
          </a:p>
        </p:txBody>
      </p:sp>
      <p:sp>
        <p:nvSpPr>
          <p:cNvPr id="235523" name="Rectangle 3"/>
          <p:cNvSpPr>
            <a:spLocks noGrp="1" noChangeArrowheads="1"/>
          </p:cNvSpPr>
          <p:nvPr>
            <p:ph type="body" idx="1"/>
          </p:nvPr>
        </p:nvSpPr>
        <p:spPr/>
        <p:txBody>
          <a:bodyPr/>
          <a:lstStyle/>
          <a:p>
            <a:pPr eaLnBrk="1" hangingPunct="1">
              <a:buFontTx/>
              <a:buNone/>
            </a:pPr>
            <a:r>
              <a:rPr lang="hu-HU" altLang="hu-HU" sz="2400" b="1" smtClean="0">
                <a:solidFill>
                  <a:srgbClr val="008000"/>
                </a:solidFill>
                <a:latin typeface="Tahoma" pitchFamily="34" charset="0"/>
                <a:cs typeface="Tahoma" pitchFamily="34" charset="0"/>
              </a:rPr>
              <a:t>In situ védelem (megőrzés):</a:t>
            </a:r>
          </a:p>
          <a:p>
            <a:pPr eaLnBrk="1" hangingPunct="1">
              <a:buFontTx/>
              <a:buNone/>
            </a:pPr>
            <a:r>
              <a:rPr lang="hu-HU" altLang="hu-HU" sz="2400" smtClean="0">
                <a:latin typeface="Tahoma" pitchFamily="34" charset="0"/>
                <a:cs typeface="Tahoma" pitchFamily="34" charset="0"/>
              </a:rPr>
              <a:t>genetikai erőforrások természeti környezetben, </a:t>
            </a:r>
          </a:p>
          <a:p>
            <a:pPr eaLnBrk="1" hangingPunct="1">
              <a:buFontTx/>
              <a:buNone/>
            </a:pPr>
            <a:r>
              <a:rPr lang="hu-HU" altLang="hu-HU" sz="2400" u="sng" smtClean="0">
                <a:latin typeface="Tahoma" pitchFamily="34" charset="0"/>
                <a:cs typeface="Tahoma" pitchFamily="34" charset="0"/>
              </a:rPr>
              <a:t>természetes élőhelyen</a:t>
            </a:r>
            <a:r>
              <a:rPr lang="hu-HU" altLang="hu-HU" sz="2400" smtClean="0">
                <a:latin typeface="Tahoma" pitchFamily="34" charset="0"/>
                <a:cs typeface="Tahoma" pitchFamily="34" charset="0"/>
              </a:rPr>
              <a:t> való megőrzése megfelelő méretű </a:t>
            </a:r>
          </a:p>
          <a:p>
            <a:pPr eaLnBrk="1" hangingPunct="1">
              <a:buFontTx/>
              <a:buNone/>
            </a:pPr>
            <a:r>
              <a:rPr lang="hu-HU" altLang="hu-HU" sz="2400" smtClean="0">
                <a:latin typeface="Tahoma" pitchFamily="34" charset="0"/>
                <a:cs typeface="Tahoma" pitchFamily="34" charset="0"/>
              </a:rPr>
              <a:t>populációban, emberi befolyástól többé-kevésbé </a:t>
            </a:r>
          </a:p>
          <a:p>
            <a:pPr eaLnBrk="1" hangingPunct="1">
              <a:buFontTx/>
              <a:buNone/>
            </a:pPr>
            <a:r>
              <a:rPr lang="hu-HU" altLang="hu-HU" sz="2400" smtClean="0">
                <a:latin typeface="Tahoma" pitchFamily="34" charset="0"/>
                <a:cs typeface="Tahoma" pitchFamily="34" charset="0"/>
              </a:rPr>
              <a:t>függetlenül.</a:t>
            </a:r>
          </a:p>
          <a:p>
            <a:pPr eaLnBrk="1" hangingPunct="1">
              <a:buFontTx/>
              <a:buNone/>
            </a:pPr>
            <a:endParaRPr lang="hu-HU" altLang="hu-HU" sz="2400" b="1" smtClean="0">
              <a:solidFill>
                <a:srgbClr val="008000"/>
              </a:solidFill>
              <a:latin typeface="Tahoma" pitchFamily="34" charset="0"/>
              <a:cs typeface="Tahoma" pitchFamily="34" charset="0"/>
            </a:endParaRPr>
          </a:p>
          <a:p>
            <a:pPr eaLnBrk="1" hangingPunct="1">
              <a:buFontTx/>
              <a:buNone/>
            </a:pPr>
            <a:r>
              <a:rPr lang="hu-HU" altLang="hu-HU" sz="2400" b="1" smtClean="0">
                <a:solidFill>
                  <a:srgbClr val="008000"/>
                </a:solidFill>
                <a:latin typeface="Tahoma" pitchFamily="34" charset="0"/>
                <a:cs typeface="Tahoma" pitchFamily="34" charset="0"/>
              </a:rPr>
              <a:t>Ex situ védelem (megőrzés):</a:t>
            </a:r>
          </a:p>
          <a:p>
            <a:pPr eaLnBrk="1" hangingPunct="1">
              <a:buFontTx/>
              <a:buNone/>
            </a:pPr>
            <a:r>
              <a:rPr lang="hu-HU" altLang="hu-HU" sz="2400" smtClean="0">
                <a:latin typeface="Tahoma" pitchFamily="34" charset="0"/>
                <a:cs typeface="Tahoma" pitchFamily="34" charset="0"/>
              </a:rPr>
              <a:t>élő szervezetek, populációk megőrzése </a:t>
            </a:r>
            <a:r>
              <a:rPr lang="hu-HU" altLang="hu-HU" sz="2400" u="sng" smtClean="0">
                <a:latin typeface="Tahoma" pitchFamily="34" charset="0"/>
                <a:cs typeface="Tahoma" pitchFamily="34" charset="0"/>
              </a:rPr>
              <a:t>természetes </a:t>
            </a:r>
          </a:p>
          <a:p>
            <a:pPr eaLnBrk="1" hangingPunct="1">
              <a:buFontTx/>
              <a:buNone/>
            </a:pPr>
            <a:r>
              <a:rPr lang="hu-HU" altLang="hu-HU" sz="2400" u="sng" smtClean="0">
                <a:latin typeface="Tahoma" pitchFamily="34" charset="0"/>
                <a:cs typeface="Tahoma" pitchFamily="34" charset="0"/>
              </a:rPr>
              <a:t>élőhelyen kívül</a:t>
            </a:r>
            <a:r>
              <a:rPr lang="hu-HU" altLang="hu-HU" sz="2400" smtClean="0">
                <a:latin typeface="Tahoma" pitchFamily="34" charset="0"/>
                <a:cs typeface="Tahoma" pitchFamily="34" charset="0"/>
              </a:rPr>
              <a:t>, a természetes élőhelytől eltérő, </a:t>
            </a:r>
          </a:p>
          <a:p>
            <a:pPr eaLnBrk="1" hangingPunct="1">
              <a:buFontTx/>
              <a:buNone/>
            </a:pPr>
            <a:r>
              <a:rPr lang="hu-HU" altLang="hu-HU" sz="2400" smtClean="0">
                <a:latin typeface="Tahoma" pitchFamily="34" charset="0"/>
                <a:cs typeface="Tahoma" pitchFamily="34" charset="0"/>
              </a:rPr>
              <a:t>mesterséges feltételek között. </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57200" y="274638"/>
            <a:ext cx="8229600" cy="777875"/>
          </a:xfrm>
        </p:spPr>
        <p:txBody>
          <a:bodyPr/>
          <a:lstStyle/>
          <a:p>
            <a:pPr eaLnBrk="1" hangingPunct="1"/>
            <a:r>
              <a:rPr lang="hu-HU" altLang="hu-HU" sz="3200" b="1" smtClean="0">
                <a:solidFill>
                  <a:srgbClr val="008000"/>
                </a:solidFill>
                <a:latin typeface="Tahoma" pitchFamily="34" charset="0"/>
              </a:rPr>
              <a:t>A természetvédelem vázlata</a:t>
            </a:r>
            <a:br>
              <a:rPr lang="hu-HU" altLang="hu-HU" sz="3200" b="1" smtClean="0">
                <a:solidFill>
                  <a:srgbClr val="008000"/>
                </a:solidFill>
                <a:latin typeface="Tahoma" pitchFamily="34" charset="0"/>
              </a:rPr>
            </a:br>
            <a:r>
              <a:rPr lang="hu-HU" altLang="hu-HU" sz="1400" b="1" smtClean="0">
                <a:solidFill>
                  <a:srgbClr val="008000"/>
                </a:solidFill>
                <a:latin typeface="Tahoma" pitchFamily="34" charset="0"/>
              </a:rPr>
              <a:t> </a:t>
            </a:r>
            <a:r>
              <a:rPr lang="hu-HU" altLang="hu-HU" sz="2200" b="1" smtClean="0">
                <a:solidFill>
                  <a:srgbClr val="008000"/>
                </a:solidFill>
                <a:latin typeface="Tahoma" pitchFamily="34" charset="0"/>
              </a:rPr>
              <a:t>- általános védelem és kiemelt oltalom -</a:t>
            </a:r>
          </a:p>
        </p:txBody>
      </p:sp>
      <p:graphicFrame>
        <p:nvGraphicFramePr>
          <p:cNvPr id="236547" name="Object 3"/>
          <p:cNvGraphicFramePr>
            <a:graphicFrameLocks noGrp="1" noChangeAspect="1"/>
          </p:cNvGraphicFramePr>
          <p:nvPr>
            <p:ph idx="1"/>
          </p:nvPr>
        </p:nvGraphicFramePr>
        <p:xfrm>
          <a:off x="827088" y="1484313"/>
          <a:ext cx="7431087" cy="4618037"/>
        </p:xfrm>
        <a:graphic>
          <a:graphicData uri="http://schemas.openxmlformats.org/presentationml/2006/ole">
            <mc:AlternateContent xmlns:mc="http://schemas.openxmlformats.org/markup-compatibility/2006">
              <mc:Choice xmlns:v="urn:schemas-microsoft-com:vml" Requires="v">
                <p:oleObj spid="_x0000_s237098" name="Document" r:id="rId4" imgW="8891239" imgH="5353239" progId="Word.Document.8">
                  <p:embed/>
                </p:oleObj>
              </mc:Choice>
              <mc:Fallback>
                <p:oleObj name="Document" r:id="rId4" imgW="8891239" imgH="5353239"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484313"/>
                        <a:ext cx="7431087" cy="461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468313" y="188913"/>
            <a:ext cx="8229600" cy="1295400"/>
          </a:xfrm>
        </p:spPr>
        <p:txBody>
          <a:bodyPr/>
          <a:lstStyle/>
          <a:p>
            <a:pPr eaLnBrk="1" hangingPunct="1"/>
            <a:r>
              <a:rPr lang="hu-HU" altLang="hu-HU" sz="3000" b="1" smtClean="0">
                <a:solidFill>
                  <a:srgbClr val="660066"/>
                </a:solidFill>
                <a:latin typeface="Tahoma" pitchFamily="34" charset="0"/>
                <a:cs typeface="Tahoma" pitchFamily="34" charset="0"/>
              </a:rPr>
              <a:t>A TERMÉSZET VÉDELMÉNEK</a:t>
            </a:r>
            <a:br>
              <a:rPr lang="hu-HU" altLang="hu-HU" sz="3000" b="1" smtClean="0">
                <a:solidFill>
                  <a:srgbClr val="660066"/>
                </a:solidFill>
                <a:latin typeface="Tahoma" pitchFamily="34" charset="0"/>
                <a:cs typeface="Tahoma" pitchFamily="34" charset="0"/>
              </a:rPr>
            </a:br>
            <a:r>
              <a:rPr lang="hu-HU" altLang="hu-HU" sz="3000" b="1" smtClean="0">
                <a:solidFill>
                  <a:srgbClr val="660066"/>
                </a:solidFill>
                <a:latin typeface="Tahoma" pitchFamily="34" charset="0"/>
                <a:cs typeface="Tahoma" pitchFamily="34" charset="0"/>
              </a:rPr>
              <a:t>TERVEZÉSI ÉS SZERVEZETI RENDSZERE</a:t>
            </a:r>
            <a:r>
              <a:rPr lang="hu-HU" altLang="hu-HU" sz="3000" smtClean="0">
                <a:latin typeface="Tahoma" pitchFamily="34" charset="0"/>
                <a:cs typeface="Tahoma" pitchFamily="34" charset="0"/>
              </a:rPr>
              <a:t>  (Tvt. IV. Rész)</a:t>
            </a:r>
          </a:p>
        </p:txBody>
      </p:sp>
      <p:sp>
        <p:nvSpPr>
          <p:cNvPr id="237571" name="Rectangle 3"/>
          <p:cNvSpPr>
            <a:spLocks noGrp="1" noChangeArrowheads="1"/>
          </p:cNvSpPr>
          <p:nvPr>
            <p:ph type="body" idx="4294967295"/>
          </p:nvPr>
        </p:nvSpPr>
        <p:spPr>
          <a:xfrm>
            <a:off x="468313" y="1628775"/>
            <a:ext cx="8229600" cy="4824413"/>
          </a:xfrm>
        </p:spPr>
        <p:txBody>
          <a:bodyPr/>
          <a:lstStyle/>
          <a:p>
            <a:pPr eaLnBrk="1" hangingPunct="1">
              <a:lnSpc>
                <a:spcPct val="80000"/>
              </a:lnSpc>
              <a:buFontTx/>
              <a:buNone/>
            </a:pPr>
            <a:r>
              <a:rPr lang="hu-HU" altLang="hu-HU" sz="2000" smtClean="0">
                <a:latin typeface="Tahoma" pitchFamily="34" charset="0"/>
                <a:cs typeface="Tahoma" pitchFamily="34" charset="0"/>
              </a:rPr>
              <a:t>A Nemzeti Környezetvédelmi Program (NKP, Program) részét képező </a:t>
            </a:r>
          </a:p>
          <a:p>
            <a:pPr eaLnBrk="1" hangingPunct="1">
              <a:lnSpc>
                <a:spcPct val="80000"/>
              </a:lnSpc>
              <a:buFontTx/>
              <a:buNone/>
            </a:pPr>
            <a:r>
              <a:rPr lang="hu-HU" altLang="hu-HU" sz="2000" smtClean="0">
                <a:latin typeface="Tahoma" pitchFamily="34" charset="0"/>
                <a:cs typeface="Tahoma" pitchFamily="34" charset="0"/>
              </a:rPr>
              <a:t>Nemzeti Természetvédelmi Alapterv (NTA, Alapterv) készítését </a:t>
            </a:r>
          </a:p>
          <a:p>
            <a:pPr eaLnBrk="1" hangingPunct="1">
              <a:lnSpc>
                <a:spcPct val="80000"/>
              </a:lnSpc>
              <a:buFontTx/>
              <a:buNone/>
            </a:pPr>
            <a:r>
              <a:rPr lang="hu-HU" altLang="hu-HU" sz="2000" smtClean="0">
                <a:latin typeface="Tahoma" pitchFamily="34" charset="0"/>
                <a:cs typeface="Tahoma" pitchFamily="34" charset="0"/>
              </a:rPr>
              <a:t>és tartalmát írja elő a Tvt. 53. §-a.</a:t>
            </a:r>
            <a:endParaRPr lang="hu-HU" altLang="hu-HU" sz="2000" b="1" smtClean="0">
              <a:solidFill>
                <a:srgbClr val="006600"/>
              </a:solidFill>
              <a:latin typeface="Tahoma" pitchFamily="34" charset="0"/>
              <a:cs typeface="Tahoma" pitchFamily="34" charset="0"/>
            </a:endParaRPr>
          </a:p>
          <a:p>
            <a:pPr eaLnBrk="1" hangingPunct="1">
              <a:lnSpc>
                <a:spcPct val="80000"/>
              </a:lnSpc>
              <a:buFontTx/>
              <a:buNone/>
            </a:pPr>
            <a:r>
              <a:rPr lang="hu-HU" altLang="hu-HU" sz="2000" b="1" smtClean="0">
                <a:latin typeface="Tahoma" pitchFamily="34" charset="0"/>
                <a:cs typeface="Tahoma" pitchFamily="34" charset="0"/>
              </a:rPr>
              <a:t>OGY határozat </a:t>
            </a:r>
            <a:r>
              <a:rPr lang="hu-HU" altLang="hu-HU" sz="2000" smtClean="0">
                <a:latin typeface="Tahoma" pitchFamily="34" charset="0"/>
                <a:cs typeface="Tahoma" pitchFamily="34" charset="0"/>
              </a:rPr>
              <a:t>a Nemzeti Környezetvédelmi Programról 2015-2020</a:t>
            </a:r>
          </a:p>
          <a:p>
            <a:pPr eaLnBrk="1" hangingPunct="1">
              <a:lnSpc>
                <a:spcPct val="80000"/>
              </a:lnSpc>
              <a:buFontTx/>
              <a:buNone/>
            </a:pPr>
            <a:r>
              <a:rPr lang="hu-HU" altLang="hu-HU" sz="2000" b="1" smtClean="0">
                <a:solidFill>
                  <a:srgbClr val="006600"/>
                </a:solidFill>
                <a:latin typeface="Tahoma" pitchFamily="34" charset="0"/>
                <a:cs typeface="Tahoma" pitchFamily="34" charset="0"/>
              </a:rPr>
              <a:t>4. NEMZETI KÖRNYEZETVÉDELMI PROGRAM </a:t>
            </a:r>
            <a:r>
              <a:rPr lang="hu-HU" altLang="hu-HU" sz="2000" smtClean="0">
                <a:solidFill>
                  <a:srgbClr val="006600"/>
                </a:solidFill>
                <a:latin typeface="Tahoma" pitchFamily="34" charset="0"/>
                <a:cs typeface="Tahoma" pitchFamily="34" charset="0"/>
              </a:rPr>
              <a:t>(NKP-4) </a:t>
            </a:r>
          </a:p>
          <a:p>
            <a:pPr eaLnBrk="1" hangingPunct="1">
              <a:lnSpc>
                <a:spcPct val="80000"/>
              </a:lnSpc>
              <a:buFontTx/>
              <a:buNone/>
            </a:pPr>
            <a:r>
              <a:rPr lang="hu-HU" altLang="hu-HU" sz="2000" smtClean="0">
                <a:latin typeface="Tahoma" pitchFamily="34" charset="0"/>
                <a:cs typeface="Tahoma" pitchFamily="34" charset="0"/>
              </a:rPr>
              <a:t>melléklete</a:t>
            </a:r>
          </a:p>
          <a:p>
            <a:pPr eaLnBrk="1" hangingPunct="1">
              <a:lnSpc>
                <a:spcPct val="80000"/>
              </a:lnSpc>
              <a:buFontTx/>
              <a:buNone/>
            </a:pPr>
            <a:r>
              <a:rPr lang="hu-HU" altLang="hu-HU" sz="2000" b="1" smtClean="0">
                <a:solidFill>
                  <a:srgbClr val="006600"/>
                </a:solidFill>
                <a:latin typeface="Tahoma" pitchFamily="34" charset="0"/>
                <a:cs typeface="Tahoma" pitchFamily="34" charset="0"/>
              </a:rPr>
              <a:t>NEMZETI TERMÉSZETVÉDELMI ALAPTERV IV. </a:t>
            </a:r>
            <a:r>
              <a:rPr lang="hu-HU" altLang="hu-HU" sz="2000" smtClean="0">
                <a:solidFill>
                  <a:srgbClr val="006600"/>
                </a:solidFill>
                <a:latin typeface="Tahoma" pitchFamily="34" charset="0"/>
                <a:cs typeface="Tahoma" pitchFamily="34" charset="0"/>
              </a:rPr>
              <a:t>(NTA-IV) </a:t>
            </a:r>
          </a:p>
          <a:p>
            <a:pPr eaLnBrk="1" hangingPunct="1">
              <a:lnSpc>
                <a:spcPct val="80000"/>
              </a:lnSpc>
              <a:buFontTx/>
              <a:buNone/>
            </a:pPr>
            <a:r>
              <a:rPr lang="hu-HU" altLang="hu-HU" sz="2000" b="1" smtClean="0">
                <a:solidFill>
                  <a:srgbClr val="006600"/>
                </a:solidFill>
                <a:latin typeface="Tahoma" pitchFamily="34" charset="0"/>
                <a:cs typeface="Tahoma" pitchFamily="34" charset="0"/>
              </a:rPr>
              <a:t>2015-2020.</a:t>
            </a:r>
          </a:p>
          <a:p>
            <a:pPr eaLnBrk="1" hangingPunct="1">
              <a:lnSpc>
                <a:spcPct val="80000"/>
              </a:lnSpc>
              <a:buFontTx/>
              <a:buNone/>
            </a:pPr>
            <a:r>
              <a:rPr lang="hu-HU" altLang="hu-HU" sz="2000" smtClean="0">
                <a:latin typeface="Tahoma" pitchFamily="34" charset="0"/>
                <a:cs typeface="Tahoma" pitchFamily="34" charset="0"/>
              </a:rPr>
              <a:t>6 évre szóló országos stratégiai terv, a természetvédelem fő </a:t>
            </a:r>
          </a:p>
          <a:p>
            <a:pPr eaLnBrk="1" hangingPunct="1">
              <a:lnSpc>
                <a:spcPct val="80000"/>
              </a:lnSpc>
              <a:buFontTx/>
              <a:buNone/>
            </a:pPr>
            <a:r>
              <a:rPr lang="hu-HU" altLang="hu-HU" sz="2000" smtClean="0">
                <a:latin typeface="Tahoma" pitchFamily="34" charset="0"/>
                <a:cs typeface="Tahoma" pitchFamily="34" charset="0"/>
              </a:rPr>
              <a:t>cselekvési irányait meghatározó dokumentum.</a:t>
            </a:r>
          </a:p>
          <a:p>
            <a:pPr eaLnBrk="1" hangingPunct="1">
              <a:lnSpc>
                <a:spcPct val="80000"/>
              </a:lnSpc>
              <a:buFontTx/>
              <a:buNone/>
            </a:pPr>
            <a:r>
              <a:rPr lang="hu-HU" altLang="hu-HU" sz="2000" b="1" smtClean="0">
                <a:solidFill>
                  <a:srgbClr val="006600"/>
                </a:solidFill>
                <a:latin typeface="Tahoma" pitchFamily="34" charset="0"/>
                <a:cs typeface="Tahoma" pitchFamily="34" charset="0"/>
              </a:rPr>
              <a:t>Természetvédelmi kezelési tervek:</a:t>
            </a:r>
          </a:p>
          <a:p>
            <a:pPr eaLnBrk="1" hangingPunct="1">
              <a:lnSpc>
                <a:spcPct val="80000"/>
              </a:lnSpc>
              <a:buFontTx/>
              <a:buNone/>
            </a:pPr>
            <a:r>
              <a:rPr lang="hu-HU" altLang="hu-HU" sz="2000" smtClean="0">
                <a:latin typeface="Tahoma" pitchFamily="34" charset="0"/>
                <a:cs typeface="Tahoma" pitchFamily="34" charset="0"/>
              </a:rPr>
              <a:t>természetvédelmi kezelési terv – országos jelentőségű védett természeti területre (miniszteri rendelet),</a:t>
            </a:r>
          </a:p>
          <a:p>
            <a:pPr eaLnBrk="1" hangingPunct="1">
              <a:lnSpc>
                <a:spcPct val="80000"/>
              </a:lnSpc>
              <a:buFontTx/>
              <a:buNone/>
            </a:pPr>
            <a:r>
              <a:rPr lang="hu-HU" altLang="hu-HU" sz="2000" smtClean="0">
                <a:latin typeface="Tahoma" pitchFamily="34" charset="0"/>
                <a:cs typeface="Tahoma" pitchFamily="34" charset="0"/>
              </a:rPr>
              <a:t>önkormányzati természetvédelmi (kezelési) terv – helyi jelentőségű védett természeti területre (önkormányzati rendelet),</a:t>
            </a:r>
          </a:p>
          <a:p>
            <a:pPr eaLnBrk="1" hangingPunct="1">
              <a:lnSpc>
                <a:spcPct val="80000"/>
              </a:lnSpc>
              <a:buFontTx/>
              <a:buNone/>
            </a:pPr>
            <a:r>
              <a:rPr lang="hu-HU" altLang="hu-HU" sz="2000" smtClean="0">
                <a:latin typeface="Tahoma" pitchFamily="34" charset="0"/>
                <a:cs typeface="Tahoma" pitchFamily="34" charset="0"/>
              </a:rPr>
              <a:t>Natura 2000 fenntartási terv (javaslatok, eszközök).</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Fogalmak</a:t>
            </a:r>
          </a:p>
        </p:txBody>
      </p:sp>
      <p:sp>
        <p:nvSpPr>
          <p:cNvPr id="238595" name="Rectangle 3"/>
          <p:cNvSpPr>
            <a:spLocks noGrp="1" noChangeArrowheads="1"/>
          </p:cNvSpPr>
          <p:nvPr>
            <p:ph type="body" idx="1"/>
          </p:nvPr>
        </p:nvSpPr>
        <p:spPr/>
        <p:txBody>
          <a:bodyPr/>
          <a:lstStyle/>
          <a:p>
            <a:pPr eaLnBrk="1" hangingPunct="1">
              <a:lnSpc>
                <a:spcPct val="90000"/>
              </a:lnSpc>
              <a:buFontTx/>
              <a:buNone/>
            </a:pPr>
            <a:r>
              <a:rPr lang="hu-HU" altLang="hu-HU" sz="2400" b="1" u="sng" smtClean="0">
                <a:solidFill>
                  <a:srgbClr val="008000"/>
                </a:solidFill>
                <a:latin typeface="Tahoma" pitchFamily="34" charset="0"/>
                <a:cs typeface="Tahoma" pitchFamily="34" charset="0"/>
              </a:rPr>
              <a:t>Ökológiai (zöld) folyosó:</a:t>
            </a:r>
            <a:r>
              <a:rPr lang="hu-HU" altLang="hu-HU" sz="2400" smtClean="0">
                <a:latin typeface="Tahoma" pitchFamily="34" charset="0"/>
                <a:cs typeface="Tahoma" pitchFamily="34" charset="0"/>
              </a:rPr>
              <a:t> biológiai kapcsolatot biztosító területek, területsávok, területmozaikok, élőhelyek láncolata a védett, a Natura 2000 és más természeti területek között /Tvt. 53. § (3) a)/.</a:t>
            </a:r>
          </a:p>
          <a:p>
            <a:pPr eaLnBrk="1" hangingPunct="1">
              <a:lnSpc>
                <a:spcPct val="90000"/>
              </a:lnSpc>
              <a:buFontTx/>
              <a:buNone/>
            </a:pPr>
            <a:r>
              <a:rPr lang="hu-HU" altLang="hu-HU" sz="2400" b="1" u="sng" smtClean="0">
                <a:solidFill>
                  <a:srgbClr val="008000"/>
                </a:solidFill>
                <a:latin typeface="Tahoma" pitchFamily="34" charset="0"/>
                <a:cs typeface="Tahoma" pitchFamily="34" charset="0"/>
              </a:rPr>
              <a:t>Ökológiai hálózat:</a:t>
            </a:r>
            <a:r>
              <a:rPr lang="hu-HU" altLang="hu-HU" sz="2400" smtClean="0">
                <a:latin typeface="Tahoma" pitchFamily="34" charset="0"/>
                <a:cs typeface="Tahoma" pitchFamily="34" charset="0"/>
              </a:rPr>
              <a:t> a védett, a Natura 2000 és más természeti területek ökológiai (zöld) folyosókkal biztosított biológiai kapcsolatainak egységes elnevezése /Tvt. 53. § (3) b)/.</a:t>
            </a:r>
          </a:p>
          <a:p>
            <a:pPr eaLnBrk="1" hangingPunct="1">
              <a:lnSpc>
                <a:spcPct val="90000"/>
              </a:lnSpc>
              <a:buFontTx/>
              <a:buNone/>
            </a:pPr>
            <a:r>
              <a:rPr lang="hu-HU" altLang="hu-HU" sz="2400" b="1" u="sng" smtClean="0">
                <a:solidFill>
                  <a:srgbClr val="008000"/>
                </a:solidFill>
                <a:latin typeface="Tahoma" pitchFamily="34" charset="0"/>
                <a:cs typeface="Tahoma" pitchFamily="34" charset="0"/>
              </a:rPr>
              <a:t>Érzékeny természeti terület:</a:t>
            </a:r>
            <a:r>
              <a:rPr lang="hu-HU" altLang="hu-HU" sz="2400" smtClean="0">
                <a:solidFill>
                  <a:srgbClr val="008000"/>
                </a:solidFill>
                <a:latin typeface="Tahoma" pitchFamily="34" charset="0"/>
                <a:cs typeface="Tahoma" pitchFamily="34" charset="0"/>
              </a:rPr>
              <a:t> </a:t>
            </a:r>
            <a:r>
              <a:rPr lang="hu-HU" altLang="hu-HU" sz="2400" smtClean="0">
                <a:latin typeface="Tahoma" pitchFamily="34" charset="0"/>
                <a:cs typeface="Tahoma" pitchFamily="34" charset="0"/>
              </a:rPr>
              <a:t>extenzív művelés alatt álló terület, amely a természetkímélő gazdálkodási módok megőrzését, az élőhelyek védelmét, a biológiai sokféleség fennmaradását és a tájképi értékek megóvását szolgálja /Tvt. 53. § (3) c)/.</a:t>
            </a:r>
            <a:endParaRPr lang="hu-HU" altLang="hu-HU" sz="2400" smtClean="0">
              <a:solidFill>
                <a:srgbClr val="008000"/>
              </a:solidFill>
              <a:latin typeface="Tahoma" pitchFamily="34" charset="0"/>
              <a:cs typeface="Tahoma" pitchFamily="34" charset="0"/>
            </a:endParaRPr>
          </a:p>
          <a:p>
            <a:pPr eaLnBrk="1" hangingPunct="1">
              <a:lnSpc>
                <a:spcPct val="90000"/>
              </a:lnSpc>
            </a:pPr>
            <a:endParaRPr lang="hu-HU" altLang="hu-HU" sz="24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hu-HU" altLang="hu-HU" sz="3200" b="1" smtClean="0">
                <a:latin typeface="Tahoma" pitchFamily="34" charset="0"/>
                <a:cs typeface="Tahoma" pitchFamily="34" charset="0"/>
              </a:rPr>
              <a:t>A természet védelme és szabályozása, történeti visszatekintés</a:t>
            </a:r>
          </a:p>
        </p:txBody>
      </p:sp>
      <p:sp>
        <p:nvSpPr>
          <p:cNvPr id="129027" name="Rectangle 3"/>
          <p:cNvSpPr>
            <a:spLocks noGrp="1" noChangeArrowheads="1"/>
          </p:cNvSpPr>
          <p:nvPr>
            <p:ph type="body" idx="1"/>
          </p:nvPr>
        </p:nvSpPr>
        <p:spPr>
          <a:xfrm>
            <a:off x="468313" y="1628775"/>
            <a:ext cx="8229600" cy="4752975"/>
          </a:xfrm>
        </p:spPr>
        <p:txBody>
          <a:bodyPr/>
          <a:lstStyle/>
          <a:p>
            <a:pPr eaLnBrk="1" hangingPunct="1">
              <a:buFontTx/>
              <a:buNone/>
            </a:pPr>
            <a:r>
              <a:rPr lang="hu-HU" altLang="hu-HU" sz="3000" u="sng" smtClean="0">
                <a:solidFill>
                  <a:srgbClr val="008000"/>
                </a:solidFill>
                <a:latin typeface="Tahoma" pitchFamily="34" charset="0"/>
                <a:cs typeface="Tahoma" pitchFamily="34" charset="0"/>
              </a:rPr>
              <a:t>A természetvédelem szabályozása</a:t>
            </a:r>
            <a:r>
              <a:rPr lang="hu-HU" altLang="hu-HU" sz="3000" smtClean="0">
                <a:solidFill>
                  <a:srgbClr val="008000"/>
                </a:solidFill>
                <a:latin typeface="Tahoma" pitchFamily="34" charset="0"/>
                <a:cs typeface="Tahoma" pitchFamily="34" charset="0"/>
              </a:rPr>
              <a:t> </a:t>
            </a:r>
            <a:r>
              <a:rPr lang="hu-HU" altLang="hu-HU" sz="3000" smtClean="0">
                <a:latin typeface="Tahoma" pitchFamily="34" charset="0"/>
                <a:cs typeface="Tahoma" pitchFamily="34" charset="0"/>
              </a:rPr>
              <a:t>világviszonylatban az időszámítás előtti századokra tekint vissza. </a:t>
            </a:r>
          </a:p>
          <a:p>
            <a:pPr eaLnBrk="1" hangingPunct="1">
              <a:buFontTx/>
              <a:buNone/>
            </a:pPr>
            <a:r>
              <a:rPr lang="hu-HU" altLang="hu-HU" sz="3000" smtClean="0">
                <a:latin typeface="Tahoma" pitchFamily="34" charset="0"/>
                <a:cs typeface="Tahoma" pitchFamily="34" charset="0"/>
              </a:rPr>
              <a:t>Kezdetekben </a:t>
            </a:r>
            <a:r>
              <a:rPr lang="hu-HU" altLang="hu-HU" sz="3000" u="sng" smtClean="0">
                <a:solidFill>
                  <a:srgbClr val="000099"/>
                </a:solidFill>
                <a:latin typeface="Tahoma" pitchFamily="34" charset="0"/>
                <a:cs typeface="Tahoma" pitchFamily="34" charset="0"/>
              </a:rPr>
              <a:t>az ún.</a:t>
            </a:r>
            <a:r>
              <a:rPr lang="hu-HU" altLang="hu-HU" sz="3000" smtClean="0">
                <a:latin typeface="Tahoma" pitchFamily="34" charset="0"/>
                <a:cs typeface="Tahoma" pitchFamily="34" charset="0"/>
              </a:rPr>
              <a:t> </a:t>
            </a:r>
            <a:r>
              <a:rPr lang="hu-HU" altLang="hu-HU" sz="3000" u="sng" smtClean="0">
                <a:solidFill>
                  <a:srgbClr val="000099"/>
                </a:solidFill>
                <a:latin typeface="Tahoma" pitchFamily="34" charset="0"/>
                <a:cs typeface="Tahoma" pitchFamily="34" charset="0"/>
              </a:rPr>
              <a:t>másodlagos szabályozás</a:t>
            </a:r>
            <a:r>
              <a:rPr lang="hu-HU" altLang="hu-HU" sz="3000" smtClean="0">
                <a:latin typeface="Tahoma" pitchFamily="34" charset="0"/>
                <a:cs typeface="Tahoma" pitchFamily="34" charset="0"/>
              </a:rPr>
              <a:t> volt a jellemző, amely azon fajok, területek védelmére irányult, amelyek az ember számára „hasznosak” (pl. vad, erdő). </a:t>
            </a:r>
          </a:p>
          <a:p>
            <a:pPr eaLnBrk="1" hangingPunct="1">
              <a:buFontTx/>
              <a:buNone/>
            </a:pPr>
            <a:r>
              <a:rPr lang="hu-HU" altLang="hu-HU" sz="3000" u="sng" smtClean="0">
                <a:solidFill>
                  <a:srgbClr val="000099"/>
                </a:solidFill>
                <a:latin typeface="Tahoma" pitchFamily="34" charset="0"/>
                <a:cs typeface="Tahoma" pitchFamily="34" charset="0"/>
              </a:rPr>
              <a:t>Az elsődleges szabályozással</a:t>
            </a:r>
            <a:r>
              <a:rPr lang="hu-HU" altLang="hu-HU" sz="3000" smtClean="0">
                <a:latin typeface="Tahoma" pitchFamily="34" charset="0"/>
                <a:cs typeface="Tahoma" pitchFamily="34" charset="0"/>
              </a:rPr>
              <a:t> közvetlenül a természeti értékek és területek megóvása a védelem célja.</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A természetvédelem </a:t>
            </a:r>
            <a:br>
              <a:rPr lang="hu-HU" altLang="hu-HU" sz="3500" b="1" smtClean="0">
                <a:solidFill>
                  <a:srgbClr val="008000"/>
                </a:solidFill>
                <a:latin typeface="Tahoma" pitchFamily="34" charset="0"/>
                <a:cs typeface="Tahoma" pitchFamily="34" charset="0"/>
              </a:rPr>
            </a:br>
            <a:r>
              <a:rPr lang="hu-HU" altLang="hu-HU" sz="3500" b="1" smtClean="0">
                <a:solidFill>
                  <a:srgbClr val="008000"/>
                </a:solidFill>
                <a:latin typeface="Tahoma" pitchFamily="34" charset="0"/>
                <a:cs typeface="Tahoma" pitchFamily="34" charset="0"/>
              </a:rPr>
              <a:t>állami szervezete</a:t>
            </a:r>
          </a:p>
        </p:txBody>
      </p:sp>
      <p:sp>
        <p:nvSpPr>
          <p:cNvPr id="239619" name="Rectangle 3"/>
          <p:cNvSpPr>
            <a:spLocks noGrp="1" noChangeArrowheads="1"/>
          </p:cNvSpPr>
          <p:nvPr>
            <p:ph type="body" idx="1"/>
          </p:nvPr>
        </p:nvSpPr>
        <p:spPr/>
        <p:txBody>
          <a:bodyPr/>
          <a:lstStyle/>
          <a:p>
            <a:pPr eaLnBrk="1" hangingPunct="1">
              <a:lnSpc>
                <a:spcPct val="90000"/>
              </a:lnSpc>
              <a:buFontTx/>
              <a:buNone/>
            </a:pPr>
            <a:r>
              <a:rPr lang="hu-HU" altLang="hu-HU" sz="2400" b="1" u="sng" smtClean="0">
                <a:solidFill>
                  <a:srgbClr val="008000"/>
                </a:solidFill>
                <a:latin typeface="Tahoma" pitchFamily="34" charset="0"/>
                <a:cs typeface="Tahoma" pitchFamily="34" charset="0"/>
              </a:rPr>
              <a:t>A természetvédelemért felelős miniszter</a:t>
            </a:r>
            <a:r>
              <a:rPr lang="hu-HU" altLang="hu-HU" sz="2400" smtClean="0">
                <a:latin typeface="Tahoma" pitchFamily="34" charset="0"/>
                <a:cs typeface="Tahoma" pitchFamily="34" charset="0"/>
              </a:rPr>
              <a:t> irányítja a feladatkörébe utalt, természet védelmével kapcsolatos tevékenységeket és a természetvédelem területi államigazgatási szerveit /Tvt. 56. §/. </a:t>
            </a:r>
          </a:p>
          <a:p>
            <a:pPr eaLnBrk="1" hangingPunct="1">
              <a:lnSpc>
                <a:spcPct val="90000"/>
              </a:lnSpc>
              <a:buFontTx/>
              <a:buNone/>
            </a:pPr>
            <a:r>
              <a:rPr lang="hu-HU" altLang="hu-HU" sz="2400" b="1" u="sng" smtClean="0">
                <a:solidFill>
                  <a:srgbClr val="008000"/>
                </a:solidFill>
                <a:latin typeface="Tahoma" pitchFamily="34" charset="0"/>
                <a:cs typeface="Tahoma" pitchFamily="34" charset="0"/>
              </a:rPr>
              <a:t>A természetvédelmi igazgatás</a:t>
            </a:r>
            <a:r>
              <a:rPr lang="hu-HU" altLang="hu-HU" sz="2400" smtClean="0">
                <a:latin typeface="Tahoma" pitchFamily="34" charset="0"/>
                <a:cs typeface="Tahoma" pitchFamily="34" charset="0"/>
              </a:rPr>
              <a:t> feladatait a miniszter, az államigazgatási szervek, valamint a jegyző (fővárosban főjegyző) látják el /Tvt 57 §/.</a:t>
            </a:r>
          </a:p>
          <a:p>
            <a:pPr eaLnBrk="1" hangingPunct="1">
              <a:lnSpc>
                <a:spcPct val="90000"/>
              </a:lnSpc>
              <a:buFontTx/>
              <a:buNone/>
            </a:pPr>
            <a:r>
              <a:rPr lang="hu-HU" altLang="hu-HU" sz="2400" smtClean="0">
                <a:latin typeface="Tahoma" pitchFamily="34" charset="0"/>
                <a:cs typeface="Tahoma" pitchFamily="34" charset="0"/>
              </a:rPr>
              <a:t>A természeti értékek és területek, különösen a védett természeti értékek és területek őrzése, megóvása, károsításának megelőzése érdekében – egyenruhával és szolgálati lőfegyverrel ellátott tagokból álló – </a:t>
            </a:r>
            <a:r>
              <a:rPr lang="hu-HU" altLang="hu-HU" sz="2400" b="1" u="sng" smtClean="0">
                <a:solidFill>
                  <a:srgbClr val="008000"/>
                </a:solidFill>
                <a:latin typeface="Tahoma" pitchFamily="34" charset="0"/>
                <a:cs typeface="Tahoma" pitchFamily="34" charset="0"/>
              </a:rPr>
              <a:t>természetvédelmi őrszolgálat</a:t>
            </a:r>
            <a:r>
              <a:rPr lang="hu-HU" altLang="hu-HU" sz="2400" smtClean="0">
                <a:latin typeface="Tahoma" pitchFamily="34" charset="0"/>
                <a:cs typeface="Tahoma" pitchFamily="34" charset="0"/>
              </a:rPr>
              <a:t> működik /Tvt. 59. §/. </a:t>
            </a:r>
          </a:p>
          <a:p>
            <a:pPr eaLnBrk="1" hangingPunct="1">
              <a:lnSpc>
                <a:spcPct val="90000"/>
              </a:lnSpc>
              <a:buFontTx/>
              <a:buNone/>
            </a:pPr>
            <a:endParaRPr lang="hu-HU" altLang="hu-HU" sz="2400"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a:xfrm>
            <a:off x="250825" y="260350"/>
            <a:ext cx="8642350" cy="1081088"/>
          </a:xfrm>
        </p:spPr>
        <p:txBody>
          <a:bodyPr/>
          <a:lstStyle/>
          <a:p>
            <a:pPr eaLnBrk="1" hangingPunct="1"/>
            <a:r>
              <a:rPr lang="hu-HU" altLang="hu-HU" sz="3500" b="1" smtClean="0">
                <a:solidFill>
                  <a:srgbClr val="008000"/>
                </a:solidFill>
                <a:latin typeface="Tahoma" pitchFamily="34" charset="0"/>
                <a:cs typeface="Tahoma" pitchFamily="34" charset="0"/>
              </a:rPr>
              <a:t>A természetvédelem </a:t>
            </a:r>
            <a:br>
              <a:rPr lang="hu-HU" altLang="hu-HU" sz="3500" b="1" smtClean="0">
                <a:solidFill>
                  <a:srgbClr val="008000"/>
                </a:solidFill>
                <a:latin typeface="Tahoma" pitchFamily="34" charset="0"/>
                <a:cs typeface="Tahoma" pitchFamily="34" charset="0"/>
              </a:rPr>
            </a:br>
            <a:r>
              <a:rPr lang="hu-HU" altLang="hu-HU" sz="3500" b="1" smtClean="0">
                <a:solidFill>
                  <a:srgbClr val="008000"/>
                </a:solidFill>
                <a:latin typeface="Tahoma" pitchFamily="34" charset="0"/>
                <a:cs typeface="Tahoma" pitchFamily="34" charset="0"/>
              </a:rPr>
              <a:t>állami szervezete</a:t>
            </a:r>
          </a:p>
        </p:txBody>
      </p:sp>
      <p:sp>
        <p:nvSpPr>
          <p:cNvPr id="163843" name="Rectangle 3"/>
          <p:cNvSpPr>
            <a:spLocks noGrp="1" noChangeArrowheads="1"/>
          </p:cNvSpPr>
          <p:nvPr>
            <p:ph type="body" idx="4294967295"/>
          </p:nvPr>
        </p:nvSpPr>
        <p:spPr>
          <a:xfrm>
            <a:off x="250825" y="1557338"/>
            <a:ext cx="8642350" cy="4895850"/>
          </a:xfrm>
        </p:spPr>
        <p:txBody>
          <a:bodyPr/>
          <a:lstStyle/>
          <a:p>
            <a:pPr eaLnBrk="1" hangingPunct="1">
              <a:lnSpc>
                <a:spcPct val="90000"/>
              </a:lnSpc>
              <a:buFontTx/>
              <a:buNone/>
              <a:tabLst>
                <a:tab pos="0" algn="l"/>
              </a:tabLst>
            </a:pPr>
            <a:r>
              <a:rPr lang="hu-HU" altLang="hu-HU" sz="2800" b="1" dirty="0" smtClean="0">
                <a:solidFill>
                  <a:srgbClr val="006600"/>
                </a:solidFill>
                <a:latin typeface="Tahoma" pitchFamily="34" charset="0"/>
                <a:cs typeface="Tahoma" pitchFamily="34" charset="0"/>
              </a:rPr>
              <a:t>Földművelésügyi Minisztérium (FM)</a:t>
            </a:r>
            <a:endParaRPr lang="hu-HU" altLang="hu-HU" sz="2800" b="1" dirty="0" smtClean="0">
              <a:latin typeface="Tahoma" pitchFamily="34" charset="0"/>
              <a:cs typeface="Tahoma" pitchFamily="34" charset="0"/>
            </a:endParaRPr>
          </a:p>
          <a:p>
            <a:pPr lvl="1" eaLnBrk="1" hangingPunct="1">
              <a:lnSpc>
                <a:spcPct val="90000"/>
              </a:lnSpc>
              <a:buFontTx/>
              <a:buNone/>
              <a:tabLst>
                <a:tab pos="0" algn="l"/>
              </a:tabLst>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Az állami természetvédelem csúcsszerve, főhatósága, amelynek szervezetében a</a:t>
            </a:r>
          </a:p>
          <a:p>
            <a:pPr lvl="1" eaLnBrk="1" hangingPunct="1">
              <a:lnSpc>
                <a:spcPct val="90000"/>
              </a:lnSpc>
              <a:buFontTx/>
              <a:buNone/>
              <a:tabLst>
                <a:tab pos="0" algn="l"/>
              </a:tabLst>
            </a:pPr>
            <a:r>
              <a:rPr lang="hu-HU" altLang="hu-HU" sz="2200" b="1" dirty="0" smtClean="0">
                <a:solidFill>
                  <a:srgbClr val="008000"/>
                </a:solidFill>
                <a:latin typeface="Tahoma" pitchFamily="34" charset="0"/>
                <a:cs typeface="Tahoma" pitchFamily="34" charset="0"/>
              </a:rPr>
              <a:t>környezetügyért, agrárfejlesztésért és </a:t>
            </a:r>
            <a:r>
              <a:rPr lang="hu-HU" altLang="hu-HU" sz="2200" b="1" dirty="0" err="1" smtClean="0">
                <a:solidFill>
                  <a:srgbClr val="008000"/>
                </a:solidFill>
                <a:latin typeface="Tahoma" pitchFamily="34" charset="0"/>
                <a:cs typeface="Tahoma" pitchFamily="34" charset="0"/>
              </a:rPr>
              <a:t>hungarikumokért</a:t>
            </a:r>
            <a:endParaRPr lang="hu-HU" altLang="hu-HU" sz="2200" b="1" dirty="0" smtClean="0">
              <a:solidFill>
                <a:srgbClr val="008000"/>
              </a:solidFill>
              <a:latin typeface="Tahoma" pitchFamily="34" charset="0"/>
              <a:cs typeface="Tahoma" pitchFamily="34" charset="0"/>
            </a:endParaRPr>
          </a:p>
          <a:p>
            <a:pPr lvl="1" eaLnBrk="1" hangingPunct="1">
              <a:lnSpc>
                <a:spcPct val="90000"/>
              </a:lnSpc>
              <a:buFontTx/>
              <a:buNone/>
              <a:tabLst>
                <a:tab pos="0" algn="l"/>
              </a:tabLst>
            </a:pPr>
            <a:r>
              <a:rPr lang="hu-HU" altLang="hu-HU" sz="2200" b="1" dirty="0" smtClean="0">
                <a:solidFill>
                  <a:srgbClr val="008000"/>
                </a:solidFill>
                <a:latin typeface="Tahoma" pitchFamily="34" charset="0"/>
                <a:cs typeface="Tahoma" pitchFamily="34" charset="0"/>
              </a:rPr>
              <a:t>felelős államtitkár</a:t>
            </a:r>
            <a:r>
              <a:rPr lang="hu-HU" altLang="hu-HU" sz="2200" dirty="0" smtClean="0">
                <a:latin typeface="Tahoma" pitchFamily="34" charset="0"/>
                <a:cs typeface="Tahoma" pitchFamily="34" charset="0"/>
              </a:rPr>
              <a:t> </a:t>
            </a:r>
          </a:p>
          <a:p>
            <a:pPr lvl="1" eaLnBrk="1" hangingPunct="1">
              <a:lnSpc>
                <a:spcPct val="90000"/>
              </a:lnSpc>
              <a:buFontTx/>
              <a:buNone/>
              <a:tabLst>
                <a:tab pos="0" algn="l"/>
              </a:tabLst>
            </a:pPr>
            <a:r>
              <a:rPr lang="hu-HU" altLang="hu-HU" sz="2200" dirty="0" smtClean="0">
                <a:latin typeface="Tahoma" pitchFamily="34" charset="0"/>
                <a:cs typeface="Tahoma" pitchFamily="34" charset="0"/>
              </a:rPr>
              <a:t>	irányítja a környezetvédelmi és a természetvédelmi igazgatási ágazatokat.</a:t>
            </a:r>
          </a:p>
          <a:p>
            <a:pPr eaLnBrk="1" hangingPunct="1">
              <a:lnSpc>
                <a:spcPct val="90000"/>
              </a:lnSpc>
              <a:buFontTx/>
              <a:buNone/>
              <a:tabLst>
                <a:tab pos="0" algn="l"/>
              </a:tabLst>
            </a:pPr>
            <a:r>
              <a:rPr lang="hu-HU" altLang="hu-HU" sz="2200" b="1" dirty="0" smtClean="0">
                <a:solidFill>
                  <a:srgbClr val="006600"/>
                </a:solidFill>
                <a:latin typeface="Tahoma" pitchFamily="34" charset="0"/>
                <a:cs typeface="Tahoma" pitchFamily="34" charset="0"/>
              </a:rPr>
              <a:t>	Környezetügyért felelős helyettes államtitkár</a:t>
            </a:r>
          </a:p>
          <a:p>
            <a:pPr eaLnBrk="1" hangingPunct="1">
              <a:lnSpc>
                <a:spcPct val="90000"/>
              </a:lnSpc>
              <a:buFontTx/>
              <a:buNone/>
              <a:tabLst>
                <a:tab pos="0" algn="l"/>
              </a:tabLst>
            </a:pPr>
            <a:r>
              <a:rPr lang="hu-HU" altLang="hu-HU" sz="2000" dirty="0" smtClean="0">
                <a:latin typeface="Tahoma" pitchFamily="34" charset="0"/>
                <a:cs typeface="Tahoma" pitchFamily="34" charset="0"/>
              </a:rPr>
              <a:t>	</a:t>
            </a:r>
            <a:r>
              <a:rPr lang="hu-HU" altLang="hu-HU" sz="2200" u="sng" dirty="0" smtClean="0">
                <a:latin typeface="Tahoma" pitchFamily="34" charset="0"/>
                <a:cs typeface="Tahoma" pitchFamily="34" charset="0"/>
              </a:rPr>
              <a:t>Természetvédelmi feladatok:</a:t>
            </a:r>
          </a:p>
          <a:p>
            <a:pPr lvl="1" eaLnBrk="1" hangingPunct="1">
              <a:lnSpc>
                <a:spcPct val="90000"/>
              </a:lnSpc>
              <a:buFontTx/>
              <a:buNone/>
              <a:tabLst>
                <a:tab pos="0" algn="l"/>
              </a:tabLst>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jogszabályok előkészítése,</a:t>
            </a:r>
          </a:p>
          <a:p>
            <a:pPr lvl="1" eaLnBrk="1" hangingPunct="1">
              <a:lnSpc>
                <a:spcPct val="90000"/>
              </a:lnSpc>
              <a:buFontTx/>
              <a:buNone/>
              <a:tabLst>
                <a:tab pos="0" algn="l"/>
              </a:tabLst>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szakmai feladatok, stratégiák, koncepciók készítése,</a:t>
            </a:r>
          </a:p>
          <a:p>
            <a:pPr lvl="1" eaLnBrk="1" hangingPunct="1">
              <a:lnSpc>
                <a:spcPct val="90000"/>
              </a:lnSpc>
              <a:buFontTx/>
              <a:buNone/>
              <a:tabLst>
                <a:tab pos="0" algn="l"/>
              </a:tabLst>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az állami természetvédelem országos szakmai irányítása  	 és felügyelete. </a:t>
            </a:r>
          </a:p>
          <a:p>
            <a:pPr lvl="2" eaLnBrk="1" hangingPunct="1">
              <a:lnSpc>
                <a:spcPct val="90000"/>
              </a:lnSpc>
              <a:tabLst>
                <a:tab pos="0" algn="l"/>
              </a:tabLst>
            </a:pPr>
            <a:endParaRPr lang="hu-HU" altLang="hu-HU" sz="2200" dirty="0" smtClean="0"/>
          </a:p>
          <a:p>
            <a:pPr lvl="1" eaLnBrk="1" hangingPunct="1">
              <a:lnSpc>
                <a:spcPct val="90000"/>
              </a:lnSpc>
              <a:buFontTx/>
              <a:buNone/>
              <a:tabLst>
                <a:tab pos="0" algn="l"/>
              </a:tabLst>
            </a:pPr>
            <a:endParaRPr lang="hu-HU" altLang="hu-HU" sz="500" dirty="0" smtClean="0"/>
          </a:p>
          <a:p>
            <a:pPr lvl="1" eaLnBrk="1" hangingPunct="1">
              <a:lnSpc>
                <a:spcPct val="90000"/>
              </a:lnSpc>
              <a:tabLst>
                <a:tab pos="0" algn="l"/>
              </a:tabLst>
            </a:pPr>
            <a:endParaRPr lang="hu-HU" altLang="hu-HU" sz="900" dirty="0"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fade">
                                      <p:cBhvr>
                                        <p:cTn id="7" dur="2000"/>
                                        <p:tgtEl>
                                          <p:spTgt spid="1638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843"/>
                                        </p:tgtEl>
                                        <p:attrNameLst>
                                          <p:attrName>style.visibility</p:attrName>
                                        </p:attrNameLst>
                                      </p:cBhvr>
                                      <p:to>
                                        <p:strVal val="visible"/>
                                      </p:to>
                                    </p:set>
                                    <p:animEffect transition="in" filter="fade">
                                      <p:cBhvr>
                                        <p:cTn id="10" dur="2000"/>
                                        <p:tgtEl>
                                          <p:spTgt spid="163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p:bldP spid="16384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Grp="1" noChangeArrowheads="1"/>
          </p:cNvSpPr>
          <p:nvPr>
            <p:ph type="body" idx="4294967295"/>
          </p:nvPr>
        </p:nvSpPr>
        <p:spPr>
          <a:xfrm>
            <a:off x="323850" y="1196975"/>
            <a:ext cx="8496300" cy="5400675"/>
          </a:xfrm>
        </p:spPr>
        <p:txBody>
          <a:bodyPr/>
          <a:lstStyle/>
          <a:p>
            <a:pPr eaLnBrk="1" hangingPunct="1">
              <a:buFontTx/>
              <a:buNone/>
              <a:tabLst>
                <a:tab pos="0" algn="l"/>
              </a:tabLst>
              <a:defRPr/>
            </a:pPr>
            <a:r>
              <a:rPr lang="hu-HU" altLang="hu-HU" sz="2800" b="1" dirty="0" smtClean="0">
                <a:solidFill>
                  <a:srgbClr val="006600"/>
                </a:solidFill>
                <a:latin typeface="Tahoma" pitchFamily="34" charset="0"/>
                <a:cs typeface="Tahoma" pitchFamily="34" charset="0"/>
              </a:rPr>
              <a:t>Országos Környezetvédelmi és </a:t>
            </a:r>
          </a:p>
          <a:p>
            <a:pPr eaLnBrk="1" hangingPunct="1">
              <a:buFontTx/>
              <a:buNone/>
              <a:tabLst>
                <a:tab pos="0" algn="l"/>
              </a:tabLst>
              <a:defRPr/>
            </a:pPr>
            <a:r>
              <a:rPr lang="hu-HU" altLang="hu-HU" sz="2800" b="1" dirty="0" smtClean="0">
                <a:solidFill>
                  <a:srgbClr val="006600"/>
                </a:solidFill>
                <a:latin typeface="Tahoma" pitchFamily="34" charset="0"/>
                <a:cs typeface="Tahoma" pitchFamily="34" charset="0"/>
              </a:rPr>
              <a:t>Természetvédelmi Főfelügyelőség (OKTF)</a:t>
            </a:r>
            <a:r>
              <a:rPr lang="hu-HU" altLang="hu-HU" sz="2500" i="1" dirty="0" smtClean="0">
                <a:solidFill>
                  <a:srgbClr val="A50021"/>
                </a:solidFill>
                <a:latin typeface="Tahoma" pitchFamily="34" charset="0"/>
                <a:ea typeface="+mj-ea"/>
                <a:cs typeface="Tahoma" pitchFamily="34" charset="0"/>
              </a:rPr>
              <a:t> </a:t>
            </a:r>
          </a:p>
          <a:p>
            <a:pPr eaLnBrk="1" hangingPunct="1">
              <a:buFontTx/>
              <a:buNone/>
              <a:tabLst>
                <a:tab pos="0" algn="l"/>
              </a:tabLst>
              <a:defRPr/>
            </a:pPr>
            <a:r>
              <a:rPr lang="hu-HU" altLang="hu-HU" sz="2400" i="1" dirty="0" smtClean="0">
                <a:solidFill>
                  <a:srgbClr val="A50021"/>
                </a:solidFill>
                <a:latin typeface="Tahoma" pitchFamily="34" charset="0"/>
                <a:ea typeface="+mj-ea"/>
                <a:cs typeface="Tahoma" pitchFamily="34" charset="0"/>
              </a:rPr>
              <a:t>(</a:t>
            </a:r>
            <a:r>
              <a:rPr lang="hu-HU" altLang="hu-HU" sz="2400" b="1" i="1" dirty="0" smtClean="0">
                <a:solidFill>
                  <a:srgbClr val="A50021"/>
                </a:solidFill>
                <a:latin typeface="Tahoma" pitchFamily="34" charset="0"/>
                <a:ea typeface="+mj-ea"/>
                <a:cs typeface="Tahoma" pitchFamily="34" charset="0"/>
              </a:rPr>
              <a:t>2016. dec. 31. előtt</a:t>
            </a:r>
            <a:r>
              <a:rPr lang="hu-HU" altLang="hu-HU" sz="2400" i="1" dirty="0" smtClean="0">
                <a:solidFill>
                  <a:srgbClr val="A50021"/>
                </a:solidFill>
                <a:latin typeface="Tahoma" pitchFamily="34" charset="0"/>
                <a:ea typeface="+mj-ea"/>
                <a:cs typeface="Tahoma" pitchFamily="34" charset="0"/>
              </a:rPr>
              <a:t>)</a:t>
            </a:r>
            <a:endParaRPr lang="hu-HU" altLang="hu-HU" sz="2400" b="1" dirty="0" smtClean="0">
              <a:solidFill>
                <a:srgbClr val="006600"/>
              </a:solidFill>
              <a:latin typeface="Tahoma" pitchFamily="34" charset="0"/>
              <a:cs typeface="Tahoma" pitchFamily="34" charset="0"/>
            </a:endParaRPr>
          </a:p>
          <a:p>
            <a:pPr lvl="1" eaLnBrk="1" hangingPunct="1">
              <a:lnSpc>
                <a:spcPct val="90000"/>
              </a:lnSpc>
              <a:buFontTx/>
              <a:buNone/>
              <a:tabLst>
                <a:tab pos="0" algn="l"/>
              </a:tabLst>
              <a:defRPr/>
            </a:pPr>
            <a:r>
              <a:rPr lang="hu-HU" altLang="hu-HU" sz="2000" dirty="0" smtClean="0">
                <a:solidFill>
                  <a:srgbClr val="000000"/>
                </a:solidFill>
                <a:latin typeface="Tahoma" pitchFamily="34" charset="0"/>
                <a:cs typeface="Tahoma" pitchFamily="34" charset="0"/>
              </a:rPr>
              <a:t>●</a:t>
            </a:r>
            <a:r>
              <a:rPr lang="hu-HU" altLang="hu-HU" sz="2400" dirty="0" smtClean="0">
                <a:solidFill>
                  <a:srgbClr val="000000"/>
                </a:solidFill>
                <a:latin typeface="Tahoma" pitchFamily="34" charset="0"/>
                <a:cs typeface="Tahoma" pitchFamily="34" charset="0"/>
              </a:rPr>
              <a:t> A környezetvédelemért felelős miniszter irányítása alá tartozó központi hivatal az ország egész területére kiterjedő illetékességgel.</a:t>
            </a:r>
            <a:endParaRPr lang="hu-HU" altLang="hu-HU" b="1" dirty="0" smtClean="0">
              <a:solidFill>
                <a:srgbClr val="006600"/>
              </a:solidFill>
              <a:latin typeface="Tahoma" pitchFamily="34" charset="0"/>
              <a:cs typeface="Tahoma" pitchFamily="34" charset="0"/>
            </a:endParaRPr>
          </a:p>
          <a:p>
            <a:pPr lvl="1" eaLnBrk="1" hangingPunct="1">
              <a:lnSpc>
                <a:spcPct val="90000"/>
              </a:lnSpc>
              <a:buFontTx/>
              <a:buNone/>
              <a:tabLst>
                <a:tab pos="0" algn="l"/>
              </a:tabLst>
              <a:defRPr/>
            </a:pPr>
            <a:r>
              <a:rPr lang="hu-HU" altLang="hu-HU" sz="2000" dirty="0" smtClean="0">
                <a:latin typeface="Tahoma" pitchFamily="34" charset="0"/>
                <a:cs typeface="Tahoma" pitchFamily="34" charset="0"/>
              </a:rPr>
              <a:t>●</a:t>
            </a:r>
            <a:r>
              <a:rPr lang="hu-HU" altLang="hu-HU" sz="2400" dirty="0" smtClean="0">
                <a:latin typeface="Tahoma" pitchFamily="34" charset="0"/>
                <a:cs typeface="Tahoma" pitchFamily="34" charset="0"/>
              </a:rPr>
              <a:t> A megnevezésében szereplő 2 igazgatási ágazat </a:t>
            </a:r>
            <a:r>
              <a:rPr lang="hu-HU" altLang="hu-HU" sz="2400" b="1" dirty="0" smtClean="0">
                <a:latin typeface="Tahoma" pitchFamily="34" charset="0"/>
                <a:cs typeface="Tahoma" pitchFamily="34" charset="0"/>
              </a:rPr>
              <a:t>másodfokú hatósága, szakhatósága</a:t>
            </a:r>
            <a:r>
              <a:rPr lang="hu-HU" altLang="hu-HU" sz="2400" dirty="0" smtClean="0">
                <a:latin typeface="Tahoma" pitchFamily="34" charset="0"/>
                <a:cs typeface="Tahoma" pitchFamily="34" charset="0"/>
              </a:rPr>
              <a:t>; törvényességi és szakszerűségi ellenőrzési hatáskörök.</a:t>
            </a:r>
          </a:p>
          <a:p>
            <a:pPr lvl="1" eaLnBrk="1" hangingPunct="1">
              <a:lnSpc>
                <a:spcPct val="90000"/>
              </a:lnSpc>
              <a:buFontTx/>
              <a:buNone/>
              <a:tabLst>
                <a:tab pos="0" algn="l"/>
              </a:tabLst>
              <a:defRPr/>
            </a:pPr>
            <a:r>
              <a:rPr lang="hu-HU" altLang="hu-HU" sz="2000" dirty="0" smtClean="0">
                <a:latin typeface="Tahoma" pitchFamily="34" charset="0"/>
                <a:cs typeface="Tahoma" pitchFamily="34" charset="0"/>
              </a:rPr>
              <a:t>●</a:t>
            </a:r>
            <a:r>
              <a:rPr lang="hu-HU" altLang="hu-HU" sz="2400" dirty="0" smtClean="0">
                <a:latin typeface="Tahoma" pitchFamily="34" charset="0"/>
                <a:cs typeface="Tahoma" pitchFamily="34" charset="0"/>
              </a:rPr>
              <a:t> Elsőfokú hatósági jogkörök (pl. fokozottan védett fajokkal kapcsolatban, az egész országra irányuló hatósági engedély iránti kérelem stb.).</a:t>
            </a:r>
            <a:endParaRPr lang="hu-HU" altLang="hu-HU" sz="2400" b="1" dirty="0" smtClean="0">
              <a:latin typeface="Tahoma" pitchFamily="34" charset="0"/>
              <a:cs typeface="Tahoma" pitchFamily="34" charset="0"/>
            </a:endParaRPr>
          </a:p>
          <a:p>
            <a:pPr eaLnBrk="1" hangingPunct="1">
              <a:lnSpc>
                <a:spcPct val="90000"/>
              </a:lnSpc>
              <a:buFontTx/>
              <a:buNone/>
              <a:tabLst>
                <a:tab pos="0" algn="l"/>
              </a:tabLst>
              <a:defRPr/>
            </a:pPr>
            <a:r>
              <a:rPr lang="hu-HU" altLang="hu-HU" sz="2400" b="1" i="1" dirty="0" smtClean="0">
                <a:solidFill>
                  <a:srgbClr val="A50021"/>
                </a:solidFill>
                <a:latin typeface="Tahoma" pitchFamily="34" charset="0"/>
                <a:cs typeface="Tahoma" pitchFamily="34" charset="0"/>
              </a:rPr>
              <a:t>Az OKTF 2016. december 31-én megszűnt, általános jogutód a Pest Megyei Kormányhivatal</a:t>
            </a:r>
            <a:endParaRPr lang="hu-HU" altLang="hu-HU" sz="2800" dirty="0" smtClean="0">
              <a:solidFill>
                <a:srgbClr val="A50021"/>
              </a:solidFill>
              <a:latin typeface="Tahoma" pitchFamily="34" charset="0"/>
              <a:cs typeface="Tahoma" pitchFamily="34" charset="0"/>
            </a:endParaRPr>
          </a:p>
          <a:p>
            <a:pPr lvl="1" eaLnBrk="1" hangingPunct="1">
              <a:lnSpc>
                <a:spcPct val="90000"/>
              </a:lnSpc>
              <a:buFontTx/>
              <a:buNone/>
              <a:tabLst>
                <a:tab pos="0" algn="l"/>
              </a:tabLst>
              <a:defRPr/>
            </a:pPr>
            <a:endParaRPr lang="hu-HU" altLang="hu-HU" sz="2400" dirty="0" smtClean="0"/>
          </a:p>
          <a:p>
            <a:pPr lvl="1" eaLnBrk="1" hangingPunct="1">
              <a:lnSpc>
                <a:spcPct val="90000"/>
              </a:lnSpc>
              <a:buFontTx/>
              <a:buNone/>
              <a:tabLst>
                <a:tab pos="0" algn="l"/>
              </a:tabLst>
              <a:defRPr/>
            </a:pPr>
            <a:endParaRPr lang="hu-HU" altLang="hu-HU" sz="2400" dirty="0" smtClean="0"/>
          </a:p>
          <a:p>
            <a:pPr lvl="1" eaLnBrk="1" hangingPunct="1">
              <a:lnSpc>
                <a:spcPct val="90000"/>
              </a:lnSpc>
              <a:buFontTx/>
              <a:buNone/>
              <a:tabLst>
                <a:tab pos="0" algn="l"/>
              </a:tabLst>
              <a:defRPr/>
            </a:pPr>
            <a:endParaRPr lang="hu-HU" altLang="hu-HU" sz="2400" dirty="0" smtClean="0"/>
          </a:p>
        </p:txBody>
      </p:sp>
      <p:sp>
        <p:nvSpPr>
          <p:cNvPr id="184325" name="Rectangle 5"/>
          <p:cNvSpPr>
            <a:spLocks noGrp="1" noChangeArrowheads="1"/>
          </p:cNvSpPr>
          <p:nvPr>
            <p:ph type="title" idx="4294967295"/>
          </p:nvPr>
        </p:nvSpPr>
        <p:spPr>
          <a:xfrm>
            <a:off x="250825" y="115888"/>
            <a:ext cx="8642350" cy="1009650"/>
          </a:xfrm>
          <a:noFill/>
        </p:spPr>
        <p:txBody>
          <a:bodyPr/>
          <a:lstStyle/>
          <a:p>
            <a:pPr eaLnBrk="1" hangingPunct="1"/>
            <a:r>
              <a:rPr lang="hu-HU" altLang="hu-HU" sz="3500" b="1" smtClean="0">
                <a:solidFill>
                  <a:srgbClr val="008000"/>
                </a:solidFill>
                <a:latin typeface="Tahoma" pitchFamily="34" charset="0"/>
                <a:cs typeface="Tahoma" pitchFamily="34" charset="0"/>
              </a:rPr>
              <a:t>A természetvédelem </a:t>
            </a:r>
            <a:br>
              <a:rPr lang="hu-HU" altLang="hu-HU" sz="3500" b="1" smtClean="0">
                <a:solidFill>
                  <a:srgbClr val="008000"/>
                </a:solidFill>
                <a:latin typeface="Tahoma" pitchFamily="34" charset="0"/>
                <a:cs typeface="Tahoma" pitchFamily="34" charset="0"/>
              </a:rPr>
            </a:br>
            <a:r>
              <a:rPr lang="hu-HU" altLang="hu-HU" sz="3500" b="1" smtClean="0">
                <a:solidFill>
                  <a:srgbClr val="008000"/>
                </a:solidFill>
                <a:latin typeface="Tahoma" pitchFamily="34" charset="0"/>
                <a:cs typeface="Tahoma" pitchFamily="34" charset="0"/>
              </a:rPr>
              <a:t>állami szervezete</a:t>
            </a:r>
            <a:endParaRPr lang="hu-HU" altLang="hu-HU" sz="2500" i="1" smtClean="0">
              <a:solidFill>
                <a:srgbClr val="A50021"/>
              </a:solidFill>
              <a:latin typeface="Tahoma" pitchFamily="34" charset="0"/>
              <a:cs typeface="Tahoma" pitchFamily="34" charset="0"/>
            </a:endParaRPr>
          </a:p>
        </p:txBody>
      </p:sp>
      <p:cxnSp>
        <p:nvCxnSpPr>
          <p:cNvPr id="241668" name="Egyenes összekötő 2"/>
          <p:cNvCxnSpPr>
            <a:cxnSpLocks noChangeShapeType="1"/>
          </p:cNvCxnSpPr>
          <p:nvPr/>
        </p:nvCxnSpPr>
        <p:spPr bwMode="auto">
          <a:xfrm>
            <a:off x="5219700" y="2349500"/>
            <a:ext cx="792163" cy="5286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4324"/>
                                        </p:tgtEl>
                                        <p:attrNameLst>
                                          <p:attrName>style.visibility</p:attrName>
                                        </p:attrNameLst>
                                      </p:cBhvr>
                                      <p:to>
                                        <p:strVal val="visible"/>
                                      </p:to>
                                    </p:set>
                                    <p:anim calcmode="lin" valueType="num">
                                      <p:cBhvr additive="base">
                                        <p:cTn id="7" dur="1000" fill="hold"/>
                                        <p:tgtEl>
                                          <p:spTgt spid="184324"/>
                                        </p:tgtEl>
                                        <p:attrNameLst>
                                          <p:attrName>ppt_x</p:attrName>
                                        </p:attrNameLst>
                                      </p:cBhvr>
                                      <p:tavLst>
                                        <p:tav tm="0">
                                          <p:val>
                                            <p:strVal val="#ppt_x"/>
                                          </p:val>
                                        </p:tav>
                                        <p:tav tm="100000">
                                          <p:val>
                                            <p:strVal val="#ppt_x"/>
                                          </p:val>
                                        </p:tav>
                                      </p:tavLst>
                                    </p:anim>
                                    <p:anim calcmode="lin" valueType="num">
                                      <p:cBhvr additive="base">
                                        <p:cTn id="8" dur="1000" fill="hold"/>
                                        <p:tgtEl>
                                          <p:spTgt spid="1843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25"/>
                                        </p:tgtEl>
                                        <p:attrNameLst>
                                          <p:attrName>style.visibility</p:attrName>
                                        </p:attrNameLst>
                                      </p:cBhvr>
                                      <p:to>
                                        <p:strVal val="visible"/>
                                      </p:to>
                                    </p:set>
                                    <p:anim calcmode="lin" valueType="num">
                                      <p:cBhvr additive="base">
                                        <p:cTn id="11" dur="1000" fill="hold"/>
                                        <p:tgtEl>
                                          <p:spTgt spid="184325"/>
                                        </p:tgtEl>
                                        <p:attrNameLst>
                                          <p:attrName>ppt_x</p:attrName>
                                        </p:attrNameLst>
                                      </p:cBhvr>
                                      <p:tavLst>
                                        <p:tav tm="0">
                                          <p:val>
                                            <p:strVal val="#ppt_x"/>
                                          </p:val>
                                        </p:tav>
                                        <p:tav tm="100000">
                                          <p:val>
                                            <p:strVal val="#ppt_x"/>
                                          </p:val>
                                        </p:tav>
                                      </p:tavLst>
                                    </p:anim>
                                    <p:anim calcmode="lin" valueType="num">
                                      <p:cBhvr additive="base">
                                        <p:cTn id="12" dur="1000" fill="hold"/>
                                        <p:tgtEl>
                                          <p:spTgt spid="184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p:bldP spid="18432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idx="4294967295"/>
          </p:nvPr>
        </p:nvSpPr>
        <p:spPr>
          <a:xfrm>
            <a:off x="250825" y="115888"/>
            <a:ext cx="8642350" cy="1009650"/>
          </a:xfrm>
        </p:spPr>
        <p:txBody>
          <a:bodyPr/>
          <a:lstStyle/>
          <a:p>
            <a:pPr eaLnBrk="1" hangingPunct="1"/>
            <a:r>
              <a:rPr lang="hu-HU" altLang="hu-HU" sz="3500" b="1" smtClean="0">
                <a:solidFill>
                  <a:srgbClr val="008000"/>
                </a:solidFill>
                <a:latin typeface="Tahoma" pitchFamily="34" charset="0"/>
                <a:cs typeface="Tahoma" pitchFamily="34" charset="0"/>
              </a:rPr>
              <a:t>A természetvédelem </a:t>
            </a:r>
            <a:br>
              <a:rPr lang="hu-HU" altLang="hu-HU" sz="3500" b="1" smtClean="0">
                <a:solidFill>
                  <a:srgbClr val="008000"/>
                </a:solidFill>
                <a:latin typeface="Tahoma" pitchFamily="34" charset="0"/>
                <a:cs typeface="Tahoma" pitchFamily="34" charset="0"/>
              </a:rPr>
            </a:br>
            <a:r>
              <a:rPr lang="hu-HU" altLang="hu-HU" sz="3500" b="1" smtClean="0">
                <a:solidFill>
                  <a:srgbClr val="008000"/>
                </a:solidFill>
                <a:latin typeface="Tahoma" pitchFamily="34" charset="0"/>
                <a:cs typeface="Tahoma" pitchFamily="34" charset="0"/>
              </a:rPr>
              <a:t>állami szervezete</a:t>
            </a:r>
            <a:endParaRPr lang="hu-HU" altLang="hu-HU" sz="2500" i="1" smtClean="0">
              <a:solidFill>
                <a:srgbClr val="008000"/>
              </a:solidFill>
              <a:latin typeface="Tahoma" pitchFamily="34" charset="0"/>
              <a:cs typeface="Tahoma" pitchFamily="34" charset="0"/>
            </a:endParaRPr>
          </a:p>
        </p:txBody>
      </p:sp>
      <p:sp>
        <p:nvSpPr>
          <p:cNvPr id="164867" name="Rectangle 3"/>
          <p:cNvSpPr>
            <a:spLocks noGrp="1" noChangeArrowheads="1"/>
          </p:cNvSpPr>
          <p:nvPr>
            <p:ph type="body" idx="4294967295"/>
          </p:nvPr>
        </p:nvSpPr>
        <p:spPr>
          <a:xfrm>
            <a:off x="323850" y="1268413"/>
            <a:ext cx="8496300" cy="5329237"/>
          </a:xfrm>
        </p:spPr>
        <p:txBody>
          <a:bodyPr/>
          <a:lstStyle/>
          <a:p>
            <a:pPr eaLnBrk="1" hangingPunct="1">
              <a:lnSpc>
                <a:spcPct val="90000"/>
              </a:lnSpc>
              <a:buFontTx/>
              <a:buNone/>
              <a:defRPr/>
            </a:pPr>
            <a:r>
              <a:rPr lang="hu-HU" altLang="hu-HU" sz="2800" b="1" dirty="0" smtClean="0">
                <a:solidFill>
                  <a:srgbClr val="006600"/>
                </a:solidFill>
                <a:latin typeface="Tahoma" pitchFamily="34" charset="0"/>
                <a:cs typeface="Tahoma" pitchFamily="34" charset="0"/>
              </a:rPr>
              <a:t>Megyei </a:t>
            </a:r>
            <a:r>
              <a:rPr lang="hu-HU" altLang="hu-HU" sz="2800" dirty="0" smtClean="0">
                <a:solidFill>
                  <a:srgbClr val="006600"/>
                </a:solidFill>
                <a:latin typeface="Tahoma" pitchFamily="34" charset="0"/>
                <a:cs typeface="Tahoma" pitchFamily="34" charset="0"/>
              </a:rPr>
              <a:t>(kijelölt)</a:t>
            </a:r>
            <a:r>
              <a:rPr lang="hu-HU" altLang="hu-HU" sz="2800" b="1" dirty="0" smtClean="0">
                <a:solidFill>
                  <a:srgbClr val="006600"/>
                </a:solidFill>
                <a:latin typeface="Tahoma" pitchFamily="34" charset="0"/>
                <a:cs typeface="Tahoma" pitchFamily="34" charset="0"/>
              </a:rPr>
              <a:t> kormányhivatalok </a:t>
            </a:r>
            <a:r>
              <a:rPr lang="hu-HU" altLang="hu-HU" sz="2500" i="1" dirty="0" smtClean="0">
                <a:solidFill>
                  <a:srgbClr val="A50021"/>
                </a:solidFill>
                <a:latin typeface="Tahoma" pitchFamily="34" charset="0"/>
                <a:ea typeface="+mj-ea"/>
                <a:cs typeface="Tahoma" pitchFamily="34" charset="0"/>
              </a:rPr>
              <a:t>(</a:t>
            </a:r>
            <a:r>
              <a:rPr lang="hu-HU" altLang="hu-HU" sz="2400" b="1" i="1" dirty="0" smtClean="0">
                <a:solidFill>
                  <a:srgbClr val="A50021"/>
                </a:solidFill>
                <a:latin typeface="Tahoma" pitchFamily="34" charset="0"/>
                <a:ea typeface="+mj-ea"/>
                <a:cs typeface="Tahoma" pitchFamily="34" charset="0"/>
              </a:rPr>
              <a:t>2015. ápr. 1- </a:t>
            </a:r>
          </a:p>
          <a:p>
            <a:pPr eaLnBrk="1" hangingPunct="1">
              <a:lnSpc>
                <a:spcPct val="90000"/>
              </a:lnSpc>
              <a:buFontTx/>
              <a:buNone/>
              <a:defRPr/>
            </a:pPr>
            <a:r>
              <a:rPr lang="hu-HU" altLang="hu-HU" sz="2400" b="1" i="1" dirty="0" smtClean="0">
                <a:solidFill>
                  <a:srgbClr val="A50021"/>
                </a:solidFill>
                <a:latin typeface="Tahoma" pitchFamily="34" charset="0"/>
                <a:ea typeface="+mj-ea"/>
                <a:cs typeface="Tahoma" pitchFamily="34" charset="0"/>
              </a:rPr>
              <a:t>2016. dec. 31-ig</a:t>
            </a:r>
            <a:r>
              <a:rPr lang="hu-HU" altLang="hu-HU" sz="2400" i="1" dirty="0" smtClean="0">
                <a:solidFill>
                  <a:srgbClr val="A50021"/>
                </a:solidFill>
                <a:latin typeface="Tahoma" pitchFamily="34" charset="0"/>
                <a:ea typeface="+mj-ea"/>
                <a:cs typeface="Tahoma" pitchFamily="34" charset="0"/>
              </a:rPr>
              <a:t>)</a:t>
            </a:r>
            <a:endParaRPr lang="hu-HU" altLang="hu-HU" sz="2400" b="1" dirty="0" smtClean="0">
              <a:solidFill>
                <a:srgbClr val="006600"/>
              </a:solidFill>
              <a:latin typeface="Tahoma" pitchFamily="34" charset="0"/>
              <a:cs typeface="Tahoma" pitchFamily="34" charset="0"/>
            </a:endParaRPr>
          </a:p>
          <a:p>
            <a:pPr lvl="1" eaLnBrk="1" hangingPunct="1">
              <a:lnSpc>
                <a:spcPct val="90000"/>
              </a:lnSpc>
              <a:buFontTx/>
              <a:buNone/>
              <a:defRPr/>
            </a:pPr>
            <a:r>
              <a:rPr lang="hu-HU" altLang="hu-HU" sz="2600" dirty="0" smtClean="0">
                <a:latin typeface="Tahoma" pitchFamily="34" charset="0"/>
                <a:cs typeface="Tahoma" pitchFamily="34" charset="0"/>
              </a:rPr>
              <a:t>● Területi környezetvédelmi és természetvédelmi  </a:t>
            </a:r>
            <a:r>
              <a:rPr lang="hu-HU" altLang="hu-HU" sz="2600" b="1" dirty="0" smtClean="0">
                <a:latin typeface="Tahoma" pitchFamily="34" charset="0"/>
                <a:cs typeface="Tahoma" pitchFamily="34" charset="0"/>
              </a:rPr>
              <a:t>első fokú hatóságok és szakhatóságok</a:t>
            </a:r>
            <a:r>
              <a:rPr lang="hu-HU" altLang="hu-HU" sz="2600" dirty="0" smtClean="0">
                <a:latin typeface="Tahoma" pitchFamily="34" charset="0"/>
                <a:cs typeface="Tahoma" pitchFamily="34" charset="0"/>
              </a:rPr>
              <a:t> kormányrendeletben meghatározott területi illetékességgel.</a:t>
            </a:r>
          </a:p>
          <a:p>
            <a:pPr lvl="1" eaLnBrk="1" hangingPunct="1">
              <a:lnSpc>
                <a:spcPct val="90000"/>
              </a:lnSpc>
              <a:buFontTx/>
              <a:buNone/>
              <a:defRPr/>
            </a:pPr>
            <a:r>
              <a:rPr lang="hu-HU" altLang="hu-HU" sz="2600" dirty="0" smtClean="0">
                <a:latin typeface="Tahoma" pitchFamily="34" charset="0"/>
                <a:cs typeface="Tahoma" pitchFamily="34" charset="0"/>
              </a:rPr>
              <a:t>● Regionális jellegű területi illetékesség – </a:t>
            </a:r>
          </a:p>
          <a:p>
            <a:pPr lvl="1" eaLnBrk="1" hangingPunct="1">
              <a:lnSpc>
                <a:spcPct val="90000"/>
              </a:lnSpc>
              <a:buFontTx/>
              <a:buNone/>
              <a:defRPr/>
            </a:pPr>
            <a:r>
              <a:rPr lang="hu-HU" altLang="hu-HU" sz="2600" dirty="0" smtClean="0">
                <a:latin typeface="Tahoma" pitchFamily="34" charset="0"/>
                <a:cs typeface="Tahoma" pitchFamily="34" charset="0"/>
              </a:rPr>
              <a:t>	11 megyei kormányhivatal.</a:t>
            </a:r>
          </a:p>
          <a:p>
            <a:pPr lvl="1" eaLnBrk="1" hangingPunct="1">
              <a:lnSpc>
                <a:spcPct val="90000"/>
              </a:lnSpc>
              <a:buFontTx/>
              <a:buNone/>
              <a:defRPr/>
            </a:pPr>
            <a:r>
              <a:rPr lang="hu-HU" altLang="hu-HU" sz="2600" dirty="0" smtClean="0">
                <a:latin typeface="Tahoma" pitchFamily="34" charset="0"/>
                <a:cs typeface="Tahoma" pitchFamily="34" charset="0"/>
              </a:rPr>
              <a:t> </a:t>
            </a:r>
            <a:r>
              <a:rPr lang="hu-HU" altLang="hu-HU" sz="2600" dirty="0" smtClean="0">
                <a:solidFill>
                  <a:srgbClr val="000000"/>
                </a:solidFill>
                <a:latin typeface="Tahoma" pitchFamily="34" charset="0"/>
                <a:cs typeface="Tahoma" pitchFamily="34" charset="0"/>
              </a:rPr>
              <a:t>● K</a:t>
            </a:r>
            <a:r>
              <a:rPr lang="hu-HU" altLang="hu-HU" sz="2600" dirty="0" smtClean="0">
                <a:latin typeface="Tahoma" pitchFamily="34" charset="0"/>
                <a:cs typeface="Tahoma" pitchFamily="34" charset="0"/>
              </a:rPr>
              <a:t>ülönös illetékesség: </a:t>
            </a:r>
          </a:p>
          <a:p>
            <a:pPr lvl="1" eaLnBrk="1" hangingPunct="1">
              <a:lnSpc>
                <a:spcPct val="90000"/>
              </a:lnSpc>
              <a:buFontTx/>
              <a:buNone/>
              <a:defRPr/>
            </a:pPr>
            <a:r>
              <a:rPr lang="hu-HU" altLang="hu-HU" sz="2600" dirty="0" smtClean="0">
                <a:latin typeface="Tahoma" pitchFamily="34" charset="0"/>
                <a:cs typeface="Tahoma" pitchFamily="34" charset="0"/>
              </a:rPr>
              <a:t>	terület alapján – 3 megyei kormányhivatal, </a:t>
            </a:r>
          </a:p>
          <a:p>
            <a:pPr lvl="1" eaLnBrk="1" hangingPunct="1">
              <a:lnSpc>
                <a:spcPct val="90000"/>
              </a:lnSpc>
              <a:buFontTx/>
              <a:buNone/>
              <a:defRPr/>
            </a:pPr>
            <a:r>
              <a:rPr lang="hu-HU" altLang="hu-HU" sz="2600" dirty="0" smtClean="0">
                <a:latin typeface="Tahoma" pitchFamily="34" charset="0"/>
                <a:cs typeface="Tahoma" pitchFamily="34" charset="0"/>
              </a:rPr>
              <a:t>	ügytípus alapján – 3 megyei kormányhivatal.</a:t>
            </a:r>
            <a:endParaRPr lang="hu-HU" altLang="hu-HU" sz="2400" b="1" dirty="0" smtClean="0">
              <a:latin typeface="Tahoma" pitchFamily="34" charset="0"/>
              <a:cs typeface="Tahoma" pitchFamily="34" charset="0"/>
            </a:endParaRPr>
          </a:p>
          <a:p>
            <a:pPr eaLnBrk="1" hangingPunct="1">
              <a:lnSpc>
                <a:spcPct val="90000"/>
              </a:lnSpc>
              <a:buFontTx/>
              <a:buNone/>
              <a:defRPr/>
            </a:pPr>
            <a:r>
              <a:rPr lang="hu-HU" altLang="hu-HU" sz="2400" b="1" i="1" dirty="0" smtClean="0">
                <a:solidFill>
                  <a:srgbClr val="A50021"/>
                </a:solidFill>
                <a:latin typeface="Tahoma" pitchFamily="34" charset="0"/>
                <a:cs typeface="Tahoma" pitchFamily="34" charset="0"/>
              </a:rPr>
              <a:t>a fenti területi hatósági rendszer 2017. január 1-től megváltozott!</a:t>
            </a:r>
          </a:p>
          <a:p>
            <a:pPr lvl="3" eaLnBrk="1" hangingPunct="1">
              <a:lnSpc>
                <a:spcPct val="90000"/>
              </a:lnSpc>
              <a:buFontTx/>
              <a:buNone/>
              <a:defRPr/>
            </a:pPr>
            <a:endParaRPr lang="hu-HU" altLang="hu-HU" dirty="0" smtClean="0"/>
          </a:p>
          <a:p>
            <a:pPr eaLnBrk="1" hangingPunct="1">
              <a:lnSpc>
                <a:spcPct val="90000"/>
              </a:lnSpc>
              <a:defRPr/>
            </a:pPr>
            <a:endParaRPr lang="hu-HU" altLang="hu-HU" sz="36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4866"/>
                                        </p:tgtEl>
                                        <p:attrNameLst>
                                          <p:attrName>style.visibility</p:attrName>
                                        </p:attrNameLst>
                                      </p:cBhvr>
                                      <p:to>
                                        <p:strVal val="visible"/>
                                      </p:to>
                                    </p:set>
                                    <p:anim calcmode="lin" valueType="num">
                                      <p:cBhvr additive="base">
                                        <p:cTn id="7" dur="1000" fill="hold"/>
                                        <p:tgtEl>
                                          <p:spTgt spid="164866"/>
                                        </p:tgtEl>
                                        <p:attrNameLst>
                                          <p:attrName>ppt_x</p:attrName>
                                        </p:attrNameLst>
                                      </p:cBhvr>
                                      <p:tavLst>
                                        <p:tav tm="0">
                                          <p:val>
                                            <p:strVal val="#ppt_x"/>
                                          </p:val>
                                        </p:tav>
                                        <p:tav tm="100000">
                                          <p:val>
                                            <p:strVal val="#ppt_x"/>
                                          </p:val>
                                        </p:tav>
                                      </p:tavLst>
                                    </p:anim>
                                    <p:anim calcmode="lin" valueType="num">
                                      <p:cBhvr additive="base">
                                        <p:cTn id="8" dur="1000" fill="hold"/>
                                        <p:tgtEl>
                                          <p:spTgt spid="1648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4867">
                                            <p:txEl>
                                              <p:pRg st="0" end="0"/>
                                            </p:txEl>
                                          </p:spTgt>
                                        </p:tgtEl>
                                        <p:attrNameLst>
                                          <p:attrName>style.visibility</p:attrName>
                                        </p:attrNameLst>
                                      </p:cBhvr>
                                      <p:to>
                                        <p:strVal val="visible"/>
                                      </p:to>
                                    </p:set>
                                    <p:anim calcmode="lin" valueType="num">
                                      <p:cBhvr additive="base">
                                        <p:cTn id="11" dur="1000" fill="hold"/>
                                        <p:tgtEl>
                                          <p:spTgt spid="164867">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6486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4867">
                                            <p:txEl>
                                              <p:pRg st="1" end="1"/>
                                            </p:txEl>
                                          </p:spTgt>
                                        </p:tgtEl>
                                        <p:attrNameLst>
                                          <p:attrName>style.visibility</p:attrName>
                                        </p:attrNameLst>
                                      </p:cBhvr>
                                      <p:to>
                                        <p:strVal val="visible"/>
                                      </p:to>
                                    </p:set>
                                    <p:anim calcmode="lin" valueType="num">
                                      <p:cBhvr additive="base">
                                        <p:cTn id="15" dur="10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6486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10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6486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4867">
                                            <p:txEl>
                                              <p:pRg st="3" end="3"/>
                                            </p:txEl>
                                          </p:spTgt>
                                        </p:tgtEl>
                                        <p:attrNameLst>
                                          <p:attrName>style.visibility</p:attrName>
                                        </p:attrNameLst>
                                      </p:cBhvr>
                                      <p:to>
                                        <p:strVal val="visible"/>
                                      </p:to>
                                    </p:set>
                                    <p:anim calcmode="lin" valueType="num">
                                      <p:cBhvr additive="base">
                                        <p:cTn id="23" dur="10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16486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 calcmode="lin" valueType="num">
                                      <p:cBhvr additive="base">
                                        <p:cTn id="27" dur="1000" fill="hold"/>
                                        <p:tgtEl>
                                          <p:spTgt spid="164867">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6486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4867">
                                            <p:txEl>
                                              <p:pRg st="5" end="5"/>
                                            </p:txEl>
                                          </p:spTgt>
                                        </p:tgtEl>
                                        <p:attrNameLst>
                                          <p:attrName>style.visibility</p:attrName>
                                        </p:attrNameLst>
                                      </p:cBhvr>
                                      <p:to>
                                        <p:strVal val="visible"/>
                                      </p:to>
                                    </p:set>
                                    <p:anim calcmode="lin" valueType="num">
                                      <p:cBhvr additive="base">
                                        <p:cTn id="31" dur="1000" fill="hold"/>
                                        <p:tgtEl>
                                          <p:spTgt spid="164867">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6486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4867">
                                            <p:txEl>
                                              <p:pRg st="6" end="6"/>
                                            </p:txEl>
                                          </p:spTgt>
                                        </p:tgtEl>
                                        <p:attrNameLst>
                                          <p:attrName>style.visibility</p:attrName>
                                        </p:attrNameLst>
                                      </p:cBhvr>
                                      <p:to>
                                        <p:strVal val="visible"/>
                                      </p:to>
                                    </p:set>
                                    <p:anim calcmode="lin" valueType="num">
                                      <p:cBhvr additive="base">
                                        <p:cTn id="35" dur="1000" fill="hold"/>
                                        <p:tgtEl>
                                          <p:spTgt spid="164867">
                                            <p:txEl>
                                              <p:pRg st="6" end="6"/>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16486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4867">
                                            <p:txEl>
                                              <p:pRg st="7" end="7"/>
                                            </p:txEl>
                                          </p:spTgt>
                                        </p:tgtEl>
                                        <p:attrNameLst>
                                          <p:attrName>style.visibility</p:attrName>
                                        </p:attrNameLst>
                                      </p:cBhvr>
                                      <p:to>
                                        <p:strVal val="visible"/>
                                      </p:to>
                                    </p:set>
                                    <p:anim calcmode="lin" valueType="num">
                                      <p:cBhvr additive="base">
                                        <p:cTn id="39" dur="1000" fill="hold"/>
                                        <p:tgtEl>
                                          <p:spTgt spid="164867">
                                            <p:txEl>
                                              <p:pRg st="7" end="7"/>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164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4867">
                                            <p:txEl>
                                              <p:pRg st="8" end="8"/>
                                            </p:txEl>
                                          </p:spTgt>
                                        </p:tgtEl>
                                        <p:attrNameLst>
                                          <p:attrName>style.visibility</p:attrName>
                                        </p:attrNameLst>
                                      </p:cBhvr>
                                      <p:to>
                                        <p:strVal val="visible"/>
                                      </p:to>
                                    </p:set>
                                    <p:anim calcmode="lin" valueType="num">
                                      <p:cBhvr additive="base">
                                        <p:cTn id="45" dur="1000" fill="hold"/>
                                        <p:tgtEl>
                                          <p:spTgt spid="164867">
                                            <p:txEl>
                                              <p:pRg st="8" end="8"/>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1648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P spid="164867"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idx="4294967295"/>
          </p:nvPr>
        </p:nvSpPr>
        <p:spPr>
          <a:xfrm>
            <a:off x="250825" y="0"/>
            <a:ext cx="8662988" cy="1196975"/>
          </a:xfrm>
        </p:spPr>
        <p:txBody>
          <a:bodyPr>
            <a:normAutofit fontScale="90000"/>
          </a:bodyPr>
          <a:lstStyle/>
          <a:p>
            <a:pPr marL="342900" indent="-342900">
              <a:lnSpc>
                <a:spcPct val="115000"/>
              </a:lnSpc>
              <a:spcBef>
                <a:spcPct val="20000"/>
              </a:spcBef>
              <a:defRPr/>
            </a:pP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2200" b="1" dirty="0" smtClean="0">
                <a:solidFill>
                  <a:srgbClr val="000000"/>
                </a:solidFill>
                <a:latin typeface="Tahoma" pitchFamily="34" charset="0"/>
                <a:ea typeface="Calibri" pitchFamily="34" charset="0"/>
                <a:cs typeface="Times New Roman" pitchFamily="18" charset="0"/>
              </a:rPr>
              <a:t>Területi környezetvédelmi és természetvédelmi hatóságok </a:t>
            </a:r>
            <a:br>
              <a:rPr lang="hu-HU" altLang="hu-HU" sz="2200" b="1" dirty="0" smtClean="0">
                <a:solidFill>
                  <a:srgbClr val="000000"/>
                </a:solidFill>
                <a:latin typeface="Tahoma" pitchFamily="34" charset="0"/>
                <a:ea typeface="Calibri" pitchFamily="34" charset="0"/>
                <a:cs typeface="Times New Roman" pitchFamily="18" charset="0"/>
              </a:rPr>
            </a:br>
            <a:r>
              <a:rPr lang="hu-HU" altLang="hu-HU" sz="2200" b="1" dirty="0" smtClean="0">
                <a:solidFill>
                  <a:srgbClr val="000000"/>
                </a:solidFill>
                <a:latin typeface="Tahoma" pitchFamily="34" charset="0"/>
                <a:ea typeface="Calibri" pitchFamily="34" charset="0"/>
                <a:cs typeface="Times New Roman" pitchFamily="18" charset="0"/>
              </a:rPr>
              <a:t>és illetékességi területük </a:t>
            </a:r>
            <a:br>
              <a:rPr lang="hu-HU" altLang="hu-HU" sz="2200" b="1" dirty="0" smtClean="0">
                <a:solidFill>
                  <a:srgbClr val="000000"/>
                </a:solidFill>
                <a:latin typeface="Tahoma" pitchFamily="34" charset="0"/>
                <a:ea typeface="Calibri" pitchFamily="34" charset="0"/>
                <a:cs typeface="Times New Roman" pitchFamily="18" charset="0"/>
              </a:rPr>
            </a:br>
            <a:r>
              <a:rPr lang="hu-HU" altLang="hu-HU" sz="2000" b="1" dirty="0" smtClean="0">
                <a:solidFill>
                  <a:srgbClr val="A50021"/>
                </a:solidFill>
                <a:latin typeface="Tahoma" pitchFamily="34" charset="0"/>
                <a:ea typeface="Calibri" pitchFamily="34" charset="0"/>
                <a:cs typeface="Times New Roman" pitchFamily="18" charset="0"/>
              </a:rPr>
              <a:t>(2015. ápr. 1-től 2016. dec. 31-ig)</a:t>
            </a:r>
            <a:br>
              <a:rPr lang="hu-HU" altLang="hu-HU" sz="2000" b="1" dirty="0" smtClean="0">
                <a:solidFill>
                  <a:srgbClr val="A50021"/>
                </a:solidFill>
                <a:latin typeface="Tahoma" pitchFamily="34" charset="0"/>
                <a:ea typeface="Calibri" pitchFamily="34" charset="0"/>
                <a:cs typeface="Times New Roman" pitchFamily="18" charset="0"/>
              </a:rPr>
            </a:br>
            <a:r>
              <a:rPr lang="hu-HU" altLang="hu-HU" sz="800" dirty="0" smtClean="0">
                <a:solidFill>
                  <a:srgbClr val="000000"/>
                </a:solidFill>
                <a:ea typeface="Calibri" pitchFamily="34" charset="0"/>
                <a:cs typeface="Times New Roman" pitchFamily="18" charset="0"/>
              </a:rPr>
              <a:t/>
            </a:r>
            <a:br>
              <a:rPr lang="hu-HU" altLang="hu-HU" sz="800" dirty="0" smtClean="0">
                <a:solidFill>
                  <a:srgbClr val="000000"/>
                </a:solidFill>
                <a:ea typeface="Calibri" pitchFamily="34" charset="0"/>
                <a:cs typeface="Times New Roman" pitchFamily="18" charset="0"/>
              </a:rPr>
            </a:br>
            <a:endParaRPr lang="hu-HU" altLang="hu-HU" sz="4000" dirty="0" smtClean="0"/>
          </a:p>
        </p:txBody>
      </p:sp>
      <p:sp>
        <p:nvSpPr>
          <p:cNvPr id="243715" name="Tartalom helye 2"/>
          <p:cNvSpPr>
            <a:spLocks noGrp="1"/>
          </p:cNvSpPr>
          <p:nvPr>
            <p:ph idx="4294967295"/>
          </p:nvPr>
        </p:nvSpPr>
        <p:spPr>
          <a:xfrm>
            <a:off x="107950" y="1196975"/>
            <a:ext cx="8785225" cy="5545138"/>
          </a:xfrm>
        </p:spPr>
        <p:txBody>
          <a:bodyPr/>
          <a:lstStyle/>
          <a:p>
            <a:pPr marL="0" indent="0">
              <a:lnSpc>
                <a:spcPct val="115000"/>
              </a:lnSpc>
              <a:buFontTx/>
              <a:buNone/>
            </a:pPr>
            <a:r>
              <a:rPr lang="hu-HU" altLang="hu-HU" sz="1200" b="1" smtClean="0">
                <a:latin typeface="Tahoma" pitchFamily="34" charset="0"/>
                <a:ea typeface="Calibri" pitchFamily="34" charset="0"/>
                <a:cs typeface="Times New Roman" pitchFamily="18" charset="0"/>
              </a:rPr>
              <a:t>Győr-Moson-Sopron Megyei Kormányhivatal:</a:t>
            </a:r>
            <a:r>
              <a:rPr lang="hu-HU" altLang="hu-HU" sz="1200" smtClean="0">
                <a:latin typeface="Tahoma" pitchFamily="34" charset="0"/>
                <a:ea typeface="Calibri" pitchFamily="34" charset="0"/>
                <a:cs typeface="Times New Roman" pitchFamily="18" charset="0"/>
              </a:rPr>
              <a:t>		Győr-Moson-Sopron megye és Komárom-Esztergom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Észak-dunántúli KTF</a:t>
            </a:r>
            <a:r>
              <a:rPr lang="hu-HU" altLang="hu-HU" sz="1200" b="1" smtClean="0">
                <a:solidFill>
                  <a:srgbClr val="000000"/>
                </a:solidFill>
                <a:latin typeface="Tahoma" pitchFamily="34" charset="0"/>
                <a:ea typeface="Calibri" pitchFamily="34" charset="0"/>
                <a:cs typeface="Times New Roman" pitchFamily="18" charset="0"/>
              </a:rPr>
              <a:t> –</a:t>
            </a:r>
            <a:r>
              <a:rPr lang="hu-HU" altLang="hu-HU" sz="1200" smtClean="0">
                <a:solidFill>
                  <a:srgbClr val="000000"/>
                </a:solidFill>
                <a:latin typeface="Tahoma" pitchFamily="34" charset="0"/>
                <a:ea typeface="Calibri" pitchFamily="34" charset="0"/>
                <a:cs typeface="Times New Roman" pitchFamily="18" charset="0"/>
              </a:rPr>
              <a:t> Győr)</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Vas Megyei Kormányhivatal:</a:t>
            </a:r>
            <a:r>
              <a:rPr lang="hu-HU" altLang="hu-HU" sz="1200" smtClean="0">
                <a:latin typeface="Tahoma" pitchFamily="34" charset="0"/>
                <a:ea typeface="Calibri" pitchFamily="34" charset="0"/>
                <a:cs typeface="Times New Roman" pitchFamily="18" charset="0"/>
              </a:rPr>
              <a:t>			Vas megye és Zala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Nyugat-dunántúli KTF</a:t>
            </a:r>
            <a:r>
              <a:rPr lang="hu-HU" altLang="hu-HU" sz="1200" smtClean="0">
                <a:solidFill>
                  <a:srgbClr val="000000"/>
                </a:solidFill>
                <a:latin typeface="Tahoma" pitchFamily="34" charset="0"/>
                <a:ea typeface="Calibri" pitchFamily="34" charset="0"/>
                <a:cs typeface="Times New Roman" pitchFamily="18" charset="0"/>
              </a:rPr>
              <a:t> </a:t>
            </a:r>
            <a:r>
              <a:rPr lang="hu-HU" altLang="hu-HU" sz="1200" b="1" smtClean="0">
                <a:solidFill>
                  <a:srgbClr val="000000"/>
                </a:solidFill>
                <a:latin typeface="Tahoma" pitchFamily="34" charset="0"/>
                <a:ea typeface="Calibri" pitchFamily="34" charset="0"/>
                <a:cs typeface="Times New Roman" pitchFamily="18" charset="0"/>
              </a:rPr>
              <a:t>–</a:t>
            </a:r>
            <a:r>
              <a:rPr lang="hu-HU" altLang="hu-HU" sz="1200" smtClean="0">
                <a:solidFill>
                  <a:srgbClr val="000000"/>
                </a:solidFill>
                <a:latin typeface="Tahoma" pitchFamily="34" charset="0"/>
                <a:ea typeface="Calibri" pitchFamily="34" charset="0"/>
                <a:cs typeface="Times New Roman" pitchFamily="18" charset="0"/>
              </a:rPr>
              <a:t> Szombathely)</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Fejér Megyei Kormányhivatal:</a:t>
            </a:r>
            <a:r>
              <a:rPr lang="hu-HU" altLang="hu-HU" sz="1200" smtClean="0">
                <a:latin typeface="Tahoma" pitchFamily="34" charset="0"/>
                <a:ea typeface="Calibri" pitchFamily="34" charset="0"/>
                <a:cs typeface="Times New Roman" pitchFamily="18" charset="0"/>
              </a:rPr>
              <a:t>			Fejér megye, Tolna megye és Veszprém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Közép-dunántúli KTF</a:t>
            </a:r>
            <a:r>
              <a:rPr lang="hu-HU" altLang="hu-HU" sz="1200" b="1" smtClean="0">
                <a:solidFill>
                  <a:srgbClr val="000000"/>
                </a:solidFill>
                <a:latin typeface="Tahoma" pitchFamily="34" charset="0"/>
                <a:ea typeface="Calibri" pitchFamily="34" charset="0"/>
                <a:cs typeface="Times New Roman" pitchFamily="18" charset="0"/>
              </a:rPr>
              <a:t> – </a:t>
            </a:r>
            <a:r>
              <a:rPr lang="hu-HU" altLang="hu-HU" sz="1200" smtClean="0">
                <a:solidFill>
                  <a:srgbClr val="000000"/>
                </a:solidFill>
                <a:latin typeface="Tahoma" pitchFamily="34" charset="0"/>
                <a:ea typeface="Calibri" pitchFamily="34" charset="0"/>
                <a:cs typeface="Times New Roman" pitchFamily="18" charset="0"/>
              </a:rPr>
              <a:t>Székesfehérvár)</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Baranya Megyei Kormányhivatal:</a:t>
            </a:r>
            <a:r>
              <a:rPr lang="hu-HU" altLang="hu-HU" sz="1200" smtClean="0">
                <a:latin typeface="Tahoma" pitchFamily="34" charset="0"/>
                <a:ea typeface="Calibri" pitchFamily="34" charset="0"/>
                <a:cs typeface="Times New Roman" pitchFamily="18" charset="0"/>
              </a:rPr>
              <a:t>			Baranya megye és Somogy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Dél-dunántúli KTF</a:t>
            </a:r>
            <a:r>
              <a:rPr lang="hu-HU" altLang="hu-HU" sz="1200" b="1" smtClean="0">
                <a:solidFill>
                  <a:srgbClr val="000000"/>
                </a:solidFill>
                <a:latin typeface="Tahoma" pitchFamily="34" charset="0"/>
                <a:ea typeface="Calibri" pitchFamily="34" charset="0"/>
                <a:cs typeface="Times New Roman" pitchFamily="18" charset="0"/>
              </a:rPr>
              <a:t> – </a:t>
            </a:r>
            <a:r>
              <a:rPr lang="hu-HU" altLang="hu-HU" sz="1200" smtClean="0">
                <a:solidFill>
                  <a:srgbClr val="000000"/>
                </a:solidFill>
                <a:latin typeface="Tahoma" pitchFamily="34" charset="0"/>
                <a:ea typeface="Calibri" pitchFamily="34" charset="0"/>
                <a:cs typeface="Times New Roman" pitchFamily="18" charset="0"/>
              </a:rPr>
              <a:t>Pécs)</a:t>
            </a:r>
            <a:r>
              <a:rPr lang="hu-HU" altLang="hu-HU" sz="1200" b="1" smtClean="0">
                <a:solidFill>
                  <a:srgbClr val="000000"/>
                </a:solidFill>
                <a:latin typeface="Tahoma" pitchFamily="34" charset="0"/>
                <a:ea typeface="Calibri" pitchFamily="34" charset="0"/>
                <a:cs typeface="Times New Roman" pitchFamily="18" charset="0"/>
              </a:rPr>
              <a:t> </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Pest Megyei Kormányhivatal:</a:t>
            </a:r>
            <a:r>
              <a:rPr lang="hu-HU" altLang="hu-HU" sz="1200" smtClean="0">
                <a:latin typeface="Tahoma" pitchFamily="34" charset="0"/>
                <a:ea typeface="Calibri" pitchFamily="34" charset="0"/>
                <a:cs typeface="Times New Roman" pitchFamily="18" charset="0"/>
              </a:rPr>
              <a:t>			Pest megye, Budapest és Nógrád megye</a:t>
            </a:r>
          </a:p>
          <a:p>
            <a:pPr marL="0" indent="0">
              <a:lnSpc>
                <a:spcPct val="115000"/>
              </a:lnSpc>
              <a:buFontTx/>
              <a:buNone/>
            </a:pPr>
            <a:r>
              <a:rPr lang="hu-HU" altLang="hu-HU" sz="1200" b="1" smtClean="0">
                <a:solidFill>
                  <a:srgbClr val="000099"/>
                </a:solidFill>
                <a:latin typeface="Tahoma" pitchFamily="34" charset="0"/>
                <a:ea typeface="Calibri" pitchFamily="34" charset="0"/>
                <a:cs typeface="Times New Roman" pitchFamily="18" charset="0"/>
              </a:rPr>
              <a:t>	(Közép-Duna-völgyi KTF</a:t>
            </a:r>
            <a:r>
              <a:rPr lang="hu-HU" altLang="hu-HU" sz="1200" smtClean="0">
                <a:solidFill>
                  <a:srgbClr val="000000"/>
                </a:solidFill>
                <a:latin typeface="Tahoma" pitchFamily="34" charset="0"/>
                <a:ea typeface="Calibri" pitchFamily="34" charset="0"/>
                <a:cs typeface="Times New Roman" pitchFamily="18" charset="0"/>
              </a:rPr>
              <a:t> </a:t>
            </a:r>
            <a:r>
              <a:rPr lang="hu-HU" altLang="hu-HU" sz="1200" b="1" smtClean="0">
                <a:solidFill>
                  <a:srgbClr val="000000"/>
                </a:solidFill>
                <a:latin typeface="Tahoma" pitchFamily="34" charset="0"/>
                <a:ea typeface="Calibri" pitchFamily="34" charset="0"/>
                <a:cs typeface="Times New Roman" pitchFamily="18" charset="0"/>
              </a:rPr>
              <a:t>–</a:t>
            </a:r>
            <a:r>
              <a:rPr lang="hu-HU" altLang="hu-HU" sz="1200" smtClean="0">
                <a:solidFill>
                  <a:srgbClr val="000000"/>
                </a:solidFill>
                <a:latin typeface="Tahoma" pitchFamily="34" charset="0"/>
                <a:ea typeface="Calibri" pitchFamily="34" charset="0"/>
                <a:cs typeface="Times New Roman" pitchFamily="18" charset="0"/>
              </a:rPr>
              <a:t> Veresegyház/Bp)</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Hajdú-Bihar Megyei Kormányhivatal:</a:t>
            </a:r>
            <a:r>
              <a:rPr lang="hu-HU" altLang="hu-HU" sz="1200" smtClean="0">
                <a:latin typeface="Tahoma" pitchFamily="34" charset="0"/>
                <a:ea typeface="Calibri" pitchFamily="34" charset="0"/>
                <a:cs typeface="Times New Roman" pitchFamily="18" charset="0"/>
              </a:rPr>
              <a:t>		Hajdú-Bihar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Tiszántúli KTF</a:t>
            </a:r>
            <a:r>
              <a:rPr lang="hu-HU" altLang="hu-HU" sz="1200" smtClean="0">
                <a:solidFill>
                  <a:srgbClr val="000000"/>
                </a:solidFill>
                <a:latin typeface="Tahoma" pitchFamily="34" charset="0"/>
                <a:ea typeface="Calibri" pitchFamily="34" charset="0"/>
                <a:cs typeface="Times New Roman" pitchFamily="18" charset="0"/>
              </a:rPr>
              <a:t> </a:t>
            </a:r>
            <a:r>
              <a:rPr lang="hu-HU" altLang="hu-HU" sz="1200" b="1" smtClean="0">
                <a:solidFill>
                  <a:srgbClr val="000000"/>
                </a:solidFill>
                <a:latin typeface="Tahoma" pitchFamily="34" charset="0"/>
                <a:ea typeface="Calibri" pitchFamily="34" charset="0"/>
                <a:cs typeface="Times New Roman" pitchFamily="18" charset="0"/>
              </a:rPr>
              <a:t>–</a:t>
            </a:r>
            <a:r>
              <a:rPr lang="hu-HU" altLang="hu-HU" sz="1200" smtClean="0">
                <a:solidFill>
                  <a:srgbClr val="000000"/>
                </a:solidFill>
                <a:latin typeface="Tahoma" pitchFamily="34" charset="0"/>
                <a:ea typeface="Calibri" pitchFamily="34" charset="0"/>
                <a:cs typeface="Times New Roman" pitchFamily="18" charset="0"/>
              </a:rPr>
              <a:t> Debrecen)</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Békés Megyei Kormányhivatal:	</a:t>
            </a:r>
            <a:r>
              <a:rPr lang="hu-HU" altLang="hu-HU" sz="1200" smtClean="0">
                <a:latin typeface="Tahoma" pitchFamily="34" charset="0"/>
                <a:ea typeface="Calibri" pitchFamily="34" charset="0"/>
                <a:cs typeface="Times New Roman" pitchFamily="18" charset="0"/>
              </a:rPr>
              <a:t>		Békés megye</a:t>
            </a:r>
          </a:p>
          <a:p>
            <a:pPr marL="0" indent="0">
              <a:lnSpc>
                <a:spcPct val="115000"/>
              </a:lnSpc>
              <a:buFontTx/>
              <a:buNone/>
            </a:pPr>
            <a:endParaRPr lang="hu-HU" altLang="hu-HU" sz="200" b="1"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Szabolcs-Szatmár-Bereg Megyei Kormányhivatal:</a:t>
            </a:r>
            <a:r>
              <a:rPr lang="hu-HU" altLang="hu-HU" sz="1200" smtClean="0">
                <a:latin typeface="Tahoma" pitchFamily="34" charset="0"/>
                <a:ea typeface="Calibri" pitchFamily="34" charset="0"/>
                <a:cs typeface="Times New Roman" pitchFamily="18" charset="0"/>
              </a:rPr>
              <a:t>	Szabolcs-Szatmár-Bereg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Felső-Tisza-vidéki KTF</a:t>
            </a:r>
            <a:r>
              <a:rPr lang="hu-HU" altLang="hu-HU" sz="1200" b="1" smtClean="0">
                <a:solidFill>
                  <a:srgbClr val="000000"/>
                </a:solidFill>
                <a:latin typeface="Tahoma" pitchFamily="34" charset="0"/>
                <a:ea typeface="Calibri" pitchFamily="34" charset="0"/>
                <a:cs typeface="Times New Roman" pitchFamily="18" charset="0"/>
              </a:rPr>
              <a:t> – </a:t>
            </a:r>
            <a:r>
              <a:rPr lang="hu-HU" altLang="hu-HU" sz="1200" smtClean="0">
                <a:solidFill>
                  <a:srgbClr val="000000"/>
                </a:solidFill>
                <a:latin typeface="Tahoma" pitchFamily="34" charset="0"/>
                <a:ea typeface="Calibri" pitchFamily="34" charset="0"/>
                <a:cs typeface="Times New Roman" pitchFamily="18" charset="0"/>
              </a:rPr>
              <a:t>Nyíregyháza) </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Borsod-Abaúj-Zemplén Megyei Kormányhivatal:</a:t>
            </a:r>
            <a:r>
              <a:rPr lang="hu-HU" altLang="hu-HU" sz="1200" smtClean="0">
                <a:latin typeface="Tahoma" pitchFamily="34" charset="0"/>
                <a:ea typeface="Calibri" pitchFamily="34" charset="0"/>
                <a:cs typeface="Times New Roman" pitchFamily="18" charset="0"/>
              </a:rPr>
              <a:t>	Borsod-Abaúj-Zemplén megye és Heves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Észak-magyarországi KTF</a:t>
            </a:r>
            <a:r>
              <a:rPr lang="hu-HU" altLang="hu-HU" sz="1200" b="1" smtClean="0">
                <a:solidFill>
                  <a:srgbClr val="000000"/>
                </a:solidFill>
                <a:latin typeface="Tahoma" pitchFamily="34" charset="0"/>
                <a:ea typeface="Calibri" pitchFamily="34" charset="0"/>
                <a:cs typeface="Times New Roman" pitchFamily="18" charset="0"/>
              </a:rPr>
              <a:t> –</a:t>
            </a:r>
            <a:r>
              <a:rPr lang="hu-HU" altLang="hu-HU" sz="1200" smtClean="0">
                <a:solidFill>
                  <a:srgbClr val="000000"/>
                </a:solidFill>
                <a:latin typeface="Tahoma" pitchFamily="34" charset="0"/>
                <a:ea typeface="Calibri" pitchFamily="34" charset="0"/>
                <a:cs typeface="Times New Roman" pitchFamily="18" charset="0"/>
              </a:rPr>
              <a:t> Miskolc)</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Jász-Nagykun-Szolnok Megyei Kormányhivatal:</a:t>
            </a:r>
            <a:r>
              <a:rPr lang="hu-HU" altLang="hu-HU" sz="1200" smtClean="0">
                <a:latin typeface="Tahoma" pitchFamily="34" charset="0"/>
                <a:ea typeface="Calibri" pitchFamily="34" charset="0"/>
                <a:cs typeface="Times New Roman" pitchFamily="18" charset="0"/>
              </a:rPr>
              <a:t>		Jász-Nagykun-Szolnok megye</a:t>
            </a:r>
          </a:p>
          <a:p>
            <a:pPr marL="0" indent="0">
              <a:lnSpc>
                <a:spcPct val="115000"/>
              </a:lnSpc>
              <a:buFontTx/>
              <a:buNone/>
            </a:pPr>
            <a:r>
              <a:rPr lang="hu-HU" altLang="hu-HU" sz="1200" b="1" smtClean="0">
                <a:solidFill>
                  <a:srgbClr val="000099"/>
                </a:solidFill>
                <a:latin typeface="Tahoma" pitchFamily="34" charset="0"/>
                <a:ea typeface="Calibri" pitchFamily="34" charset="0"/>
                <a:cs typeface="Times New Roman" pitchFamily="18" charset="0"/>
              </a:rPr>
              <a:t>	(Közép-Tisza-vidéki KTF</a:t>
            </a:r>
            <a:r>
              <a:rPr lang="hu-HU" altLang="hu-HU" sz="1200" b="1" smtClean="0">
                <a:solidFill>
                  <a:srgbClr val="000000"/>
                </a:solidFill>
                <a:latin typeface="Tahoma" pitchFamily="34" charset="0"/>
                <a:ea typeface="Calibri" pitchFamily="34" charset="0"/>
                <a:cs typeface="Times New Roman" pitchFamily="18" charset="0"/>
              </a:rPr>
              <a:t> – </a:t>
            </a:r>
            <a:r>
              <a:rPr lang="hu-HU" altLang="hu-HU" sz="1200" smtClean="0">
                <a:solidFill>
                  <a:srgbClr val="000000"/>
                </a:solidFill>
                <a:latin typeface="Tahoma" pitchFamily="34" charset="0"/>
                <a:ea typeface="Calibri" pitchFamily="34" charset="0"/>
                <a:cs typeface="Times New Roman" pitchFamily="18" charset="0"/>
              </a:rPr>
              <a:t>Szolnok)</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Csongrád Megyei Kormányhivatal:</a:t>
            </a:r>
            <a:r>
              <a:rPr lang="hu-HU" altLang="hu-HU" sz="1200" smtClean="0">
                <a:latin typeface="Tahoma" pitchFamily="34" charset="0"/>
                <a:ea typeface="Calibri" pitchFamily="34" charset="0"/>
                <a:cs typeface="Times New Roman" pitchFamily="18" charset="0"/>
              </a:rPr>
              <a:t>			Csongrád megye és Bács-Kiskun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Alsó-Tisza-vidéki KTF</a:t>
            </a:r>
            <a:r>
              <a:rPr lang="hu-HU" altLang="hu-HU" sz="1200" smtClean="0">
                <a:solidFill>
                  <a:srgbClr val="000000"/>
                </a:solidFill>
                <a:latin typeface="Tahoma" pitchFamily="34" charset="0"/>
                <a:ea typeface="Calibri" pitchFamily="34" charset="0"/>
                <a:cs typeface="Times New Roman" pitchFamily="18" charset="0"/>
              </a:rPr>
              <a:t> </a:t>
            </a:r>
            <a:r>
              <a:rPr lang="hu-HU" altLang="hu-HU" sz="1200" b="1" smtClean="0">
                <a:solidFill>
                  <a:srgbClr val="000000"/>
                </a:solidFill>
                <a:latin typeface="Tahoma" pitchFamily="34" charset="0"/>
                <a:ea typeface="Calibri" pitchFamily="34" charset="0"/>
                <a:cs typeface="Times New Roman" pitchFamily="18" charset="0"/>
              </a:rPr>
              <a:t>–</a:t>
            </a:r>
            <a:r>
              <a:rPr lang="hu-HU" altLang="hu-HU" sz="1200" smtClean="0">
                <a:solidFill>
                  <a:srgbClr val="000000"/>
                </a:solidFill>
                <a:latin typeface="Tahoma" pitchFamily="34" charset="0"/>
                <a:ea typeface="Calibri" pitchFamily="34" charset="0"/>
                <a:cs typeface="Times New Roman" pitchFamily="18" charset="0"/>
              </a:rPr>
              <a:t> Szeged)</a:t>
            </a:r>
          </a:p>
          <a:p>
            <a:pPr marL="0" indent="0">
              <a:buFontTx/>
              <a:buNone/>
            </a:pPr>
            <a:endParaRPr lang="hu-HU" altLang="hu-HU" sz="1200" smtClean="0">
              <a:latin typeface="Tahoma" pitchFamily="34" charset="0"/>
              <a:ea typeface="Calibri" pitchFamily="34" charset="0"/>
              <a:cs typeface="Times New Roman" pitchFamily="18" charset="0"/>
            </a:endParaRPr>
          </a:p>
          <a:p>
            <a:pPr marL="0" indent="0"/>
            <a:endParaRPr lang="hu-HU" altLang="hu-HU" sz="1200" smtClean="0">
              <a:latin typeface="Tahoma"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idx="4294967295"/>
          </p:nvPr>
        </p:nvSpPr>
        <p:spPr>
          <a:xfrm>
            <a:off x="250825" y="0"/>
            <a:ext cx="8497888" cy="1196975"/>
          </a:xfrm>
        </p:spPr>
        <p:txBody>
          <a:bodyPr>
            <a:normAutofit fontScale="90000"/>
          </a:bodyPr>
          <a:lstStyle/>
          <a:p>
            <a:pPr marL="342900" indent="-342900">
              <a:lnSpc>
                <a:spcPct val="115000"/>
              </a:lnSpc>
              <a:spcBef>
                <a:spcPct val="20000"/>
              </a:spcBef>
              <a:defRPr/>
            </a:pP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2200" b="1" dirty="0" smtClean="0">
                <a:solidFill>
                  <a:srgbClr val="000000"/>
                </a:solidFill>
                <a:latin typeface="Tahoma" pitchFamily="34" charset="0"/>
                <a:ea typeface="Calibri" pitchFamily="34" charset="0"/>
                <a:cs typeface="Times New Roman" pitchFamily="18" charset="0"/>
              </a:rPr>
              <a:t>Területi környezetvédelmi és természetvédelmi hatóságok </a:t>
            </a:r>
            <a:br>
              <a:rPr lang="hu-HU" altLang="hu-HU" sz="2200" b="1" dirty="0" smtClean="0">
                <a:solidFill>
                  <a:srgbClr val="000000"/>
                </a:solidFill>
                <a:latin typeface="Tahoma" pitchFamily="34" charset="0"/>
                <a:ea typeface="Calibri" pitchFamily="34" charset="0"/>
                <a:cs typeface="Times New Roman" pitchFamily="18" charset="0"/>
              </a:rPr>
            </a:br>
            <a:r>
              <a:rPr lang="hu-HU" altLang="hu-HU" sz="2200" b="1" dirty="0" smtClean="0">
                <a:solidFill>
                  <a:srgbClr val="000000"/>
                </a:solidFill>
                <a:latin typeface="Tahoma" pitchFamily="34" charset="0"/>
                <a:ea typeface="Calibri" pitchFamily="34" charset="0"/>
                <a:cs typeface="Times New Roman" pitchFamily="18" charset="0"/>
              </a:rPr>
              <a:t>és illetékességi területük </a:t>
            </a:r>
            <a:br>
              <a:rPr lang="hu-HU" altLang="hu-HU" sz="2200" b="1" dirty="0" smtClean="0">
                <a:solidFill>
                  <a:srgbClr val="000000"/>
                </a:solidFill>
                <a:latin typeface="Tahoma" pitchFamily="34" charset="0"/>
                <a:ea typeface="Calibri" pitchFamily="34" charset="0"/>
                <a:cs typeface="Times New Roman" pitchFamily="18" charset="0"/>
              </a:rPr>
            </a:br>
            <a:r>
              <a:rPr lang="hu-HU" altLang="hu-HU" sz="2000" b="1" dirty="0" smtClean="0">
                <a:solidFill>
                  <a:srgbClr val="A50021"/>
                </a:solidFill>
                <a:latin typeface="Tahoma" pitchFamily="34" charset="0"/>
                <a:ea typeface="Calibri" pitchFamily="34" charset="0"/>
                <a:cs typeface="Times New Roman" pitchFamily="18" charset="0"/>
              </a:rPr>
              <a:t>(2015. ápr. 1-től 2016. dec. 31-ig)</a:t>
            </a:r>
            <a:br>
              <a:rPr lang="hu-HU" altLang="hu-HU" sz="2000" b="1" dirty="0" smtClean="0">
                <a:solidFill>
                  <a:srgbClr val="A50021"/>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t>
            </a:r>
            <a:r>
              <a:rPr lang="hu-HU" altLang="hu-HU" sz="800" dirty="0" smtClean="0">
                <a:solidFill>
                  <a:srgbClr val="000000"/>
                </a:solidFill>
                <a:ea typeface="Calibri" pitchFamily="34" charset="0"/>
                <a:cs typeface="Times New Roman" pitchFamily="18" charset="0"/>
              </a:rPr>
              <a:t/>
            </a:r>
            <a:br>
              <a:rPr lang="hu-HU" altLang="hu-HU" sz="800" dirty="0" smtClean="0">
                <a:solidFill>
                  <a:srgbClr val="000000"/>
                </a:solidFill>
                <a:ea typeface="Calibri" pitchFamily="34" charset="0"/>
                <a:cs typeface="Times New Roman" pitchFamily="18" charset="0"/>
              </a:rPr>
            </a:br>
            <a:endParaRPr lang="hu-HU" altLang="hu-HU" sz="4000" dirty="0" smtClean="0"/>
          </a:p>
        </p:txBody>
      </p:sp>
      <p:sp>
        <p:nvSpPr>
          <p:cNvPr id="244739" name="Tartalom helye 2"/>
          <p:cNvSpPr>
            <a:spLocks noGrp="1"/>
          </p:cNvSpPr>
          <p:nvPr>
            <p:ph idx="4294967295"/>
          </p:nvPr>
        </p:nvSpPr>
        <p:spPr>
          <a:xfrm>
            <a:off x="0" y="1341438"/>
            <a:ext cx="9144000" cy="5516562"/>
          </a:xfrm>
        </p:spPr>
        <p:txBody>
          <a:bodyPr/>
          <a:lstStyle/>
          <a:p>
            <a:pPr marL="0" indent="0">
              <a:lnSpc>
                <a:spcPct val="95000"/>
              </a:lnSpc>
              <a:buFontTx/>
              <a:buNone/>
            </a:pPr>
            <a:r>
              <a:rPr lang="hu-HU" altLang="hu-HU" sz="1300" b="1" smtClean="0">
                <a:latin typeface="Tahoma" pitchFamily="34" charset="0"/>
                <a:ea typeface="Calibri" pitchFamily="34" charset="0"/>
                <a:cs typeface="Times New Roman" pitchFamily="18" charset="0"/>
              </a:rPr>
              <a:t> 1) Győr-Moson-Sopron Megyei Kormányhivatal:</a:t>
            </a:r>
            <a:r>
              <a:rPr lang="hu-HU" altLang="hu-HU" sz="1300" smtClean="0">
                <a:latin typeface="Tahoma" pitchFamily="34" charset="0"/>
                <a:ea typeface="Calibri" pitchFamily="34" charset="0"/>
                <a:cs typeface="Times New Roman" pitchFamily="18" charset="0"/>
              </a:rPr>
              <a:t>	Győr-Moson-Sopron megye és Komárom-Esztergom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2) Vas Megyei Kormányhivatal:</a:t>
            </a:r>
            <a:r>
              <a:rPr lang="hu-HU" altLang="hu-HU" sz="1300" smtClean="0">
                <a:latin typeface="Tahoma" pitchFamily="34" charset="0"/>
                <a:ea typeface="Calibri" pitchFamily="34" charset="0"/>
                <a:cs typeface="Times New Roman" pitchFamily="18" charset="0"/>
              </a:rPr>
              <a:t>			Vas megye és Zala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3) Fejér Megyei Kormányhivatal:</a:t>
            </a:r>
            <a:r>
              <a:rPr lang="hu-HU" altLang="hu-HU" sz="1300" smtClean="0">
                <a:latin typeface="Tahoma" pitchFamily="34" charset="0"/>
                <a:ea typeface="Calibri" pitchFamily="34" charset="0"/>
                <a:cs typeface="Times New Roman" pitchFamily="18" charset="0"/>
              </a:rPr>
              <a:t>		Fejér megye, Tolna megye és Veszprém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 terület alapján meghatározott különös illetékesség</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4) Baranya Megyei Kormányhivatal:</a:t>
            </a:r>
            <a:r>
              <a:rPr lang="hu-HU" altLang="hu-HU" sz="1300" smtClean="0">
                <a:latin typeface="Tahoma" pitchFamily="34" charset="0"/>
                <a:ea typeface="Calibri" pitchFamily="34" charset="0"/>
                <a:cs typeface="Times New Roman" pitchFamily="18" charset="0"/>
              </a:rPr>
              <a:t>		Baranya megye és Somogy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5) Pest Megyei Kormányhivatal:</a:t>
            </a:r>
            <a:r>
              <a:rPr lang="hu-HU" altLang="hu-HU" sz="1300" smtClean="0">
                <a:latin typeface="Tahoma" pitchFamily="34" charset="0"/>
                <a:ea typeface="Calibri" pitchFamily="34" charset="0"/>
                <a:cs typeface="Times New Roman" pitchFamily="18" charset="0"/>
              </a:rPr>
              <a:t>			Pest megye, Budapest és Nógrád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 terület és ügytípus alapján meghat. különös illetékesség</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6) Hajdú-Bihar Megyei Kormányhivatal:</a:t>
            </a:r>
            <a:r>
              <a:rPr lang="hu-HU" altLang="hu-HU" sz="1300" smtClean="0">
                <a:latin typeface="Tahoma" pitchFamily="34" charset="0"/>
                <a:ea typeface="Calibri" pitchFamily="34" charset="0"/>
                <a:cs typeface="Times New Roman" pitchFamily="18" charset="0"/>
              </a:rPr>
              <a:t>		Hajdú-Bihar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7) Békés Megyei Kormányhivatal:	</a:t>
            </a:r>
            <a:r>
              <a:rPr lang="hu-HU" altLang="hu-HU" sz="1300" smtClean="0">
                <a:latin typeface="Tahoma" pitchFamily="34" charset="0"/>
                <a:ea typeface="Calibri" pitchFamily="34" charset="0"/>
                <a:cs typeface="Times New Roman" pitchFamily="18" charset="0"/>
              </a:rPr>
              <a:t>	Békés megye</a:t>
            </a:r>
          </a:p>
          <a:p>
            <a:pPr marL="0" indent="0">
              <a:lnSpc>
                <a:spcPct val="95000"/>
              </a:lnSpc>
              <a:buFontTx/>
              <a:buNone/>
            </a:pPr>
            <a:endParaRPr lang="hu-HU" altLang="hu-HU" sz="1300" smtClean="0">
              <a:latin typeface="Tahoma" pitchFamily="34" charset="0"/>
              <a:ea typeface="Calibri" pitchFamily="34" charset="0"/>
              <a:cs typeface="Times New Roman" pitchFamily="18" charset="0"/>
            </a:endParaRPr>
          </a:p>
          <a:p>
            <a:pPr marL="0" indent="0">
              <a:lnSpc>
                <a:spcPct val="95000"/>
              </a:lnSpc>
              <a:buFontTx/>
              <a:buNone/>
            </a:pPr>
            <a:r>
              <a:rPr lang="hu-HU" altLang="hu-HU" sz="1300" b="1" smtClean="0">
                <a:latin typeface="Tahoma" pitchFamily="34" charset="0"/>
                <a:ea typeface="Calibri" pitchFamily="34" charset="0"/>
                <a:cs typeface="Times New Roman" pitchFamily="18" charset="0"/>
              </a:rPr>
              <a:t> 8) Szabolcs-Szatmár-Bereg Megyei Kormányhivatal:</a:t>
            </a:r>
            <a:r>
              <a:rPr lang="hu-HU" altLang="hu-HU" sz="1300" smtClean="0">
                <a:latin typeface="Tahoma" pitchFamily="34" charset="0"/>
                <a:ea typeface="Calibri" pitchFamily="34" charset="0"/>
                <a:cs typeface="Times New Roman" pitchFamily="18" charset="0"/>
              </a:rPr>
              <a:t>	Szabolcs-Szatmár-Bereg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9) Borsod-Abaúj-Zemplén Megyei Kormányhivatal:</a:t>
            </a:r>
            <a:r>
              <a:rPr lang="hu-HU" altLang="hu-HU" sz="1300" smtClean="0">
                <a:latin typeface="Tahoma" pitchFamily="34" charset="0"/>
                <a:ea typeface="Calibri" pitchFamily="34" charset="0"/>
                <a:cs typeface="Times New Roman" pitchFamily="18" charset="0"/>
              </a:rPr>
              <a:t>	Borsod-Abaúj-Zemplén megye és Heves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 terület alapján meghatározott különös illetékesség</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10) Jász-Nagykun-Szolnok Megyei Kormányhivatal:</a:t>
            </a:r>
            <a:r>
              <a:rPr lang="hu-HU" altLang="hu-HU" sz="1300" smtClean="0">
                <a:latin typeface="Tahoma" pitchFamily="34" charset="0"/>
                <a:ea typeface="Calibri" pitchFamily="34" charset="0"/>
                <a:cs typeface="Times New Roman" pitchFamily="18" charset="0"/>
              </a:rPr>
              <a:t>	Jász-Nagykun-Szolnok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11) Csongrád Megyei Kormányhivatal:</a:t>
            </a:r>
            <a:r>
              <a:rPr lang="hu-HU" altLang="hu-HU" sz="1300" smtClean="0">
                <a:latin typeface="Tahoma" pitchFamily="34" charset="0"/>
                <a:ea typeface="Calibri" pitchFamily="34" charset="0"/>
                <a:cs typeface="Times New Roman" pitchFamily="18" charset="0"/>
              </a:rPr>
              <a:t>		Csongrád megye és Bács-Kiskun megye</a:t>
            </a:r>
          </a:p>
          <a:p>
            <a:pPr marL="0" indent="0">
              <a:lnSpc>
                <a:spcPct val="80000"/>
              </a:lnSpc>
            </a:pPr>
            <a:endParaRPr lang="hu-HU" altLang="hu-HU" sz="1300" smtClean="0">
              <a:latin typeface="Tahoma"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457200" y="115888"/>
            <a:ext cx="8229600" cy="936625"/>
          </a:xfrm>
        </p:spPr>
        <p:txBody>
          <a:bodyPr/>
          <a:lstStyle/>
          <a:p>
            <a:r>
              <a:rPr lang="hu-HU" altLang="hu-HU" sz="3200" b="1" smtClean="0">
                <a:solidFill>
                  <a:srgbClr val="006600"/>
                </a:solidFill>
                <a:latin typeface="Tahoma" pitchFamily="34" charset="0"/>
                <a:cs typeface="Tahoma" pitchFamily="34" charset="0"/>
              </a:rPr>
              <a:t>Környezetvédelmi és természetvédelmi hatóságok </a:t>
            </a:r>
            <a:r>
              <a:rPr lang="hu-HU" altLang="hu-HU" sz="2800" smtClean="0">
                <a:solidFill>
                  <a:srgbClr val="A50021"/>
                </a:solidFill>
                <a:latin typeface="Tahoma" pitchFamily="34" charset="0"/>
                <a:cs typeface="Tahoma" pitchFamily="34" charset="0"/>
              </a:rPr>
              <a:t>2016. december 31-ig</a:t>
            </a:r>
          </a:p>
        </p:txBody>
      </p:sp>
      <p:pic>
        <p:nvPicPr>
          <p:cNvPr id="245763" name="Picture 3" descr="Ter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052513"/>
            <a:ext cx="8208962" cy="568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Cím 1"/>
          <p:cNvSpPr>
            <a:spLocks noGrp="1"/>
          </p:cNvSpPr>
          <p:nvPr>
            <p:ph type="title"/>
          </p:nvPr>
        </p:nvSpPr>
        <p:spPr>
          <a:xfrm>
            <a:off x="457200" y="0"/>
            <a:ext cx="8229600" cy="1341438"/>
          </a:xfrm>
        </p:spPr>
        <p:txBody>
          <a:bodyPr/>
          <a:lstStyle/>
          <a:p>
            <a:r>
              <a:rPr lang="hu-HU" altLang="hu-HU" sz="3400" b="1" smtClean="0">
                <a:solidFill>
                  <a:srgbClr val="006600"/>
                </a:solidFill>
                <a:latin typeface="Tahoma" pitchFamily="34" charset="0"/>
                <a:cs typeface="Tahoma" pitchFamily="34" charset="0"/>
              </a:rPr>
              <a:t>Környezetvédelmi és természetvédelmi hatóságok</a:t>
            </a:r>
            <a:r>
              <a:rPr lang="hu-HU" altLang="hu-HU" sz="3600" b="1" smtClean="0">
                <a:solidFill>
                  <a:srgbClr val="006600"/>
                </a:solidFill>
                <a:latin typeface="Tahoma" pitchFamily="34" charset="0"/>
                <a:cs typeface="Tahoma" pitchFamily="34" charset="0"/>
              </a:rPr>
              <a:t> </a:t>
            </a:r>
            <a:br>
              <a:rPr lang="hu-HU" altLang="hu-HU" sz="3600" b="1" smtClean="0">
                <a:solidFill>
                  <a:srgbClr val="006600"/>
                </a:solidFill>
                <a:latin typeface="Tahoma" pitchFamily="34" charset="0"/>
                <a:cs typeface="Tahoma" pitchFamily="34" charset="0"/>
              </a:rPr>
            </a:br>
            <a:r>
              <a:rPr lang="hu-HU" altLang="hu-HU" sz="2400" b="1" smtClean="0">
                <a:solidFill>
                  <a:srgbClr val="A50021"/>
                </a:solidFill>
                <a:latin typeface="Tahoma" pitchFamily="34" charset="0"/>
                <a:cs typeface="Tahoma" pitchFamily="34" charset="0"/>
              </a:rPr>
              <a:t>2017. január 1-től</a:t>
            </a:r>
          </a:p>
        </p:txBody>
      </p:sp>
      <p:sp>
        <p:nvSpPr>
          <p:cNvPr id="246787" name="Tartalom helye 2"/>
          <p:cNvSpPr>
            <a:spLocks noGrp="1"/>
          </p:cNvSpPr>
          <p:nvPr>
            <p:ph idx="1"/>
          </p:nvPr>
        </p:nvSpPr>
        <p:spPr>
          <a:xfrm>
            <a:off x="457200" y="1412875"/>
            <a:ext cx="8229600" cy="5184775"/>
          </a:xfrm>
        </p:spPr>
        <p:txBody>
          <a:bodyPr/>
          <a:lstStyle/>
          <a:p>
            <a:pPr marL="0" indent="0">
              <a:buFontTx/>
              <a:buNone/>
            </a:pPr>
            <a:r>
              <a:rPr lang="hu-HU" altLang="hu-HU" sz="2200" b="1" smtClean="0">
                <a:solidFill>
                  <a:srgbClr val="006600"/>
                </a:solidFill>
                <a:latin typeface="Tahoma" pitchFamily="34" charset="0"/>
                <a:cs typeface="Tahoma" pitchFamily="34" charset="0"/>
              </a:rPr>
              <a:t>Országos környezetvédelmi és természetvédelmi hatóságként</a:t>
            </a:r>
            <a:r>
              <a:rPr lang="hu-HU" altLang="hu-HU" sz="2400" smtClean="0">
                <a:solidFill>
                  <a:srgbClr val="000000"/>
                </a:solidFill>
                <a:latin typeface="Tahoma" pitchFamily="34" charset="0"/>
                <a:cs typeface="Tahoma" pitchFamily="34" charset="0"/>
              </a:rPr>
              <a:t> </a:t>
            </a:r>
            <a:r>
              <a:rPr lang="hu-HU" altLang="hu-HU" sz="2000" smtClean="0">
                <a:solidFill>
                  <a:srgbClr val="000000"/>
                </a:solidFill>
                <a:latin typeface="Tahoma" pitchFamily="34" charset="0"/>
                <a:cs typeface="Tahoma" pitchFamily="34" charset="0"/>
              </a:rPr>
              <a:t>a Pest Megyei Kormányhivatal jár el. </a:t>
            </a:r>
          </a:p>
          <a:p>
            <a:pPr marL="0" indent="0">
              <a:buFontTx/>
              <a:buNone/>
            </a:pPr>
            <a:r>
              <a:rPr lang="hu-HU" altLang="hu-HU" sz="2200" b="1" smtClean="0">
                <a:solidFill>
                  <a:srgbClr val="006600"/>
                </a:solidFill>
                <a:latin typeface="Tahoma" pitchFamily="34" charset="0"/>
                <a:cs typeface="Tahoma" pitchFamily="34" charset="0"/>
              </a:rPr>
              <a:t>Területi környezetvédelmi és természetvédelmi hatóságként</a:t>
            </a:r>
            <a:r>
              <a:rPr lang="hu-HU" altLang="hu-HU" sz="2400" smtClean="0">
                <a:solidFill>
                  <a:srgbClr val="000000"/>
                </a:solidFill>
                <a:latin typeface="Tahoma" pitchFamily="34" charset="0"/>
                <a:cs typeface="Tahoma" pitchFamily="34" charset="0"/>
              </a:rPr>
              <a:t> </a:t>
            </a:r>
            <a:r>
              <a:rPr lang="hu-HU" altLang="hu-HU" sz="2000" smtClean="0">
                <a:solidFill>
                  <a:srgbClr val="000000"/>
                </a:solidFill>
                <a:latin typeface="Tahoma" pitchFamily="34" charset="0"/>
                <a:cs typeface="Tahoma" pitchFamily="34" charset="0"/>
              </a:rPr>
              <a:t>megyei illetékességgel a megyei kormányhivatal megyeszékhely szerinti járási hivatala jár el, kivéve Pest megyét és Budapest fővárost, amelyek területére kiterjedő illetékességgel a Pest Megyei Kormányhivatal környezetvédelmi és természetvédelmi hatáskörében Érdi Járási Hivatala jár el. </a:t>
            </a:r>
          </a:p>
          <a:p>
            <a:pPr marL="0" indent="0">
              <a:buFontTx/>
              <a:buNone/>
            </a:pPr>
            <a:r>
              <a:rPr lang="hu-HU" altLang="hu-HU" sz="2000" smtClean="0">
                <a:solidFill>
                  <a:srgbClr val="000000"/>
                </a:solidFill>
                <a:latin typeface="Tahoma" pitchFamily="34" charset="0"/>
                <a:cs typeface="Tahoma" pitchFamily="34" charset="0"/>
              </a:rPr>
              <a:t>A területi környezetvédelmi és természetvédelmi hatóság </a:t>
            </a:r>
            <a:r>
              <a:rPr lang="hu-HU" altLang="hu-HU" sz="2200" b="1" smtClean="0">
                <a:solidFill>
                  <a:srgbClr val="006600"/>
                </a:solidFill>
                <a:latin typeface="Tahoma" pitchFamily="34" charset="0"/>
                <a:cs typeface="Tahoma" pitchFamily="34" charset="0"/>
              </a:rPr>
              <a:t>különös illetékességgel</a:t>
            </a:r>
            <a:r>
              <a:rPr lang="hu-HU" altLang="hu-HU" sz="2000" smtClean="0">
                <a:solidFill>
                  <a:srgbClr val="000000"/>
                </a:solidFill>
                <a:latin typeface="Tahoma" pitchFamily="34" charset="0"/>
                <a:cs typeface="Tahoma" pitchFamily="34" charset="0"/>
              </a:rPr>
              <a:t> a 71/2015. (III. 30.) Korm. rendelet 3. melléklete szerinti esetekben jár el. </a:t>
            </a:r>
          </a:p>
          <a:p>
            <a:pPr marL="0" indent="0">
              <a:buFontTx/>
              <a:buNone/>
            </a:pPr>
            <a:r>
              <a:rPr lang="hu-HU" altLang="hu-HU" sz="2200" b="1" smtClean="0">
                <a:solidFill>
                  <a:srgbClr val="006600"/>
                </a:solidFill>
                <a:latin typeface="Tahoma" pitchFamily="34" charset="0"/>
                <a:cs typeface="Tahoma" pitchFamily="34" charset="0"/>
              </a:rPr>
              <a:t>A fővárosi főjegyző és a települési önkormányzat jegyzője</a:t>
            </a:r>
            <a:r>
              <a:rPr lang="hu-HU" altLang="hu-HU" sz="2200" smtClean="0">
                <a:solidFill>
                  <a:srgbClr val="000000"/>
                </a:solidFill>
                <a:latin typeface="Tahoma" pitchFamily="34" charset="0"/>
                <a:cs typeface="Tahoma" pitchFamily="34" charset="0"/>
              </a:rPr>
              <a:t> </a:t>
            </a:r>
            <a:r>
              <a:rPr lang="hu-HU" altLang="hu-HU" sz="2000" smtClean="0">
                <a:solidFill>
                  <a:srgbClr val="000000"/>
                </a:solidFill>
                <a:latin typeface="Tahoma" pitchFamily="34" charset="0"/>
                <a:cs typeface="Tahoma" pitchFamily="34" charset="0"/>
              </a:rPr>
              <a:t>által természetvédelmi hatósági ügyben hozott első fokú döntés esetén másodfokon a területi természetvédelmi hatóság az eljáró szerv. </a:t>
            </a:r>
          </a:p>
          <a:p>
            <a:pPr marL="0" indent="0"/>
            <a:endParaRPr lang="hu-HU" altLang="hu-HU"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p:cNvSpPr>
            <a:spLocks noGrp="1" noChangeArrowheads="1"/>
          </p:cNvSpPr>
          <p:nvPr>
            <p:ph type="body" idx="4294967295"/>
          </p:nvPr>
        </p:nvSpPr>
        <p:spPr>
          <a:xfrm>
            <a:off x="468313" y="1196975"/>
            <a:ext cx="8229600" cy="5545138"/>
          </a:xfrm>
        </p:spPr>
        <p:txBody>
          <a:bodyPr/>
          <a:lstStyle/>
          <a:p>
            <a:pPr marL="533400" indent="-533400" eaLnBrk="1" hangingPunct="1">
              <a:buFontTx/>
              <a:buNone/>
            </a:pPr>
            <a:r>
              <a:rPr lang="hu-HU" altLang="hu-HU" sz="2800" b="1" smtClean="0">
                <a:solidFill>
                  <a:srgbClr val="006600"/>
                </a:solidFill>
                <a:latin typeface="Tahoma" pitchFamily="34" charset="0"/>
                <a:cs typeface="Tahoma" pitchFamily="34" charset="0"/>
              </a:rPr>
              <a:t>Nemzeti park igazgatóságok (NPI) feladatai:</a:t>
            </a:r>
            <a:endParaRPr lang="hu-HU" altLang="hu-HU" sz="2400" smtClean="0">
              <a:solidFill>
                <a:srgbClr val="006600"/>
              </a:solidFill>
              <a:latin typeface="Tahoma" pitchFamily="34" charset="0"/>
              <a:cs typeface="Tahoma" pitchFamily="34" charset="0"/>
            </a:endParaRPr>
          </a:p>
          <a:p>
            <a:pPr marL="533400" indent="-533400" eaLnBrk="1" hangingPunct="1">
              <a:buFontTx/>
              <a:buNone/>
            </a:pPr>
            <a:r>
              <a:rPr lang="hu-HU" altLang="hu-HU" sz="2400" smtClean="0">
                <a:latin typeface="Tahoma" pitchFamily="34" charset="0"/>
                <a:cs typeface="Tahoma" pitchFamily="34" charset="0"/>
              </a:rPr>
              <a:t>   ● a védett és a fokozottan védett természeti értékek, a védett és a fokozottan védett természeti területek és a Natura 2000 területek </a:t>
            </a:r>
            <a:r>
              <a:rPr lang="hu-HU" altLang="hu-HU" sz="2400" b="1" smtClean="0">
                <a:latin typeface="Tahoma" pitchFamily="34" charset="0"/>
                <a:cs typeface="Tahoma" pitchFamily="34" charset="0"/>
              </a:rPr>
              <a:t>természetvédelmi kezelése</a:t>
            </a:r>
            <a:r>
              <a:rPr lang="hu-HU" altLang="hu-HU" sz="2400" smtClean="0">
                <a:latin typeface="Tahoma" pitchFamily="34" charset="0"/>
                <a:cs typeface="Tahoma" pitchFamily="34" charset="0"/>
              </a:rPr>
              <a:t>;</a:t>
            </a:r>
          </a:p>
          <a:p>
            <a:pPr marL="533400" indent="-533400" eaLnBrk="1" hangingPunct="1">
              <a:buFontTx/>
              <a:buNone/>
            </a:pPr>
            <a:r>
              <a:rPr lang="hu-HU" altLang="hu-HU" sz="2400" smtClean="0">
                <a:latin typeface="Tahoma" pitchFamily="34" charset="0"/>
                <a:cs typeface="Tahoma" pitchFamily="34" charset="0"/>
              </a:rPr>
              <a:t>   ● </a:t>
            </a:r>
            <a:r>
              <a:rPr lang="hu-HU" altLang="hu-HU" sz="2400" b="1" smtClean="0">
                <a:latin typeface="Tahoma" pitchFamily="34" charset="0"/>
                <a:cs typeface="Tahoma" pitchFamily="34" charset="0"/>
              </a:rPr>
              <a:t>természetvédelmi őrszolgálat</a:t>
            </a:r>
            <a:r>
              <a:rPr lang="hu-HU" altLang="hu-HU" sz="2400" smtClean="0">
                <a:latin typeface="Tahoma" pitchFamily="34" charset="0"/>
                <a:cs typeface="Tahoma" pitchFamily="34" charset="0"/>
              </a:rPr>
              <a:t> működtetése;</a:t>
            </a:r>
          </a:p>
          <a:p>
            <a:pPr marL="533400" indent="-533400" eaLnBrk="1" hangingPunct="1">
              <a:buFontTx/>
              <a:buNone/>
            </a:pPr>
            <a:r>
              <a:rPr lang="hu-HU" altLang="hu-HU" sz="2400" smtClean="0">
                <a:latin typeface="Tahoma" pitchFamily="34" charset="0"/>
                <a:cs typeface="Tahoma" pitchFamily="34" charset="0"/>
              </a:rPr>
              <a:t>   ● </a:t>
            </a:r>
            <a:r>
              <a:rPr lang="hu-HU" altLang="hu-HU" sz="2400" b="1" smtClean="0">
                <a:latin typeface="Tahoma" pitchFamily="34" charset="0"/>
                <a:cs typeface="Tahoma" pitchFamily="34" charset="0"/>
              </a:rPr>
              <a:t>vagyonkezelői feladatok</a:t>
            </a:r>
            <a:r>
              <a:rPr lang="hu-HU" altLang="hu-HU" sz="2400" smtClean="0">
                <a:latin typeface="Tahoma" pitchFamily="34" charset="0"/>
                <a:cs typeface="Tahoma" pitchFamily="34" charset="0"/>
              </a:rPr>
              <a:t> a vagyonkezelésükben levő </a:t>
            </a:r>
          </a:p>
          <a:p>
            <a:pPr marL="533400" indent="-533400" eaLnBrk="1" hangingPunct="1">
              <a:buFontTx/>
              <a:buNone/>
            </a:pPr>
            <a:r>
              <a:rPr lang="hu-HU" altLang="hu-HU" sz="2400" smtClean="0">
                <a:latin typeface="Tahoma" pitchFamily="34" charset="0"/>
                <a:cs typeface="Tahoma" pitchFamily="34" charset="0"/>
              </a:rPr>
              <a:t>	állami tulajdonú vagyontárgyak (földterületek, állatállomány) tekintetében;</a:t>
            </a:r>
          </a:p>
          <a:p>
            <a:pPr marL="533400" indent="-533400" eaLnBrk="1" hangingPunct="1">
              <a:buFontTx/>
              <a:buNone/>
            </a:pPr>
            <a:r>
              <a:rPr lang="hu-HU" altLang="hu-HU" sz="2400" smtClean="0">
                <a:latin typeface="Tahoma" pitchFamily="34" charset="0"/>
                <a:cs typeface="Tahoma" pitchFamily="34" charset="0"/>
              </a:rPr>
              <a:t>   ● </a:t>
            </a:r>
            <a:r>
              <a:rPr lang="hu-HU" altLang="hu-HU" sz="2400" b="1" smtClean="0">
                <a:latin typeface="Tahoma" pitchFamily="34" charset="0"/>
                <a:cs typeface="Tahoma" pitchFamily="34" charset="0"/>
              </a:rPr>
              <a:t>tulajdonosi joggyakorlás</a:t>
            </a:r>
            <a:r>
              <a:rPr lang="hu-HU" altLang="hu-HU" sz="2400" smtClean="0">
                <a:latin typeface="Tahoma" pitchFamily="34" charset="0"/>
                <a:cs typeface="Tahoma" pitchFamily="34" charset="0"/>
              </a:rPr>
              <a:t> állami gazdasági társaság felett;</a:t>
            </a:r>
          </a:p>
          <a:p>
            <a:pPr marL="533400" indent="-533400" eaLnBrk="1" hangingPunct="1">
              <a:buFontTx/>
              <a:buNone/>
            </a:pPr>
            <a:r>
              <a:rPr lang="hu-HU" altLang="hu-HU" sz="2400" smtClean="0">
                <a:solidFill>
                  <a:srgbClr val="000000"/>
                </a:solidFill>
                <a:latin typeface="Tahoma" pitchFamily="34" charset="0"/>
                <a:cs typeface="Tahoma" pitchFamily="34" charset="0"/>
              </a:rPr>
              <a:t>   ● természetvédelmi célú </a:t>
            </a:r>
            <a:r>
              <a:rPr lang="hu-HU" altLang="hu-HU" sz="2400" b="1" smtClean="0">
                <a:solidFill>
                  <a:srgbClr val="000000"/>
                </a:solidFill>
                <a:latin typeface="Tahoma" pitchFamily="34" charset="0"/>
                <a:cs typeface="Tahoma" pitchFamily="34" charset="0"/>
              </a:rPr>
              <a:t>nyilvántartások</a:t>
            </a:r>
            <a:r>
              <a:rPr lang="hu-HU" altLang="hu-HU" sz="2400" smtClean="0">
                <a:solidFill>
                  <a:srgbClr val="000000"/>
                </a:solidFill>
                <a:latin typeface="Tahoma" pitchFamily="34" charset="0"/>
                <a:cs typeface="Tahoma" pitchFamily="34" charset="0"/>
              </a:rPr>
              <a:t> vezetése, adatgyűjtés, kutatással kapcsolatos feladatok stb.  </a:t>
            </a:r>
          </a:p>
          <a:p>
            <a:pPr marL="533400" indent="-533400" eaLnBrk="1" hangingPunct="1">
              <a:buFontTx/>
              <a:buNone/>
            </a:pPr>
            <a:endParaRPr lang="hu-HU" altLang="hu-HU" sz="2200" smtClean="0">
              <a:solidFill>
                <a:srgbClr val="006600"/>
              </a:solidFill>
            </a:endParaRPr>
          </a:p>
          <a:p>
            <a:pPr marL="533400" indent="-533400" eaLnBrk="1" hangingPunct="1"/>
            <a:endParaRPr lang="hu-HU" altLang="hu-HU" smtClean="0">
              <a:solidFill>
                <a:srgbClr val="006600"/>
              </a:solidFill>
            </a:endParaRPr>
          </a:p>
        </p:txBody>
      </p:sp>
      <p:sp>
        <p:nvSpPr>
          <p:cNvPr id="186372" name="Rectangle 4"/>
          <p:cNvSpPr>
            <a:spLocks noChangeArrowheads="1"/>
          </p:cNvSpPr>
          <p:nvPr/>
        </p:nvSpPr>
        <p:spPr bwMode="auto">
          <a:xfrm>
            <a:off x="250825" y="0"/>
            <a:ext cx="86423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3500">
                <a:solidFill>
                  <a:srgbClr val="008000"/>
                </a:solidFill>
                <a:latin typeface="Tahoma" pitchFamily="34" charset="0"/>
                <a:cs typeface="Tahoma" pitchFamily="34" charset="0"/>
              </a:rPr>
              <a:t>A természetvédelem </a:t>
            </a:r>
            <a:br>
              <a:rPr lang="hu-HU" altLang="hu-HU" sz="3500">
                <a:solidFill>
                  <a:srgbClr val="008000"/>
                </a:solidFill>
                <a:latin typeface="Tahoma" pitchFamily="34" charset="0"/>
                <a:cs typeface="Tahoma" pitchFamily="34" charset="0"/>
              </a:rPr>
            </a:br>
            <a:r>
              <a:rPr lang="hu-HU" altLang="hu-HU" sz="3500">
                <a:solidFill>
                  <a:srgbClr val="008000"/>
                </a:solidFill>
                <a:latin typeface="Tahoma" pitchFamily="34" charset="0"/>
                <a:cs typeface="Tahoma" pitchFamily="34" charset="0"/>
              </a:rPr>
              <a:t>állami szervezete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6372"/>
                                        </p:tgtEl>
                                        <p:attrNameLst>
                                          <p:attrName>style.visibility</p:attrName>
                                        </p:attrNameLst>
                                      </p:cBhvr>
                                      <p:to>
                                        <p:strVal val="visible"/>
                                      </p:to>
                                    </p:set>
                                    <p:anim calcmode="lin" valueType="num">
                                      <p:cBhvr additive="base">
                                        <p:cTn id="7" dur="1000" fill="hold"/>
                                        <p:tgtEl>
                                          <p:spTgt spid="186372"/>
                                        </p:tgtEl>
                                        <p:attrNameLst>
                                          <p:attrName>ppt_x</p:attrName>
                                        </p:attrNameLst>
                                      </p:cBhvr>
                                      <p:tavLst>
                                        <p:tav tm="0">
                                          <p:val>
                                            <p:strVal val="#ppt_x"/>
                                          </p:val>
                                        </p:tav>
                                        <p:tav tm="100000">
                                          <p:val>
                                            <p:strVal val="#ppt_x"/>
                                          </p:val>
                                        </p:tav>
                                      </p:tavLst>
                                    </p:anim>
                                    <p:anim calcmode="lin" valueType="num">
                                      <p:cBhvr additive="base">
                                        <p:cTn id="8" dur="1000" fill="hold"/>
                                        <p:tgtEl>
                                          <p:spTgt spid="186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457200" y="0"/>
            <a:ext cx="8229600" cy="1125538"/>
          </a:xfrm>
        </p:spPr>
        <p:txBody>
          <a:bodyPr/>
          <a:lstStyle/>
          <a:p>
            <a:pPr eaLnBrk="1" hangingPunct="1"/>
            <a:r>
              <a:rPr lang="hu-HU" altLang="hu-HU" sz="3600" b="1" dirty="0" smtClean="0">
                <a:solidFill>
                  <a:srgbClr val="008000"/>
                </a:solidFill>
              </a:rPr>
              <a:t/>
            </a:r>
            <a:br>
              <a:rPr lang="hu-HU" altLang="hu-HU" sz="3600" b="1" dirty="0" smtClean="0">
                <a:solidFill>
                  <a:srgbClr val="008000"/>
                </a:solidFill>
              </a:rPr>
            </a:br>
            <a:r>
              <a:rPr lang="hu-HU" altLang="hu-HU" sz="3500" b="1" dirty="0" smtClean="0">
                <a:solidFill>
                  <a:srgbClr val="008000"/>
                </a:solidFill>
                <a:latin typeface="Tahoma" pitchFamily="34" charset="0"/>
                <a:cs typeface="Tahoma" pitchFamily="34" charset="0"/>
              </a:rPr>
              <a:t>A természetvédelem </a:t>
            </a:r>
            <a:br>
              <a:rPr lang="hu-HU" altLang="hu-HU" sz="3500" b="1" dirty="0" smtClean="0">
                <a:solidFill>
                  <a:srgbClr val="008000"/>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állami szervezete</a:t>
            </a:r>
            <a:br>
              <a:rPr lang="hu-HU" altLang="hu-HU" sz="3500" b="1" dirty="0" smtClean="0">
                <a:solidFill>
                  <a:srgbClr val="008000"/>
                </a:solidFill>
                <a:latin typeface="Tahoma" pitchFamily="34" charset="0"/>
                <a:cs typeface="Tahoma" pitchFamily="34" charset="0"/>
              </a:rPr>
            </a:br>
            <a:endParaRPr lang="hu-HU" altLang="hu-HU" sz="3500" b="1" dirty="0" smtClean="0">
              <a:solidFill>
                <a:srgbClr val="008000"/>
              </a:solidFill>
              <a:latin typeface="Tahoma" pitchFamily="34" charset="0"/>
              <a:cs typeface="Tahoma" pitchFamily="34" charset="0"/>
            </a:endParaRPr>
          </a:p>
        </p:txBody>
      </p:sp>
      <p:sp>
        <p:nvSpPr>
          <p:cNvPr id="248835" name="Rectangle 3"/>
          <p:cNvSpPr>
            <a:spLocks noGrp="1" noChangeArrowheads="1"/>
          </p:cNvSpPr>
          <p:nvPr>
            <p:ph type="body" idx="1"/>
          </p:nvPr>
        </p:nvSpPr>
        <p:spPr>
          <a:xfrm>
            <a:off x="468313" y="1268413"/>
            <a:ext cx="8229600" cy="5329237"/>
          </a:xfrm>
        </p:spPr>
        <p:txBody>
          <a:bodyPr/>
          <a:lstStyle/>
          <a:p>
            <a:pPr eaLnBrk="1" hangingPunct="1">
              <a:lnSpc>
                <a:spcPct val="80000"/>
              </a:lnSpc>
              <a:buFontTx/>
              <a:buNone/>
            </a:pPr>
            <a:r>
              <a:rPr lang="hu-HU" altLang="hu-HU" sz="2800" b="1" smtClean="0">
                <a:solidFill>
                  <a:srgbClr val="006600"/>
                </a:solidFill>
                <a:latin typeface="Tahoma" pitchFamily="34" charset="0"/>
                <a:cs typeface="Tahoma" pitchFamily="34" charset="0"/>
              </a:rPr>
              <a:t>Nemzeti park igazgatóságok feladatai:</a:t>
            </a:r>
            <a:endParaRPr lang="hu-HU" altLang="hu-HU" sz="2400" smtClean="0">
              <a:latin typeface="Tahoma" pitchFamily="34" charset="0"/>
              <a:cs typeface="Tahoma" pitchFamily="34" charset="0"/>
            </a:endParaRPr>
          </a:p>
          <a:p>
            <a:pPr eaLnBrk="1" hangingPunct="1">
              <a:lnSpc>
                <a:spcPct val="80000"/>
              </a:lnSpc>
              <a:buFontTx/>
              <a:buNone/>
            </a:pPr>
            <a:r>
              <a:rPr lang="hu-HU" altLang="hu-HU" sz="2300" smtClean="0">
                <a:latin typeface="Tahoma" pitchFamily="34" charset="0"/>
                <a:cs typeface="Tahoma" pitchFamily="34" charset="0"/>
              </a:rPr>
              <a:t>●  </a:t>
            </a:r>
            <a:r>
              <a:rPr lang="hu-HU" altLang="hu-HU" sz="2300" b="1" smtClean="0">
                <a:latin typeface="Tahoma" pitchFamily="34" charset="0"/>
                <a:cs typeface="Tahoma" pitchFamily="34" charset="0"/>
              </a:rPr>
              <a:t>közreműködés</a:t>
            </a:r>
            <a:r>
              <a:rPr lang="hu-HU" altLang="hu-HU" sz="2300" smtClean="0">
                <a:latin typeface="Tahoma" pitchFamily="34" charset="0"/>
                <a:cs typeface="Tahoma" pitchFamily="34" charset="0"/>
              </a:rPr>
              <a:t> a természetvédelmi szempontból védetté nem nyilvánított természetes növény- és állatvilág (vadászható, halászható vad- és halfajok, ősi  háziasított hazai állatfajok), valamint az erdővagyon </a:t>
            </a:r>
            <a:r>
              <a:rPr lang="hu-HU" altLang="hu-HU" sz="2300" b="1" smtClean="0">
                <a:latin typeface="Tahoma" pitchFamily="34" charset="0"/>
                <a:cs typeface="Tahoma" pitchFamily="34" charset="0"/>
              </a:rPr>
              <a:t>védelmében,</a:t>
            </a:r>
            <a:r>
              <a:rPr lang="hu-HU" altLang="hu-HU" sz="2300" smtClean="0">
                <a:latin typeface="Tahoma" pitchFamily="34" charset="0"/>
                <a:cs typeface="Tahoma" pitchFamily="34" charset="0"/>
              </a:rPr>
              <a:t> </a:t>
            </a:r>
          </a:p>
          <a:p>
            <a:pPr eaLnBrk="1" hangingPunct="1">
              <a:lnSpc>
                <a:spcPct val="80000"/>
              </a:lnSpc>
              <a:buFontTx/>
              <a:buNone/>
            </a:pPr>
            <a:r>
              <a:rPr lang="hu-HU" altLang="hu-HU" sz="2300" smtClean="0">
                <a:latin typeface="Tahoma" pitchFamily="34" charset="0"/>
                <a:cs typeface="Tahoma" pitchFamily="34" charset="0"/>
              </a:rPr>
              <a:t>	a természeti értékek, természeti területek </a:t>
            </a:r>
            <a:r>
              <a:rPr lang="hu-HU" altLang="hu-HU" sz="2300" b="1" smtClean="0">
                <a:latin typeface="Tahoma" pitchFamily="34" charset="0"/>
                <a:cs typeface="Tahoma" pitchFamily="34" charset="0"/>
              </a:rPr>
              <a:t>általános védelmében, </a:t>
            </a:r>
            <a:r>
              <a:rPr lang="hu-HU" altLang="hu-HU" sz="2300" smtClean="0">
                <a:latin typeface="Tahoma" pitchFamily="34" charset="0"/>
                <a:cs typeface="Tahoma" pitchFamily="34" charset="0"/>
              </a:rPr>
              <a:t>természetvédelmi állami</a:t>
            </a:r>
            <a:r>
              <a:rPr lang="hu-HU" altLang="hu-HU" sz="2300" b="1" smtClean="0">
                <a:latin typeface="Tahoma" pitchFamily="34" charset="0"/>
                <a:cs typeface="Tahoma" pitchFamily="34" charset="0"/>
              </a:rPr>
              <a:t> szakmai feladatokban;</a:t>
            </a:r>
            <a:endParaRPr lang="hu-HU" altLang="hu-HU" sz="2400" smtClean="0">
              <a:solidFill>
                <a:srgbClr val="000000"/>
              </a:solidFill>
              <a:latin typeface="Tahoma" pitchFamily="34" charset="0"/>
              <a:cs typeface="Tahoma" pitchFamily="34" charset="0"/>
            </a:endParaRPr>
          </a:p>
          <a:p>
            <a:pPr eaLnBrk="1" hangingPunct="1">
              <a:lnSpc>
                <a:spcPct val="80000"/>
              </a:lnSpc>
              <a:buFontTx/>
              <a:buNone/>
            </a:pPr>
            <a:r>
              <a:rPr lang="hu-HU" altLang="hu-HU" sz="2300" smtClean="0">
                <a:solidFill>
                  <a:srgbClr val="000000"/>
                </a:solidFill>
                <a:latin typeface="Tahoma" pitchFamily="34" charset="0"/>
                <a:cs typeface="Tahoma" pitchFamily="34" charset="0"/>
              </a:rPr>
              <a:t>● </a:t>
            </a:r>
            <a:r>
              <a:rPr lang="hu-HU" altLang="hu-HU" sz="2300" b="1" smtClean="0">
                <a:solidFill>
                  <a:srgbClr val="000000"/>
                </a:solidFill>
                <a:latin typeface="Tahoma" pitchFamily="34" charset="0"/>
                <a:cs typeface="Tahoma" pitchFamily="34" charset="0"/>
              </a:rPr>
              <a:t>	</a:t>
            </a:r>
            <a:r>
              <a:rPr lang="hu-HU" altLang="hu-HU" sz="2300" smtClean="0">
                <a:solidFill>
                  <a:srgbClr val="000000"/>
                </a:solidFill>
                <a:latin typeface="Tahoma" pitchFamily="34" charset="0"/>
                <a:cs typeface="Tahoma" pitchFamily="34" charset="0"/>
              </a:rPr>
              <a:t>biológiai sokféleség megőrzése, inváziós fajok visszaszorítása, élőhelyek kialakítása, fenntartása, helyreállítása.</a:t>
            </a:r>
          </a:p>
          <a:p>
            <a:pPr eaLnBrk="1" hangingPunct="1">
              <a:lnSpc>
                <a:spcPct val="80000"/>
              </a:lnSpc>
              <a:buFontTx/>
              <a:buNone/>
            </a:pPr>
            <a:r>
              <a:rPr lang="hu-HU" altLang="hu-HU" sz="2400" smtClean="0">
                <a:latin typeface="Tahoma" pitchFamily="34" charset="0"/>
                <a:cs typeface="Tahoma" pitchFamily="34" charset="0"/>
              </a:rPr>
              <a:t>Meghatározott feladatok ellátására </a:t>
            </a:r>
            <a:r>
              <a:rPr lang="hu-HU" altLang="hu-HU" sz="2400" b="1" smtClean="0">
                <a:latin typeface="Tahoma" pitchFamily="34" charset="0"/>
                <a:cs typeface="Tahoma" pitchFamily="34" charset="0"/>
              </a:rPr>
              <a:t>közhatalmi jogkört</a:t>
            </a: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gyakorol (Természetvédelmi Őrszolgálat működtetése, </a:t>
            </a:r>
          </a:p>
          <a:p>
            <a:pPr eaLnBrk="1" hangingPunct="1">
              <a:lnSpc>
                <a:spcPct val="80000"/>
              </a:lnSpc>
              <a:buFontTx/>
              <a:buNone/>
            </a:pPr>
            <a:r>
              <a:rPr lang="hu-HU" altLang="hu-HU" sz="2400" smtClean="0">
                <a:latin typeface="Tahoma" pitchFamily="34" charset="0"/>
                <a:cs typeface="Tahoma" pitchFamily="34" charset="0"/>
              </a:rPr>
              <a:t>ellenőrzés, nyilvántartás). A természetvédelmi őrök </a:t>
            </a:r>
          </a:p>
          <a:p>
            <a:pPr eaLnBrk="1" hangingPunct="1">
              <a:lnSpc>
                <a:spcPct val="80000"/>
              </a:lnSpc>
              <a:buFontTx/>
              <a:buNone/>
            </a:pPr>
            <a:r>
              <a:rPr lang="hu-HU" altLang="hu-HU" sz="2400" smtClean="0">
                <a:latin typeface="Tahoma" pitchFamily="34" charset="0"/>
                <a:cs typeface="Tahoma" pitchFamily="34" charset="0"/>
              </a:rPr>
              <a:t>nyilvántartása szempontjából </a:t>
            </a:r>
            <a:r>
              <a:rPr lang="hu-HU" altLang="hu-HU" sz="2400" b="1" smtClean="0">
                <a:latin typeface="Tahoma" pitchFamily="34" charset="0"/>
                <a:cs typeface="Tahoma" pitchFamily="34" charset="0"/>
              </a:rPr>
              <a:t>természetvédelmi</a:t>
            </a:r>
          </a:p>
          <a:p>
            <a:pPr eaLnBrk="1" hangingPunct="1">
              <a:lnSpc>
                <a:spcPct val="80000"/>
              </a:lnSpc>
              <a:buFontTx/>
              <a:buNone/>
            </a:pPr>
            <a:r>
              <a:rPr lang="hu-HU" altLang="hu-HU" sz="2400" b="1" smtClean="0">
                <a:latin typeface="Tahoma" pitchFamily="34" charset="0"/>
                <a:cs typeface="Tahoma" pitchFamily="34" charset="0"/>
              </a:rPr>
              <a:t>hatóság.</a:t>
            </a:r>
            <a:r>
              <a:rPr lang="hu-HU" altLang="hu-HU" sz="2400" smtClean="0">
                <a:latin typeface="Tahoma" pitchFamily="34" charset="0"/>
                <a:cs typeface="Tahoma" pitchFamily="34" charset="0"/>
              </a:rPr>
              <a:t> Regionális elrendezéssel 10 NPI, igazgató vezeti.</a:t>
            </a:r>
          </a:p>
          <a:p>
            <a:pPr eaLnBrk="1" hangingPunct="1">
              <a:lnSpc>
                <a:spcPct val="80000"/>
              </a:lnSpc>
            </a:pPr>
            <a:endParaRPr lang="hu-HU" altLang="hu-HU" sz="24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15888"/>
            <a:ext cx="8229600" cy="1225550"/>
          </a:xfrm>
        </p:spPr>
        <p:txBody>
          <a:bodyPr/>
          <a:lstStyle/>
          <a:p>
            <a:pPr eaLnBrk="1" hangingPunct="1"/>
            <a:r>
              <a:rPr lang="hu-HU" altLang="hu-HU" sz="3500" b="1" smtClean="0">
                <a:latin typeface="Tahoma" pitchFamily="34" charset="0"/>
                <a:cs typeface="Tahoma" pitchFamily="34" charset="0"/>
              </a:rPr>
              <a:t>Történeti visszatekintés</a:t>
            </a:r>
          </a:p>
        </p:txBody>
      </p:sp>
      <p:sp>
        <p:nvSpPr>
          <p:cNvPr id="130051" name="Rectangle 3"/>
          <p:cNvSpPr>
            <a:spLocks noGrp="1" noChangeArrowheads="1"/>
          </p:cNvSpPr>
          <p:nvPr>
            <p:ph type="body" idx="1"/>
          </p:nvPr>
        </p:nvSpPr>
        <p:spPr>
          <a:xfrm>
            <a:off x="468313" y="1484313"/>
            <a:ext cx="8229600" cy="4670425"/>
          </a:xfrm>
        </p:spPr>
        <p:txBody>
          <a:bodyPr/>
          <a:lstStyle/>
          <a:p>
            <a:pPr eaLnBrk="1" hangingPunct="1">
              <a:lnSpc>
                <a:spcPct val="90000"/>
              </a:lnSpc>
              <a:buFontTx/>
              <a:buNone/>
            </a:pPr>
            <a:r>
              <a:rPr lang="hu-HU" altLang="hu-HU" sz="2800" u="sng" smtClean="0">
                <a:solidFill>
                  <a:srgbClr val="003399"/>
                </a:solidFill>
                <a:latin typeface="Tahoma" pitchFamily="34" charset="0"/>
                <a:cs typeface="Tahoma" pitchFamily="34" charset="0"/>
              </a:rPr>
              <a:t>A védett természeti területek</a:t>
            </a:r>
            <a:r>
              <a:rPr lang="hu-HU" altLang="hu-HU" sz="2800" smtClean="0">
                <a:solidFill>
                  <a:srgbClr val="003399"/>
                </a:solidFill>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	szorosan kapcsolódnak </a:t>
            </a:r>
          </a:p>
          <a:p>
            <a:pPr eaLnBrk="1" hangingPunct="1">
              <a:lnSpc>
                <a:spcPct val="90000"/>
              </a:lnSpc>
              <a:buFontTx/>
              <a:buNone/>
            </a:pPr>
            <a:r>
              <a:rPr lang="hu-HU" altLang="hu-HU" sz="2800" smtClean="0">
                <a:latin typeface="Tahoma" pitchFamily="34" charset="0"/>
                <a:cs typeface="Tahoma" pitchFamily="34" charset="0"/>
              </a:rPr>
              <a:t>	az emberi civilizációhoz. </a:t>
            </a:r>
          </a:p>
          <a:p>
            <a:pPr eaLnBrk="1" hangingPunct="1">
              <a:lnSpc>
                <a:spcPct val="90000"/>
              </a:lnSpc>
              <a:buFontTx/>
              <a:buNone/>
            </a:pPr>
            <a:r>
              <a:rPr lang="hu-HU" altLang="hu-HU" sz="2800" smtClean="0">
                <a:latin typeface="Tahoma" pitchFamily="34" charset="0"/>
                <a:cs typeface="Tahoma" pitchFamily="34" charset="0"/>
              </a:rPr>
              <a:t>	Indiában már 2000 éve volt védett terület. </a:t>
            </a:r>
          </a:p>
          <a:p>
            <a:pPr eaLnBrk="1" hangingPunct="1">
              <a:lnSpc>
                <a:spcPct val="90000"/>
              </a:lnSpc>
              <a:buFontTx/>
              <a:buNone/>
            </a:pPr>
            <a:r>
              <a:rPr lang="hu-HU" altLang="hu-HU" sz="2800" smtClean="0">
                <a:latin typeface="Tahoma" pitchFamily="34" charset="0"/>
                <a:cs typeface="Tahoma" pitchFamily="34" charset="0"/>
              </a:rPr>
              <a:t>Először vallási okok, majd pl. a vadászat mint kiváltság miatt nyilvánítottak természeti területeket védetté – </a:t>
            </a:r>
            <a:r>
              <a:rPr lang="hu-HU" altLang="hu-HU" sz="2800" u="sng" smtClean="0">
                <a:latin typeface="Tahoma" pitchFamily="34" charset="0"/>
                <a:cs typeface="Tahoma" pitchFamily="34" charset="0"/>
              </a:rPr>
              <a:t>másodlagos (közvetett) védelem</a:t>
            </a:r>
            <a:r>
              <a:rPr lang="hu-HU" altLang="hu-HU" sz="2800" smtClean="0">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csak később vált </a:t>
            </a:r>
            <a:r>
              <a:rPr lang="hu-HU" altLang="hu-HU" sz="2800" u="sng" smtClean="0">
                <a:latin typeface="Tahoma" pitchFamily="34" charset="0"/>
                <a:cs typeface="Tahoma" pitchFamily="34" charset="0"/>
              </a:rPr>
              <a:t>elsődlegessé</a:t>
            </a:r>
            <a:r>
              <a:rPr lang="hu-HU" altLang="hu-HU" sz="2800" smtClean="0">
                <a:latin typeface="Tahoma" pitchFamily="34" charset="0"/>
                <a:cs typeface="Tahoma" pitchFamily="34" charset="0"/>
              </a:rPr>
              <a:t> (közvetlenné) </a:t>
            </a:r>
          </a:p>
          <a:p>
            <a:pPr eaLnBrk="1" hangingPunct="1">
              <a:lnSpc>
                <a:spcPct val="90000"/>
              </a:lnSpc>
              <a:buFontTx/>
              <a:buNone/>
            </a:pPr>
            <a:r>
              <a:rPr lang="hu-HU" altLang="hu-HU" sz="2800" smtClean="0">
                <a:latin typeface="Tahoma" pitchFamily="34" charset="0"/>
                <a:cs typeface="Tahoma" pitchFamily="34" charset="0"/>
              </a:rPr>
              <a:t>	a természeti értékek vagy területek védelme.</a:t>
            </a:r>
          </a:p>
          <a:p>
            <a:pPr eaLnBrk="1" hangingPunct="1">
              <a:lnSpc>
                <a:spcPct val="90000"/>
              </a:lnSpc>
              <a:buFontTx/>
              <a:buNone/>
            </a:pPr>
            <a:endParaRPr lang="hu-HU" altLang="hu-HU" sz="280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idx="4294967295"/>
          </p:nvPr>
        </p:nvSpPr>
        <p:spPr>
          <a:xfrm>
            <a:off x="457200" y="0"/>
            <a:ext cx="8229600" cy="1052513"/>
          </a:xfrm>
        </p:spPr>
        <p:txBody>
          <a:bodyPr/>
          <a:lstStyle/>
          <a:p>
            <a:pPr eaLnBrk="1" hangingPunct="1"/>
            <a:r>
              <a:rPr lang="hu-HU" altLang="hu-HU" sz="3500" b="1" dirty="0" smtClean="0">
                <a:solidFill>
                  <a:srgbClr val="006600"/>
                </a:solidFill>
                <a:latin typeface="Tahoma" pitchFamily="34" charset="0"/>
                <a:cs typeface="Tahoma" pitchFamily="34" charset="0"/>
              </a:rPr>
              <a:t>Természetvédelmi kezelés</a:t>
            </a:r>
          </a:p>
        </p:txBody>
      </p:sp>
      <p:sp>
        <p:nvSpPr>
          <p:cNvPr id="249859" name="Rectangle 3"/>
          <p:cNvSpPr>
            <a:spLocks noGrp="1" noChangeArrowheads="1"/>
          </p:cNvSpPr>
          <p:nvPr>
            <p:ph type="body" idx="4294967295"/>
          </p:nvPr>
        </p:nvSpPr>
        <p:spPr>
          <a:xfrm>
            <a:off x="323850" y="1196975"/>
            <a:ext cx="8229600" cy="5327650"/>
          </a:xfrm>
        </p:spPr>
        <p:txBody>
          <a:bodyPr/>
          <a:lstStyle/>
          <a:p>
            <a:pPr eaLnBrk="1" hangingPunct="1">
              <a:buFontTx/>
              <a:buNone/>
            </a:pPr>
            <a:r>
              <a:rPr lang="hu-HU" altLang="hu-HU" sz="2600" b="1" u="sng" smtClean="0">
                <a:solidFill>
                  <a:srgbClr val="006600"/>
                </a:solidFill>
                <a:latin typeface="Tahoma" pitchFamily="34" charset="0"/>
                <a:cs typeface="Tahoma" pitchFamily="34" charset="0"/>
              </a:rPr>
              <a:t>Természetvédelmi kezelésnek</a:t>
            </a:r>
            <a:r>
              <a:rPr lang="hu-HU" altLang="hu-HU" sz="2600" smtClean="0">
                <a:solidFill>
                  <a:srgbClr val="006600"/>
                </a:solidFill>
                <a:latin typeface="Tahoma" pitchFamily="34" charset="0"/>
                <a:cs typeface="Tahoma" pitchFamily="34" charset="0"/>
              </a:rPr>
              <a:t> </a:t>
            </a:r>
            <a:r>
              <a:rPr lang="hu-HU" altLang="hu-HU" sz="2600" smtClean="0">
                <a:latin typeface="Tahoma" pitchFamily="34" charset="0"/>
                <a:cs typeface="Tahoma" pitchFamily="34" charset="0"/>
              </a:rPr>
              <a:t>minősül</a:t>
            </a:r>
            <a:r>
              <a:rPr lang="hu-HU" altLang="hu-HU" sz="2600" smtClean="0">
                <a:solidFill>
                  <a:srgbClr val="006600"/>
                </a:solidFill>
                <a:latin typeface="Tahoma" pitchFamily="34" charset="0"/>
                <a:cs typeface="Tahoma" pitchFamily="34" charset="0"/>
              </a:rPr>
              <a:t> a védett </a:t>
            </a:r>
          </a:p>
          <a:p>
            <a:pPr eaLnBrk="1" hangingPunct="1">
              <a:buFontTx/>
              <a:buNone/>
            </a:pPr>
            <a:r>
              <a:rPr lang="hu-HU" altLang="hu-HU" sz="2600" smtClean="0">
                <a:solidFill>
                  <a:srgbClr val="006600"/>
                </a:solidFill>
                <a:latin typeface="Tahoma" pitchFamily="34" charset="0"/>
                <a:cs typeface="Tahoma" pitchFamily="34" charset="0"/>
              </a:rPr>
              <a:t>természeti érték és terület</a:t>
            </a:r>
          </a:p>
          <a:p>
            <a:pPr lvl="1" eaLnBrk="1" hangingPunct="1">
              <a:buFontTx/>
              <a:buChar char="•"/>
            </a:pPr>
            <a:r>
              <a:rPr lang="hu-HU" altLang="hu-HU" sz="2600" smtClean="0">
                <a:solidFill>
                  <a:srgbClr val="006600"/>
                </a:solidFill>
                <a:latin typeface="Tahoma" pitchFamily="34" charset="0"/>
                <a:cs typeface="Tahoma" pitchFamily="34" charset="0"/>
              </a:rPr>
              <a:t>felmérését és nyilvántartását, </a:t>
            </a:r>
          </a:p>
          <a:p>
            <a:pPr lvl="1" eaLnBrk="1" hangingPunct="1">
              <a:buFontTx/>
              <a:buChar char="•"/>
            </a:pPr>
            <a:r>
              <a:rPr lang="hu-HU" altLang="hu-HU" sz="2600" smtClean="0">
                <a:solidFill>
                  <a:srgbClr val="006600"/>
                </a:solidFill>
                <a:latin typeface="Tahoma" pitchFamily="34" charset="0"/>
                <a:cs typeface="Tahoma" pitchFamily="34" charset="0"/>
              </a:rPr>
              <a:t>megóvását, </a:t>
            </a:r>
          </a:p>
          <a:p>
            <a:pPr lvl="1" eaLnBrk="1" hangingPunct="1">
              <a:buFontTx/>
              <a:buChar char="•"/>
            </a:pPr>
            <a:r>
              <a:rPr lang="hu-HU" altLang="hu-HU" sz="2600" smtClean="0">
                <a:solidFill>
                  <a:srgbClr val="006600"/>
                </a:solidFill>
                <a:latin typeface="Tahoma" pitchFamily="34" charset="0"/>
                <a:cs typeface="Tahoma" pitchFamily="34" charset="0"/>
              </a:rPr>
              <a:t>őrzését, </a:t>
            </a:r>
          </a:p>
          <a:p>
            <a:pPr lvl="1" eaLnBrk="1" hangingPunct="1">
              <a:buFontTx/>
              <a:buChar char="•"/>
            </a:pPr>
            <a:r>
              <a:rPr lang="hu-HU" altLang="hu-HU" sz="2600" smtClean="0">
                <a:solidFill>
                  <a:srgbClr val="006600"/>
                </a:solidFill>
                <a:latin typeface="Tahoma" pitchFamily="34" charset="0"/>
                <a:cs typeface="Tahoma" pitchFamily="34" charset="0"/>
              </a:rPr>
              <a:t>fenntartását, </a:t>
            </a:r>
          </a:p>
          <a:p>
            <a:pPr lvl="1" eaLnBrk="1" hangingPunct="1">
              <a:buFontTx/>
              <a:buChar char="•"/>
            </a:pPr>
            <a:r>
              <a:rPr lang="hu-HU" altLang="hu-HU" sz="2600" smtClean="0">
                <a:solidFill>
                  <a:srgbClr val="006600"/>
                </a:solidFill>
                <a:latin typeface="Tahoma" pitchFamily="34" charset="0"/>
                <a:cs typeface="Tahoma" pitchFamily="34" charset="0"/>
              </a:rPr>
              <a:t>bemutatását, </a:t>
            </a:r>
          </a:p>
          <a:p>
            <a:pPr lvl="1" eaLnBrk="1" hangingPunct="1">
              <a:buFontTx/>
              <a:buChar char="•"/>
            </a:pPr>
            <a:r>
              <a:rPr lang="hu-HU" altLang="hu-HU" sz="2600" smtClean="0">
                <a:latin typeface="Tahoma" pitchFamily="34" charset="0"/>
                <a:cs typeface="Tahoma" pitchFamily="34" charset="0"/>
              </a:rPr>
              <a:t>valamint</a:t>
            </a:r>
            <a:r>
              <a:rPr lang="hu-HU" altLang="hu-HU" sz="2600" smtClean="0">
                <a:solidFill>
                  <a:srgbClr val="006600"/>
                </a:solidFill>
                <a:latin typeface="Tahoma" pitchFamily="34" charset="0"/>
                <a:cs typeface="Tahoma" pitchFamily="34" charset="0"/>
              </a:rPr>
              <a:t> helyreállítását</a:t>
            </a:r>
            <a:r>
              <a:rPr lang="hu-HU" altLang="hu-HU" sz="2600" smtClean="0">
                <a:latin typeface="Tahoma" pitchFamily="34" charset="0"/>
                <a:cs typeface="Tahoma" pitchFamily="34" charset="0"/>
              </a:rPr>
              <a:t> </a:t>
            </a:r>
          </a:p>
          <a:p>
            <a:pPr lvl="1" eaLnBrk="1" hangingPunct="1">
              <a:buFontTx/>
              <a:buNone/>
            </a:pPr>
            <a:r>
              <a:rPr lang="hu-HU" altLang="hu-HU" sz="2600" smtClean="0">
                <a:latin typeface="Tahoma" pitchFamily="34" charset="0"/>
                <a:cs typeface="Tahoma" pitchFamily="34" charset="0"/>
              </a:rPr>
              <a:t>célzó valamennyi tevékenység /Tvt. 36. § (2)/.</a:t>
            </a:r>
          </a:p>
          <a:p>
            <a:pPr lvl="1" eaLnBrk="1" hangingPunct="1">
              <a:buFontTx/>
              <a:buNone/>
            </a:pPr>
            <a:r>
              <a:rPr lang="hu-HU" altLang="hu-HU" sz="2600" b="1" smtClean="0">
                <a:solidFill>
                  <a:srgbClr val="A50021"/>
                </a:solidFill>
                <a:latin typeface="Tahoma" pitchFamily="34" charset="0"/>
                <a:cs typeface="Tahoma" pitchFamily="34" charset="0"/>
              </a:rPr>
              <a:t>A természetvédelmi kezelésért felelős szerv a </a:t>
            </a:r>
          </a:p>
          <a:p>
            <a:pPr lvl="1" eaLnBrk="1" hangingPunct="1">
              <a:buFontTx/>
              <a:buNone/>
            </a:pPr>
            <a:r>
              <a:rPr lang="hu-HU" altLang="hu-HU" sz="2600" b="1" smtClean="0">
                <a:solidFill>
                  <a:srgbClr val="A50021"/>
                </a:solidFill>
                <a:latin typeface="Tahoma" pitchFamily="34" charset="0"/>
                <a:cs typeface="Tahoma" pitchFamily="34" charset="0"/>
              </a:rPr>
              <a:t>nemzeti park igazgatóság.</a:t>
            </a:r>
            <a:endParaRPr lang="hu-HU" altLang="hu-HU" sz="2200" b="1" smtClean="0">
              <a:solidFill>
                <a:srgbClr val="A50021"/>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57200" y="1"/>
            <a:ext cx="8229600" cy="1052736"/>
          </a:xfrm>
        </p:spPr>
        <p:txBody>
          <a:bodyPr/>
          <a:lstStyle/>
          <a:p>
            <a:pPr eaLnBrk="1" hangingPunct="1"/>
            <a:r>
              <a:rPr lang="hu-HU" altLang="hu-HU" sz="3500" b="1" dirty="0" smtClean="0">
                <a:solidFill>
                  <a:srgbClr val="663300"/>
                </a:solidFill>
                <a:latin typeface="Tahoma" pitchFamily="34" charset="0"/>
                <a:cs typeface="Tahoma" pitchFamily="34" charset="0"/>
              </a:rPr>
              <a:t>Állami vagyonkezelés</a:t>
            </a:r>
          </a:p>
        </p:txBody>
      </p:sp>
      <p:sp>
        <p:nvSpPr>
          <p:cNvPr id="250883" name="Rectangle 3"/>
          <p:cNvSpPr>
            <a:spLocks noGrp="1" noChangeArrowheads="1"/>
          </p:cNvSpPr>
          <p:nvPr>
            <p:ph type="body" idx="1"/>
          </p:nvPr>
        </p:nvSpPr>
        <p:spPr>
          <a:xfrm>
            <a:off x="457200" y="1340768"/>
            <a:ext cx="8229600" cy="4785395"/>
          </a:xfrm>
        </p:spPr>
        <p:txBody>
          <a:bodyPr/>
          <a:lstStyle/>
          <a:p>
            <a:pPr eaLnBrk="1" hangingPunct="1">
              <a:lnSpc>
                <a:spcPct val="80000"/>
              </a:lnSpc>
              <a:buFontTx/>
              <a:buNone/>
            </a:pPr>
            <a:r>
              <a:rPr lang="hu-HU" altLang="hu-HU" sz="2000" b="1" dirty="0" smtClean="0">
                <a:solidFill>
                  <a:srgbClr val="663300"/>
                </a:solidFill>
                <a:latin typeface="Tahoma" pitchFamily="34" charset="0"/>
                <a:cs typeface="Tahoma" pitchFamily="34" charset="0"/>
              </a:rPr>
              <a:t>● </a:t>
            </a:r>
            <a:r>
              <a:rPr lang="hu-HU" altLang="hu-HU" sz="2000" b="1" u="sng" dirty="0" smtClean="0">
                <a:solidFill>
                  <a:srgbClr val="663300"/>
                </a:solidFill>
                <a:latin typeface="Tahoma" pitchFamily="34" charset="0"/>
                <a:cs typeface="Tahoma" pitchFamily="34" charset="0"/>
              </a:rPr>
              <a:t>A vagyonkezelés</a:t>
            </a:r>
            <a:r>
              <a:rPr lang="hu-HU" altLang="hu-HU" sz="2000" dirty="0" smtClean="0">
                <a:latin typeface="Tahoma" pitchFamily="34" charset="0"/>
                <a:cs typeface="Tahoma" pitchFamily="34" charset="0"/>
              </a:rPr>
              <a:t> a tulajdonosi jogok egészének vagy részének </a:t>
            </a:r>
          </a:p>
          <a:p>
            <a:pPr eaLnBrk="1" hangingPunct="1">
              <a:lnSpc>
                <a:spcPct val="80000"/>
              </a:lnSpc>
              <a:buFontTx/>
              <a:buNone/>
            </a:pPr>
            <a:r>
              <a:rPr lang="hu-HU" altLang="hu-HU" sz="2000" dirty="0" smtClean="0">
                <a:latin typeface="Tahoma" pitchFamily="34" charset="0"/>
                <a:cs typeface="Tahoma" pitchFamily="34" charset="0"/>
              </a:rPr>
              <a:t>átruházása. Az állam nem megszemélyesíthető, mert egy osztott </a:t>
            </a:r>
          </a:p>
          <a:p>
            <a:pPr eaLnBrk="1" hangingPunct="1">
              <a:lnSpc>
                <a:spcPct val="80000"/>
              </a:lnSpc>
              <a:buFontTx/>
              <a:buNone/>
            </a:pPr>
            <a:r>
              <a:rPr lang="hu-HU" altLang="hu-HU" sz="2000" dirty="0" smtClean="0">
                <a:latin typeface="Tahoma" pitchFamily="34" charset="0"/>
                <a:cs typeface="Tahoma" pitchFamily="34" charset="0"/>
              </a:rPr>
              <a:t>szervezetrendszer, ezért tulajdonosi jogait közvetlenül nem, csak</a:t>
            </a:r>
          </a:p>
          <a:p>
            <a:pPr eaLnBrk="1" hangingPunct="1">
              <a:lnSpc>
                <a:spcPct val="80000"/>
              </a:lnSpc>
              <a:buFontTx/>
              <a:buNone/>
            </a:pPr>
            <a:r>
              <a:rPr lang="hu-HU" altLang="hu-HU" sz="2000" dirty="0" smtClean="0">
                <a:latin typeface="Tahoma" pitchFamily="34" charset="0"/>
                <a:cs typeface="Tahoma" pitchFamily="34" charset="0"/>
              </a:rPr>
              <a:t>tulajdonosi joggyakorló és az állami vagyonnal gazdálkodó szervezet </a:t>
            </a:r>
          </a:p>
          <a:p>
            <a:pPr eaLnBrk="1" hangingPunct="1">
              <a:lnSpc>
                <a:spcPct val="80000"/>
              </a:lnSpc>
              <a:buFontTx/>
              <a:buNone/>
            </a:pPr>
            <a:r>
              <a:rPr lang="hu-HU" altLang="hu-HU" sz="2000" dirty="0" smtClean="0">
                <a:latin typeface="Tahoma" pitchFamily="34" charset="0"/>
                <a:cs typeface="Tahoma" pitchFamily="34" charset="0"/>
              </a:rPr>
              <a:t>útján képes gyakorolni. Az állami tulajdonú termőföld tekintetében a </a:t>
            </a:r>
          </a:p>
          <a:p>
            <a:pPr eaLnBrk="1" hangingPunct="1">
              <a:lnSpc>
                <a:spcPct val="80000"/>
              </a:lnSpc>
              <a:buFontTx/>
              <a:buNone/>
            </a:pPr>
            <a:r>
              <a:rPr lang="hu-HU" altLang="hu-HU" sz="2000" dirty="0" smtClean="0">
                <a:latin typeface="Tahoma" pitchFamily="34" charset="0"/>
                <a:cs typeface="Tahoma" pitchFamily="34" charset="0"/>
              </a:rPr>
              <a:t>tulajdonosi joggyakorló a Nemzeti Földalapkezelő Szervezet (NFA), a </a:t>
            </a:r>
          </a:p>
          <a:p>
            <a:pPr eaLnBrk="1" hangingPunct="1">
              <a:lnSpc>
                <a:spcPct val="80000"/>
              </a:lnSpc>
              <a:buFontTx/>
              <a:buNone/>
            </a:pPr>
            <a:r>
              <a:rPr lang="hu-HU" altLang="hu-HU" sz="2000" dirty="0" smtClean="0">
                <a:latin typeface="Tahoma" pitchFamily="34" charset="0"/>
                <a:cs typeface="Tahoma" pitchFamily="34" charset="0"/>
              </a:rPr>
              <a:t>vagyonkezelés pedig vagyonkezelési szerződés alapján történik.</a:t>
            </a:r>
          </a:p>
          <a:p>
            <a:pPr eaLnBrk="1" hangingPunct="1">
              <a:lnSpc>
                <a:spcPct val="80000"/>
              </a:lnSpc>
              <a:buFontTx/>
              <a:buNone/>
            </a:pPr>
            <a:r>
              <a:rPr lang="hu-HU" altLang="hu-HU" sz="2000" dirty="0" smtClean="0">
                <a:latin typeface="Tahoma" pitchFamily="34" charset="0"/>
                <a:cs typeface="Tahoma" pitchFamily="34" charset="0"/>
              </a:rPr>
              <a:t> </a:t>
            </a:r>
          </a:p>
          <a:p>
            <a:pPr eaLnBrk="1" hangingPunct="1">
              <a:lnSpc>
                <a:spcPct val="80000"/>
              </a:lnSpc>
              <a:buFontTx/>
              <a:buNone/>
            </a:pPr>
            <a:r>
              <a:rPr lang="hu-HU" altLang="hu-HU" sz="2000" b="1" dirty="0" smtClean="0">
                <a:latin typeface="Tahoma" pitchFamily="34" charset="0"/>
                <a:cs typeface="Tahoma" pitchFamily="34" charset="0"/>
              </a:rPr>
              <a:t>●</a:t>
            </a:r>
            <a:r>
              <a:rPr lang="hu-HU" altLang="hu-HU" sz="2000" b="1" dirty="0" smtClean="0">
                <a:solidFill>
                  <a:srgbClr val="008000"/>
                </a:solidFill>
                <a:latin typeface="Tahoma" pitchFamily="34" charset="0"/>
                <a:cs typeface="Tahoma" pitchFamily="34" charset="0"/>
              </a:rPr>
              <a:t> A nemzeti park igazgatóságok</a:t>
            </a:r>
            <a:r>
              <a:rPr lang="hu-HU" altLang="hu-HU" sz="2000" dirty="0" smtClean="0">
                <a:latin typeface="Tahoma" pitchFamily="34" charset="0"/>
                <a:cs typeface="Tahoma" pitchFamily="34" charset="0"/>
              </a:rPr>
              <a:t> természetvédelmi célú </a:t>
            </a:r>
          </a:p>
          <a:p>
            <a:pPr eaLnBrk="1" hangingPunct="1">
              <a:lnSpc>
                <a:spcPct val="80000"/>
              </a:lnSpc>
              <a:buFontTx/>
              <a:buNone/>
            </a:pPr>
            <a:r>
              <a:rPr lang="hu-HU" altLang="hu-HU" sz="2000" b="1" dirty="0" smtClean="0">
                <a:solidFill>
                  <a:srgbClr val="663300"/>
                </a:solidFill>
                <a:latin typeface="Tahoma" pitchFamily="34" charset="0"/>
                <a:cs typeface="Tahoma" pitchFamily="34" charset="0"/>
              </a:rPr>
              <a:t>vagyonkezelési</a:t>
            </a:r>
            <a:r>
              <a:rPr lang="hu-HU" altLang="hu-HU" sz="2000" b="1" dirty="0" smtClean="0">
                <a:latin typeface="Tahoma" pitchFamily="34" charset="0"/>
                <a:cs typeface="Tahoma" pitchFamily="34" charset="0"/>
              </a:rPr>
              <a:t> tevékenységet</a:t>
            </a:r>
            <a:r>
              <a:rPr lang="hu-HU" altLang="hu-HU" sz="2000" dirty="0" smtClean="0">
                <a:latin typeface="Tahoma" pitchFamily="34" charset="0"/>
                <a:cs typeface="Tahoma" pitchFamily="34" charset="0"/>
              </a:rPr>
              <a:t> folytatnak természetvédelmi </a:t>
            </a:r>
          </a:p>
          <a:p>
            <a:pPr eaLnBrk="1" hangingPunct="1">
              <a:lnSpc>
                <a:spcPct val="80000"/>
              </a:lnSpc>
              <a:buFontTx/>
              <a:buNone/>
            </a:pPr>
            <a:r>
              <a:rPr lang="hu-HU" altLang="hu-HU" sz="2000" dirty="0" smtClean="0">
                <a:latin typeface="Tahoma" pitchFamily="34" charset="0"/>
                <a:cs typeface="Tahoma" pitchFamily="34" charset="0"/>
              </a:rPr>
              <a:t>oltalom alatt álló földterületeken. A természetvédelmi célú</a:t>
            </a:r>
            <a:r>
              <a:rPr lang="hu-HU" altLang="hu-HU" sz="2000" b="1" dirty="0" smtClean="0">
                <a:latin typeface="Tahoma" pitchFamily="34" charset="0"/>
                <a:cs typeface="Tahoma" pitchFamily="34" charset="0"/>
              </a:rPr>
              <a:t> </a:t>
            </a:r>
          </a:p>
          <a:p>
            <a:pPr eaLnBrk="1" hangingPunct="1">
              <a:lnSpc>
                <a:spcPct val="80000"/>
              </a:lnSpc>
              <a:buFontTx/>
              <a:buNone/>
            </a:pPr>
            <a:r>
              <a:rPr lang="hu-HU" altLang="hu-HU" sz="2000" b="1" dirty="0" smtClean="0">
                <a:solidFill>
                  <a:srgbClr val="663300"/>
                </a:solidFill>
                <a:latin typeface="Tahoma" pitchFamily="34" charset="0"/>
                <a:cs typeface="Tahoma" pitchFamily="34" charset="0"/>
              </a:rPr>
              <a:t>vagyonkezelés</a:t>
            </a:r>
            <a:r>
              <a:rPr lang="hu-HU" altLang="hu-HU" sz="2000" b="1" dirty="0" smtClean="0">
                <a:latin typeface="Tahoma" pitchFamily="34" charset="0"/>
                <a:cs typeface="Tahoma" pitchFamily="34" charset="0"/>
              </a:rPr>
              <a:t> </a:t>
            </a:r>
            <a:r>
              <a:rPr lang="hu-HU" altLang="hu-HU" sz="2000" dirty="0" smtClean="0">
                <a:latin typeface="Tahoma" pitchFamily="34" charset="0"/>
                <a:cs typeface="Tahoma" pitchFamily="34" charset="0"/>
              </a:rPr>
              <a:t>a védett területeken folytatott olyan sajátos </a:t>
            </a:r>
          </a:p>
          <a:p>
            <a:pPr eaLnBrk="1" hangingPunct="1">
              <a:lnSpc>
                <a:spcPct val="80000"/>
              </a:lnSpc>
              <a:buFontTx/>
              <a:buNone/>
            </a:pPr>
            <a:r>
              <a:rPr lang="hu-HU" altLang="hu-HU" sz="2000" b="1" u="sng" dirty="0" smtClean="0">
                <a:solidFill>
                  <a:srgbClr val="663300"/>
                </a:solidFill>
                <a:latin typeface="Tahoma" pitchFamily="34" charset="0"/>
                <a:cs typeface="Tahoma" pitchFamily="34" charset="0"/>
              </a:rPr>
              <a:t>vagyongazdálkodási tevékenységet</a:t>
            </a:r>
            <a:r>
              <a:rPr lang="hu-HU" altLang="hu-HU" sz="2000" dirty="0" smtClean="0">
                <a:latin typeface="Tahoma" pitchFamily="34" charset="0"/>
                <a:cs typeface="Tahoma" pitchFamily="34" charset="0"/>
              </a:rPr>
              <a:t> jelent, amelynek célja a </a:t>
            </a:r>
          </a:p>
          <a:p>
            <a:pPr eaLnBrk="1" hangingPunct="1">
              <a:lnSpc>
                <a:spcPct val="80000"/>
              </a:lnSpc>
              <a:buFontTx/>
              <a:buNone/>
            </a:pPr>
            <a:r>
              <a:rPr lang="hu-HU" altLang="hu-HU" sz="2000" dirty="0" smtClean="0">
                <a:latin typeface="Tahoma" pitchFamily="34" charset="0"/>
                <a:cs typeface="Tahoma" pitchFamily="34" charset="0"/>
              </a:rPr>
              <a:t>természetvédelem állami feladatának hatékony ellátása, a</a:t>
            </a:r>
          </a:p>
          <a:p>
            <a:pPr eaLnBrk="1" hangingPunct="1">
              <a:lnSpc>
                <a:spcPct val="80000"/>
              </a:lnSpc>
              <a:buFontTx/>
              <a:buNone/>
            </a:pPr>
            <a:r>
              <a:rPr lang="hu-HU" altLang="hu-HU" sz="2000" dirty="0" smtClean="0">
                <a:latin typeface="Tahoma" pitchFamily="34" charset="0"/>
                <a:cs typeface="Tahoma" pitchFamily="34" charset="0"/>
              </a:rPr>
              <a:t>természeti vagyon megőrzése, védelme, gyarapítása.</a:t>
            </a:r>
          </a:p>
          <a:p>
            <a:pPr eaLnBrk="1" hangingPunct="1">
              <a:lnSpc>
                <a:spcPct val="80000"/>
              </a:lnSpc>
              <a:buFontTx/>
              <a:buNone/>
            </a:pPr>
            <a:endParaRPr lang="hu-HU" altLang="hu-HU" sz="2000" b="1" dirty="0"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idx="4294967295"/>
          </p:nvPr>
        </p:nvSpPr>
        <p:spPr>
          <a:xfrm>
            <a:off x="468313" y="0"/>
            <a:ext cx="8229600" cy="1052513"/>
          </a:xfrm>
        </p:spPr>
        <p:txBody>
          <a:bodyPr/>
          <a:lstStyle/>
          <a:p>
            <a:pPr eaLnBrk="1" hangingPunct="1"/>
            <a:r>
              <a:rPr lang="hu-HU" altLang="hu-HU" sz="3500" b="1" smtClean="0">
                <a:solidFill>
                  <a:srgbClr val="000066"/>
                </a:solidFill>
                <a:latin typeface="Tahoma" pitchFamily="34" charset="0"/>
                <a:cs typeface="Tahoma" pitchFamily="34" charset="0"/>
              </a:rPr>
              <a:t>Állami tulajdonú vagyon</a:t>
            </a:r>
            <a:br>
              <a:rPr lang="hu-HU" altLang="hu-HU" sz="3500" b="1" smtClean="0">
                <a:solidFill>
                  <a:srgbClr val="000066"/>
                </a:solidFill>
                <a:latin typeface="Tahoma" pitchFamily="34" charset="0"/>
                <a:cs typeface="Tahoma" pitchFamily="34" charset="0"/>
              </a:rPr>
            </a:br>
            <a:r>
              <a:rPr lang="hu-HU" altLang="hu-HU" sz="2500" smtClean="0">
                <a:solidFill>
                  <a:srgbClr val="000066"/>
                </a:solidFill>
                <a:latin typeface="Tahoma" pitchFamily="34" charset="0"/>
                <a:cs typeface="Tahoma" pitchFamily="34" charset="0"/>
              </a:rPr>
              <a:t>(természetgazdálkodás)</a:t>
            </a:r>
          </a:p>
        </p:txBody>
      </p:sp>
      <p:graphicFrame>
        <p:nvGraphicFramePr>
          <p:cNvPr id="251907" name="Object 3"/>
          <p:cNvGraphicFramePr>
            <a:graphicFrameLocks noGrp="1" noChangeAspect="1"/>
          </p:cNvGraphicFramePr>
          <p:nvPr>
            <p:ph idx="4294967295"/>
            <p:extLst>
              <p:ext uri="{D42A27DB-BD31-4B8C-83A1-F6EECF244321}">
                <p14:modId xmlns:p14="http://schemas.microsoft.com/office/powerpoint/2010/main" val="683993356"/>
              </p:ext>
            </p:extLst>
          </p:nvPr>
        </p:nvGraphicFramePr>
        <p:xfrm>
          <a:off x="547688" y="1190625"/>
          <a:ext cx="7959725" cy="5550744"/>
        </p:xfrm>
        <a:graphic>
          <a:graphicData uri="http://schemas.openxmlformats.org/presentationml/2006/ole">
            <mc:AlternateContent xmlns:mc="http://schemas.openxmlformats.org/markup-compatibility/2006">
              <mc:Choice xmlns:v="urn:schemas-microsoft-com:vml" Requires="v">
                <p:oleObj spid="_x0000_s252458" name="Document" r:id="rId4" imgW="5759285" imgH="4084945" progId="Word.Document.8">
                  <p:embed/>
                </p:oleObj>
              </mc:Choice>
              <mc:Fallback>
                <p:oleObj name="Document" r:id="rId4" imgW="5759285" imgH="4084945" progId="Word.Document.8">
                  <p:embed/>
                  <p:pic>
                    <p:nvPicPr>
                      <p:cNvPr id="0" name="Object 3"/>
                      <p:cNvPicPr>
                        <a:picLocks noChangeAspect="1" noChangeArrowheads="1"/>
                      </p:cNvPicPr>
                      <p:nvPr/>
                    </p:nvPicPr>
                    <p:blipFill>
                      <a:blip r:embed="rId5"/>
                      <a:srcRect/>
                      <a:stretch>
                        <a:fillRect/>
                      </a:stretch>
                    </p:blipFill>
                    <p:spPr bwMode="auto">
                      <a:xfrm>
                        <a:off x="547688" y="1190625"/>
                        <a:ext cx="7959725" cy="5550744"/>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457200" y="1"/>
            <a:ext cx="8229600" cy="1052735"/>
          </a:xfrm>
        </p:spPr>
        <p:txBody>
          <a:bodyPr/>
          <a:lstStyle/>
          <a:p>
            <a:pPr eaLnBrk="1" hangingPunct="1"/>
            <a:r>
              <a:rPr lang="hu-HU" altLang="hu-HU" sz="3500" b="1" dirty="0" smtClean="0">
                <a:solidFill>
                  <a:srgbClr val="663300"/>
                </a:solidFill>
                <a:latin typeface="Tahoma" pitchFamily="34" charset="0"/>
                <a:cs typeface="Tahoma" pitchFamily="34" charset="0"/>
              </a:rPr>
              <a:t>Állami vagyonkezelés</a:t>
            </a:r>
          </a:p>
        </p:txBody>
      </p:sp>
      <p:sp>
        <p:nvSpPr>
          <p:cNvPr id="252931" name="Rectangle 3"/>
          <p:cNvSpPr>
            <a:spLocks noGrp="1" noChangeArrowheads="1"/>
          </p:cNvSpPr>
          <p:nvPr>
            <p:ph type="body" idx="1"/>
          </p:nvPr>
        </p:nvSpPr>
        <p:spPr>
          <a:xfrm>
            <a:off x="457200" y="1124744"/>
            <a:ext cx="8229600" cy="5399881"/>
          </a:xfrm>
        </p:spPr>
        <p:txBody>
          <a:bodyPr/>
          <a:lstStyle/>
          <a:p>
            <a:pPr eaLnBrk="1" hangingPunct="1">
              <a:lnSpc>
                <a:spcPct val="80000"/>
              </a:lnSpc>
              <a:buFontTx/>
              <a:buNone/>
            </a:pPr>
            <a:r>
              <a:rPr lang="hu-HU" altLang="hu-HU" sz="2100" b="1" dirty="0" smtClean="0">
                <a:latin typeface="Tahoma" pitchFamily="34" charset="0"/>
                <a:cs typeface="Tahoma" pitchFamily="34" charset="0"/>
              </a:rPr>
              <a:t>●</a:t>
            </a:r>
            <a:r>
              <a:rPr lang="hu-HU" altLang="hu-HU" sz="2100" b="1" dirty="0" smtClean="0">
                <a:solidFill>
                  <a:srgbClr val="663300"/>
                </a:solidFill>
                <a:latin typeface="Tahoma" pitchFamily="34" charset="0"/>
                <a:cs typeface="Tahoma" pitchFamily="34" charset="0"/>
              </a:rPr>
              <a:t> A nemzeti park igazgatósági </a:t>
            </a:r>
            <a:r>
              <a:rPr lang="hu-HU" altLang="hu-HU" sz="2100" b="1" u="sng" dirty="0" smtClean="0">
                <a:solidFill>
                  <a:srgbClr val="663300"/>
                </a:solidFill>
                <a:latin typeface="Tahoma" pitchFamily="34" charset="0"/>
                <a:cs typeface="Tahoma" pitchFamily="34" charset="0"/>
              </a:rPr>
              <a:t>vagyongazdálkodás</a:t>
            </a:r>
            <a:r>
              <a:rPr lang="hu-HU" altLang="hu-HU" sz="2100" b="1" dirty="0" smtClean="0">
                <a:solidFill>
                  <a:srgbClr val="663300"/>
                </a:solidFill>
                <a:latin typeface="Tahoma" pitchFamily="34" charset="0"/>
                <a:cs typeface="Tahoma" pitchFamily="34" charset="0"/>
              </a:rPr>
              <a:t> részét </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képezi az említett területeken folytatható mező-,  erdő-</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vad-, hal-, nád- stb. gazdálkodás (ami a természetvédelmi </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oltalom miatt korlátozott), őshonos háziállatok </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állományának génrezervátumként való fenntartása, </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valamint a barlangok különleges vagyonkezelési </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tevékenysége.</a:t>
            </a:r>
            <a:r>
              <a:rPr lang="hu-HU" altLang="hu-HU" sz="2100" dirty="0" smtClean="0">
                <a:solidFill>
                  <a:srgbClr val="663300"/>
                </a:solidFill>
                <a:latin typeface="Tahoma" pitchFamily="34" charset="0"/>
                <a:cs typeface="Tahoma" pitchFamily="34" charset="0"/>
              </a:rPr>
              <a:t> </a:t>
            </a: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b="1" dirty="0" smtClean="0">
                <a:latin typeface="Tahoma" pitchFamily="34" charset="0"/>
                <a:cs typeface="Tahoma" pitchFamily="34" charset="0"/>
              </a:rPr>
              <a:t>●</a:t>
            </a:r>
            <a:r>
              <a:rPr lang="hu-HU" altLang="hu-HU" sz="2100" b="1" dirty="0" smtClean="0">
                <a:solidFill>
                  <a:srgbClr val="008000"/>
                </a:solidFill>
                <a:latin typeface="Tahoma" pitchFamily="34" charset="0"/>
                <a:cs typeface="Tahoma" pitchFamily="34" charset="0"/>
              </a:rPr>
              <a:t> A nemzeti park igazgatóságok</a:t>
            </a:r>
            <a:r>
              <a:rPr lang="hu-HU" altLang="hu-HU" sz="2100" dirty="0" smtClean="0">
                <a:latin typeface="Tahoma" pitchFamily="34" charset="0"/>
                <a:cs typeface="Tahoma" pitchFamily="34" charset="0"/>
              </a:rPr>
              <a:t> vagyonkezelésében összesen </a:t>
            </a:r>
          </a:p>
          <a:p>
            <a:pPr eaLnBrk="1" hangingPunct="1">
              <a:lnSpc>
                <a:spcPct val="80000"/>
              </a:lnSpc>
              <a:buFontTx/>
              <a:buNone/>
            </a:pPr>
            <a:r>
              <a:rPr lang="hu-HU" altLang="hu-HU" sz="2100" b="1" dirty="0" smtClean="0">
                <a:latin typeface="Tahoma" pitchFamily="34" charset="0"/>
                <a:cs typeface="Tahoma" pitchFamily="34" charset="0"/>
              </a:rPr>
              <a:t>~ 290 ezer ha</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földterület</a:t>
            </a:r>
            <a:r>
              <a:rPr lang="hu-HU" altLang="hu-HU" sz="2100" dirty="0" smtClean="0">
                <a:latin typeface="Tahoma" pitchFamily="34" charset="0"/>
                <a:cs typeface="Tahoma" pitchFamily="34" charset="0"/>
              </a:rPr>
              <a:t> van, amelyből </a:t>
            </a:r>
          </a:p>
          <a:p>
            <a:pPr eaLnBrk="1" hangingPunct="1">
              <a:lnSpc>
                <a:spcPct val="80000"/>
              </a:lnSpc>
              <a:buFontTx/>
              <a:buNone/>
            </a:pPr>
            <a:r>
              <a:rPr lang="hu-HU" altLang="hu-HU" sz="2100" dirty="0" smtClean="0">
                <a:latin typeface="Tahoma" pitchFamily="34" charset="0"/>
                <a:cs typeface="Tahoma" pitchFamily="34" charset="0"/>
              </a:rPr>
              <a:t>az </a:t>
            </a:r>
            <a:r>
              <a:rPr lang="hu-HU" altLang="hu-HU" sz="2100" b="1" dirty="0" smtClean="0">
                <a:latin typeface="Tahoma" pitchFamily="34" charset="0"/>
                <a:cs typeface="Tahoma" pitchFamily="34" charset="0"/>
              </a:rPr>
              <a:t>erdőterület meghaladja a 40 ezer ha-t;</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vadászatra jogosultsággal </a:t>
            </a:r>
            <a:r>
              <a:rPr lang="hu-HU" altLang="hu-HU" sz="2100" b="1" dirty="0" smtClean="0">
                <a:latin typeface="Tahoma" pitchFamily="34" charset="0"/>
                <a:cs typeface="Tahoma" pitchFamily="34" charset="0"/>
              </a:rPr>
              <a:t>21 vadászterületen, </a:t>
            </a:r>
          </a:p>
          <a:p>
            <a:pPr eaLnBrk="1" hangingPunct="1">
              <a:lnSpc>
                <a:spcPct val="80000"/>
              </a:lnSpc>
              <a:buFontTx/>
              <a:buNone/>
            </a:pPr>
            <a:r>
              <a:rPr lang="hu-HU" altLang="hu-HU" sz="2100" b="1" dirty="0" smtClean="0">
                <a:latin typeface="Tahoma" pitchFamily="34" charset="0"/>
                <a:cs typeface="Tahoma" pitchFamily="34" charset="0"/>
              </a:rPr>
              <a:t>közel 160 ezer </a:t>
            </a:r>
            <a:r>
              <a:rPr lang="hu-HU" altLang="hu-HU" sz="2100" b="1" dirty="0" err="1" smtClean="0">
                <a:latin typeface="Tahoma" pitchFamily="34" charset="0"/>
                <a:cs typeface="Tahoma" pitchFamily="34" charset="0"/>
              </a:rPr>
              <a:t>ha-on</a:t>
            </a:r>
            <a:r>
              <a:rPr lang="hu-HU" altLang="hu-HU" sz="2100" b="1" dirty="0" smtClean="0">
                <a:latin typeface="Tahoma" pitchFamily="34" charset="0"/>
                <a:cs typeface="Tahoma" pitchFamily="34" charset="0"/>
              </a:rPr>
              <a:t> </a:t>
            </a:r>
            <a:r>
              <a:rPr lang="hu-HU" altLang="hu-HU" sz="2100" dirty="0" smtClean="0">
                <a:latin typeface="Tahoma" pitchFamily="34" charset="0"/>
                <a:cs typeface="Tahoma" pitchFamily="34" charset="0"/>
              </a:rPr>
              <a:t>rendelkeznek (2017).</a:t>
            </a:r>
          </a:p>
          <a:p>
            <a:pPr eaLnBrk="1" hangingPunct="1">
              <a:lnSpc>
                <a:spcPct val="80000"/>
              </a:lnSpc>
              <a:buFontTx/>
              <a:buNone/>
            </a:pPr>
            <a:r>
              <a:rPr lang="hu-HU" altLang="hu-HU" sz="2100" dirty="0" smtClean="0">
                <a:latin typeface="Tahoma" pitchFamily="34" charset="0"/>
                <a:cs typeface="Tahoma" pitchFamily="34" charset="0"/>
              </a:rPr>
              <a:t>A nagyszámú állatállományok </a:t>
            </a:r>
            <a:r>
              <a:rPr lang="hu-HU" altLang="hu-HU" sz="2000" dirty="0" smtClean="0">
                <a:latin typeface="Tahoma" pitchFamily="34" charset="0"/>
                <a:cs typeface="Tahoma" pitchFamily="34" charset="0"/>
              </a:rPr>
              <a:t>(magyar szürke, magyar tarka, </a:t>
            </a:r>
            <a:r>
              <a:rPr lang="hu-HU" altLang="hu-HU" sz="2000" dirty="0" err="1" smtClean="0">
                <a:latin typeface="Tahoma" pitchFamily="34" charset="0"/>
                <a:cs typeface="Tahoma" pitchFamily="34" charset="0"/>
              </a:rPr>
              <a:t>hucul</a:t>
            </a:r>
            <a:r>
              <a:rPr lang="hu-HU" altLang="hu-HU" sz="2000" dirty="0" smtClean="0">
                <a:latin typeface="Tahoma" pitchFamily="34" charset="0"/>
                <a:cs typeface="Tahoma" pitchFamily="34" charset="0"/>
              </a:rPr>
              <a:t>, </a:t>
            </a:r>
          </a:p>
          <a:p>
            <a:pPr eaLnBrk="1" hangingPunct="1">
              <a:lnSpc>
                <a:spcPct val="80000"/>
              </a:lnSpc>
              <a:buFontTx/>
              <a:buNone/>
            </a:pPr>
            <a:r>
              <a:rPr lang="hu-HU" altLang="hu-HU" sz="2000" dirty="0" smtClean="0">
                <a:latin typeface="Tahoma" pitchFamily="34" charset="0"/>
                <a:cs typeface="Tahoma" pitchFamily="34" charset="0"/>
              </a:rPr>
              <a:t>racka, mangalica stb.) a génmegőrzést és a védett természeti </a:t>
            </a:r>
          </a:p>
          <a:p>
            <a:pPr eaLnBrk="1" hangingPunct="1">
              <a:lnSpc>
                <a:spcPct val="80000"/>
              </a:lnSpc>
              <a:buFontTx/>
              <a:buNone/>
            </a:pPr>
            <a:r>
              <a:rPr lang="hu-HU" altLang="hu-HU" sz="2000" dirty="0">
                <a:latin typeface="Tahoma" pitchFamily="34" charset="0"/>
                <a:cs typeface="Tahoma" pitchFamily="34" charset="0"/>
              </a:rPr>
              <a:t>t</a:t>
            </a:r>
            <a:r>
              <a:rPr lang="hu-HU" altLang="hu-HU" sz="2000" dirty="0" smtClean="0">
                <a:latin typeface="Tahoma" pitchFamily="34" charset="0"/>
                <a:cs typeface="Tahoma" pitchFamily="34" charset="0"/>
              </a:rPr>
              <a:t>erületek természetvédelmi célú területkezelését szolgálják.</a:t>
            </a:r>
          </a:p>
          <a:p>
            <a:pPr eaLnBrk="1" hangingPunct="1">
              <a:lnSpc>
                <a:spcPct val="80000"/>
              </a:lnSpc>
              <a:buFontTx/>
              <a:buNone/>
            </a:pPr>
            <a:endParaRPr lang="hu-HU" altLang="hu-HU" sz="2100" dirty="0" smtClean="0"/>
          </a:p>
          <a:p>
            <a:pPr eaLnBrk="1" hangingPunct="1">
              <a:lnSpc>
                <a:spcPct val="80000"/>
              </a:lnSpc>
              <a:buFontTx/>
              <a:buNone/>
            </a:pPr>
            <a:endParaRPr lang="hu-HU" altLang="hu-HU" sz="2100" dirty="0" smtClean="0"/>
          </a:p>
        </p:txBody>
      </p:sp>
      <p:sp>
        <p:nvSpPr>
          <p:cNvPr id="252932" name="Rectangle 4"/>
          <p:cNvSpPr>
            <a:spLocks noChangeArrowheads="1"/>
          </p:cNvSpPr>
          <p:nvPr/>
        </p:nvSpPr>
        <p:spPr bwMode="auto">
          <a:xfrm>
            <a:off x="2286000" y="2316163"/>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b="0"/>
          </a:p>
          <a:p>
            <a:pPr eaLnBrk="1" hangingPunct="1">
              <a:lnSpc>
                <a:spcPct val="100000"/>
              </a:lnSpc>
              <a:spcBef>
                <a:spcPct val="0"/>
              </a:spcBef>
              <a:buFontTx/>
              <a:buNone/>
            </a:pPr>
            <a:endParaRPr lang="hu-HU" altLang="hu-HU" sz="2000" b="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457200" y="274638"/>
            <a:ext cx="8229600" cy="850900"/>
          </a:xfrm>
        </p:spPr>
        <p:txBody>
          <a:bodyPr/>
          <a:lstStyle/>
          <a:p>
            <a:pPr eaLnBrk="1" hangingPunct="1"/>
            <a:r>
              <a:rPr lang="hu-HU" altLang="hu-HU" sz="3200" b="1" smtClean="0">
                <a:solidFill>
                  <a:srgbClr val="006600"/>
                </a:solidFill>
                <a:latin typeface="Tahoma" pitchFamily="34" charset="0"/>
                <a:cs typeface="Tahoma" pitchFamily="34" charset="0"/>
              </a:rPr>
              <a:t>Nemzeti park igazgatóság</a:t>
            </a:r>
            <a:br>
              <a:rPr lang="hu-HU" altLang="hu-HU" sz="3200" b="1" smtClean="0">
                <a:solidFill>
                  <a:srgbClr val="006600"/>
                </a:solidFill>
                <a:latin typeface="Tahoma" pitchFamily="34" charset="0"/>
                <a:cs typeface="Tahoma" pitchFamily="34" charset="0"/>
              </a:rPr>
            </a:br>
            <a:r>
              <a:rPr lang="hu-HU" altLang="hu-HU" sz="2400" b="1" smtClean="0">
                <a:solidFill>
                  <a:schemeClr val="tx1"/>
                </a:solidFill>
                <a:latin typeface="Tahoma" pitchFamily="34" charset="0"/>
                <a:cs typeface="Tahoma" pitchFamily="34" charset="0"/>
              </a:rPr>
              <a:t>mint sajátos állami szerv</a:t>
            </a:r>
          </a:p>
        </p:txBody>
      </p:sp>
      <p:sp>
        <p:nvSpPr>
          <p:cNvPr id="253955" name="Rectangle 3"/>
          <p:cNvSpPr>
            <a:spLocks noGrp="1" noChangeArrowheads="1"/>
          </p:cNvSpPr>
          <p:nvPr>
            <p:ph type="body" idx="1"/>
          </p:nvPr>
        </p:nvSpPr>
        <p:spPr>
          <a:xfrm>
            <a:off x="468313" y="1268413"/>
            <a:ext cx="8229600" cy="5256212"/>
          </a:xfrm>
        </p:spPr>
        <p:txBody>
          <a:bodyPr/>
          <a:lstStyle/>
          <a:p>
            <a:pPr eaLnBrk="1" hangingPunct="1">
              <a:buFontTx/>
              <a:buNone/>
            </a:pPr>
            <a:r>
              <a:rPr lang="hu-HU" altLang="hu-HU" sz="2200" smtClean="0">
                <a:latin typeface="Tahoma" pitchFamily="34" charset="0"/>
                <a:cs typeface="Tahoma" pitchFamily="34" charset="0"/>
              </a:rPr>
              <a:t>A </a:t>
            </a:r>
            <a:r>
              <a:rPr lang="hu-HU" altLang="hu-HU" sz="2200" b="1" smtClean="0">
                <a:solidFill>
                  <a:srgbClr val="006600"/>
                </a:solidFill>
                <a:latin typeface="Tahoma" pitchFamily="34" charset="0"/>
                <a:cs typeface="Tahoma" pitchFamily="34" charset="0"/>
              </a:rPr>
              <a:t>nemzeti park igazgatóság</a:t>
            </a:r>
            <a:r>
              <a:rPr lang="hu-HU" altLang="hu-HU" sz="2200" smtClean="0">
                <a:latin typeface="Tahoma" pitchFamily="34" charset="0"/>
                <a:cs typeface="Tahoma" pitchFamily="34" charset="0"/>
              </a:rPr>
              <a:t> </a:t>
            </a:r>
          </a:p>
          <a:p>
            <a:pPr eaLnBrk="1" hangingPunct="1">
              <a:buFontTx/>
              <a:buNone/>
            </a:pPr>
            <a:r>
              <a:rPr lang="hu-HU" altLang="hu-HU" sz="2200" smtClean="0">
                <a:latin typeface="Tahoma" pitchFamily="34" charset="0"/>
                <a:cs typeface="Tahoma" pitchFamily="34" charset="0"/>
              </a:rPr>
              <a:t>● a természetvédelmi kezelésében levő nemzeti parkról </a:t>
            </a:r>
          </a:p>
          <a:p>
            <a:pPr eaLnBrk="1" hangingPunct="1">
              <a:buFontTx/>
              <a:buNone/>
            </a:pPr>
            <a:r>
              <a:rPr lang="hu-HU" altLang="hu-HU" sz="2200" smtClean="0">
                <a:latin typeface="Tahoma" pitchFamily="34" charset="0"/>
                <a:cs typeface="Tahoma" pitchFamily="34" charset="0"/>
              </a:rPr>
              <a:t>elnevezett </a:t>
            </a:r>
            <a:r>
              <a:rPr lang="hu-HU" altLang="hu-HU" sz="2200" u="sng" smtClean="0">
                <a:latin typeface="Tahoma" pitchFamily="34" charset="0"/>
                <a:cs typeface="Tahoma" pitchFamily="34" charset="0"/>
              </a:rPr>
              <a:t>természetvédelmi területi államigazgatási</a:t>
            </a:r>
          </a:p>
          <a:p>
            <a:pPr eaLnBrk="1" hangingPunct="1">
              <a:buFontTx/>
              <a:buNone/>
            </a:pPr>
            <a:r>
              <a:rPr lang="hu-HU" altLang="hu-HU" sz="2200" u="sng" smtClean="0">
                <a:latin typeface="Tahoma" pitchFamily="34" charset="0"/>
                <a:cs typeface="Tahoma" pitchFamily="34" charset="0"/>
              </a:rPr>
              <a:t>(kormányzati) szerv</a:t>
            </a:r>
            <a:r>
              <a:rPr lang="hu-HU" altLang="hu-HU" sz="2200" smtClean="0">
                <a:latin typeface="Tahoma" pitchFamily="34" charset="0"/>
                <a:cs typeface="Tahoma" pitchFamily="34" charset="0"/>
              </a:rPr>
              <a:t>,</a:t>
            </a:r>
          </a:p>
          <a:p>
            <a:pPr eaLnBrk="1" hangingPunct="1">
              <a:buFontTx/>
              <a:buNone/>
            </a:pPr>
            <a:r>
              <a:rPr lang="hu-HU" altLang="hu-HU" sz="2200" smtClean="0">
                <a:latin typeface="Tahoma" pitchFamily="34" charset="0"/>
                <a:cs typeface="Tahoma" pitchFamily="34" charset="0"/>
              </a:rPr>
              <a:t>● ellátja a működési területén az országos jelentőségű védett </a:t>
            </a:r>
          </a:p>
          <a:p>
            <a:pPr eaLnBrk="1" hangingPunct="1">
              <a:buFontTx/>
              <a:buNone/>
            </a:pPr>
            <a:r>
              <a:rPr lang="hu-HU" altLang="hu-HU" sz="2200" smtClean="0">
                <a:latin typeface="Tahoma" pitchFamily="34" charset="0"/>
                <a:cs typeface="Tahoma" pitchFamily="34" charset="0"/>
              </a:rPr>
              <a:t>természeti területek (NP, TK, TT, TE), a Natura 2000 területek</a:t>
            </a:r>
          </a:p>
          <a:p>
            <a:pPr eaLnBrk="1" hangingPunct="1">
              <a:buFontTx/>
              <a:buNone/>
            </a:pPr>
            <a:r>
              <a:rPr lang="hu-HU" altLang="hu-HU" sz="2200" smtClean="0">
                <a:latin typeface="Tahoma" pitchFamily="34" charset="0"/>
                <a:cs typeface="Tahoma" pitchFamily="34" charset="0"/>
              </a:rPr>
              <a:t>és a védett természeti értékek </a:t>
            </a:r>
            <a:r>
              <a:rPr lang="hu-HU" altLang="hu-HU" sz="2200" u="sng" smtClean="0">
                <a:latin typeface="Tahoma" pitchFamily="34" charset="0"/>
                <a:cs typeface="Tahoma" pitchFamily="34" charset="0"/>
              </a:rPr>
              <a:t>természetvédelmi kezelését</a:t>
            </a:r>
            <a:r>
              <a:rPr lang="hu-HU" altLang="hu-HU" sz="2200" smtClean="0">
                <a:latin typeface="Tahoma" pitchFamily="34" charset="0"/>
                <a:cs typeface="Tahoma" pitchFamily="34" charset="0"/>
              </a:rPr>
              <a:t>, </a:t>
            </a:r>
          </a:p>
          <a:p>
            <a:pPr eaLnBrk="1" hangingPunct="1">
              <a:buFontTx/>
              <a:buNone/>
            </a:pPr>
            <a:r>
              <a:rPr lang="hu-HU" altLang="hu-HU" sz="2200" smtClean="0">
                <a:latin typeface="Tahoma" pitchFamily="34" charset="0"/>
                <a:cs typeface="Tahoma" pitchFamily="34" charset="0"/>
              </a:rPr>
              <a:t>● </a:t>
            </a:r>
            <a:r>
              <a:rPr lang="hu-HU" altLang="hu-HU" sz="2200" u="sng" smtClean="0">
                <a:latin typeface="Tahoma" pitchFamily="34" charset="0"/>
                <a:cs typeface="Tahoma" pitchFamily="34" charset="0"/>
              </a:rPr>
              <a:t>természetvédelmi őrszolgálatot</a:t>
            </a:r>
            <a:r>
              <a:rPr lang="hu-HU" altLang="hu-HU" sz="2200" smtClean="0">
                <a:latin typeface="Tahoma" pitchFamily="34" charset="0"/>
                <a:cs typeface="Tahoma" pitchFamily="34" charset="0"/>
              </a:rPr>
              <a:t> működtet, </a:t>
            </a:r>
          </a:p>
          <a:p>
            <a:pPr eaLnBrk="1" hangingPunct="1">
              <a:buFontTx/>
              <a:buNone/>
            </a:pPr>
            <a:r>
              <a:rPr lang="hu-HU" altLang="hu-HU" sz="2200" smtClean="0">
                <a:latin typeface="Tahoma" pitchFamily="34" charset="0"/>
                <a:cs typeface="Tahoma" pitchFamily="34" charset="0"/>
              </a:rPr>
              <a:t>●</a:t>
            </a:r>
            <a:r>
              <a:rPr lang="hu-HU" altLang="hu-HU" sz="2200" u="sng" smtClean="0">
                <a:latin typeface="Tahoma" pitchFamily="34" charset="0"/>
                <a:cs typeface="Tahoma" pitchFamily="34" charset="0"/>
              </a:rPr>
              <a:t> vagyongazdálkodási</a:t>
            </a:r>
            <a:r>
              <a:rPr lang="hu-HU" altLang="hu-HU" sz="2200" smtClean="0">
                <a:latin typeface="Tahoma" pitchFamily="34" charset="0"/>
                <a:cs typeface="Tahoma" pitchFamily="34" charset="0"/>
              </a:rPr>
              <a:t> tevékenységet is folytat, </a:t>
            </a:r>
          </a:p>
          <a:p>
            <a:pPr eaLnBrk="1" hangingPunct="1">
              <a:buFontTx/>
              <a:buNone/>
            </a:pPr>
            <a:r>
              <a:rPr lang="hu-HU" altLang="hu-HU" sz="2200" smtClean="0">
                <a:latin typeface="Tahoma" pitchFamily="34" charset="0"/>
                <a:cs typeface="Tahoma" pitchFamily="34" charset="0"/>
              </a:rPr>
              <a:t>●</a:t>
            </a:r>
            <a:r>
              <a:rPr lang="hu-HU" altLang="hu-HU" sz="2200" u="sng" smtClean="0">
                <a:latin typeface="Tahoma" pitchFamily="34" charset="0"/>
                <a:cs typeface="Tahoma" pitchFamily="34" charset="0"/>
              </a:rPr>
              <a:t> igazgatási és közhatalmi</a:t>
            </a:r>
            <a:r>
              <a:rPr lang="hu-HU" altLang="hu-HU" sz="2200" smtClean="0">
                <a:latin typeface="Tahoma" pitchFamily="34" charset="0"/>
                <a:cs typeface="Tahoma" pitchFamily="34" charset="0"/>
              </a:rPr>
              <a:t> feladatokat is ellát, és </a:t>
            </a:r>
          </a:p>
          <a:p>
            <a:pPr eaLnBrk="1" hangingPunct="1">
              <a:buFontTx/>
              <a:buNone/>
            </a:pPr>
            <a:r>
              <a:rPr lang="hu-HU" altLang="hu-HU" sz="2200" smtClean="0">
                <a:latin typeface="Tahoma" pitchFamily="34" charset="0"/>
                <a:cs typeface="Tahoma" pitchFamily="34" charset="0"/>
              </a:rPr>
              <a:t>● 100 %-os állami tulajdonban levő gazdálkodó szervezetek felett </a:t>
            </a:r>
            <a:r>
              <a:rPr lang="hu-HU" altLang="hu-HU" sz="2200" u="sng" smtClean="0">
                <a:latin typeface="Tahoma" pitchFamily="34" charset="0"/>
                <a:cs typeface="Tahoma" pitchFamily="34" charset="0"/>
              </a:rPr>
              <a:t>állami tulajdonosi joggyakorló</a:t>
            </a:r>
            <a:r>
              <a:rPr lang="hu-HU" altLang="hu-HU" sz="2200" smtClean="0">
                <a:latin typeface="Tahoma" pitchFamily="34" charset="0"/>
                <a:cs typeface="Tahoma" pitchFamily="34" charset="0"/>
              </a:rPr>
              <a:t> is lehet. </a:t>
            </a:r>
          </a:p>
          <a:p>
            <a:pPr eaLnBrk="1" hangingPunct="1">
              <a:buFontTx/>
              <a:buNone/>
            </a:pPr>
            <a:r>
              <a:rPr lang="hu-HU" altLang="hu-HU" sz="2200" smtClean="0">
                <a:latin typeface="Tahoma" pitchFamily="34" charset="0"/>
                <a:cs typeface="Tahoma" pitchFamily="34" charset="0"/>
              </a:rPr>
              <a:t>Lásd 71/2015. (III. 30.) Korm. rendelet 37. §-t is! </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8997" name="Rectangle 5"/>
          <p:cNvSpPr>
            <a:spLocks noGrp="1" noChangeArrowheads="1"/>
          </p:cNvSpPr>
          <p:nvPr>
            <p:ph type="title"/>
          </p:nvPr>
        </p:nvSpPr>
        <p:spPr/>
        <p:txBody>
          <a:bodyPr/>
          <a:lstStyle/>
          <a:p>
            <a:pPr eaLnBrk="1" hangingPunct="1"/>
            <a:r>
              <a:rPr lang="hu-HU" altLang="hu-HU" sz="3500" b="1" u="sng" smtClean="0">
                <a:solidFill>
                  <a:srgbClr val="008000"/>
                </a:solidFill>
                <a:latin typeface="Tahoma" pitchFamily="34" charset="0"/>
                <a:cs typeface="Tahoma" pitchFamily="34" charset="0"/>
              </a:rPr>
              <a:t>Nemzeti park igazgatóságok</a:t>
            </a:r>
            <a:r>
              <a:rPr lang="hu-HU" altLang="hu-HU" sz="3500" b="1" smtClean="0">
                <a:solidFill>
                  <a:srgbClr val="008000"/>
                </a:solidFill>
                <a:latin typeface="Tahoma" pitchFamily="34" charset="0"/>
                <a:cs typeface="Tahoma" pitchFamily="34" charset="0"/>
              </a:rPr>
              <a:t/>
            </a:r>
            <a:br>
              <a:rPr lang="hu-HU" altLang="hu-HU" sz="3500" b="1" smtClean="0">
                <a:solidFill>
                  <a:srgbClr val="008000"/>
                </a:solidFill>
                <a:latin typeface="Tahoma" pitchFamily="34" charset="0"/>
                <a:cs typeface="Tahoma" pitchFamily="34" charset="0"/>
              </a:rPr>
            </a:br>
            <a:r>
              <a:rPr lang="hu-HU" altLang="hu-HU" sz="3500" b="1" smtClean="0">
                <a:solidFill>
                  <a:srgbClr val="008000"/>
                </a:solidFill>
                <a:latin typeface="Tahoma" pitchFamily="34" charset="0"/>
                <a:cs typeface="Tahoma" pitchFamily="34" charset="0"/>
              </a:rPr>
              <a:t>1. ANPI – Jósvafő</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(foltos szalamandra)</a:t>
            </a:r>
          </a:p>
        </p:txBody>
      </p:sp>
      <p:pic>
        <p:nvPicPr>
          <p:cNvPr id="254979" name="Picture 4" descr="AGGTELKI NEMZETI PARK LO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5150" y="1484313"/>
            <a:ext cx="5329238" cy="5113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8997"/>
                                        </p:tgtEl>
                                        <p:attrNameLst>
                                          <p:attrName>style.visibility</p:attrName>
                                        </p:attrNameLst>
                                      </p:cBhvr>
                                      <p:to>
                                        <p:strVal val="visible"/>
                                      </p:to>
                                    </p:set>
                                    <p:animEffect transition="in" filter="fade">
                                      <p:cBhvr>
                                        <p:cTn id="7" dur="2000"/>
                                        <p:tgtEl>
                                          <p:spTgt spid="468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57200" y="274638"/>
            <a:ext cx="8229600" cy="1066800"/>
          </a:xfrm>
        </p:spPr>
        <p:txBody>
          <a:bodyPr/>
          <a:lstStyle/>
          <a:p>
            <a:pPr eaLnBrk="1" hangingPunct="1"/>
            <a:r>
              <a:rPr lang="hu-HU" altLang="hu-HU" sz="3500" smtClean="0">
                <a:latin typeface="Tahoma" pitchFamily="34" charset="0"/>
                <a:cs typeface="Tahoma" pitchFamily="34" charset="0"/>
              </a:rPr>
              <a:t>Tornai vértő - ANPI</a:t>
            </a:r>
          </a:p>
        </p:txBody>
      </p:sp>
      <p:pic>
        <p:nvPicPr>
          <p:cNvPr id="256003" name="Picture 3" descr="tornai_verto_AN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412875"/>
            <a:ext cx="8496300"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188913"/>
            <a:ext cx="8229600" cy="1008062"/>
          </a:xfrm>
        </p:spPr>
        <p:txBody>
          <a:bodyPr/>
          <a:lstStyle/>
          <a:p>
            <a:pPr eaLnBrk="1" hangingPunct="1"/>
            <a:r>
              <a:rPr lang="hu-HU" altLang="hu-HU" sz="3500" smtClean="0">
                <a:latin typeface="Tahoma" pitchFamily="34" charset="0"/>
                <a:cs typeface="Tahoma" pitchFamily="34" charset="0"/>
              </a:rPr>
              <a:t>Aggtelek „Ördögszántás”</a:t>
            </a:r>
          </a:p>
        </p:txBody>
      </p:sp>
      <p:pic>
        <p:nvPicPr>
          <p:cNvPr id="257027" name="Picture 3" descr="Ördögszántá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196975"/>
            <a:ext cx="8642350" cy="566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5"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2. BfNPI – Csopak</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(lisztes kankalin)</a:t>
            </a:r>
          </a:p>
        </p:txBody>
      </p:sp>
      <p:pic>
        <p:nvPicPr>
          <p:cNvPr id="258051" name="Picture 4" descr="BALATON-FELVIDÉKI NEMZETI PARK LO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1484313"/>
            <a:ext cx="5545137"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fade">
                                      <p:cBhvr>
                                        <p:cTn id="7" dur="20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274638"/>
            <a:ext cx="8229600" cy="922337"/>
          </a:xfrm>
        </p:spPr>
        <p:txBody>
          <a:bodyPr/>
          <a:lstStyle/>
          <a:p>
            <a:pPr eaLnBrk="1" hangingPunct="1"/>
            <a:r>
              <a:rPr lang="hu-HU" altLang="hu-HU" sz="3500" smtClean="0">
                <a:latin typeface="Tahoma" pitchFamily="34" charset="0"/>
                <a:cs typeface="Tahoma" pitchFamily="34" charset="0"/>
              </a:rPr>
              <a:t>Lisztes kankalin - BfNPI</a:t>
            </a:r>
          </a:p>
        </p:txBody>
      </p:sp>
      <p:pic>
        <p:nvPicPr>
          <p:cNvPr id="259075" name="Picture 3" descr="lisztes_kankalin_BfN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196975"/>
            <a:ext cx="8497887" cy="566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116632"/>
            <a:ext cx="8229600" cy="1224136"/>
          </a:xfrm>
        </p:spPr>
        <p:txBody>
          <a:bodyPr/>
          <a:lstStyle/>
          <a:p>
            <a:pPr eaLnBrk="1" hangingPunct="1"/>
            <a:r>
              <a:rPr lang="hu-HU" altLang="hu-HU" sz="3500" b="1" dirty="0" smtClean="0">
                <a:solidFill>
                  <a:srgbClr val="000000"/>
                </a:solidFill>
                <a:latin typeface="Tahoma" pitchFamily="34" charset="0"/>
                <a:cs typeface="Tahoma" pitchFamily="34" charset="0"/>
              </a:rPr>
              <a:t>Történeti visszatekintés</a:t>
            </a:r>
            <a:endParaRPr lang="hu-HU" altLang="hu-HU" sz="3500" b="1" dirty="0" smtClean="0"/>
          </a:p>
        </p:txBody>
      </p:sp>
      <p:sp>
        <p:nvSpPr>
          <p:cNvPr id="131075" name="Rectangle 3"/>
          <p:cNvSpPr>
            <a:spLocks noGrp="1" noChangeArrowheads="1"/>
          </p:cNvSpPr>
          <p:nvPr>
            <p:ph type="body" idx="1"/>
          </p:nvPr>
        </p:nvSpPr>
        <p:spPr>
          <a:xfrm>
            <a:off x="457200" y="1484313"/>
            <a:ext cx="8229600" cy="4641850"/>
          </a:xfrm>
        </p:spPr>
        <p:txBody>
          <a:bodyPr/>
          <a:lstStyle/>
          <a:p>
            <a:pPr eaLnBrk="1" hangingPunct="1">
              <a:lnSpc>
                <a:spcPct val="80000"/>
              </a:lnSpc>
              <a:buFontTx/>
              <a:buNone/>
            </a:pPr>
            <a:r>
              <a:rPr lang="hu-HU" altLang="hu-HU" sz="2800" u="sng" smtClean="0">
                <a:latin typeface="Tahoma" pitchFamily="34" charset="0"/>
                <a:cs typeface="Tahoma" pitchFamily="34" charset="0"/>
              </a:rPr>
              <a:t>A világ első</a:t>
            </a:r>
            <a:r>
              <a:rPr lang="hu-HU" altLang="hu-HU" sz="2800" smtClean="0">
                <a:latin typeface="Tahoma" pitchFamily="34" charset="0"/>
                <a:cs typeface="Tahoma" pitchFamily="34" charset="0"/>
              </a:rPr>
              <a:t> (mai értelemben vett) </a:t>
            </a:r>
            <a:r>
              <a:rPr lang="hu-HU" altLang="hu-HU" sz="2800" b="1" smtClean="0">
                <a:solidFill>
                  <a:srgbClr val="000099"/>
                </a:solidFill>
                <a:latin typeface="Tahoma" pitchFamily="34" charset="0"/>
                <a:cs typeface="Tahoma" pitchFamily="34" charset="0"/>
              </a:rPr>
              <a:t>védett</a:t>
            </a:r>
          </a:p>
          <a:p>
            <a:pPr eaLnBrk="1" hangingPunct="1">
              <a:lnSpc>
                <a:spcPct val="80000"/>
              </a:lnSpc>
              <a:buFontTx/>
              <a:buNone/>
            </a:pPr>
            <a:r>
              <a:rPr lang="hu-HU" altLang="hu-HU" sz="2800" b="1" smtClean="0">
                <a:solidFill>
                  <a:srgbClr val="000099"/>
                </a:solidFill>
                <a:latin typeface="Tahoma" pitchFamily="34" charset="0"/>
                <a:cs typeface="Tahoma" pitchFamily="34" charset="0"/>
              </a:rPr>
              <a:t>	természeti területét</a:t>
            </a:r>
            <a:r>
              <a:rPr lang="hu-HU" altLang="hu-HU" sz="2800" smtClean="0">
                <a:latin typeface="Tahoma" pitchFamily="34" charset="0"/>
                <a:cs typeface="Tahoma" pitchFamily="34" charset="0"/>
              </a:rPr>
              <a:t> 1864-ben jelölték ki az</a:t>
            </a:r>
          </a:p>
          <a:p>
            <a:pPr eaLnBrk="1" hangingPunct="1">
              <a:lnSpc>
                <a:spcPct val="80000"/>
              </a:lnSpc>
              <a:buFontTx/>
              <a:buNone/>
            </a:pPr>
            <a:r>
              <a:rPr lang="hu-HU" altLang="hu-HU" sz="2800" smtClean="0">
                <a:latin typeface="Tahoma" pitchFamily="34" charset="0"/>
                <a:cs typeface="Tahoma" pitchFamily="34" charset="0"/>
              </a:rPr>
              <a:t>	Egyesült Államokban.</a:t>
            </a:r>
          </a:p>
          <a:p>
            <a:pPr eaLnBrk="1" hangingPunct="1">
              <a:lnSpc>
                <a:spcPct val="80000"/>
              </a:lnSpc>
              <a:buFontTx/>
              <a:buNone/>
            </a:pPr>
            <a:r>
              <a:rPr lang="hu-HU" altLang="hu-HU" sz="2800" smtClean="0">
                <a:latin typeface="Tahoma" pitchFamily="34" charset="0"/>
                <a:cs typeface="Tahoma" pitchFamily="34" charset="0"/>
              </a:rPr>
              <a:t>A természetvédelem „mérföldköveinek” általában a</a:t>
            </a:r>
          </a:p>
          <a:p>
            <a:pPr eaLnBrk="1" hangingPunct="1">
              <a:lnSpc>
                <a:spcPct val="80000"/>
              </a:lnSpc>
              <a:buFontTx/>
              <a:buNone/>
            </a:pPr>
            <a:r>
              <a:rPr lang="hu-HU" altLang="hu-HU" sz="2800" smtClean="0">
                <a:latin typeface="Tahoma" pitchFamily="34" charset="0"/>
                <a:cs typeface="Tahoma" pitchFamily="34" charset="0"/>
              </a:rPr>
              <a:t>	</a:t>
            </a:r>
            <a:r>
              <a:rPr lang="hu-HU" altLang="hu-HU" sz="2800" b="1" smtClean="0">
                <a:solidFill>
                  <a:srgbClr val="003399"/>
                </a:solidFill>
                <a:latin typeface="Tahoma" pitchFamily="34" charset="0"/>
                <a:cs typeface="Tahoma" pitchFamily="34" charset="0"/>
              </a:rPr>
              <a:t>nemzeti parkok</a:t>
            </a:r>
            <a:r>
              <a:rPr lang="hu-HU" altLang="hu-HU" sz="2800" smtClean="0">
                <a:latin typeface="Tahoma" pitchFamily="34" charset="0"/>
                <a:cs typeface="Tahoma" pitchFamily="34" charset="0"/>
              </a:rPr>
              <a:t> kijelölését tartják.</a:t>
            </a:r>
          </a:p>
          <a:p>
            <a:pPr eaLnBrk="1" hangingPunct="1">
              <a:lnSpc>
                <a:spcPct val="80000"/>
              </a:lnSpc>
              <a:buFontTx/>
              <a:buNone/>
            </a:pPr>
            <a:r>
              <a:rPr lang="hu-HU" altLang="hu-HU" sz="2800" u="sng" smtClean="0">
                <a:latin typeface="Tahoma" pitchFamily="34" charset="0"/>
                <a:cs typeface="Tahoma" pitchFamily="34" charset="0"/>
              </a:rPr>
              <a:t>A világ első nemzeti parkja</a:t>
            </a:r>
            <a:r>
              <a:rPr lang="hu-HU" altLang="hu-HU" sz="2800" smtClean="0">
                <a:latin typeface="Tahoma" pitchFamily="34" charset="0"/>
                <a:cs typeface="Tahoma" pitchFamily="34" charset="0"/>
              </a:rPr>
              <a:t> a Yellowstone Nemzeti</a:t>
            </a:r>
          </a:p>
          <a:p>
            <a:pPr eaLnBrk="1" hangingPunct="1">
              <a:lnSpc>
                <a:spcPct val="80000"/>
              </a:lnSpc>
              <a:buFontTx/>
              <a:buNone/>
            </a:pPr>
            <a:r>
              <a:rPr lang="hu-HU" altLang="hu-HU" sz="2800" smtClean="0">
                <a:latin typeface="Tahoma" pitchFamily="34" charset="0"/>
                <a:cs typeface="Tahoma" pitchFamily="34" charset="0"/>
              </a:rPr>
              <a:t>	Park (USA) – 1872 (</a:t>
            </a:r>
            <a:r>
              <a:rPr lang="hu-HU" altLang="hu-HU" sz="2800" u="sng" smtClean="0">
                <a:latin typeface="Tahoma" pitchFamily="34" charset="0"/>
                <a:cs typeface="Tahoma" pitchFamily="34" charset="0"/>
              </a:rPr>
              <a:t>ez a céltudatos és</a:t>
            </a:r>
          </a:p>
          <a:p>
            <a:pPr eaLnBrk="1" hangingPunct="1">
              <a:lnSpc>
                <a:spcPct val="80000"/>
              </a:lnSpc>
              <a:buFontTx/>
              <a:buNone/>
            </a:pPr>
            <a:r>
              <a:rPr lang="hu-HU" altLang="hu-HU" sz="2800" smtClean="0">
                <a:latin typeface="Tahoma" pitchFamily="34" charset="0"/>
                <a:cs typeface="Tahoma" pitchFamily="34" charset="0"/>
              </a:rPr>
              <a:t>	</a:t>
            </a:r>
            <a:r>
              <a:rPr lang="hu-HU" altLang="hu-HU" sz="2800" u="sng" smtClean="0">
                <a:latin typeface="Tahoma" pitchFamily="34" charset="0"/>
                <a:cs typeface="Tahoma" pitchFamily="34" charset="0"/>
              </a:rPr>
              <a:t>intézményes természetvédelem kezdete a</a:t>
            </a:r>
          </a:p>
          <a:p>
            <a:pPr eaLnBrk="1" hangingPunct="1">
              <a:lnSpc>
                <a:spcPct val="80000"/>
              </a:lnSpc>
              <a:buFontTx/>
              <a:buNone/>
            </a:pPr>
            <a:r>
              <a:rPr lang="hu-HU" altLang="hu-HU" sz="2800" smtClean="0">
                <a:latin typeface="Tahoma" pitchFamily="34" charset="0"/>
                <a:cs typeface="Tahoma" pitchFamily="34" charset="0"/>
              </a:rPr>
              <a:t>	</a:t>
            </a:r>
            <a:r>
              <a:rPr lang="hu-HU" altLang="hu-HU" sz="2800" u="sng" smtClean="0">
                <a:latin typeface="Tahoma" pitchFamily="34" charset="0"/>
                <a:cs typeface="Tahoma" pitchFamily="34" charset="0"/>
              </a:rPr>
              <a:t>világon)</a:t>
            </a:r>
            <a:r>
              <a:rPr lang="hu-HU" altLang="hu-HU" sz="2800" smtClean="0">
                <a:latin typeface="Tahoma" pitchFamily="34" charset="0"/>
                <a:cs typeface="Tahoma" pitchFamily="34" charset="0"/>
              </a:rPr>
              <a:t>, a második a (Royal) Nemzeti Park</a:t>
            </a:r>
          </a:p>
          <a:p>
            <a:pPr eaLnBrk="1" hangingPunct="1">
              <a:lnSpc>
                <a:spcPct val="80000"/>
              </a:lnSpc>
              <a:buFontTx/>
              <a:buNone/>
            </a:pPr>
            <a:r>
              <a:rPr lang="hu-HU" altLang="hu-HU" sz="2800" smtClean="0">
                <a:latin typeface="Tahoma" pitchFamily="34" charset="0"/>
                <a:cs typeface="Tahoma" pitchFamily="34" charset="0"/>
              </a:rPr>
              <a:t>	(Ausztrália) – 1879.</a:t>
            </a:r>
          </a:p>
          <a:p>
            <a:pPr eaLnBrk="1" hangingPunct="1">
              <a:lnSpc>
                <a:spcPct val="80000"/>
              </a:lnSpc>
              <a:buFontTx/>
              <a:buNone/>
            </a:pPr>
            <a:endParaRPr lang="hu-HU" altLang="hu-HU" sz="2800" smtClean="0"/>
          </a:p>
        </p:txBody>
      </p:sp>
    </p:spTree>
    <p:extLst>
      <p:ext uri="{BB962C8B-B14F-4D97-AF65-F5344CB8AC3E}">
        <p14:creationId xmlns:p14="http://schemas.microsoft.com/office/powerpoint/2010/main" val="116054553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r>
              <a:rPr lang="hu-HU" altLang="hu-HU" sz="100" smtClean="0"/>
              <a:t>.</a:t>
            </a:r>
          </a:p>
        </p:txBody>
      </p:sp>
      <p:pic>
        <p:nvPicPr>
          <p:cNvPr id="260099" name="Picture 3" descr="BFNP_LOGO_vegso_alaplogo"/>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58888" y="-242888"/>
            <a:ext cx="6626225" cy="73437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r>
              <a:rPr lang="hu-HU" altLang="hu-HU" sz="3300" b="1" smtClean="0">
                <a:solidFill>
                  <a:srgbClr val="CC0000"/>
                </a:solidFill>
                <a:latin typeface="Tahoma" pitchFamily="34" charset="0"/>
                <a:cs typeface="Tahoma" pitchFamily="34" charset="0"/>
              </a:rPr>
              <a:t>Tulajdonosi joggyakorlás</a:t>
            </a:r>
          </a:p>
        </p:txBody>
      </p:sp>
      <p:sp>
        <p:nvSpPr>
          <p:cNvPr id="261123" name="Rectangle 3"/>
          <p:cNvSpPr>
            <a:spLocks noGrp="1" noChangeArrowheads="1"/>
          </p:cNvSpPr>
          <p:nvPr>
            <p:ph type="body" idx="1"/>
          </p:nvPr>
        </p:nvSpPr>
        <p:spPr/>
        <p:txBody>
          <a:bodyPr/>
          <a:lstStyle/>
          <a:p>
            <a:pPr eaLnBrk="1" hangingPunct="1">
              <a:buFontTx/>
              <a:buNone/>
            </a:pPr>
            <a:r>
              <a:rPr lang="hu-HU" altLang="hu-HU" sz="2800" b="1" smtClean="0">
                <a:solidFill>
                  <a:srgbClr val="CC0000"/>
                </a:solidFill>
                <a:latin typeface="Tahoma" pitchFamily="34" charset="0"/>
                <a:cs typeface="Tahoma" pitchFamily="34" charset="0"/>
              </a:rPr>
              <a:t>Balatoni Halgazdálkodási Nonprofit Zrt.</a:t>
            </a:r>
            <a:r>
              <a:rPr lang="hu-HU" altLang="hu-HU" sz="2800" smtClean="0">
                <a:latin typeface="Tahoma" pitchFamily="34" charset="0"/>
                <a:cs typeface="Tahoma" pitchFamily="34" charset="0"/>
              </a:rPr>
              <a:t> </a:t>
            </a:r>
          </a:p>
          <a:p>
            <a:pPr eaLnBrk="1" hangingPunct="1">
              <a:buFontTx/>
              <a:buNone/>
            </a:pPr>
            <a:r>
              <a:rPr lang="hu-HU" altLang="hu-HU" sz="2800" smtClean="0">
                <a:latin typeface="Tahoma" pitchFamily="34" charset="0"/>
                <a:cs typeface="Tahoma" pitchFamily="34" charset="0"/>
              </a:rPr>
              <a:t>(100 %-os állami tulajdonú gazdasági társaság)</a:t>
            </a:r>
          </a:p>
          <a:p>
            <a:pPr eaLnBrk="1" hangingPunct="1">
              <a:buFontTx/>
              <a:buNone/>
            </a:pPr>
            <a:endParaRPr lang="hu-HU" altLang="hu-HU" sz="2800" smtClean="0">
              <a:latin typeface="Tahoma" pitchFamily="34" charset="0"/>
              <a:cs typeface="Tahoma" pitchFamily="34" charset="0"/>
            </a:endParaRPr>
          </a:p>
          <a:p>
            <a:pPr eaLnBrk="1" hangingPunct="1">
              <a:buFontTx/>
              <a:buNone/>
            </a:pPr>
            <a:r>
              <a:rPr lang="hu-HU" altLang="hu-HU" sz="2800" smtClean="0">
                <a:latin typeface="Tahoma" pitchFamily="34" charset="0"/>
                <a:cs typeface="Tahoma" pitchFamily="34" charset="0"/>
              </a:rPr>
              <a:t>MNV Zrt. portfolió,</a:t>
            </a:r>
            <a:r>
              <a:rPr lang="hu-HU" altLang="hu-HU" sz="2800" b="1" smtClean="0">
                <a:latin typeface="Tahoma" pitchFamily="34" charset="0"/>
                <a:cs typeface="Tahoma" pitchFamily="34" charset="0"/>
              </a:rPr>
              <a:t> </a:t>
            </a:r>
            <a:endParaRPr lang="hu-HU" altLang="hu-HU" sz="2800" b="1" smtClean="0">
              <a:solidFill>
                <a:srgbClr val="008000"/>
              </a:solidFill>
              <a:latin typeface="Tahoma" pitchFamily="34" charset="0"/>
              <a:cs typeface="Tahoma" pitchFamily="34" charset="0"/>
            </a:endParaRPr>
          </a:p>
          <a:p>
            <a:pPr eaLnBrk="1" hangingPunct="1">
              <a:buFontTx/>
              <a:buNone/>
            </a:pPr>
            <a:r>
              <a:rPr lang="hu-HU" altLang="hu-HU" sz="2800" b="1" smtClean="0">
                <a:solidFill>
                  <a:srgbClr val="008000"/>
                </a:solidFill>
                <a:latin typeface="Tahoma" pitchFamily="34" charset="0"/>
                <a:cs typeface="Tahoma" pitchFamily="34" charset="0"/>
              </a:rPr>
              <a:t>BfNPI</a:t>
            </a:r>
            <a:r>
              <a:rPr lang="hu-HU" altLang="hu-HU" sz="2800" smtClean="0">
                <a:latin typeface="Tahoma" pitchFamily="34" charset="0"/>
                <a:cs typeface="Tahoma" pitchFamily="34" charset="0"/>
              </a:rPr>
              <a:t> tulajdonosi irányítása alatt volt.</a:t>
            </a:r>
          </a:p>
          <a:p>
            <a:pPr eaLnBrk="1" hangingPunct="1">
              <a:buFontTx/>
              <a:buNone/>
            </a:pPr>
            <a:endParaRPr lang="hu-HU" altLang="hu-HU" sz="2800"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3"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3. BNPI – Eger</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(szártalan bábakalács)</a:t>
            </a:r>
            <a:endParaRPr lang="hu-HU" altLang="hu-HU" sz="3600" b="1" smtClean="0">
              <a:solidFill>
                <a:srgbClr val="008000"/>
              </a:solidFill>
              <a:latin typeface="Tahoma" pitchFamily="34" charset="0"/>
              <a:cs typeface="Tahoma" pitchFamily="34" charset="0"/>
            </a:endParaRPr>
          </a:p>
        </p:txBody>
      </p:sp>
      <p:pic>
        <p:nvPicPr>
          <p:cNvPr id="262147" name="Picture 4" descr="BUKKI NEMZETI PARK LO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125538"/>
            <a:ext cx="6048375" cy="5732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093"/>
                                        </p:tgtEl>
                                        <p:attrNameLst>
                                          <p:attrName>style.visibility</p:attrName>
                                        </p:attrNameLst>
                                      </p:cBhvr>
                                      <p:to>
                                        <p:strVal val="visible"/>
                                      </p:to>
                                    </p:set>
                                    <p:animEffect transition="in" filter="fade">
                                      <p:cBhvr>
                                        <p:cTn id="7" dur="2000"/>
                                        <p:tgtEl>
                                          <p:spTgt spid="47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274638"/>
            <a:ext cx="8229600" cy="1066800"/>
          </a:xfrm>
        </p:spPr>
        <p:txBody>
          <a:bodyPr/>
          <a:lstStyle/>
          <a:p>
            <a:pPr eaLnBrk="1" hangingPunct="1"/>
            <a:r>
              <a:rPr lang="hu-HU" altLang="hu-HU" sz="3500" smtClean="0">
                <a:latin typeface="Tahoma" pitchFamily="34" charset="0"/>
                <a:cs typeface="Tahoma" pitchFamily="34" charset="0"/>
              </a:rPr>
              <a:t>Havasi cincér - BNPI</a:t>
            </a:r>
          </a:p>
        </p:txBody>
      </p:sp>
      <p:pic>
        <p:nvPicPr>
          <p:cNvPr id="263171" name="Picture 3" descr="havasi_cincer_BN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412875"/>
            <a:ext cx="8424862"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41"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4. DDNPI – Pécs</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(madárvilág)</a:t>
            </a:r>
            <a:endParaRPr lang="hu-HU" altLang="hu-HU" sz="3600" b="1" smtClean="0">
              <a:solidFill>
                <a:srgbClr val="008000"/>
              </a:solidFill>
              <a:latin typeface="Tahoma" pitchFamily="34" charset="0"/>
              <a:cs typeface="Tahoma" pitchFamily="34" charset="0"/>
            </a:endParaRPr>
          </a:p>
        </p:txBody>
      </p:sp>
      <p:pic>
        <p:nvPicPr>
          <p:cNvPr id="264195" name="Picture 4" descr="DUNA-DRAVA NEMZETI PARK LO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412875"/>
            <a:ext cx="7561263"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2000"/>
                                        <p:tgtEl>
                                          <p:spTgt spid="475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r>
              <a:rPr lang="hu-HU" altLang="hu-HU" sz="3500" smtClean="0">
                <a:latin typeface="Tahoma" pitchFamily="34" charset="0"/>
                <a:cs typeface="Tahoma" pitchFamily="34" charset="0"/>
              </a:rPr>
              <a:t>Fekete gólya - DDNPI</a:t>
            </a:r>
          </a:p>
        </p:txBody>
      </p:sp>
      <p:pic>
        <p:nvPicPr>
          <p:cNvPr id="265219" name="Picture 3" descr="fekete_golya_DDN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484313"/>
            <a:ext cx="8424862"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7189"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5. DINPI – Budapest</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(havasi cincér)</a:t>
            </a:r>
            <a:endParaRPr lang="hu-HU" altLang="hu-HU" sz="3600" b="1" smtClean="0">
              <a:solidFill>
                <a:srgbClr val="008000"/>
              </a:solidFill>
              <a:latin typeface="Tahoma" pitchFamily="34" charset="0"/>
              <a:cs typeface="Tahoma" pitchFamily="34" charset="0"/>
            </a:endParaRPr>
          </a:p>
        </p:txBody>
      </p:sp>
      <p:pic>
        <p:nvPicPr>
          <p:cNvPr id="266243" name="Picture 4" descr="DUNA-IPOLY NEMZETI PARK LO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8175" y="1484313"/>
            <a:ext cx="5616575"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7189"/>
                                        </p:tgtEl>
                                        <p:attrNameLst>
                                          <p:attrName>style.visibility</p:attrName>
                                        </p:attrNameLst>
                                      </p:cBhvr>
                                      <p:to>
                                        <p:strVal val="visible"/>
                                      </p:to>
                                    </p:set>
                                    <p:animEffect transition="in" filter="fade">
                                      <p:cBhvr>
                                        <p:cTn id="7" dur="2000"/>
                                        <p:tgtEl>
                                          <p:spTgt spid="47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r>
              <a:rPr lang="hu-HU" altLang="hu-HU" sz="3500" smtClean="0">
                <a:latin typeface="Tahoma" pitchFamily="34" charset="0"/>
                <a:cs typeface="Tahoma" pitchFamily="34" charset="0"/>
              </a:rPr>
              <a:t>Pilisi len - DINPI</a:t>
            </a:r>
          </a:p>
        </p:txBody>
      </p:sp>
      <p:pic>
        <p:nvPicPr>
          <p:cNvPr id="267267" name="Picture 3" descr="pilisi_len_DIN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484313"/>
            <a:ext cx="8496300"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9237"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6. FHNPI – Sarród</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(nagykócsag)</a:t>
            </a:r>
            <a:endParaRPr lang="hu-HU" altLang="hu-HU" sz="3600" b="1" smtClean="0">
              <a:solidFill>
                <a:srgbClr val="008000"/>
              </a:solidFill>
              <a:latin typeface="Tahoma" pitchFamily="34" charset="0"/>
              <a:cs typeface="Tahoma" pitchFamily="34" charset="0"/>
            </a:endParaRPr>
          </a:p>
        </p:txBody>
      </p:sp>
      <p:pic>
        <p:nvPicPr>
          <p:cNvPr id="268291" name="Picture 4" descr="FERTO-HANSAG NEMZETI PARK LOGO"/>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79613" y="1412875"/>
            <a:ext cx="5256212"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9237"/>
                                        </p:tgtEl>
                                        <p:attrNameLst>
                                          <p:attrName>style.visibility</p:attrName>
                                        </p:attrNameLst>
                                      </p:cBhvr>
                                      <p:to>
                                        <p:strVal val="visible"/>
                                      </p:to>
                                    </p:set>
                                    <p:animEffect transition="in" filter="fade">
                                      <p:cBhvr>
                                        <p:cTn id="7" dur="2000"/>
                                        <p:tgtEl>
                                          <p:spTgt spid="4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r>
              <a:rPr lang="hu-HU" altLang="hu-HU" sz="3500" smtClean="0">
                <a:latin typeface="Tahoma" pitchFamily="34" charset="0"/>
                <a:cs typeface="Tahoma" pitchFamily="34" charset="0"/>
              </a:rPr>
              <a:t>Nagy kócsag - FHNPI</a:t>
            </a:r>
          </a:p>
        </p:txBody>
      </p:sp>
      <p:pic>
        <p:nvPicPr>
          <p:cNvPr id="269315" name="Picture 3" descr="nagy_kocsag_FHN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531938"/>
            <a:ext cx="7993062" cy="5326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hu-HU" altLang="hu-HU" sz="3500" b="1" dirty="0" smtClean="0">
                <a:solidFill>
                  <a:srgbClr val="008000"/>
                </a:solidFill>
                <a:latin typeface="Tahoma" pitchFamily="34" charset="0"/>
                <a:cs typeface="Tahoma" pitchFamily="34" charset="0"/>
              </a:rPr>
              <a:t>Európai Nemzeti Parkok Napja</a:t>
            </a:r>
          </a:p>
        </p:txBody>
      </p:sp>
      <p:sp>
        <p:nvSpPr>
          <p:cNvPr id="132099" name="Rectangle 3"/>
          <p:cNvSpPr>
            <a:spLocks noGrp="1" noChangeArrowheads="1"/>
          </p:cNvSpPr>
          <p:nvPr>
            <p:ph type="body" idx="1"/>
          </p:nvPr>
        </p:nvSpPr>
        <p:spPr/>
        <p:txBody>
          <a:bodyPr/>
          <a:lstStyle/>
          <a:p>
            <a:pPr eaLnBrk="1" hangingPunct="1">
              <a:buFontTx/>
              <a:buNone/>
            </a:pPr>
            <a:r>
              <a:rPr lang="hu-HU" altLang="hu-HU" sz="2800" u="sng" dirty="0" smtClean="0">
                <a:latin typeface="Tahoma" pitchFamily="34" charset="0"/>
                <a:cs typeface="Tahoma" pitchFamily="34" charset="0"/>
              </a:rPr>
              <a:t>Az első európai</a:t>
            </a:r>
            <a:r>
              <a:rPr lang="hu-HU" altLang="hu-HU" sz="2800" dirty="0" smtClean="0">
                <a:latin typeface="Tahoma" pitchFamily="34" charset="0"/>
                <a:cs typeface="Tahoma" pitchFamily="34" charset="0"/>
              </a:rPr>
              <a:t> nemzeti park Svédországban</a:t>
            </a:r>
          </a:p>
          <a:p>
            <a:pPr eaLnBrk="1" hangingPunct="1">
              <a:buFontTx/>
              <a:buNone/>
            </a:pPr>
            <a:r>
              <a:rPr lang="hu-HU" altLang="hu-HU" sz="2800" dirty="0" smtClean="0">
                <a:latin typeface="Tahoma" pitchFamily="34" charset="0"/>
                <a:cs typeface="Tahoma" pitchFamily="34" charset="0"/>
              </a:rPr>
              <a:t>	van: </a:t>
            </a:r>
            <a:r>
              <a:rPr lang="hu-HU" altLang="hu-HU" sz="2800" b="1" dirty="0" err="1" smtClean="0">
                <a:solidFill>
                  <a:srgbClr val="008000"/>
                </a:solidFill>
                <a:latin typeface="Tahoma" pitchFamily="34" charset="0"/>
                <a:cs typeface="Tahoma" pitchFamily="34" charset="0"/>
              </a:rPr>
              <a:t>Abisko</a:t>
            </a:r>
            <a:r>
              <a:rPr lang="hu-HU" altLang="hu-HU" sz="2800" b="1" dirty="0" smtClean="0">
                <a:solidFill>
                  <a:srgbClr val="008000"/>
                </a:solidFill>
                <a:latin typeface="Tahoma" pitchFamily="34" charset="0"/>
                <a:cs typeface="Tahoma" pitchFamily="34" charset="0"/>
              </a:rPr>
              <a:t> Nemzeti Park</a:t>
            </a:r>
            <a:r>
              <a:rPr lang="hu-HU" altLang="hu-HU" sz="2800" dirty="0" smtClean="0">
                <a:latin typeface="Tahoma" pitchFamily="34" charset="0"/>
                <a:cs typeface="Tahoma" pitchFamily="34" charset="0"/>
              </a:rPr>
              <a:t> – 1909 </a:t>
            </a:r>
          </a:p>
          <a:p>
            <a:pPr eaLnBrk="1" hangingPunct="1">
              <a:buFontTx/>
              <a:buNone/>
            </a:pPr>
            <a:r>
              <a:rPr lang="hu-HU" altLang="hu-HU" sz="2800" dirty="0" smtClean="0">
                <a:latin typeface="Tahoma" pitchFamily="34" charset="0"/>
                <a:cs typeface="Tahoma" pitchFamily="34" charset="0"/>
              </a:rPr>
              <a:t>	(abban az évben 9 nemzeti park alakult meg Svédországban).</a:t>
            </a:r>
          </a:p>
          <a:p>
            <a:pPr eaLnBrk="1" hangingPunct="1">
              <a:buFontTx/>
              <a:buNone/>
            </a:pPr>
            <a:endParaRPr lang="hu-HU" altLang="hu-HU" sz="1000" b="1" dirty="0" smtClean="0">
              <a:solidFill>
                <a:srgbClr val="008000"/>
              </a:solidFill>
              <a:latin typeface="Tahoma" pitchFamily="34" charset="0"/>
              <a:cs typeface="Tahoma" pitchFamily="34" charset="0"/>
            </a:endParaRPr>
          </a:p>
          <a:p>
            <a:pPr eaLnBrk="1" hangingPunct="1">
              <a:buFontTx/>
              <a:buNone/>
            </a:pPr>
            <a:r>
              <a:rPr lang="hu-HU" altLang="hu-HU" sz="2800" dirty="0" smtClean="0">
                <a:latin typeface="Tahoma" pitchFamily="34" charset="0"/>
                <a:cs typeface="Tahoma" pitchFamily="34" charset="0"/>
              </a:rPr>
              <a:t>Az</a:t>
            </a:r>
            <a:r>
              <a:rPr lang="hu-HU" altLang="hu-HU" sz="2800" b="1" dirty="0" smtClean="0">
                <a:solidFill>
                  <a:srgbClr val="008000"/>
                </a:solidFill>
                <a:latin typeface="Tahoma" pitchFamily="34" charset="0"/>
                <a:cs typeface="Tahoma" pitchFamily="34" charset="0"/>
              </a:rPr>
              <a:t> </a:t>
            </a:r>
            <a:r>
              <a:rPr lang="hu-HU" altLang="hu-HU" sz="2800" dirty="0" err="1" smtClean="0">
                <a:latin typeface="Tahoma" pitchFamily="34" charset="0"/>
                <a:cs typeface="Tahoma" pitchFamily="34" charset="0"/>
              </a:rPr>
              <a:t>Abisko</a:t>
            </a:r>
            <a:r>
              <a:rPr lang="hu-HU" altLang="hu-HU" sz="2800" dirty="0" smtClean="0">
                <a:latin typeface="Tahoma" pitchFamily="34" charset="0"/>
                <a:cs typeface="Tahoma" pitchFamily="34" charset="0"/>
              </a:rPr>
              <a:t> Nemzeti Park megalakulásának napja:</a:t>
            </a:r>
          </a:p>
          <a:p>
            <a:pPr eaLnBrk="1" hangingPunct="1">
              <a:buFontTx/>
              <a:buNone/>
            </a:pPr>
            <a:r>
              <a:rPr lang="hu-HU" altLang="hu-HU" sz="2800" dirty="0" smtClean="0">
                <a:latin typeface="Tahoma" pitchFamily="34" charset="0"/>
                <a:cs typeface="Tahoma" pitchFamily="34" charset="0"/>
              </a:rPr>
              <a:t>	1909. május 24. Az </a:t>
            </a:r>
            <a:r>
              <a:rPr lang="hu-HU" altLang="hu-HU" sz="2800" dirty="0" err="1" smtClean="0">
                <a:latin typeface="Tahoma" pitchFamily="34" charset="0"/>
                <a:cs typeface="Tahoma" pitchFamily="34" charset="0"/>
              </a:rPr>
              <a:t>Europark</a:t>
            </a:r>
            <a:r>
              <a:rPr lang="hu-HU" altLang="hu-HU" sz="2800" dirty="0" smtClean="0">
                <a:latin typeface="Tahoma" pitchFamily="34" charset="0"/>
                <a:cs typeface="Tahoma" pitchFamily="34" charset="0"/>
              </a:rPr>
              <a:t> Szövetség 90 évvel később a</a:t>
            </a:r>
            <a:r>
              <a:rPr lang="hu-HU" altLang="hu-HU" sz="2800" b="1" dirty="0" smtClean="0">
                <a:solidFill>
                  <a:srgbClr val="008000"/>
                </a:solidFill>
                <a:latin typeface="Tahoma" pitchFamily="34" charset="0"/>
                <a:cs typeface="Tahoma" pitchFamily="34" charset="0"/>
              </a:rPr>
              <a:t> május 24.</a:t>
            </a:r>
            <a:r>
              <a:rPr lang="hu-HU" altLang="hu-HU" sz="2800" dirty="0" smtClean="0">
                <a:latin typeface="Tahoma" pitchFamily="34" charset="0"/>
                <a:cs typeface="Tahoma" pitchFamily="34" charset="0"/>
              </a:rPr>
              <a:t> napot nevezte ki az </a:t>
            </a:r>
          </a:p>
          <a:p>
            <a:pPr eaLnBrk="1" hangingPunct="1">
              <a:buFontTx/>
              <a:buNone/>
            </a:pPr>
            <a:r>
              <a:rPr lang="hu-HU" altLang="hu-HU" sz="2800" dirty="0" smtClean="0">
                <a:latin typeface="Tahoma" pitchFamily="34" charset="0"/>
                <a:cs typeface="Tahoma" pitchFamily="34" charset="0"/>
              </a:rPr>
              <a:t>	</a:t>
            </a:r>
            <a:r>
              <a:rPr lang="hu-HU" altLang="hu-HU" sz="2800" b="1" dirty="0" smtClean="0">
                <a:solidFill>
                  <a:srgbClr val="008000"/>
                </a:solidFill>
                <a:latin typeface="Tahoma" pitchFamily="34" charset="0"/>
                <a:cs typeface="Tahoma" pitchFamily="34" charset="0"/>
              </a:rPr>
              <a:t>Európai Nemzeti Parkok Napjává.</a:t>
            </a:r>
          </a:p>
          <a:p>
            <a:pPr eaLnBrk="1" hangingPunct="1"/>
            <a:endParaRPr lang="hu-HU" altLang="hu-HU" sz="2800" dirty="0" smtClean="0"/>
          </a:p>
          <a:p>
            <a:pPr eaLnBrk="1" hangingPunct="1"/>
            <a:endParaRPr lang="hu-HU" altLang="hu-HU" sz="2800" dirty="0"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85"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7. HNPI – Debrecen</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(daru)</a:t>
            </a:r>
            <a:endParaRPr lang="hu-HU" altLang="hu-HU" sz="3600" b="1" smtClean="0">
              <a:solidFill>
                <a:srgbClr val="008000"/>
              </a:solidFill>
              <a:latin typeface="Tahoma" pitchFamily="34" charset="0"/>
              <a:cs typeface="Tahoma" pitchFamily="34" charset="0"/>
            </a:endParaRPr>
          </a:p>
        </p:txBody>
      </p:sp>
      <p:pic>
        <p:nvPicPr>
          <p:cNvPr id="270339" name="Picture 4" descr="HORTOBÁGYI NEMZETI PARK LO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1050" y="1412875"/>
            <a:ext cx="5545138"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1285"/>
                                        </p:tgtEl>
                                        <p:attrNameLst>
                                          <p:attrName>style.visibility</p:attrName>
                                        </p:attrNameLst>
                                      </p:cBhvr>
                                      <p:to>
                                        <p:strVal val="visible"/>
                                      </p:to>
                                    </p:set>
                                    <p:animEffect transition="in" filter="fade">
                                      <p:cBhvr>
                                        <p:cTn id="7" dur="2000"/>
                                        <p:tgtEl>
                                          <p:spTgt spid="481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274638"/>
            <a:ext cx="8229600" cy="1066800"/>
          </a:xfrm>
        </p:spPr>
        <p:txBody>
          <a:bodyPr/>
          <a:lstStyle/>
          <a:p>
            <a:pPr eaLnBrk="1" hangingPunct="1"/>
            <a:r>
              <a:rPr lang="hu-HU" altLang="hu-HU" sz="3500" smtClean="0">
                <a:latin typeface="Tahoma" pitchFamily="34" charset="0"/>
                <a:cs typeface="Tahoma" pitchFamily="34" charset="0"/>
              </a:rPr>
              <a:t>Daru - HNPI</a:t>
            </a:r>
          </a:p>
        </p:txBody>
      </p:sp>
      <p:pic>
        <p:nvPicPr>
          <p:cNvPr id="271363" name="Picture 3" descr="daru_HN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39975" y="1412875"/>
            <a:ext cx="45370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57200" y="188913"/>
            <a:ext cx="8229600" cy="1152525"/>
          </a:xfrm>
        </p:spPr>
        <p:txBody>
          <a:bodyPr/>
          <a:lstStyle/>
          <a:p>
            <a:pPr eaLnBrk="1" hangingPunct="1"/>
            <a:r>
              <a:rPr lang="hu-HU" altLang="hu-HU" sz="3300" b="1" smtClean="0">
                <a:solidFill>
                  <a:srgbClr val="CC0000"/>
                </a:solidFill>
                <a:latin typeface="Tahoma" pitchFamily="34" charset="0"/>
                <a:cs typeface="Tahoma" pitchFamily="34" charset="0"/>
              </a:rPr>
              <a:t>Tulajdonosi joggyakorlás</a:t>
            </a:r>
          </a:p>
        </p:txBody>
      </p:sp>
      <p:sp>
        <p:nvSpPr>
          <p:cNvPr id="272387" name="Rectangle 3"/>
          <p:cNvSpPr>
            <a:spLocks noGrp="1" noChangeArrowheads="1"/>
          </p:cNvSpPr>
          <p:nvPr>
            <p:ph type="body" idx="1"/>
          </p:nvPr>
        </p:nvSpPr>
        <p:spPr>
          <a:xfrm>
            <a:off x="457200" y="1484313"/>
            <a:ext cx="8229600" cy="4641850"/>
          </a:xfrm>
        </p:spPr>
        <p:txBody>
          <a:bodyPr/>
          <a:lstStyle/>
          <a:p>
            <a:pPr eaLnBrk="1" hangingPunct="1">
              <a:buFontTx/>
              <a:buNone/>
            </a:pPr>
            <a:r>
              <a:rPr lang="hu-HU" altLang="hu-HU" sz="2800" b="1" smtClean="0">
                <a:solidFill>
                  <a:srgbClr val="CC0000"/>
                </a:solidFill>
                <a:latin typeface="Tahoma" pitchFamily="34" charset="0"/>
                <a:cs typeface="Tahoma" pitchFamily="34" charset="0"/>
              </a:rPr>
              <a:t>Hortobágyi Természetvédelmi és </a:t>
            </a:r>
          </a:p>
          <a:p>
            <a:pPr eaLnBrk="1" hangingPunct="1">
              <a:buFontTx/>
              <a:buNone/>
            </a:pPr>
            <a:r>
              <a:rPr lang="hu-HU" altLang="hu-HU" sz="2800" b="1" smtClean="0">
                <a:solidFill>
                  <a:srgbClr val="CC0000"/>
                </a:solidFill>
                <a:latin typeface="Tahoma" pitchFamily="34" charset="0"/>
                <a:cs typeface="Tahoma" pitchFamily="34" charset="0"/>
              </a:rPr>
              <a:t>Génmegőrző Nonprofit Kft.</a:t>
            </a:r>
            <a:r>
              <a:rPr lang="hu-HU" altLang="hu-HU" sz="2800" smtClean="0">
                <a:latin typeface="Tahoma" pitchFamily="34" charset="0"/>
                <a:cs typeface="Tahoma" pitchFamily="34" charset="0"/>
              </a:rPr>
              <a:t> </a:t>
            </a:r>
          </a:p>
          <a:p>
            <a:pPr eaLnBrk="1" hangingPunct="1">
              <a:buFontTx/>
              <a:buNone/>
            </a:pPr>
            <a:r>
              <a:rPr lang="hu-HU" altLang="hu-HU" sz="2800" smtClean="0">
                <a:latin typeface="Tahoma" pitchFamily="34" charset="0"/>
                <a:cs typeface="Tahoma" pitchFamily="34" charset="0"/>
              </a:rPr>
              <a:t>(100 %-os állami tulajdonú gazdasági társaság)</a:t>
            </a:r>
          </a:p>
          <a:p>
            <a:pPr eaLnBrk="1" hangingPunct="1">
              <a:buFontTx/>
              <a:buNone/>
            </a:pPr>
            <a:r>
              <a:rPr lang="hu-HU" altLang="hu-HU" sz="2800" smtClean="0">
                <a:latin typeface="Tahoma" pitchFamily="34" charset="0"/>
                <a:cs typeface="Tahoma" pitchFamily="34" charset="0"/>
              </a:rPr>
              <a:t>MNV Zrt. portfolió, </a:t>
            </a:r>
          </a:p>
          <a:p>
            <a:pPr eaLnBrk="1" hangingPunct="1">
              <a:buFontTx/>
              <a:buNone/>
            </a:pPr>
            <a:r>
              <a:rPr lang="hu-HU" altLang="hu-HU" sz="2800" b="1" smtClean="0">
                <a:solidFill>
                  <a:srgbClr val="008000"/>
                </a:solidFill>
                <a:latin typeface="Tahoma" pitchFamily="34" charset="0"/>
                <a:cs typeface="Tahoma" pitchFamily="34" charset="0"/>
              </a:rPr>
              <a:t>HNPI</a:t>
            </a:r>
            <a:r>
              <a:rPr lang="hu-HU" altLang="hu-HU" sz="2800" smtClean="0">
                <a:latin typeface="Tahoma" pitchFamily="34" charset="0"/>
                <a:cs typeface="Tahoma" pitchFamily="34" charset="0"/>
              </a:rPr>
              <a:t> tulajdonosi irányítása alatt.</a:t>
            </a:r>
          </a:p>
          <a:p>
            <a:pPr eaLnBrk="1" hangingPunct="1">
              <a:buFontTx/>
              <a:buNone/>
            </a:pPr>
            <a:endParaRPr lang="hu-HU" altLang="hu-HU" sz="2800" b="1" smtClean="0">
              <a:solidFill>
                <a:srgbClr val="CC0000"/>
              </a:solidFill>
              <a:latin typeface="Tahoma" pitchFamily="34" charset="0"/>
              <a:cs typeface="Tahoma" pitchFamily="34" charset="0"/>
            </a:endParaRPr>
          </a:p>
          <a:p>
            <a:pPr eaLnBrk="1" hangingPunct="1">
              <a:buFontTx/>
              <a:buNone/>
            </a:pPr>
            <a:r>
              <a:rPr lang="hu-HU" altLang="hu-HU" sz="2800" b="1" smtClean="0">
                <a:solidFill>
                  <a:srgbClr val="CC0000"/>
                </a:solidFill>
                <a:latin typeface="Tahoma" pitchFamily="34" charset="0"/>
                <a:cs typeface="Tahoma" pitchFamily="34" charset="0"/>
              </a:rPr>
              <a:t>Hortobágyi Halgazdaság Zrt.</a:t>
            </a:r>
            <a:r>
              <a:rPr lang="hu-HU" altLang="hu-HU" smtClean="0">
                <a:solidFill>
                  <a:srgbClr val="000000"/>
                </a:solidFill>
                <a:latin typeface="Tahoma" pitchFamily="34" charset="0"/>
                <a:cs typeface="Tahoma" pitchFamily="34" charset="0"/>
              </a:rPr>
              <a:t> </a:t>
            </a:r>
          </a:p>
          <a:p>
            <a:pPr eaLnBrk="1" hangingPunct="1">
              <a:buFontTx/>
              <a:buNone/>
            </a:pPr>
            <a:r>
              <a:rPr lang="hu-HU" altLang="hu-HU" sz="2800" smtClean="0">
                <a:solidFill>
                  <a:srgbClr val="000000"/>
                </a:solidFill>
                <a:latin typeface="Tahoma" pitchFamily="34" charset="0"/>
                <a:cs typeface="Tahoma" pitchFamily="34" charset="0"/>
              </a:rPr>
              <a:t>(100 %-os állami tulajdonú gazdasági társaság)</a:t>
            </a:r>
          </a:p>
          <a:p>
            <a:pPr eaLnBrk="1" hangingPunct="1">
              <a:buFontTx/>
              <a:buNone/>
            </a:pPr>
            <a:r>
              <a:rPr lang="hu-HU" altLang="hu-HU" sz="2800" b="1" smtClean="0">
                <a:solidFill>
                  <a:srgbClr val="008000"/>
                </a:solidFill>
                <a:latin typeface="Tahoma" pitchFamily="34" charset="0"/>
                <a:cs typeface="Tahoma" pitchFamily="34" charset="0"/>
              </a:rPr>
              <a:t>HNPI</a:t>
            </a:r>
            <a:r>
              <a:rPr lang="hu-HU" altLang="hu-HU" sz="2800" smtClean="0">
                <a:solidFill>
                  <a:srgbClr val="000000"/>
                </a:solidFill>
                <a:latin typeface="Tahoma" pitchFamily="34" charset="0"/>
                <a:cs typeface="Tahoma" pitchFamily="34" charset="0"/>
              </a:rPr>
              <a:t> tulajdonosi irányítása alatt volt.</a:t>
            </a:r>
          </a:p>
          <a:p>
            <a:pPr eaLnBrk="1" hangingPunct="1">
              <a:buFontTx/>
              <a:buNone/>
            </a:pPr>
            <a:endParaRPr lang="hu-HU" altLang="hu-HU" sz="2800" smtClean="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3333"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8. KNPI – Kecskemét</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(borókás)</a:t>
            </a:r>
            <a:endParaRPr lang="hu-HU" altLang="hu-HU" sz="3600" b="1" smtClean="0">
              <a:solidFill>
                <a:srgbClr val="008000"/>
              </a:solidFill>
              <a:latin typeface="Tahoma" pitchFamily="34" charset="0"/>
              <a:cs typeface="Tahoma" pitchFamily="34" charset="0"/>
            </a:endParaRPr>
          </a:p>
        </p:txBody>
      </p:sp>
      <p:pic>
        <p:nvPicPr>
          <p:cNvPr id="273411" name="Picture 4" descr="KISKUNSÁGI NEMZETI PARK LO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55875" y="1412875"/>
            <a:ext cx="4176713"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3333"/>
                                        </p:tgtEl>
                                        <p:attrNameLst>
                                          <p:attrName>style.visibility</p:attrName>
                                        </p:attrNameLst>
                                      </p:cBhvr>
                                      <p:to>
                                        <p:strVal val="visible"/>
                                      </p:to>
                                    </p:set>
                                    <p:animEffect transition="in" filter="fade">
                                      <p:cBhvr>
                                        <p:cTn id="7" dur="2000"/>
                                        <p:tgtEl>
                                          <p:spTgt spid="48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eaLnBrk="1" hangingPunct="1"/>
            <a:r>
              <a:rPr lang="hu-HU" altLang="hu-HU" sz="3500" smtClean="0">
                <a:latin typeface="Tahoma" pitchFamily="34" charset="0"/>
                <a:cs typeface="Tahoma" pitchFamily="34" charset="0"/>
              </a:rPr>
              <a:t>Rákosi vipera - KNPI</a:t>
            </a:r>
          </a:p>
        </p:txBody>
      </p:sp>
      <p:pic>
        <p:nvPicPr>
          <p:cNvPr id="274435" name="Picture 3" descr="rakosi_vipera_KN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600200"/>
            <a:ext cx="8135938"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5381" name="Rectangle 5"/>
          <p:cNvSpPr>
            <a:spLocks noGrp="1" noChangeArrowheads="1"/>
          </p:cNvSpPr>
          <p:nvPr>
            <p:ph type="title"/>
          </p:nvPr>
        </p:nvSpPr>
        <p:spPr>
          <a:xfrm>
            <a:off x="457200" y="274638"/>
            <a:ext cx="8229600" cy="1066800"/>
          </a:xfrm>
        </p:spPr>
        <p:txBody>
          <a:bodyPr/>
          <a:lstStyle/>
          <a:p>
            <a:pPr eaLnBrk="1" hangingPunct="1"/>
            <a:r>
              <a:rPr lang="hu-HU" altLang="hu-HU" sz="3500" b="1" smtClean="0">
                <a:solidFill>
                  <a:srgbClr val="008000"/>
                </a:solidFill>
                <a:latin typeface="Tahoma" pitchFamily="34" charset="0"/>
                <a:cs typeface="Tahoma" pitchFamily="34" charset="0"/>
              </a:rPr>
              <a:t>9. KMNPI – Szarvas</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(túzok)</a:t>
            </a:r>
            <a:endParaRPr lang="hu-HU" altLang="hu-HU" sz="3600" b="1" smtClean="0">
              <a:solidFill>
                <a:srgbClr val="008000"/>
              </a:solidFill>
              <a:latin typeface="Tahoma" pitchFamily="34" charset="0"/>
              <a:cs typeface="Tahoma" pitchFamily="34" charset="0"/>
            </a:endParaRPr>
          </a:p>
        </p:txBody>
      </p:sp>
      <p:pic>
        <p:nvPicPr>
          <p:cNvPr id="275459" name="Picture 4" descr="KÖRÖS-MAROS NEMZETI PARK LO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1412875"/>
            <a:ext cx="5472112"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5381"/>
                                        </p:tgtEl>
                                        <p:attrNameLst>
                                          <p:attrName>style.visibility</p:attrName>
                                        </p:attrNameLst>
                                      </p:cBhvr>
                                      <p:to>
                                        <p:strVal val="visible"/>
                                      </p:to>
                                    </p:set>
                                    <p:animEffect transition="in" filter="fade">
                                      <p:cBhvr>
                                        <p:cTn id="7" dur="2000"/>
                                        <p:tgtEl>
                                          <p:spTgt spid="485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1"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274638"/>
            <a:ext cx="8229600" cy="1066800"/>
          </a:xfrm>
        </p:spPr>
        <p:txBody>
          <a:bodyPr/>
          <a:lstStyle/>
          <a:p>
            <a:pPr eaLnBrk="1" hangingPunct="1"/>
            <a:r>
              <a:rPr lang="hu-HU" altLang="hu-HU" smtClean="0">
                <a:latin typeface="Tahoma" pitchFamily="34" charset="0"/>
                <a:cs typeface="Tahoma" pitchFamily="34" charset="0"/>
              </a:rPr>
              <a:t>Túzok - KMNPI</a:t>
            </a:r>
          </a:p>
        </p:txBody>
      </p:sp>
      <p:pic>
        <p:nvPicPr>
          <p:cNvPr id="276483" name="Picture 3" descr="tuzok_KMN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484313"/>
            <a:ext cx="8064500"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7429" name="Rectangle 5"/>
          <p:cNvSpPr>
            <a:spLocks noGrp="1" noChangeArrowheads="1"/>
          </p:cNvSpPr>
          <p:nvPr>
            <p:ph type="title"/>
          </p:nvPr>
        </p:nvSpPr>
        <p:spPr>
          <a:xfrm>
            <a:off x="457200" y="274638"/>
            <a:ext cx="8229600" cy="1066800"/>
          </a:xfrm>
        </p:spPr>
        <p:txBody>
          <a:bodyPr/>
          <a:lstStyle/>
          <a:p>
            <a:pPr eaLnBrk="1" hangingPunct="1"/>
            <a:r>
              <a:rPr lang="hu-HU" altLang="hu-HU" sz="3500" b="1" smtClean="0">
                <a:solidFill>
                  <a:srgbClr val="008000"/>
                </a:solidFill>
                <a:latin typeface="Tahoma" pitchFamily="34" charset="0"/>
                <a:cs typeface="Tahoma" pitchFamily="34" charset="0"/>
              </a:rPr>
              <a:t>10. ŐNPI – Őriszentpéter</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(siketfajd)</a:t>
            </a:r>
            <a:endParaRPr lang="hu-HU" altLang="hu-HU" sz="3600" b="1" smtClean="0">
              <a:solidFill>
                <a:srgbClr val="008000"/>
              </a:solidFill>
              <a:latin typeface="Tahoma" pitchFamily="34" charset="0"/>
              <a:cs typeface="Tahoma" pitchFamily="34" charset="0"/>
            </a:endParaRPr>
          </a:p>
        </p:txBody>
      </p:sp>
      <p:pic>
        <p:nvPicPr>
          <p:cNvPr id="277507" name="Picture 4" descr="ORSEGI NEMZETI PARK LOG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1412875"/>
            <a:ext cx="5329237"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7429"/>
                                        </p:tgtEl>
                                        <p:attrNameLst>
                                          <p:attrName>style.visibility</p:attrName>
                                        </p:attrNameLst>
                                      </p:cBhvr>
                                      <p:to>
                                        <p:strVal val="visible"/>
                                      </p:to>
                                    </p:set>
                                    <p:animEffect transition="in" filter="fade">
                                      <p:cBhvr>
                                        <p:cTn id="7" dur="2000"/>
                                        <p:tgtEl>
                                          <p:spTgt spid="487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274638"/>
            <a:ext cx="8229600" cy="993775"/>
          </a:xfrm>
        </p:spPr>
        <p:txBody>
          <a:bodyPr/>
          <a:lstStyle/>
          <a:p>
            <a:pPr eaLnBrk="1" hangingPunct="1"/>
            <a:r>
              <a:rPr lang="hu-HU" altLang="hu-HU" sz="3500" smtClean="0">
                <a:latin typeface="Tahoma" pitchFamily="34" charset="0"/>
                <a:cs typeface="Tahoma" pitchFamily="34" charset="0"/>
              </a:rPr>
              <a:t>Vérfű-hangyaboglárka - ŐNPI</a:t>
            </a:r>
          </a:p>
        </p:txBody>
      </p:sp>
      <p:pic>
        <p:nvPicPr>
          <p:cNvPr id="278531" name="Picture 3" descr="verfu_hangyaboglarka_ON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11413" y="1412875"/>
            <a:ext cx="43211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idx="4294967295"/>
          </p:nvPr>
        </p:nvSpPr>
        <p:spPr/>
        <p:txBody>
          <a:bodyPr/>
          <a:lstStyle/>
          <a:p>
            <a:pPr eaLnBrk="1" hangingPunct="1"/>
            <a:endParaRPr lang="hu-HU" altLang="hu-HU" smtClean="0"/>
          </a:p>
        </p:txBody>
      </p:sp>
      <p:pic>
        <p:nvPicPr>
          <p:cNvPr id="220163" name="Picture 3" descr="NPI_2008-0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88913"/>
            <a:ext cx="9144000" cy="6669087"/>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20163"/>
                                        </p:tgtEl>
                                        <p:attrNameLst>
                                          <p:attrName>style.visibility</p:attrName>
                                        </p:attrNameLst>
                                      </p:cBhvr>
                                      <p:to>
                                        <p:strVal val="visible"/>
                                      </p:to>
                                    </p:set>
                                    <p:anim calcmode="lin" valueType="num">
                                      <p:cBhvr additive="base">
                                        <p:cTn id="7" dur="1000" fill="hold"/>
                                        <p:tgtEl>
                                          <p:spTgt spid="220163"/>
                                        </p:tgtEl>
                                        <p:attrNameLst>
                                          <p:attrName>ppt_x</p:attrName>
                                        </p:attrNameLst>
                                      </p:cBhvr>
                                      <p:tavLst>
                                        <p:tav tm="0">
                                          <p:val>
                                            <p:strVal val="#ppt_x"/>
                                          </p:val>
                                        </p:tav>
                                        <p:tav tm="100000">
                                          <p:val>
                                            <p:strVal val="#ppt_x"/>
                                          </p:val>
                                        </p:tav>
                                      </p:tavLst>
                                    </p:anim>
                                    <p:anim calcmode="lin" valueType="num">
                                      <p:cBhvr additive="base">
                                        <p:cTn id="8" dur="1000" fill="hold"/>
                                        <p:tgtEl>
                                          <p:spTgt spid="220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Hazai történeti visszatekintés</a:t>
            </a:r>
          </a:p>
        </p:txBody>
      </p:sp>
      <p:sp>
        <p:nvSpPr>
          <p:cNvPr id="133123" name="Rectangle 3"/>
          <p:cNvSpPr>
            <a:spLocks noGrp="1" noChangeArrowheads="1"/>
          </p:cNvSpPr>
          <p:nvPr>
            <p:ph type="body" idx="1"/>
          </p:nvPr>
        </p:nvSpPr>
        <p:spPr/>
        <p:txBody>
          <a:bodyPr/>
          <a:lstStyle/>
          <a:p>
            <a:pPr eaLnBrk="1" hangingPunct="1">
              <a:lnSpc>
                <a:spcPct val="80000"/>
              </a:lnSpc>
              <a:buFontTx/>
              <a:buNone/>
            </a:pPr>
            <a:r>
              <a:rPr lang="hu-HU" altLang="hu-HU" sz="2800" u="sng" dirty="0" smtClean="0">
                <a:solidFill>
                  <a:srgbClr val="008000"/>
                </a:solidFill>
                <a:latin typeface="Tahoma" pitchFamily="34" charset="0"/>
                <a:cs typeface="Tahoma" pitchFamily="34" charset="0"/>
              </a:rPr>
              <a:t>A hazai természetvédelem szabályozása</a:t>
            </a:r>
            <a:r>
              <a:rPr lang="hu-HU" altLang="hu-HU" sz="2800" u="sng" dirty="0" smtClean="0">
                <a:latin typeface="Tahoma" pitchFamily="34" charset="0"/>
                <a:cs typeface="Tahoma" pitchFamily="34" charset="0"/>
              </a:rPr>
              <a:t> </a:t>
            </a:r>
          </a:p>
          <a:p>
            <a:pPr eaLnBrk="1" hangingPunct="1">
              <a:lnSpc>
                <a:spcPct val="80000"/>
              </a:lnSpc>
              <a:buFontTx/>
              <a:buNone/>
            </a:pPr>
            <a:r>
              <a:rPr lang="hu-HU" altLang="hu-HU" sz="2800" dirty="0" smtClean="0">
                <a:latin typeface="Tahoma" pitchFamily="34" charset="0"/>
                <a:cs typeface="Tahoma" pitchFamily="34" charset="0"/>
              </a:rPr>
              <a:t>	a XI. századra (1077 – Szt. László vasárnap tiltja a vadászatot /vallási okokból/), </a:t>
            </a:r>
          </a:p>
          <a:p>
            <a:pPr eaLnBrk="1" hangingPunct="1">
              <a:lnSpc>
                <a:spcPct val="80000"/>
              </a:lnSpc>
              <a:buFontTx/>
              <a:buNone/>
            </a:pPr>
            <a:r>
              <a:rPr lang="hu-HU" altLang="hu-HU" sz="2800" dirty="0" smtClean="0">
                <a:latin typeface="Tahoma" pitchFamily="34" charset="0"/>
                <a:cs typeface="Tahoma" pitchFamily="34" charset="0"/>
              </a:rPr>
              <a:t>	és a XV. századra (1426 – Zsigmond király dekrétuma az erdők kíméletes hasznosításáról) </a:t>
            </a:r>
          </a:p>
          <a:p>
            <a:pPr eaLnBrk="1" hangingPunct="1">
              <a:lnSpc>
                <a:spcPct val="80000"/>
              </a:lnSpc>
              <a:buFontTx/>
              <a:buNone/>
            </a:pPr>
            <a:r>
              <a:rPr lang="hu-HU" altLang="hu-HU" sz="2800" dirty="0" smtClean="0">
                <a:latin typeface="Tahoma" pitchFamily="34" charset="0"/>
                <a:cs typeface="Tahoma" pitchFamily="34" charset="0"/>
              </a:rPr>
              <a:t>	nyúlik vissza.</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800" u="sng" dirty="0" smtClean="0">
                <a:latin typeface="Tahoma" pitchFamily="34" charset="0"/>
                <a:cs typeface="Tahoma" pitchFamily="34" charset="0"/>
              </a:rPr>
              <a:t>Az első, mai értelemben vett természetvédelmi elképzelések</a:t>
            </a:r>
            <a:r>
              <a:rPr lang="hu-HU" altLang="hu-HU" sz="2800" dirty="0" smtClean="0">
                <a:latin typeface="Tahoma" pitchFamily="34" charset="0"/>
                <a:cs typeface="Tahoma" pitchFamily="34" charset="0"/>
              </a:rPr>
              <a:t> a reformkorban (XIX. sz. első fele)</a:t>
            </a:r>
          </a:p>
          <a:p>
            <a:pPr eaLnBrk="1" hangingPunct="1">
              <a:lnSpc>
                <a:spcPct val="80000"/>
              </a:lnSpc>
              <a:buFontTx/>
              <a:buNone/>
            </a:pPr>
            <a:r>
              <a:rPr lang="hu-HU" altLang="hu-HU" sz="2800" dirty="0" smtClean="0">
                <a:latin typeface="Tahoma" pitchFamily="34" charset="0"/>
                <a:cs typeface="Tahoma" pitchFamily="34" charset="0"/>
              </a:rPr>
              <a:t> 	a féktelen vadászat, madarászat és halászat elleni fellépéshez és a hód megmentéséhez fűződnek.</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0"/>
            <a:ext cx="8229600" cy="1052513"/>
          </a:xfrm>
        </p:spPr>
        <p:txBody>
          <a:bodyPr rtlCol="0">
            <a:normAutofit fontScale="90000"/>
          </a:bodyPr>
          <a:lstStyle/>
          <a:p>
            <a:pPr eaLnBrk="1" fontAlgn="auto" hangingPunct="1">
              <a:spcAft>
                <a:spcPts val="0"/>
              </a:spcAft>
              <a:defRPr/>
            </a:pPr>
            <a:r>
              <a:rPr lang="hu-HU" sz="3700" b="1" dirty="0" smtClean="0">
                <a:solidFill>
                  <a:srgbClr val="008000"/>
                </a:solidFill>
                <a:latin typeface="Tahoma" panose="020B0604030504040204" pitchFamily="34" charset="0"/>
              </a:rPr>
              <a:t>Nemzeti park igazgatóságok</a:t>
            </a:r>
            <a:r>
              <a:rPr lang="hu-HU" sz="3700" dirty="0" smtClean="0">
                <a:solidFill>
                  <a:srgbClr val="008000"/>
                </a:solidFill>
                <a:latin typeface="Tahoma" panose="020B0604030504040204" pitchFamily="34" charset="0"/>
              </a:rPr>
              <a:t/>
            </a:r>
            <a:br>
              <a:rPr lang="hu-HU" sz="3700" dirty="0" smtClean="0">
                <a:solidFill>
                  <a:srgbClr val="008000"/>
                </a:solidFill>
                <a:latin typeface="Tahoma" panose="020B0604030504040204" pitchFamily="34" charset="0"/>
              </a:rPr>
            </a:br>
            <a:r>
              <a:rPr lang="hu-HU" sz="3100" dirty="0" smtClean="0">
                <a:solidFill>
                  <a:srgbClr val="008000"/>
                </a:solidFill>
                <a:latin typeface="Tahoma" panose="020B0604030504040204" pitchFamily="34" charset="0"/>
              </a:rPr>
              <a:t>működési területe</a:t>
            </a:r>
          </a:p>
        </p:txBody>
      </p:sp>
      <p:pic>
        <p:nvPicPr>
          <p:cNvPr id="280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052513"/>
            <a:ext cx="9144000" cy="58054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latin typeface="Tahoma" pitchFamily="34" charset="0"/>
                <a:cs typeface="Tahoma" pitchFamily="34" charset="0"/>
              </a:rPr>
              <a:t>Önkormányzati  </a:t>
            </a:r>
            <a:br>
              <a:rPr lang="hu-HU" altLang="hu-HU" sz="3500" b="1" smtClean="0">
                <a:latin typeface="Tahoma" pitchFamily="34" charset="0"/>
                <a:cs typeface="Tahoma" pitchFamily="34" charset="0"/>
              </a:rPr>
            </a:br>
            <a:r>
              <a:rPr lang="hu-HU" altLang="hu-HU" sz="3500" b="1" smtClean="0">
                <a:latin typeface="Tahoma" pitchFamily="34" charset="0"/>
                <a:cs typeface="Tahoma" pitchFamily="34" charset="0"/>
              </a:rPr>
              <a:t>természetvédelmi feladatok</a:t>
            </a:r>
          </a:p>
        </p:txBody>
      </p:sp>
      <p:sp>
        <p:nvSpPr>
          <p:cNvPr id="281603" name="Rectangle 3"/>
          <p:cNvSpPr>
            <a:spLocks noGrp="1" noChangeArrowheads="1"/>
          </p:cNvSpPr>
          <p:nvPr>
            <p:ph type="body" idx="1"/>
          </p:nvPr>
        </p:nvSpPr>
        <p:spPr>
          <a:xfrm>
            <a:off x="457200" y="1412875"/>
            <a:ext cx="8229600" cy="5256213"/>
          </a:xfrm>
        </p:spPr>
        <p:txBody>
          <a:bodyPr/>
          <a:lstStyle/>
          <a:p>
            <a:pPr eaLnBrk="1" hangingPunct="1">
              <a:buFontTx/>
              <a:buNone/>
            </a:pPr>
            <a:r>
              <a:rPr lang="hu-HU" altLang="hu-HU" sz="2600" b="1" u="sng" smtClean="0">
                <a:latin typeface="Tahoma" pitchFamily="34" charset="0"/>
                <a:cs typeface="Tahoma" pitchFamily="34" charset="0"/>
              </a:rPr>
              <a:t>A települési önkormányzatok</a:t>
            </a:r>
            <a:r>
              <a:rPr lang="hu-HU" altLang="hu-HU" sz="2600" u="sng" smtClean="0">
                <a:latin typeface="Tahoma" pitchFamily="34" charset="0"/>
                <a:cs typeface="Tahoma" pitchFamily="34" charset="0"/>
              </a:rPr>
              <a:t> is ellátnak természetvédelmi feladatokat:</a:t>
            </a:r>
          </a:p>
          <a:p>
            <a:pPr eaLnBrk="1" hangingPunct="1">
              <a:buFontTx/>
              <a:buNone/>
            </a:pPr>
            <a:r>
              <a:rPr lang="hu-HU" altLang="hu-HU" sz="2600" smtClean="0">
                <a:latin typeface="Tahoma" pitchFamily="34" charset="0"/>
                <a:cs typeface="Tahoma" pitchFamily="34" charset="0"/>
              </a:rPr>
              <a:t>	</a:t>
            </a:r>
            <a:r>
              <a:rPr lang="hu-HU" altLang="hu-HU" sz="2600" b="1" smtClean="0">
                <a:latin typeface="Tahoma" pitchFamily="34" charset="0"/>
                <a:cs typeface="Tahoma" pitchFamily="34" charset="0"/>
              </a:rPr>
              <a:t>-</a:t>
            </a:r>
            <a:r>
              <a:rPr lang="hu-HU" altLang="hu-HU" sz="2600" smtClean="0">
                <a:latin typeface="Tahoma" pitchFamily="34" charset="0"/>
                <a:cs typeface="Tahoma" pitchFamily="34" charset="0"/>
              </a:rPr>
              <a:t> helyi jelentőségű védett természeti területté nyilvánítás,</a:t>
            </a:r>
          </a:p>
          <a:p>
            <a:pPr eaLnBrk="1" hangingPunct="1">
              <a:buFontTx/>
              <a:buNone/>
            </a:pPr>
            <a:r>
              <a:rPr lang="hu-HU" altLang="hu-HU" sz="2600" smtClean="0">
                <a:latin typeface="Tahoma" pitchFamily="34" charset="0"/>
                <a:cs typeface="Tahoma" pitchFamily="34" charset="0"/>
              </a:rPr>
              <a:t>	</a:t>
            </a:r>
            <a:r>
              <a:rPr lang="hu-HU" altLang="hu-HU" sz="2600" b="1" smtClean="0">
                <a:latin typeface="Tahoma" pitchFamily="34" charset="0"/>
                <a:cs typeface="Tahoma" pitchFamily="34" charset="0"/>
              </a:rPr>
              <a:t>-</a:t>
            </a:r>
            <a:r>
              <a:rPr lang="hu-HU" altLang="hu-HU" sz="2600" smtClean="0">
                <a:latin typeface="Tahoma" pitchFamily="34" charset="0"/>
                <a:cs typeface="Tahoma" pitchFamily="34" charset="0"/>
              </a:rPr>
              <a:t> a	helyi jelentőségű védett természeti terület (TT, TE) fenntartása, őrzése (természetvédelmi kezelés),</a:t>
            </a:r>
          </a:p>
          <a:p>
            <a:pPr eaLnBrk="1" hangingPunct="1">
              <a:buFontTx/>
              <a:buNone/>
            </a:pPr>
            <a:r>
              <a:rPr lang="hu-HU" altLang="hu-HU" sz="2600" smtClean="0">
                <a:latin typeface="Tahoma" pitchFamily="34" charset="0"/>
                <a:cs typeface="Tahoma" pitchFamily="34" charset="0"/>
              </a:rPr>
              <a:t>	</a:t>
            </a:r>
            <a:r>
              <a:rPr lang="hu-HU" altLang="hu-HU" sz="2600" b="1" smtClean="0">
                <a:latin typeface="Tahoma" pitchFamily="34" charset="0"/>
                <a:cs typeface="Tahoma" pitchFamily="34" charset="0"/>
              </a:rPr>
              <a:t>-</a:t>
            </a:r>
            <a:r>
              <a:rPr lang="hu-HU" altLang="hu-HU" sz="2600" smtClean="0">
                <a:latin typeface="Tahoma" pitchFamily="34" charset="0"/>
                <a:cs typeface="Tahoma" pitchFamily="34" charset="0"/>
              </a:rPr>
              <a:t> önkormányzati természetvédelmi őrszolgálat működtetése</a:t>
            </a:r>
          </a:p>
          <a:p>
            <a:pPr eaLnBrk="1" hangingPunct="1">
              <a:buFontTx/>
              <a:buNone/>
            </a:pPr>
            <a:r>
              <a:rPr lang="hu-HU" altLang="hu-HU" sz="2600" smtClean="0">
                <a:latin typeface="Tahoma" pitchFamily="34" charset="0"/>
                <a:cs typeface="Tahoma" pitchFamily="34" charset="0"/>
              </a:rPr>
              <a:t>	/Tvt. 62 - 63. §/.</a:t>
            </a:r>
          </a:p>
          <a:p>
            <a:pPr eaLnBrk="1" hangingPunct="1">
              <a:buFontTx/>
              <a:buNone/>
            </a:pPr>
            <a:r>
              <a:rPr lang="hu-HU" altLang="hu-HU" sz="2600" smtClean="0">
                <a:latin typeface="Tahoma" pitchFamily="34" charset="0"/>
                <a:cs typeface="Tahoma" pitchFamily="34" charset="0"/>
              </a:rPr>
              <a:t>Jegyzői hatósági – szakhatósági hatáskörök.</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latin typeface="Tahoma" pitchFamily="34" charset="0"/>
                <a:cs typeface="Tahoma" pitchFamily="34" charset="0"/>
              </a:rPr>
              <a:t>A </a:t>
            </a:r>
            <a:r>
              <a:rPr lang="hu-HU" altLang="hu-HU" sz="3500" b="1" smtClean="0">
                <a:solidFill>
                  <a:srgbClr val="000000"/>
                </a:solidFill>
                <a:latin typeface="Tahoma" pitchFamily="34" charset="0"/>
                <a:cs typeface="Tahoma" pitchFamily="34" charset="0"/>
              </a:rPr>
              <a:t>nyilvánosság</a:t>
            </a:r>
            <a:r>
              <a:rPr lang="hu-HU" altLang="hu-HU" sz="3500" b="1" smtClean="0">
                <a:latin typeface="Tahoma" pitchFamily="34" charset="0"/>
                <a:cs typeface="Tahoma" pitchFamily="34" charset="0"/>
              </a:rPr>
              <a:t> részvétele </a:t>
            </a:r>
            <a:br>
              <a:rPr lang="hu-HU" altLang="hu-HU" sz="3500" b="1" smtClean="0">
                <a:latin typeface="Tahoma" pitchFamily="34" charset="0"/>
                <a:cs typeface="Tahoma" pitchFamily="34" charset="0"/>
              </a:rPr>
            </a:br>
            <a:r>
              <a:rPr lang="hu-HU" altLang="hu-HU" sz="3500" b="1" smtClean="0">
                <a:latin typeface="Tahoma" pitchFamily="34" charset="0"/>
                <a:cs typeface="Tahoma" pitchFamily="34" charset="0"/>
              </a:rPr>
              <a:t>a természet védelmében</a:t>
            </a:r>
          </a:p>
        </p:txBody>
      </p:sp>
      <p:sp>
        <p:nvSpPr>
          <p:cNvPr id="282627" name="Rectangle 3"/>
          <p:cNvSpPr>
            <a:spLocks noGrp="1" noChangeArrowheads="1"/>
          </p:cNvSpPr>
          <p:nvPr>
            <p:ph type="body" idx="1"/>
          </p:nvPr>
        </p:nvSpPr>
        <p:spPr>
          <a:xfrm>
            <a:off x="395288" y="1484313"/>
            <a:ext cx="8229600" cy="4710112"/>
          </a:xfrm>
        </p:spPr>
        <p:txBody>
          <a:bodyPr/>
          <a:lstStyle/>
          <a:p>
            <a:pPr eaLnBrk="1" hangingPunct="1">
              <a:lnSpc>
                <a:spcPct val="90000"/>
              </a:lnSpc>
              <a:buFontTx/>
              <a:buNone/>
            </a:pPr>
            <a:r>
              <a:rPr lang="hu-HU" altLang="hu-HU" sz="2600" smtClean="0">
                <a:solidFill>
                  <a:srgbClr val="008000"/>
                </a:solidFill>
                <a:latin typeface="Tahoma" pitchFamily="34" charset="0"/>
                <a:cs typeface="Tahoma" pitchFamily="34" charset="0"/>
              </a:rPr>
              <a:t>Természetvédelmi ismereteket</a:t>
            </a:r>
            <a:r>
              <a:rPr lang="hu-HU" altLang="hu-HU" sz="2600" smtClean="0">
                <a:latin typeface="Tahoma" pitchFamily="34" charset="0"/>
                <a:cs typeface="Tahoma" pitchFamily="34" charset="0"/>
              </a:rPr>
              <a:t> valamennyi oktatási intézményben oktatni kell (Nemzeti Alaptanterv része).</a:t>
            </a:r>
          </a:p>
          <a:p>
            <a:pPr eaLnBrk="1" hangingPunct="1">
              <a:lnSpc>
                <a:spcPct val="90000"/>
              </a:lnSpc>
              <a:buFontTx/>
              <a:buNone/>
            </a:pPr>
            <a:r>
              <a:rPr lang="hu-HU" altLang="hu-HU" sz="2600" smtClean="0">
                <a:latin typeface="Tahoma" pitchFamily="34" charset="0"/>
                <a:cs typeface="Tahoma" pitchFamily="34" charset="0"/>
              </a:rPr>
              <a:t>A természeti területek és értékek jogellenes károsítása, veszélyeztetése esetén </a:t>
            </a:r>
          </a:p>
          <a:p>
            <a:pPr eaLnBrk="1" hangingPunct="1">
              <a:lnSpc>
                <a:spcPct val="90000"/>
              </a:lnSpc>
              <a:buFontTx/>
              <a:buNone/>
            </a:pPr>
            <a:r>
              <a:rPr lang="hu-HU" altLang="hu-HU" sz="2600" smtClean="0">
                <a:latin typeface="Tahoma" pitchFamily="34" charset="0"/>
                <a:cs typeface="Tahoma" pitchFamily="34" charset="0"/>
              </a:rPr>
              <a:t>	</a:t>
            </a:r>
            <a:r>
              <a:rPr lang="hu-HU" altLang="hu-HU" sz="2600" u="sng" smtClean="0">
                <a:solidFill>
                  <a:srgbClr val="008000"/>
                </a:solidFill>
                <a:latin typeface="Tahoma" pitchFamily="34" charset="0"/>
                <a:cs typeface="Tahoma" pitchFamily="34" charset="0"/>
              </a:rPr>
              <a:t>a természetvédelmi célú társadalmi szervezetek</a:t>
            </a:r>
            <a:r>
              <a:rPr lang="hu-HU" altLang="hu-HU" sz="2600" smtClean="0">
                <a:solidFill>
                  <a:srgbClr val="008000"/>
                </a:solidFill>
                <a:latin typeface="Tahoma" pitchFamily="34" charset="0"/>
                <a:cs typeface="Tahoma" pitchFamily="34" charset="0"/>
              </a:rPr>
              <a:t> </a:t>
            </a:r>
            <a:r>
              <a:rPr lang="hu-HU" altLang="hu-HU" sz="2600" smtClean="0">
                <a:latin typeface="Tahoma" pitchFamily="34" charset="0"/>
                <a:cs typeface="Tahoma" pitchFamily="34" charset="0"/>
              </a:rPr>
              <a:t>jogosultak fellépni, intézkedés megtételét kérni, </a:t>
            </a:r>
          </a:p>
          <a:p>
            <a:pPr eaLnBrk="1" hangingPunct="1">
              <a:lnSpc>
                <a:spcPct val="90000"/>
              </a:lnSpc>
              <a:buFontTx/>
              <a:buNone/>
            </a:pPr>
            <a:r>
              <a:rPr lang="hu-HU" altLang="hu-HU" sz="2600" smtClean="0">
                <a:latin typeface="Tahoma" pitchFamily="34" charset="0"/>
                <a:cs typeface="Tahoma" pitchFamily="34" charset="0"/>
              </a:rPr>
              <a:t>	pert indítani.</a:t>
            </a:r>
          </a:p>
          <a:p>
            <a:pPr eaLnBrk="1" hangingPunct="1">
              <a:lnSpc>
                <a:spcPct val="90000"/>
              </a:lnSpc>
              <a:buFontTx/>
              <a:buNone/>
            </a:pPr>
            <a:r>
              <a:rPr lang="hu-HU" altLang="hu-HU" sz="2600" smtClean="0">
                <a:latin typeface="Tahoma" pitchFamily="34" charset="0"/>
                <a:cs typeface="Tahoma" pitchFamily="34" charset="0"/>
              </a:rPr>
              <a:t>A nemzeti park igazgatóságok, önkormányzatok természetvédelmi tevékenységét </a:t>
            </a:r>
            <a:r>
              <a:rPr lang="hu-HU" altLang="hu-HU" sz="2600" b="1" u="sng" smtClean="0">
                <a:solidFill>
                  <a:srgbClr val="008000"/>
                </a:solidFill>
                <a:latin typeface="Tahoma" pitchFamily="34" charset="0"/>
                <a:cs typeface="Tahoma" pitchFamily="34" charset="0"/>
              </a:rPr>
              <a:t>polgári természetőrök</a:t>
            </a:r>
            <a:r>
              <a:rPr lang="hu-HU" altLang="hu-HU" sz="2600" smtClean="0">
                <a:latin typeface="Tahoma" pitchFamily="34" charset="0"/>
                <a:cs typeface="Tahoma" pitchFamily="34" charset="0"/>
              </a:rPr>
              <a:t> segíthetik.</a:t>
            </a:r>
          </a:p>
          <a:p>
            <a:pPr eaLnBrk="1" hangingPunct="1">
              <a:lnSpc>
                <a:spcPct val="90000"/>
              </a:lnSpc>
              <a:buFontTx/>
              <a:buNone/>
            </a:pPr>
            <a:r>
              <a:rPr lang="hu-HU" altLang="hu-HU" sz="2600" smtClean="0">
                <a:latin typeface="Tahoma" pitchFamily="34" charset="0"/>
                <a:cs typeface="Tahoma" pitchFamily="34" charset="0"/>
              </a:rPr>
              <a:t>Május 10. – </a:t>
            </a:r>
            <a:r>
              <a:rPr lang="hu-HU" altLang="hu-HU" sz="2600" smtClean="0">
                <a:solidFill>
                  <a:srgbClr val="006600"/>
                </a:solidFill>
                <a:latin typeface="Tahoma" pitchFamily="34" charset="0"/>
                <a:cs typeface="Tahoma" pitchFamily="34" charset="0"/>
              </a:rPr>
              <a:t>Madarak és Fák Napja.  </a:t>
            </a:r>
            <a:r>
              <a:rPr lang="hu-HU" altLang="hu-HU" sz="2600" smtClean="0">
                <a:latin typeface="Tahoma" pitchFamily="34" charset="0"/>
                <a:cs typeface="Tahoma" pitchFamily="34" charset="0"/>
              </a:rPr>
              <a:t>/Tvt. 64 - 66. §/</a:t>
            </a:r>
          </a:p>
          <a:p>
            <a:pPr eaLnBrk="1" hangingPunct="1">
              <a:lnSpc>
                <a:spcPct val="90000"/>
              </a:lnSpc>
              <a:buFontTx/>
              <a:buNone/>
            </a:pPr>
            <a:endParaRPr lang="hu-HU" altLang="hu-HU" sz="2600" smtClean="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395288" y="0"/>
            <a:ext cx="8229600" cy="1246188"/>
          </a:xfrm>
        </p:spPr>
        <p:txBody>
          <a:bodyPr/>
          <a:lstStyle/>
          <a:p>
            <a:pPr eaLnBrk="1" hangingPunct="1"/>
            <a:r>
              <a:rPr lang="hu-HU" altLang="hu-HU" sz="3500" b="1" smtClean="0">
                <a:solidFill>
                  <a:srgbClr val="006600"/>
                </a:solidFill>
                <a:latin typeface="Tahoma" pitchFamily="34" charset="0"/>
                <a:cs typeface="Tahoma" pitchFamily="34" charset="0"/>
              </a:rPr>
              <a:t>Természetvédelmi célú társadalmi </a:t>
            </a:r>
            <a:r>
              <a:rPr lang="hu-HU" altLang="hu-HU" sz="3500" smtClean="0">
                <a:solidFill>
                  <a:srgbClr val="006600"/>
                </a:solidFill>
                <a:latin typeface="Tahoma" pitchFamily="34" charset="0"/>
                <a:cs typeface="Tahoma" pitchFamily="34" charset="0"/>
              </a:rPr>
              <a:t>(</a:t>
            </a:r>
            <a:r>
              <a:rPr lang="hu-HU" altLang="hu-HU" sz="3500" b="1" smtClean="0">
                <a:solidFill>
                  <a:srgbClr val="006600"/>
                </a:solidFill>
                <a:latin typeface="Tahoma" pitchFamily="34" charset="0"/>
                <a:cs typeface="Tahoma" pitchFamily="34" charset="0"/>
              </a:rPr>
              <a:t>civil</a:t>
            </a:r>
            <a:r>
              <a:rPr lang="hu-HU" altLang="hu-HU" sz="3500" smtClean="0">
                <a:solidFill>
                  <a:srgbClr val="006600"/>
                </a:solidFill>
                <a:latin typeface="Tahoma" pitchFamily="34" charset="0"/>
                <a:cs typeface="Tahoma" pitchFamily="34" charset="0"/>
              </a:rPr>
              <a:t>)</a:t>
            </a:r>
            <a:r>
              <a:rPr lang="hu-HU" altLang="hu-HU" sz="3500" b="1" smtClean="0">
                <a:solidFill>
                  <a:srgbClr val="006600"/>
                </a:solidFill>
                <a:latin typeface="Tahoma" pitchFamily="34" charset="0"/>
                <a:cs typeface="Tahoma" pitchFamily="34" charset="0"/>
              </a:rPr>
              <a:t> szervezet </a:t>
            </a:r>
            <a:r>
              <a:rPr lang="hu-HU" altLang="hu-HU" sz="3500" smtClean="0">
                <a:solidFill>
                  <a:srgbClr val="006600"/>
                </a:solidFill>
                <a:latin typeface="Tahoma" pitchFamily="34" charset="0"/>
                <a:cs typeface="Tahoma" pitchFamily="34" charset="0"/>
              </a:rPr>
              <a:t>(</a:t>
            </a:r>
            <a:r>
              <a:rPr lang="hu-HU" altLang="hu-HU" sz="3500" b="1" smtClean="0">
                <a:solidFill>
                  <a:srgbClr val="006600"/>
                </a:solidFill>
                <a:latin typeface="Tahoma" pitchFamily="34" charset="0"/>
                <a:cs typeface="Tahoma" pitchFamily="34" charset="0"/>
              </a:rPr>
              <a:t>NGO</a:t>
            </a:r>
            <a:r>
              <a:rPr lang="hu-HU" altLang="hu-HU" sz="3500" smtClean="0">
                <a:solidFill>
                  <a:srgbClr val="006600"/>
                </a:solidFill>
                <a:latin typeface="Tahoma" pitchFamily="34" charset="0"/>
                <a:cs typeface="Tahoma" pitchFamily="34" charset="0"/>
              </a:rPr>
              <a:t>)</a:t>
            </a:r>
          </a:p>
        </p:txBody>
      </p:sp>
      <p:sp>
        <p:nvSpPr>
          <p:cNvPr id="283651" name="Rectangle 3"/>
          <p:cNvSpPr>
            <a:spLocks noGrp="1" noChangeArrowheads="1"/>
          </p:cNvSpPr>
          <p:nvPr>
            <p:ph type="body" sz="half" idx="1"/>
          </p:nvPr>
        </p:nvSpPr>
        <p:spPr>
          <a:xfrm>
            <a:off x="457200" y="1844675"/>
            <a:ext cx="4038600" cy="4608513"/>
          </a:xfrm>
        </p:spPr>
        <p:txBody>
          <a:bodyPr/>
          <a:lstStyle/>
          <a:p>
            <a:pPr eaLnBrk="1" hangingPunct="1"/>
            <a:endParaRPr lang="hu-HU" altLang="hu-HU" sz="2800" smtClean="0"/>
          </a:p>
          <a:p>
            <a:pPr eaLnBrk="1" hangingPunct="1"/>
            <a:endParaRPr lang="hu-HU" altLang="hu-HU" sz="2800" smtClean="0"/>
          </a:p>
          <a:p>
            <a:pPr eaLnBrk="1" hangingPunct="1"/>
            <a:endParaRPr lang="hu-HU" altLang="hu-HU" sz="2800" smtClean="0"/>
          </a:p>
          <a:p>
            <a:pPr eaLnBrk="1" hangingPunct="1"/>
            <a:endParaRPr lang="hu-HU" altLang="hu-HU" sz="2800" smtClean="0"/>
          </a:p>
          <a:p>
            <a:pPr eaLnBrk="1" hangingPunct="1"/>
            <a:endParaRPr lang="hu-HU" altLang="hu-HU" sz="2800" smtClean="0"/>
          </a:p>
          <a:p>
            <a:pPr eaLnBrk="1" hangingPunct="1"/>
            <a:endParaRPr lang="hu-HU" altLang="hu-HU" sz="2800" smtClean="0"/>
          </a:p>
          <a:p>
            <a:pPr eaLnBrk="1" hangingPunct="1"/>
            <a:endParaRPr lang="hu-HU" altLang="hu-HU" sz="2800" smtClean="0"/>
          </a:p>
          <a:p>
            <a:pPr eaLnBrk="1" hangingPunct="1">
              <a:buFontTx/>
              <a:buNone/>
            </a:pPr>
            <a:r>
              <a:rPr lang="hu-HU" altLang="hu-HU" sz="2800" b="1" smtClean="0">
                <a:solidFill>
                  <a:srgbClr val="CC0000"/>
                </a:solidFill>
                <a:latin typeface="Tahoma" pitchFamily="34" charset="0"/>
                <a:cs typeface="Tahoma" pitchFamily="34" charset="0"/>
                <a:hlinkClick r:id="rId2"/>
              </a:rPr>
              <a:t>www.természetőr.hu</a:t>
            </a:r>
            <a:r>
              <a:rPr lang="hu-HU" altLang="hu-HU" sz="2800" b="1" smtClean="0">
                <a:solidFill>
                  <a:srgbClr val="CC0000"/>
                </a:solidFill>
              </a:rPr>
              <a:t>          </a:t>
            </a:r>
          </a:p>
        </p:txBody>
      </p:sp>
      <p:pic>
        <p:nvPicPr>
          <p:cNvPr id="283652" name="Picture 4" descr="OTEGY jelvény jóváhagyot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771775" y="1484313"/>
            <a:ext cx="3960813"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457200" y="115888"/>
            <a:ext cx="8229600" cy="1301750"/>
          </a:xfrm>
        </p:spPr>
        <p:txBody>
          <a:bodyPr/>
          <a:lstStyle/>
          <a:p>
            <a:pPr eaLnBrk="1" hangingPunct="1"/>
            <a:r>
              <a:rPr lang="hu-HU" altLang="hu-HU" sz="3300" b="1" smtClean="0">
                <a:solidFill>
                  <a:srgbClr val="660066"/>
                </a:solidFill>
                <a:latin typeface="Tahoma" pitchFamily="34" charset="0"/>
                <a:cs typeface="Tahoma" pitchFamily="34" charset="0"/>
              </a:rPr>
              <a:t>A TERMÉSZET VÉDELMÉNEK TULAJDONI ÉS GAZDASÁGI ALAPJAI </a:t>
            </a:r>
            <a:r>
              <a:rPr lang="hu-HU" altLang="hu-HU" sz="3100" smtClean="0">
                <a:latin typeface="Tahoma" pitchFamily="34" charset="0"/>
                <a:cs typeface="Tahoma" pitchFamily="34" charset="0"/>
              </a:rPr>
              <a:t>(Tvt. V. Rész)</a:t>
            </a:r>
          </a:p>
        </p:txBody>
      </p:sp>
      <p:sp>
        <p:nvSpPr>
          <p:cNvPr id="284675" name="Rectangle 3"/>
          <p:cNvSpPr>
            <a:spLocks noGrp="1" noChangeArrowheads="1"/>
          </p:cNvSpPr>
          <p:nvPr>
            <p:ph type="body" idx="1"/>
          </p:nvPr>
        </p:nvSpPr>
        <p:spPr>
          <a:xfrm>
            <a:off x="457200" y="1628775"/>
            <a:ext cx="8229600" cy="4497388"/>
          </a:xfrm>
        </p:spPr>
        <p:txBody>
          <a:bodyPr/>
          <a:lstStyle/>
          <a:p>
            <a:pPr eaLnBrk="1" hangingPunct="1">
              <a:lnSpc>
                <a:spcPct val="90000"/>
              </a:lnSpc>
              <a:buFontTx/>
              <a:buNone/>
            </a:pPr>
            <a:r>
              <a:rPr lang="hu-HU" altLang="hu-HU" sz="2800" smtClean="0">
                <a:latin typeface="Tahoma" pitchFamily="34" charset="0"/>
                <a:cs typeface="Tahoma" pitchFamily="34" charset="0"/>
              </a:rPr>
              <a:t>Valamennyi </a:t>
            </a:r>
            <a:r>
              <a:rPr lang="hu-HU" altLang="hu-HU" sz="2800" b="1" smtClean="0">
                <a:latin typeface="Tahoma" pitchFamily="34" charset="0"/>
                <a:cs typeface="Tahoma" pitchFamily="34" charset="0"/>
              </a:rPr>
              <a:t>barlang:</a:t>
            </a:r>
            <a:r>
              <a:rPr lang="hu-HU" altLang="hu-HU" sz="2800" smtClean="0">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	kizárólagos </a:t>
            </a:r>
            <a:r>
              <a:rPr lang="hu-HU" altLang="hu-HU" sz="2800" u="sng" smtClean="0">
                <a:latin typeface="Tahoma" pitchFamily="34" charset="0"/>
                <a:cs typeface="Tahoma" pitchFamily="34" charset="0"/>
              </a:rPr>
              <a:t>állami tulajdon és forgalomképtelen</a:t>
            </a:r>
            <a:r>
              <a:rPr lang="hu-HU" altLang="hu-HU" sz="2800" smtClean="0">
                <a:latin typeface="Tahoma" pitchFamily="34" charset="0"/>
                <a:cs typeface="Tahoma" pitchFamily="34" charset="0"/>
              </a:rPr>
              <a:t>, vagyonkezelő a nemzeti park igazgatóság.</a:t>
            </a:r>
          </a:p>
          <a:p>
            <a:pPr eaLnBrk="1" hangingPunct="1">
              <a:lnSpc>
                <a:spcPct val="90000"/>
              </a:lnSpc>
              <a:buFontTx/>
              <a:buNone/>
            </a:pPr>
            <a:r>
              <a:rPr lang="hu-HU" altLang="hu-HU" sz="2800" b="1" smtClean="0">
                <a:latin typeface="Tahoma" pitchFamily="34" charset="0"/>
                <a:cs typeface="Tahoma" pitchFamily="34" charset="0"/>
              </a:rPr>
              <a:t>Védett növény- és állatfaj egyede, védett ásványi képződmény:</a:t>
            </a:r>
          </a:p>
          <a:p>
            <a:pPr eaLnBrk="1" hangingPunct="1">
              <a:lnSpc>
                <a:spcPct val="90000"/>
              </a:lnSpc>
              <a:buFontTx/>
              <a:buNone/>
            </a:pPr>
            <a:r>
              <a:rPr lang="hu-HU" altLang="hu-HU" sz="2800" smtClean="0">
                <a:latin typeface="Tahoma" pitchFamily="34" charset="0"/>
                <a:cs typeface="Tahoma" pitchFamily="34" charset="0"/>
              </a:rPr>
              <a:t>	</a:t>
            </a:r>
            <a:r>
              <a:rPr lang="hu-HU" altLang="hu-HU" sz="2800" u="sng" smtClean="0">
                <a:latin typeface="Tahoma" pitchFamily="34" charset="0"/>
                <a:cs typeface="Tahoma" pitchFamily="34" charset="0"/>
              </a:rPr>
              <a:t>állami tulajdon.</a:t>
            </a:r>
          </a:p>
          <a:p>
            <a:pPr eaLnBrk="1" hangingPunct="1">
              <a:lnSpc>
                <a:spcPct val="90000"/>
              </a:lnSpc>
              <a:buFontTx/>
              <a:buNone/>
            </a:pPr>
            <a:r>
              <a:rPr lang="hu-HU" altLang="hu-HU" sz="2800" b="1" smtClean="0">
                <a:latin typeface="Tahoma" pitchFamily="34" charset="0"/>
                <a:cs typeface="Tahoma" pitchFamily="34" charset="0"/>
              </a:rPr>
              <a:t>Védett természeti értékek és területek:</a:t>
            </a:r>
          </a:p>
          <a:p>
            <a:pPr eaLnBrk="1" hangingPunct="1">
              <a:lnSpc>
                <a:spcPct val="90000"/>
              </a:lnSpc>
              <a:buFontTx/>
              <a:buNone/>
            </a:pPr>
            <a:r>
              <a:rPr lang="hu-HU" altLang="hu-HU" sz="2800" smtClean="0">
                <a:latin typeface="Tahoma" pitchFamily="34" charset="0"/>
                <a:cs typeface="Tahoma" pitchFamily="34" charset="0"/>
              </a:rPr>
              <a:t>	</a:t>
            </a:r>
            <a:r>
              <a:rPr lang="hu-HU" altLang="hu-HU" sz="2800" u="sng" smtClean="0">
                <a:latin typeface="Tahoma" pitchFamily="34" charset="0"/>
                <a:cs typeface="Tahoma" pitchFamily="34" charset="0"/>
              </a:rPr>
              <a:t>korlátozottan forgalomképesek</a:t>
            </a:r>
            <a:r>
              <a:rPr lang="hu-HU" altLang="hu-HU" sz="2800" smtClean="0">
                <a:latin typeface="Tahoma" pitchFamily="34" charset="0"/>
                <a:cs typeface="Tahoma" pitchFamily="34" charset="0"/>
              </a:rPr>
              <a:t> (elidegenítés csak miniszteri egyetértéssel, és feltételekkel) – lásd Tvt. 68. § (6) és (8).</a:t>
            </a:r>
          </a:p>
          <a:p>
            <a:pPr eaLnBrk="1" hangingPunct="1">
              <a:lnSpc>
                <a:spcPct val="90000"/>
              </a:lnSpc>
              <a:buFontTx/>
              <a:buNone/>
            </a:pPr>
            <a:endParaRPr lang="hu-HU" altLang="hu-HU" sz="2800"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Támogatások</a:t>
            </a:r>
          </a:p>
        </p:txBody>
      </p:sp>
      <p:sp>
        <p:nvSpPr>
          <p:cNvPr id="285699" name="Rectangle 3"/>
          <p:cNvSpPr>
            <a:spLocks noGrp="1" noChangeArrowheads="1"/>
          </p:cNvSpPr>
          <p:nvPr>
            <p:ph type="body" idx="1"/>
          </p:nvPr>
        </p:nvSpPr>
        <p:spPr/>
        <p:txBody>
          <a:bodyPr/>
          <a:lstStyle/>
          <a:p>
            <a:pPr eaLnBrk="1" hangingPunct="1">
              <a:lnSpc>
                <a:spcPct val="80000"/>
              </a:lnSpc>
              <a:buFontTx/>
              <a:buNone/>
            </a:pPr>
            <a:r>
              <a:rPr lang="hu-HU" altLang="hu-HU" sz="2800" smtClean="0">
                <a:latin typeface="Tahoma" pitchFamily="34" charset="0"/>
                <a:cs typeface="Tahoma" pitchFamily="34" charset="0"/>
              </a:rPr>
              <a:t>A védett természeti értékek és területek megőrzését, a természetkímélő gazdálkodást folytatókat </a:t>
            </a:r>
            <a:r>
              <a:rPr lang="hu-HU" altLang="hu-HU" sz="2800" u="sng" smtClean="0">
                <a:latin typeface="Tahoma" pitchFamily="34" charset="0"/>
                <a:cs typeface="Tahoma" pitchFamily="34" charset="0"/>
              </a:rPr>
              <a:t>támogatni kell:</a:t>
            </a:r>
          </a:p>
          <a:p>
            <a:pPr eaLnBrk="1" hangingPunct="1">
              <a:lnSpc>
                <a:spcPct val="80000"/>
              </a:lnSpc>
              <a:buFontTx/>
              <a:buNone/>
            </a:pPr>
            <a:r>
              <a:rPr lang="hu-HU" altLang="hu-HU" sz="2800" b="1" smtClean="0">
                <a:latin typeface="Tahoma" pitchFamily="34" charset="0"/>
                <a:cs typeface="Tahoma" pitchFamily="34" charset="0"/>
              </a:rPr>
              <a:t>-</a:t>
            </a:r>
            <a:r>
              <a:rPr lang="hu-HU" altLang="hu-HU" sz="2800" smtClean="0">
                <a:latin typeface="Tahoma" pitchFamily="34" charset="0"/>
                <a:cs typeface="Tahoma" pitchFamily="34" charset="0"/>
              </a:rPr>
              <a:t> </a:t>
            </a:r>
            <a:r>
              <a:rPr lang="hu-HU" altLang="hu-HU" sz="2800" b="1" smtClean="0">
                <a:latin typeface="Tahoma" pitchFamily="34" charset="0"/>
                <a:cs typeface="Tahoma" pitchFamily="34" charset="0"/>
              </a:rPr>
              <a:t>állami támogatás</a:t>
            </a:r>
            <a:r>
              <a:rPr lang="hu-HU" altLang="hu-HU" sz="2800" smtClean="0">
                <a:latin typeface="Tahoma" pitchFamily="34" charset="0"/>
                <a:cs typeface="Tahoma" pitchFamily="34" charset="0"/>
              </a:rPr>
              <a:t> nyújtásával,</a:t>
            </a:r>
          </a:p>
          <a:p>
            <a:pPr eaLnBrk="1" hangingPunct="1">
              <a:lnSpc>
                <a:spcPct val="80000"/>
              </a:lnSpc>
              <a:buFontTx/>
              <a:buNone/>
            </a:pPr>
            <a:r>
              <a:rPr lang="hu-HU" altLang="hu-HU" sz="2800" b="1" smtClean="0">
                <a:latin typeface="Tahoma" pitchFamily="34" charset="0"/>
                <a:cs typeface="Tahoma" pitchFamily="34" charset="0"/>
              </a:rPr>
              <a:t>-</a:t>
            </a:r>
            <a:r>
              <a:rPr lang="hu-HU" altLang="hu-HU" sz="2800" smtClean="0">
                <a:latin typeface="Tahoma" pitchFamily="34" charset="0"/>
                <a:cs typeface="Tahoma" pitchFamily="34" charset="0"/>
              </a:rPr>
              <a:t> </a:t>
            </a:r>
            <a:r>
              <a:rPr lang="hu-HU" altLang="hu-HU" sz="2800" b="1" smtClean="0">
                <a:latin typeface="Tahoma" pitchFamily="34" charset="0"/>
                <a:cs typeface="Tahoma" pitchFamily="34" charset="0"/>
              </a:rPr>
              <a:t>adókedvezmény</a:t>
            </a:r>
            <a:r>
              <a:rPr lang="hu-HU" altLang="hu-HU" sz="2800" smtClean="0">
                <a:latin typeface="Tahoma" pitchFamily="34" charset="0"/>
                <a:cs typeface="Tahoma" pitchFamily="34" charset="0"/>
              </a:rPr>
              <a:t> biztosításával,</a:t>
            </a:r>
          </a:p>
          <a:p>
            <a:pPr eaLnBrk="1" hangingPunct="1">
              <a:lnSpc>
                <a:spcPct val="80000"/>
              </a:lnSpc>
              <a:buFontTx/>
              <a:buNone/>
            </a:pPr>
            <a:r>
              <a:rPr lang="hu-HU" altLang="hu-HU" sz="2800" b="1" smtClean="0">
                <a:latin typeface="Tahoma" pitchFamily="34" charset="0"/>
                <a:cs typeface="Tahoma" pitchFamily="34" charset="0"/>
              </a:rPr>
              <a:t>- hitelrendszer</a:t>
            </a:r>
            <a:r>
              <a:rPr lang="hu-HU" altLang="hu-HU" sz="2800" smtClean="0">
                <a:latin typeface="Tahoma" pitchFamily="34" charset="0"/>
                <a:cs typeface="Tahoma" pitchFamily="34" charset="0"/>
              </a:rPr>
              <a:t>rel</a:t>
            </a:r>
          </a:p>
          <a:p>
            <a:pPr eaLnBrk="1" hangingPunct="1">
              <a:lnSpc>
                <a:spcPct val="80000"/>
              </a:lnSpc>
              <a:buFontTx/>
              <a:buNone/>
            </a:pPr>
            <a:r>
              <a:rPr lang="hu-HU" altLang="hu-HU" sz="2800" smtClean="0">
                <a:latin typeface="Tahoma" pitchFamily="34" charset="0"/>
                <a:cs typeface="Tahoma" pitchFamily="34" charset="0"/>
              </a:rPr>
              <a:t>	/Tvt. 71. §/.</a:t>
            </a:r>
          </a:p>
          <a:p>
            <a:pPr eaLnBrk="1" hangingPunct="1">
              <a:lnSpc>
                <a:spcPct val="80000"/>
              </a:lnSpc>
              <a:buFontTx/>
              <a:buNone/>
            </a:pPr>
            <a:endParaRPr lang="hu-HU" altLang="hu-HU" sz="2800" smtClean="0">
              <a:latin typeface="Tahoma" pitchFamily="34" charset="0"/>
              <a:cs typeface="Tahoma" pitchFamily="34" charset="0"/>
            </a:endParaRPr>
          </a:p>
          <a:p>
            <a:pPr eaLnBrk="1" hangingPunct="1">
              <a:lnSpc>
                <a:spcPct val="80000"/>
              </a:lnSpc>
              <a:buFontTx/>
              <a:buNone/>
            </a:pPr>
            <a:r>
              <a:rPr lang="hu-HU" altLang="hu-HU" sz="2800" smtClean="0">
                <a:latin typeface="Tahoma" pitchFamily="34" charset="0"/>
                <a:cs typeface="Tahoma" pitchFamily="34" charset="0"/>
              </a:rPr>
              <a:t>A támogatásokat Korm. rendelet szabályozza, </a:t>
            </a:r>
          </a:p>
          <a:p>
            <a:pPr eaLnBrk="1" hangingPunct="1">
              <a:lnSpc>
                <a:spcPct val="80000"/>
              </a:lnSpc>
              <a:buFontTx/>
              <a:buNone/>
            </a:pPr>
            <a:r>
              <a:rPr lang="hu-HU" altLang="hu-HU" sz="2800" smtClean="0">
                <a:latin typeface="Tahoma" pitchFamily="34" charset="0"/>
                <a:cs typeface="Tahoma" pitchFamily="34" charset="0"/>
              </a:rPr>
              <a:t>	és a természetvédelmi hatóság ellenőrzi.</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Kártalanítás</a:t>
            </a:r>
          </a:p>
        </p:txBody>
      </p:sp>
      <p:sp>
        <p:nvSpPr>
          <p:cNvPr id="286723" name="Rectangle 3"/>
          <p:cNvSpPr>
            <a:spLocks noGrp="1" noChangeArrowheads="1"/>
          </p:cNvSpPr>
          <p:nvPr>
            <p:ph type="body" idx="1"/>
          </p:nvPr>
        </p:nvSpPr>
        <p:spPr/>
        <p:txBody>
          <a:bodyPr/>
          <a:lstStyle/>
          <a:p>
            <a:pPr eaLnBrk="1" hangingPunct="1">
              <a:buFontTx/>
              <a:buNone/>
            </a:pPr>
            <a:r>
              <a:rPr lang="hu-HU" altLang="hu-HU" sz="2800" smtClean="0">
                <a:latin typeface="Tahoma" pitchFamily="34" charset="0"/>
                <a:cs typeface="Tahoma" pitchFamily="34" charset="0"/>
              </a:rPr>
              <a:t>A védett természeti területeken természetvédelmi érdekből elrendelt </a:t>
            </a:r>
            <a:r>
              <a:rPr lang="hu-HU" altLang="hu-HU" sz="2800" b="1" smtClean="0">
                <a:latin typeface="Tahoma" pitchFamily="34" charset="0"/>
                <a:cs typeface="Tahoma" pitchFamily="34" charset="0"/>
              </a:rPr>
              <a:t>korlátozás, tilalom</a:t>
            </a:r>
            <a:r>
              <a:rPr lang="hu-HU" altLang="hu-HU" sz="2800" smtClean="0">
                <a:latin typeface="Tahoma" pitchFamily="34" charset="0"/>
                <a:cs typeface="Tahoma" pitchFamily="34" charset="0"/>
              </a:rPr>
              <a:t> esetén, vagy </a:t>
            </a:r>
            <a:r>
              <a:rPr lang="hu-HU" altLang="hu-HU" sz="2800" b="1" smtClean="0">
                <a:latin typeface="Tahoma" pitchFamily="34" charset="0"/>
                <a:cs typeface="Tahoma" pitchFamily="34" charset="0"/>
              </a:rPr>
              <a:t>a termelésszerkezet jelentős megváltoztatásának előírása</a:t>
            </a:r>
            <a:r>
              <a:rPr lang="hu-HU" altLang="hu-HU" sz="2800" smtClean="0">
                <a:latin typeface="Tahoma" pitchFamily="34" charset="0"/>
                <a:cs typeface="Tahoma" pitchFamily="34" charset="0"/>
              </a:rPr>
              <a:t> következtében </a:t>
            </a:r>
          </a:p>
          <a:p>
            <a:pPr eaLnBrk="1" hangingPunct="1">
              <a:buFontTx/>
              <a:buNone/>
            </a:pPr>
            <a:r>
              <a:rPr lang="hu-HU" altLang="hu-HU" sz="2800" smtClean="0">
                <a:latin typeface="Tahoma" pitchFamily="34" charset="0"/>
                <a:cs typeface="Tahoma" pitchFamily="34" charset="0"/>
              </a:rPr>
              <a:t>	(a Tvt. 72. § (2) bek.-ben foglalt kivételekkel) a tulajdonos vagy jogszerű használó </a:t>
            </a:r>
            <a:r>
              <a:rPr lang="hu-HU" altLang="hu-HU" sz="2800" u="sng" smtClean="0">
                <a:latin typeface="Tahoma" pitchFamily="34" charset="0"/>
                <a:cs typeface="Tahoma" pitchFamily="34" charset="0"/>
              </a:rPr>
              <a:t>tényleges kárát meg kell téríteni.</a:t>
            </a:r>
          </a:p>
          <a:p>
            <a:pPr eaLnBrk="1" hangingPunct="1">
              <a:buFontTx/>
              <a:buNone/>
            </a:pPr>
            <a:r>
              <a:rPr lang="hu-HU" altLang="hu-HU" sz="2800" smtClean="0">
                <a:latin typeface="Tahoma" pitchFamily="34" charset="0"/>
                <a:cs typeface="Tahoma" pitchFamily="34" charset="0"/>
              </a:rPr>
              <a:t>A kártalanítást Korm. rendelet szabályozza.</a:t>
            </a:r>
          </a:p>
          <a:p>
            <a:pPr eaLnBrk="1" hangingPunct="1">
              <a:buFontTx/>
              <a:buNone/>
            </a:pPr>
            <a:r>
              <a:rPr lang="hu-HU" altLang="hu-HU" sz="2800" smtClean="0">
                <a:latin typeface="Tahoma" pitchFamily="34" charset="0"/>
                <a:cs typeface="Tahoma" pitchFamily="34" charset="0"/>
              </a:rPr>
              <a:t>A kártalanításról a természetvédelmi hatóság dönt.</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Védett állat kártétele</a:t>
            </a:r>
          </a:p>
        </p:txBody>
      </p:sp>
      <p:sp>
        <p:nvSpPr>
          <p:cNvPr id="287747" name="Rectangle 3"/>
          <p:cNvSpPr>
            <a:spLocks noGrp="1" noChangeArrowheads="1"/>
          </p:cNvSpPr>
          <p:nvPr>
            <p:ph type="body" idx="1"/>
          </p:nvPr>
        </p:nvSpPr>
        <p:spPr/>
        <p:txBody>
          <a:bodyPr/>
          <a:lstStyle/>
          <a:p>
            <a:pPr eaLnBrk="1" hangingPunct="1">
              <a:lnSpc>
                <a:spcPct val="90000"/>
              </a:lnSpc>
              <a:buFontTx/>
              <a:buNone/>
            </a:pPr>
            <a:r>
              <a:rPr lang="hu-HU" altLang="hu-HU" sz="2800" smtClean="0">
                <a:latin typeface="Tahoma" pitchFamily="34" charset="0"/>
                <a:cs typeface="Tahoma" pitchFamily="34" charset="0"/>
              </a:rPr>
              <a:t>Védett állat kártételének megelőzéséről, csökkentéséről </a:t>
            </a:r>
            <a:r>
              <a:rPr lang="hu-HU" altLang="hu-HU" sz="2800" u="sng" smtClean="0">
                <a:latin typeface="Tahoma" pitchFamily="34" charset="0"/>
                <a:cs typeface="Tahoma" pitchFamily="34" charset="0"/>
              </a:rPr>
              <a:t>az ingatlan tulajdonosa, használója</a:t>
            </a:r>
            <a:r>
              <a:rPr lang="hu-HU" altLang="hu-HU" sz="2800" smtClean="0">
                <a:latin typeface="Tahoma" pitchFamily="34" charset="0"/>
                <a:cs typeface="Tahoma" pitchFamily="34" charset="0"/>
              </a:rPr>
              <a:t> a tőle elvárható módon és mértékben gondoskodik, ha erre nem képes, kérheti a </a:t>
            </a:r>
            <a:r>
              <a:rPr lang="hu-HU" altLang="hu-HU" sz="2800" u="sng" smtClean="0">
                <a:latin typeface="Tahoma" pitchFamily="34" charset="0"/>
                <a:cs typeface="Tahoma" pitchFamily="34" charset="0"/>
              </a:rPr>
              <a:t>természetvédelmi hatóság</a:t>
            </a:r>
            <a:r>
              <a:rPr lang="hu-HU" altLang="hu-HU" sz="2800" smtClean="0">
                <a:latin typeface="Tahoma" pitchFamily="34" charset="0"/>
                <a:cs typeface="Tahoma" pitchFamily="34" charset="0"/>
              </a:rPr>
              <a:t> intézkedését. </a:t>
            </a:r>
          </a:p>
          <a:p>
            <a:pPr eaLnBrk="1" hangingPunct="1">
              <a:lnSpc>
                <a:spcPct val="90000"/>
              </a:lnSpc>
              <a:buFontTx/>
              <a:buNone/>
            </a:pPr>
            <a:r>
              <a:rPr lang="hu-HU" altLang="hu-HU" sz="2800" u="sng" smtClean="0">
                <a:latin typeface="Tahoma" pitchFamily="34" charset="0"/>
                <a:cs typeface="Tahoma" pitchFamily="34" charset="0"/>
              </a:rPr>
              <a:t>Riasztás, befogás, gyérítés</a:t>
            </a:r>
            <a:r>
              <a:rPr lang="hu-HU" altLang="hu-HU" sz="2800" smtClean="0">
                <a:latin typeface="Tahoma" pitchFamily="34" charset="0"/>
                <a:cs typeface="Tahoma" pitchFamily="34" charset="0"/>
              </a:rPr>
              <a:t> a természetvédelmi hatóság engedélyével lehetséges.</a:t>
            </a:r>
          </a:p>
          <a:p>
            <a:pPr eaLnBrk="1" hangingPunct="1">
              <a:lnSpc>
                <a:spcPct val="90000"/>
              </a:lnSpc>
              <a:buFontTx/>
              <a:buNone/>
            </a:pPr>
            <a:r>
              <a:rPr lang="hu-HU" altLang="hu-HU" sz="2800" smtClean="0">
                <a:latin typeface="Tahoma" pitchFamily="34" charset="0"/>
                <a:cs typeface="Tahoma" pitchFamily="34" charset="0"/>
              </a:rPr>
              <a:t>A természetvédelmi hatóság </a:t>
            </a:r>
            <a:r>
              <a:rPr lang="hu-HU" altLang="hu-HU" sz="2800" u="sng" smtClean="0">
                <a:latin typeface="Tahoma" pitchFamily="34" charset="0"/>
                <a:cs typeface="Tahoma" pitchFamily="34" charset="0"/>
              </a:rPr>
              <a:t>kártalanítást</a:t>
            </a:r>
            <a:r>
              <a:rPr lang="hu-HU" altLang="hu-HU" sz="2800" smtClean="0">
                <a:latin typeface="Tahoma" pitchFamily="34" charset="0"/>
                <a:cs typeface="Tahoma" pitchFamily="34" charset="0"/>
              </a:rPr>
              <a:t> csak a Tvt. 74. § (4) bekezdésében foglalt esetekben köteles fizetni.</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323850" y="115888"/>
            <a:ext cx="8424863" cy="1301750"/>
          </a:xfrm>
        </p:spPr>
        <p:txBody>
          <a:bodyPr/>
          <a:lstStyle/>
          <a:p>
            <a:pPr eaLnBrk="1" hangingPunct="1"/>
            <a:r>
              <a:rPr lang="hu-HU" altLang="hu-HU" sz="3300" b="1" smtClean="0">
                <a:solidFill>
                  <a:srgbClr val="660066"/>
                </a:solidFill>
                <a:latin typeface="Tahoma" pitchFamily="34" charset="0"/>
                <a:cs typeface="Tahoma" pitchFamily="34" charset="0"/>
              </a:rPr>
              <a:t>A TERMÉSZETVÉDELEM ELJÁRÁSJOGI SZABÁLYAI ÉS SZANKCIÓI</a:t>
            </a:r>
            <a:r>
              <a:rPr lang="hu-HU" altLang="hu-HU" sz="3400" b="1" smtClean="0"/>
              <a:t> </a:t>
            </a:r>
            <a:r>
              <a:rPr lang="hu-HU" altLang="hu-HU" sz="3000" smtClean="0">
                <a:latin typeface="Tahoma" pitchFamily="34" charset="0"/>
                <a:cs typeface="Tahoma" pitchFamily="34" charset="0"/>
              </a:rPr>
              <a:t>(Tvt. VI. Rész)</a:t>
            </a:r>
          </a:p>
        </p:txBody>
      </p:sp>
      <p:sp>
        <p:nvSpPr>
          <p:cNvPr id="288771" name="Rectangle 3"/>
          <p:cNvSpPr>
            <a:spLocks noGrp="1" noChangeArrowheads="1"/>
          </p:cNvSpPr>
          <p:nvPr>
            <p:ph type="body" idx="1"/>
          </p:nvPr>
        </p:nvSpPr>
        <p:spPr>
          <a:xfrm>
            <a:off x="457200" y="1600200"/>
            <a:ext cx="8229600" cy="4708525"/>
          </a:xfrm>
        </p:spPr>
        <p:txBody>
          <a:bodyPr/>
          <a:lstStyle/>
          <a:p>
            <a:pPr eaLnBrk="1" hangingPunct="1">
              <a:lnSpc>
                <a:spcPct val="80000"/>
              </a:lnSpc>
              <a:buFontTx/>
              <a:buNone/>
            </a:pPr>
            <a:r>
              <a:rPr lang="hu-HU" altLang="hu-HU" sz="2400" u="sng" smtClean="0">
                <a:latin typeface="Tahoma" pitchFamily="34" charset="0"/>
                <a:cs typeface="Tahoma" pitchFamily="34" charset="0"/>
              </a:rPr>
              <a:t>A Tvt. eljárási rendelkezései</a:t>
            </a:r>
            <a:r>
              <a:rPr lang="hu-HU" altLang="hu-HU" sz="2400" smtClean="0">
                <a:latin typeface="Tahoma" pitchFamily="34" charset="0"/>
                <a:cs typeface="Tahoma" pitchFamily="34" charset="0"/>
              </a:rPr>
              <a:t> (75 - 78. §) </a:t>
            </a:r>
          </a:p>
          <a:p>
            <a:pPr eaLnBrk="1" hangingPunct="1">
              <a:lnSpc>
                <a:spcPct val="80000"/>
              </a:lnSpc>
              <a:buFontTx/>
              <a:buNone/>
            </a:pPr>
            <a:r>
              <a:rPr lang="hu-HU" altLang="hu-HU" sz="2400" smtClean="0">
                <a:latin typeface="Tahoma" pitchFamily="34" charset="0"/>
                <a:cs typeface="Tahoma" pitchFamily="34" charset="0"/>
              </a:rPr>
              <a:t>	a természetvédelmi hatóság feladat- és hatáskörére (engedélyezés, kötelezés, korlátozás, felfüggesztés, megtiltás, lefoglalás, elkobzás, ellenőrzés, személyes adatok kezelése stb.) vonatkozó rendelkezéseket, szabályozásokat tartalmaznak.</a:t>
            </a:r>
          </a:p>
          <a:p>
            <a:pPr eaLnBrk="1" hangingPunct="1">
              <a:lnSpc>
                <a:spcPct val="80000"/>
              </a:lnSpc>
              <a:buFontTx/>
              <a:buNone/>
            </a:pPr>
            <a:r>
              <a:rPr lang="hu-HU" altLang="hu-HU" sz="2400" b="1" u="sng" smtClean="0">
                <a:solidFill>
                  <a:srgbClr val="CC0000"/>
                </a:solidFill>
                <a:latin typeface="Tahoma" pitchFamily="34" charset="0"/>
                <a:cs typeface="Tahoma" pitchFamily="34" charset="0"/>
              </a:rPr>
              <a:t>Lefoglalás:</a:t>
            </a:r>
            <a:r>
              <a:rPr lang="hu-HU" altLang="hu-HU" sz="2400" smtClean="0">
                <a:latin typeface="Tahoma" pitchFamily="34" charset="0"/>
                <a:cs typeface="Tahoma" pitchFamily="34" charset="0"/>
              </a:rPr>
              <a:t> birtok (jogellenesen szerzett és birtokban tartott, nem állami tulajdonú védett természeti érték) ideiglenes elvonása hatósági végzéssel.</a:t>
            </a:r>
          </a:p>
          <a:p>
            <a:pPr eaLnBrk="1" hangingPunct="1">
              <a:lnSpc>
                <a:spcPct val="80000"/>
              </a:lnSpc>
              <a:buFontTx/>
              <a:buNone/>
            </a:pPr>
            <a:r>
              <a:rPr lang="hu-HU" altLang="hu-HU" sz="2400" b="1" u="sng" smtClean="0">
                <a:solidFill>
                  <a:srgbClr val="CC0000"/>
                </a:solidFill>
                <a:latin typeface="Tahoma" pitchFamily="34" charset="0"/>
                <a:cs typeface="Tahoma" pitchFamily="34" charset="0"/>
              </a:rPr>
              <a:t>Elkobzás:</a:t>
            </a:r>
            <a:r>
              <a:rPr lang="hu-HU" altLang="hu-HU" sz="2400" smtClean="0">
                <a:latin typeface="Tahoma" pitchFamily="34" charset="0"/>
                <a:cs typeface="Tahoma" pitchFamily="34" charset="0"/>
              </a:rPr>
              <a:t> birtok (jogellenesen szerzett és birtokban tartott, nem állami tulajdonú védett természeti érték) végleges elvonása és állami tulajdonba vétele. </a:t>
            </a:r>
          </a:p>
          <a:p>
            <a:pPr eaLnBrk="1" hangingPunct="1">
              <a:lnSpc>
                <a:spcPct val="80000"/>
              </a:lnSpc>
              <a:buFontTx/>
              <a:buNone/>
            </a:pPr>
            <a:r>
              <a:rPr lang="hu-HU" altLang="hu-HU" sz="2400" u="sng" smtClean="0">
                <a:latin typeface="Tahoma" pitchFamily="34" charset="0"/>
                <a:cs typeface="Tahoma" pitchFamily="34" charset="0"/>
              </a:rPr>
              <a:t>Állami tulajdonú védett természeti érték</a:t>
            </a:r>
            <a:r>
              <a:rPr lang="hu-HU" altLang="hu-HU" sz="2400" smtClean="0">
                <a:latin typeface="Tahoma" pitchFamily="34" charset="0"/>
                <a:cs typeface="Tahoma" pitchFamily="34" charset="0"/>
              </a:rPr>
              <a:t> – lefoglalás, és az állam tulajdonosi jogait gyakorló szerv döntéséig nemzeti park igazgatósági megőrzés.</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188913"/>
            <a:ext cx="8229600" cy="1008062"/>
          </a:xfrm>
        </p:spPr>
        <p:txBody>
          <a:bodyPr/>
          <a:lstStyle/>
          <a:p>
            <a:pPr eaLnBrk="1" hangingPunct="1"/>
            <a:r>
              <a:rPr lang="hu-HU" altLang="hu-HU" sz="3500" b="1" smtClean="0">
                <a:latin typeface="Tahoma" pitchFamily="34" charset="0"/>
                <a:cs typeface="Tahoma" pitchFamily="34" charset="0"/>
              </a:rPr>
              <a:t>Természetvédelmi bírság</a:t>
            </a:r>
          </a:p>
        </p:txBody>
      </p:sp>
      <p:sp>
        <p:nvSpPr>
          <p:cNvPr id="289795" name="Rectangle 3"/>
          <p:cNvSpPr>
            <a:spLocks noGrp="1" noChangeArrowheads="1"/>
          </p:cNvSpPr>
          <p:nvPr>
            <p:ph type="body" idx="1"/>
          </p:nvPr>
        </p:nvSpPr>
        <p:spPr>
          <a:xfrm>
            <a:off x="457200" y="1341438"/>
            <a:ext cx="8229600" cy="4784725"/>
          </a:xfrm>
        </p:spPr>
        <p:txBody>
          <a:bodyPr/>
          <a:lstStyle/>
          <a:p>
            <a:pPr eaLnBrk="1" hangingPunct="1">
              <a:lnSpc>
                <a:spcPct val="90000"/>
              </a:lnSpc>
              <a:buFontTx/>
              <a:buNone/>
            </a:pPr>
            <a:r>
              <a:rPr lang="hu-HU" altLang="hu-HU" sz="2800" b="1" u="sng" smtClean="0">
                <a:solidFill>
                  <a:srgbClr val="CC0000"/>
                </a:solidFill>
                <a:latin typeface="Tahoma" pitchFamily="34" charset="0"/>
                <a:cs typeface="Tahoma" pitchFamily="34" charset="0"/>
              </a:rPr>
              <a:t>A természetvédelmi bírság</a:t>
            </a:r>
            <a:r>
              <a:rPr lang="hu-HU" altLang="hu-HU" sz="2800" smtClean="0">
                <a:latin typeface="Tahoma" pitchFamily="34" charset="0"/>
                <a:cs typeface="Tahoma" pitchFamily="34" charset="0"/>
              </a:rPr>
              <a:t> olyan közigazgatási bírság, </a:t>
            </a:r>
            <a:r>
              <a:rPr lang="hu-HU" altLang="hu-HU" sz="2800" u="sng" smtClean="0">
                <a:latin typeface="Tahoma" pitchFamily="34" charset="0"/>
                <a:cs typeface="Tahoma" pitchFamily="34" charset="0"/>
              </a:rPr>
              <a:t>adók módjára behajtandó köztartozás,</a:t>
            </a:r>
            <a:r>
              <a:rPr lang="hu-HU" altLang="hu-HU" sz="2800" smtClean="0">
                <a:latin typeface="Tahoma" pitchFamily="34" charset="0"/>
                <a:cs typeface="Tahoma" pitchFamily="34" charset="0"/>
              </a:rPr>
              <a:t> amelyet a természetvédelmi hatóság szab ki </a:t>
            </a:r>
          </a:p>
          <a:p>
            <a:pPr eaLnBrk="1" hangingPunct="1">
              <a:lnSpc>
                <a:spcPct val="90000"/>
              </a:lnSpc>
              <a:buFontTx/>
              <a:buNone/>
            </a:pPr>
            <a:r>
              <a:rPr lang="hu-HU" altLang="hu-HU" sz="2800" smtClean="0">
                <a:latin typeface="Tahoma" pitchFamily="34" charset="0"/>
                <a:cs typeface="Tahoma" pitchFamily="34" charset="0"/>
              </a:rPr>
              <a:t>	a Tvt. 80. §-ában foglalt esetekben és feltételekkel. </a:t>
            </a:r>
          </a:p>
          <a:p>
            <a:pPr eaLnBrk="1" hangingPunct="1">
              <a:lnSpc>
                <a:spcPct val="90000"/>
              </a:lnSpc>
              <a:buFontTx/>
              <a:buNone/>
            </a:pPr>
            <a:r>
              <a:rPr lang="hu-HU" altLang="hu-HU" sz="2800" smtClean="0">
                <a:latin typeface="Tahoma" pitchFamily="34" charset="0"/>
                <a:cs typeface="Tahoma" pitchFamily="34" charset="0"/>
              </a:rPr>
              <a:t>A bírság kiszabása nem mentesít </a:t>
            </a:r>
            <a:r>
              <a:rPr lang="hu-HU" altLang="hu-HU" sz="2800" u="sng" smtClean="0">
                <a:latin typeface="Tahoma" pitchFamily="34" charset="0"/>
                <a:cs typeface="Tahoma" pitchFamily="34" charset="0"/>
              </a:rPr>
              <a:t>a büntetőjogi és a kártérítési felelősség</a:t>
            </a:r>
            <a:r>
              <a:rPr lang="hu-HU" altLang="hu-HU" sz="2800" smtClean="0">
                <a:latin typeface="Tahoma" pitchFamily="34" charset="0"/>
                <a:cs typeface="Tahoma" pitchFamily="34" charset="0"/>
              </a:rPr>
              <a:t> alól. </a:t>
            </a:r>
          </a:p>
          <a:p>
            <a:pPr eaLnBrk="1" hangingPunct="1">
              <a:lnSpc>
                <a:spcPct val="90000"/>
              </a:lnSpc>
              <a:buFontTx/>
              <a:buNone/>
            </a:pPr>
            <a:r>
              <a:rPr lang="hu-HU" altLang="hu-HU" sz="2800" smtClean="0">
                <a:latin typeface="Tahoma" pitchFamily="34" charset="0"/>
                <a:cs typeface="Tahoma" pitchFamily="34" charset="0"/>
              </a:rPr>
              <a:t>A kiszabásra vonatkozó részletes szabályokat és a bírság mértékét a 33/1997. (II. 20.) Korm. rendelet szabályozza. </a:t>
            </a:r>
          </a:p>
          <a:p>
            <a:pPr eaLnBrk="1" hangingPunct="1">
              <a:lnSpc>
                <a:spcPct val="90000"/>
              </a:lnSpc>
              <a:buFontTx/>
              <a:buNone/>
            </a:pPr>
            <a:r>
              <a:rPr lang="hu-HU" altLang="hu-HU" sz="2800" smtClean="0">
                <a:solidFill>
                  <a:srgbClr val="000000"/>
                </a:solidFill>
                <a:latin typeface="Tahoma" pitchFamily="34" charset="0"/>
                <a:cs typeface="Tahoma" pitchFamily="34" charset="0"/>
              </a:rPr>
              <a:t>További bírság </a:t>
            </a:r>
            <a:r>
              <a:rPr lang="hu-HU" altLang="hu-HU" sz="2800" b="1" u="sng" smtClean="0">
                <a:solidFill>
                  <a:srgbClr val="CC0000"/>
                </a:solidFill>
                <a:latin typeface="Tahoma" pitchFamily="34" charset="0"/>
                <a:cs typeface="Tahoma" pitchFamily="34" charset="0"/>
              </a:rPr>
              <a:t>az inváziós bírság</a:t>
            </a:r>
            <a:r>
              <a:rPr lang="hu-HU" altLang="hu-HU" sz="2800" smtClean="0">
                <a:solidFill>
                  <a:srgbClr val="CC0000"/>
                </a:solidFill>
                <a:latin typeface="Tahoma" pitchFamily="34" charset="0"/>
                <a:cs typeface="Tahoma" pitchFamily="34" charset="0"/>
              </a:rPr>
              <a:t> </a:t>
            </a:r>
            <a:r>
              <a:rPr lang="hu-HU" altLang="hu-HU" sz="2800" smtClean="0">
                <a:solidFill>
                  <a:srgbClr val="000000"/>
                </a:solidFill>
                <a:latin typeface="Tahoma" pitchFamily="34" charset="0"/>
                <a:cs typeface="Tahoma" pitchFamily="34" charset="0"/>
              </a:rPr>
              <a:t>(Tvt. 80/A. §).</a:t>
            </a:r>
            <a:endParaRPr lang="hu-HU" altLang="hu-HU" sz="280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Hazai történeti visszatekintés</a:t>
            </a:r>
          </a:p>
        </p:txBody>
      </p:sp>
      <p:sp>
        <p:nvSpPr>
          <p:cNvPr id="134147" name="Rectangle 3"/>
          <p:cNvSpPr>
            <a:spLocks noGrp="1" noChangeArrowheads="1"/>
          </p:cNvSpPr>
          <p:nvPr>
            <p:ph type="body" idx="1"/>
          </p:nvPr>
        </p:nvSpPr>
        <p:spPr>
          <a:xfrm>
            <a:off x="457200" y="1484313"/>
            <a:ext cx="8229600" cy="4752975"/>
          </a:xfrm>
        </p:spPr>
        <p:txBody>
          <a:bodyPr/>
          <a:lstStyle/>
          <a:p>
            <a:pPr eaLnBrk="1" hangingPunct="1">
              <a:lnSpc>
                <a:spcPct val="90000"/>
              </a:lnSpc>
              <a:buFontTx/>
              <a:buNone/>
            </a:pPr>
            <a:r>
              <a:rPr lang="hu-HU" altLang="hu-HU" sz="2700" u="sng" dirty="0" smtClean="0">
                <a:solidFill>
                  <a:srgbClr val="008000"/>
                </a:solidFill>
                <a:latin typeface="Tahoma" pitchFamily="34" charset="0"/>
                <a:cs typeface="Tahoma" pitchFamily="34" charset="0"/>
              </a:rPr>
              <a:t>Az intézményes természetvédelem kezdetének</a:t>
            </a:r>
            <a:r>
              <a:rPr lang="hu-HU" altLang="hu-HU" sz="2700" dirty="0" smtClean="0">
                <a:latin typeface="Tahoma" pitchFamily="34" charset="0"/>
                <a:cs typeface="Tahoma" pitchFamily="34" charset="0"/>
              </a:rPr>
              <a:t> az 1880 körüli évtized tekinthető, amikor megszületett az első polgári erdőtörvény, az első vadászati és az első halászatról szóló törvény.</a:t>
            </a:r>
          </a:p>
          <a:p>
            <a:pPr eaLnBrk="1" hangingPunct="1">
              <a:lnSpc>
                <a:spcPct val="90000"/>
              </a:lnSpc>
              <a:buFontTx/>
              <a:buNone/>
            </a:pPr>
            <a:r>
              <a:rPr lang="hu-HU" altLang="hu-HU" sz="2700" dirty="0" smtClean="0">
                <a:latin typeface="Tahoma" pitchFamily="34" charset="0"/>
                <a:cs typeface="Tahoma" pitchFamily="34" charset="0"/>
              </a:rPr>
              <a:t>Az első jelentős, természetvédelmi tárgyú könyvek </a:t>
            </a:r>
          </a:p>
          <a:p>
            <a:pPr eaLnBrk="1" hangingPunct="1">
              <a:lnSpc>
                <a:spcPct val="90000"/>
              </a:lnSpc>
              <a:buFontTx/>
              <a:buNone/>
            </a:pPr>
            <a:r>
              <a:rPr lang="hu-HU" altLang="hu-HU" sz="2700" dirty="0" smtClean="0">
                <a:latin typeface="Tahoma" pitchFamily="34" charset="0"/>
                <a:cs typeface="Tahoma" pitchFamily="34" charset="0"/>
              </a:rPr>
              <a:t>	Sajó Károly (1905) és </a:t>
            </a:r>
            <a:r>
              <a:rPr lang="hu-HU" altLang="hu-HU" sz="2700" dirty="0" err="1" smtClean="0">
                <a:latin typeface="Tahoma" pitchFamily="34" charset="0"/>
                <a:cs typeface="Tahoma" pitchFamily="34" charset="0"/>
              </a:rPr>
              <a:t>Kaán</a:t>
            </a:r>
            <a:r>
              <a:rPr lang="hu-HU" altLang="hu-HU" sz="2700" dirty="0" smtClean="0">
                <a:latin typeface="Tahoma" pitchFamily="34" charset="0"/>
                <a:cs typeface="Tahoma" pitchFamily="34" charset="0"/>
              </a:rPr>
              <a:t> Károly erdőmérnök (1914) tollából születettek. </a:t>
            </a:r>
            <a:r>
              <a:rPr lang="hu-HU" altLang="hu-HU" sz="2700" dirty="0" err="1" smtClean="0">
                <a:latin typeface="Tahoma" pitchFamily="34" charset="0"/>
                <a:cs typeface="Tahoma" pitchFamily="34" charset="0"/>
              </a:rPr>
              <a:t>Kaán</a:t>
            </a:r>
            <a:r>
              <a:rPr lang="hu-HU" altLang="hu-HU" sz="2700" dirty="0" smtClean="0">
                <a:latin typeface="Tahoma" pitchFamily="34" charset="0"/>
                <a:cs typeface="Tahoma" pitchFamily="34" charset="0"/>
              </a:rPr>
              <a:t> Károly 1931-ben, „Természetvédelem és a természeti emlékek” címmel kiadott műve közrejátszott abban, hogy az 1935. évi erdőtörvény már az erdőkről és a természetvédelemről egyaránt részletesen rendelkezett. </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Polgári jogi felelősség</a:t>
            </a:r>
          </a:p>
        </p:txBody>
      </p:sp>
      <p:sp>
        <p:nvSpPr>
          <p:cNvPr id="290819" name="Rectangle 3"/>
          <p:cNvSpPr>
            <a:spLocks noGrp="1" noChangeArrowheads="1"/>
          </p:cNvSpPr>
          <p:nvPr>
            <p:ph type="body" idx="1"/>
          </p:nvPr>
        </p:nvSpPr>
        <p:spPr/>
        <p:txBody>
          <a:bodyPr/>
          <a:lstStyle/>
          <a:p>
            <a:pPr eaLnBrk="1" hangingPunct="1">
              <a:buFontTx/>
              <a:buNone/>
            </a:pPr>
            <a:r>
              <a:rPr lang="hu-HU" altLang="hu-HU" sz="2800" smtClean="0">
                <a:latin typeface="Tahoma" pitchFamily="34" charset="0"/>
                <a:cs typeface="Tahoma" pitchFamily="34" charset="0"/>
              </a:rPr>
              <a:t>Aki a természet védelmére vonatkozó jogszabályokat, hatósági előírásokat megszegve kárt okoz, a kárt a Ptk.: 6:518 – 6:563. §</a:t>
            </a:r>
            <a:r>
              <a:rPr lang="hu-HU" altLang="hu-HU" sz="2800" u="sng" smtClean="0">
                <a:latin typeface="Tahoma" pitchFamily="34" charset="0"/>
                <a:cs typeface="Tahoma" pitchFamily="34" charset="0"/>
              </a:rPr>
              <a:t>-aiban</a:t>
            </a:r>
            <a:r>
              <a:rPr lang="hu-HU" altLang="hu-HU" sz="2800" smtClean="0">
                <a:latin typeface="Tahoma" pitchFamily="34" charset="0"/>
                <a:cs typeface="Tahoma" pitchFamily="34" charset="0"/>
              </a:rPr>
              <a:t> foglalt szabályok szerint köteles megtéríteni.</a:t>
            </a:r>
          </a:p>
          <a:p>
            <a:pPr eaLnBrk="1" hangingPunct="1">
              <a:buFontTx/>
              <a:buNone/>
            </a:pPr>
            <a:r>
              <a:rPr lang="hu-HU" altLang="hu-HU" sz="2800" smtClean="0">
                <a:latin typeface="Tahoma" pitchFamily="34" charset="0"/>
                <a:cs typeface="Tahoma" pitchFamily="34" charset="0"/>
              </a:rPr>
              <a:t>	</a:t>
            </a:r>
            <a:r>
              <a:rPr lang="hu-HU" altLang="hu-HU" sz="2800" b="1" u="sng" smtClean="0">
                <a:solidFill>
                  <a:srgbClr val="CC0000"/>
                </a:solidFill>
                <a:latin typeface="Tahoma" pitchFamily="34" charset="0"/>
                <a:cs typeface="Tahoma" pitchFamily="34" charset="0"/>
              </a:rPr>
              <a:t>Kár:</a:t>
            </a:r>
            <a:r>
              <a:rPr lang="hu-HU" altLang="hu-HU" sz="2800" smtClean="0">
                <a:latin typeface="Tahoma" pitchFamily="34" charset="0"/>
                <a:cs typeface="Tahoma" pitchFamily="34" charset="0"/>
              </a:rPr>
              <a:t> tényleges vagyoni kár, elmaradt haszon, a károkozás felszámolásának indokolt költségei, eredeti állapot természetbeni helyreállításának költségei, nem vagyoni kár.</a:t>
            </a:r>
          </a:p>
          <a:p>
            <a:pPr eaLnBrk="1" hangingPunct="1">
              <a:buFontTx/>
              <a:buNone/>
            </a:pPr>
            <a:r>
              <a:rPr lang="hu-HU" altLang="hu-HU" sz="2800" smtClean="0">
                <a:latin typeface="Tahoma" pitchFamily="34" charset="0"/>
                <a:cs typeface="Tahoma" pitchFamily="34" charset="0"/>
              </a:rPr>
              <a:t>Lásd Tvt. 81. §</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eaLnBrk="1" hangingPunct="1"/>
            <a:r>
              <a:rPr lang="hu-HU" altLang="hu-HU" sz="3600" b="1" smtClean="0">
                <a:solidFill>
                  <a:srgbClr val="008000"/>
                </a:solidFill>
              </a:rPr>
              <a:t/>
            </a:r>
            <a:br>
              <a:rPr lang="hu-HU" altLang="hu-HU" sz="3600" b="1" smtClean="0">
                <a:solidFill>
                  <a:srgbClr val="008000"/>
                </a:solidFill>
              </a:rPr>
            </a:br>
            <a:r>
              <a:rPr lang="hu-HU" altLang="hu-HU" sz="3500" b="1" smtClean="0">
                <a:solidFill>
                  <a:srgbClr val="008000"/>
                </a:solidFill>
                <a:latin typeface="Tahoma" pitchFamily="34" charset="0"/>
                <a:cs typeface="Tahoma" pitchFamily="34" charset="0"/>
              </a:rPr>
              <a:t>TERMÉSZETVÉDELMI ŐRÖK A NAGYVILÁGBAN ÉS HAZÁNKBAN </a:t>
            </a:r>
            <a:br>
              <a:rPr lang="hu-HU" altLang="hu-HU" sz="3500" b="1" smtClean="0">
                <a:solidFill>
                  <a:srgbClr val="008000"/>
                </a:solidFill>
                <a:latin typeface="Tahoma" pitchFamily="34" charset="0"/>
                <a:cs typeface="Tahoma" pitchFamily="34" charset="0"/>
              </a:rPr>
            </a:br>
            <a:endParaRPr lang="hu-HU" altLang="hu-HU" sz="3500" b="1" smtClean="0">
              <a:solidFill>
                <a:srgbClr val="008000"/>
              </a:solidFill>
              <a:latin typeface="Tahoma" pitchFamily="34" charset="0"/>
              <a:cs typeface="Tahoma" pitchFamily="34" charset="0"/>
            </a:endParaRPr>
          </a:p>
        </p:txBody>
      </p:sp>
      <p:sp>
        <p:nvSpPr>
          <p:cNvPr id="291843" name="Rectangle 3"/>
          <p:cNvSpPr>
            <a:spLocks noGrp="1" noChangeArrowheads="1"/>
          </p:cNvSpPr>
          <p:nvPr>
            <p:ph type="body" idx="1"/>
          </p:nvPr>
        </p:nvSpPr>
        <p:spPr/>
        <p:txBody>
          <a:bodyPr/>
          <a:lstStyle/>
          <a:p>
            <a:pPr eaLnBrk="1" hangingPunct="1">
              <a:lnSpc>
                <a:spcPct val="90000"/>
              </a:lnSpc>
              <a:buFontTx/>
              <a:buNone/>
            </a:pPr>
            <a:r>
              <a:rPr lang="hu-HU" altLang="hu-HU" sz="2800" smtClean="0">
                <a:latin typeface="Tahoma" pitchFamily="34" charset="0"/>
                <a:cs typeface="Tahoma" pitchFamily="34" charset="0"/>
              </a:rPr>
              <a:t>A védett természeti területek és értékek hivatásos</a:t>
            </a:r>
          </a:p>
          <a:p>
            <a:pPr eaLnBrk="1" hangingPunct="1">
              <a:lnSpc>
                <a:spcPct val="90000"/>
              </a:lnSpc>
              <a:buFontTx/>
              <a:buNone/>
            </a:pPr>
            <a:r>
              <a:rPr lang="hu-HU" altLang="hu-HU" sz="2800" smtClean="0">
                <a:latin typeface="Tahoma" pitchFamily="34" charset="0"/>
                <a:cs typeface="Tahoma" pitchFamily="34" charset="0"/>
              </a:rPr>
              <a:t>őrzői </a:t>
            </a:r>
            <a:r>
              <a:rPr lang="hu-HU" altLang="hu-HU" sz="2800" u="sng" smtClean="0">
                <a:solidFill>
                  <a:srgbClr val="003300"/>
                </a:solidFill>
                <a:latin typeface="Tahoma" pitchFamily="34" charset="0"/>
                <a:cs typeface="Tahoma" pitchFamily="34" charset="0"/>
              </a:rPr>
              <a:t>a természetvédelmi őrök.</a:t>
            </a:r>
          </a:p>
          <a:p>
            <a:pPr eaLnBrk="1" hangingPunct="1">
              <a:lnSpc>
                <a:spcPct val="90000"/>
              </a:lnSpc>
              <a:buFontTx/>
              <a:buNone/>
            </a:pPr>
            <a:r>
              <a:rPr lang="hu-HU" altLang="hu-HU" sz="2800" b="1" u="sng" smtClean="0">
                <a:solidFill>
                  <a:srgbClr val="003300"/>
                </a:solidFill>
                <a:latin typeface="Tahoma" pitchFamily="34" charset="0"/>
                <a:cs typeface="Tahoma" pitchFamily="34" charset="0"/>
              </a:rPr>
              <a:t>Ranger</a:t>
            </a:r>
            <a:r>
              <a:rPr lang="hu-HU" altLang="hu-HU" sz="2800" b="1" smtClean="0">
                <a:solidFill>
                  <a:srgbClr val="003300"/>
                </a:solidFill>
                <a:latin typeface="Tahoma" pitchFamily="34" charset="0"/>
                <a:cs typeface="Tahoma" pitchFamily="34" charset="0"/>
              </a:rPr>
              <a:t> (= természetvédelmi őr):</a:t>
            </a:r>
            <a:r>
              <a:rPr lang="hu-HU" altLang="hu-HU" sz="2800" smtClean="0">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a szótárak szerint nagyon sok jelentése van.</a:t>
            </a:r>
          </a:p>
          <a:p>
            <a:pPr eaLnBrk="1" hangingPunct="1">
              <a:lnSpc>
                <a:spcPct val="90000"/>
              </a:lnSpc>
              <a:buFontTx/>
              <a:buNone/>
            </a:pPr>
            <a:r>
              <a:rPr lang="hu-HU" altLang="hu-HU" sz="2800" smtClean="0">
                <a:latin typeface="Tahoma" pitchFamily="34" charset="0"/>
                <a:cs typeface="Tahoma" pitchFamily="34" charset="0"/>
              </a:rPr>
              <a:t>Anglia, XIV. szd. – királyi erdőőr, a királyi erdők </a:t>
            </a:r>
          </a:p>
          <a:p>
            <a:pPr eaLnBrk="1" hangingPunct="1">
              <a:lnSpc>
                <a:spcPct val="90000"/>
              </a:lnSpc>
              <a:buFontTx/>
              <a:buNone/>
            </a:pPr>
            <a:r>
              <a:rPr lang="hu-HU" altLang="hu-HU" sz="2800" smtClean="0">
                <a:latin typeface="Tahoma" pitchFamily="34" charset="0"/>
                <a:cs typeface="Tahoma" pitchFamily="34" charset="0"/>
              </a:rPr>
              <a:t>őrzése a fatolvajok, orvvadászok ellen.</a:t>
            </a:r>
          </a:p>
          <a:p>
            <a:pPr eaLnBrk="1" hangingPunct="1">
              <a:lnSpc>
                <a:spcPct val="90000"/>
              </a:lnSpc>
              <a:buFontTx/>
              <a:buNone/>
            </a:pPr>
            <a:r>
              <a:rPr lang="hu-HU" altLang="hu-HU" sz="2800" smtClean="0">
                <a:latin typeface="Tahoma" pitchFamily="34" charset="0"/>
                <a:cs typeface="Tahoma" pitchFamily="34" charset="0"/>
              </a:rPr>
              <a:t>1872 – Yellowstone NP, az első rangerek tkp. </a:t>
            </a:r>
          </a:p>
          <a:p>
            <a:pPr eaLnBrk="1" hangingPunct="1">
              <a:lnSpc>
                <a:spcPct val="90000"/>
              </a:lnSpc>
              <a:buFontTx/>
              <a:buNone/>
            </a:pPr>
            <a:r>
              <a:rPr lang="hu-HU" altLang="hu-HU" sz="2800" smtClean="0">
                <a:latin typeface="Tahoma" pitchFamily="34" charset="0"/>
                <a:cs typeface="Tahoma" pitchFamily="34" charset="0"/>
              </a:rPr>
              <a:t>lovas katonák voltak, alapfeladatuk a vadorzás </a:t>
            </a:r>
          </a:p>
          <a:p>
            <a:pPr eaLnBrk="1" hangingPunct="1">
              <a:lnSpc>
                <a:spcPct val="90000"/>
              </a:lnSpc>
              <a:buFontTx/>
              <a:buNone/>
            </a:pPr>
            <a:r>
              <a:rPr lang="hu-HU" altLang="hu-HU" sz="2800" smtClean="0">
                <a:latin typeface="Tahoma" pitchFamily="34" charset="0"/>
                <a:cs typeface="Tahoma" pitchFamily="34" charset="0"/>
              </a:rPr>
              <a:t>megfékezése volt.</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eaLnBrk="1" hangingPunct="1"/>
            <a:r>
              <a:rPr lang="hu-HU" altLang="hu-HU" sz="3500" b="1" smtClean="0">
                <a:solidFill>
                  <a:srgbClr val="006666"/>
                </a:solidFill>
                <a:latin typeface="Tahoma" pitchFamily="34" charset="0"/>
                <a:cs typeface="Tahoma" pitchFamily="34" charset="0"/>
              </a:rPr>
              <a:t>Amerikai Egyesült Államok</a:t>
            </a:r>
          </a:p>
        </p:txBody>
      </p:sp>
      <p:sp>
        <p:nvSpPr>
          <p:cNvPr id="292867" name="Rectangle 3"/>
          <p:cNvSpPr>
            <a:spLocks noGrp="1" noChangeArrowheads="1"/>
          </p:cNvSpPr>
          <p:nvPr>
            <p:ph type="body" idx="1"/>
          </p:nvPr>
        </p:nvSpPr>
        <p:spPr/>
        <p:txBody>
          <a:bodyPr/>
          <a:lstStyle/>
          <a:p>
            <a:pPr eaLnBrk="1" hangingPunct="1">
              <a:lnSpc>
                <a:spcPct val="80000"/>
              </a:lnSpc>
              <a:buFontTx/>
              <a:buNone/>
            </a:pPr>
            <a:r>
              <a:rPr lang="hu-HU" altLang="hu-HU" sz="2800" b="1" u="sng" smtClean="0">
                <a:solidFill>
                  <a:srgbClr val="003300"/>
                </a:solidFill>
                <a:latin typeface="Tahoma" pitchFamily="34" charset="0"/>
                <a:cs typeface="Tahoma" pitchFamily="34" charset="0"/>
              </a:rPr>
              <a:t>Bemutató ranger:</a:t>
            </a:r>
            <a:r>
              <a:rPr lang="hu-HU" altLang="hu-HU" sz="2800" smtClean="0">
                <a:latin typeface="Tahoma" pitchFamily="34" charset="0"/>
                <a:cs typeface="Tahoma" pitchFamily="34" charset="0"/>
              </a:rPr>
              <a:t> turizmus, idegenforgalom.</a:t>
            </a:r>
          </a:p>
          <a:p>
            <a:pPr eaLnBrk="1" hangingPunct="1">
              <a:lnSpc>
                <a:spcPct val="80000"/>
              </a:lnSpc>
              <a:buFontTx/>
              <a:buNone/>
            </a:pPr>
            <a:r>
              <a:rPr lang="hu-HU" altLang="hu-HU" sz="2800" b="1" u="sng" smtClean="0">
                <a:solidFill>
                  <a:srgbClr val="003300"/>
                </a:solidFill>
                <a:latin typeface="Tahoma" pitchFamily="34" charset="0"/>
                <a:cs typeface="Tahoma" pitchFamily="34" charset="0"/>
              </a:rPr>
              <a:t>Hatósági ranger:</a:t>
            </a:r>
            <a:r>
              <a:rPr lang="hu-HU" altLang="hu-HU" sz="2800" smtClean="0">
                <a:latin typeface="Tahoma" pitchFamily="34" charset="0"/>
                <a:cs typeface="Tahoma" pitchFamily="34" charset="0"/>
              </a:rPr>
              <a:t> természetvédelmi őrzés, </a:t>
            </a:r>
          </a:p>
          <a:p>
            <a:pPr eaLnBrk="1" hangingPunct="1">
              <a:lnSpc>
                <a:spcPct val="80000"/>
              </a:lnSpc>
              <a:buFontTx/>
              <a:buNone/>
            </a:pPr>
            <a:r>
              <a:rPr lang="hu-HU" altLang="hu-HU" sz="2800" smtClean="0">
                <a:latin typeface="Tahoma" pitchFamily="34" charset="0"/>
                <a:cs typeface="Tahoma" pitchFamily="34" charset="0"/>
              </a:rPr>
              <a:t>rendőrségi (sebességmérés, nyomozati jogkör) és </a:t>
            </a:r>
          </a:p>
          <a:p>
            <a:pPr eaLnBrk="1" hangingPunct="1">
              <a:lnSpc>
                <a:spcPct val="80000"/>
              </a:lnSpc>
              <a:buFontTx/>
              <a:buNone/>
            </a:pPr>
            <a:r>
              <a:rPr lang="hu-HU" altLang="hu-HU" sz="2800" smtClean="0">
                <a:latin typeface="Tahoma" pitchFamily="34" charset="0"/>
                <a:cs typeface="Tahoma" pitchFamily="34" charset="0"/>
              </a:rPr>
              <a:t>katasztrófavédelmi, mentési feladatok a NP </a:t>
            </a:r>
          </a:p>
          <a:p>
            <a:pPr eaLnBrk="1" hangingPunct="1">
              <a:lnSpc>
                <a:spcPct val="80000"/>
              </a:lnSpc>
              <a:buFontTx/>
              <a:buNone/>
            </a:pPr>
            <a:r>
              <a:rPr lang="hu-HU" altLang="hu-HU" sz="2800" smtClean="0">
                <a:latin typeface="Tahoma" pitchFamily="34" charset="0"/>
                <a:cs typeface="Tahoma" pitchFamily="34" charset="0"/>
              </a:rPr>
              <a:t>területén. </a:t>
            </a:r>
          </a:p>
          <a:p>
            <a:pPr eaLnBrk="1" hangingPunct="1">
              <a:lnSpc>
                <a:spcPct val="80000"/>
              </a:lnSpc>
              <a:buFontTx/>
              <a:buNone/>
            </a:pPr>
            <a:r>
              <a:rPr lang="hu-HU" altLang="hu-HU" sz="2800" smtClean="0">
                <a:latin typeface="Tahoma" pitchFamily="34" charset="0"/>
                <a:cs typeface="Tahoma" pitchFamily="34" charset="0"/>
              </a:rPr>
              <a:t>(Megj.: területi elv, hatásköri elv)</a:t>
            </a:r>
          </a:p>
          <a:p>
            <a:pPr eaLnBrk="1" hangingPunct="1">
              <a:lnSpc>
                <a:spcPct val="80000"/>
              </a:lnSpc>
              <a:buFontTx/>
              <a:buNone/>
            </a:pPr>
            <a:r>
              <a:rPr lang="hu-HU" altLang="hu-HU" sz="2800" smtClean="0">
                <a:latin typeface="Tahoma" pitchFamily="34" charset="0"/>
                <a:cs typeface="Tahoma" pitchFamily="34" charset="0"/>
              </a:rPr>
              <a:t>Egyenruha, golyóálló mellény, gumibot vagy </a:t>
            </a:r>
          </a:p>
          <a:p>
            <a:pPr eaLnBrk="1" hangingPunct="1">
              <a:lnSpc>
                <a:spcPct val="80000"/>
              </a:lnSpc>
              <a:buFontTx/>
              <a:buNone/>
            </a:pPr>
            <a:r>
              <a:rPr lang="hu-HU" altLang="hu-HU" sz="2800" smtClean="0">
                <a:latin typeface="Tahoma" pitchFamily="34" charset="0"/>
                <a:cs typeface="Tahoma" pitchFamily="34" charset="0"/>
              </a:rPr>
              <a:t>vipera, elektromos és vegyi sokkoló, revolver, </a:t>
            </a:r>
          </a:p>
          <a:p>
            <a:pPr eaLnBrk="1" hangingPunct="1">
              <a:lnSpc>
                <a:spcPct val="80000"/>
              </a:lnSpc>
              <a:buFontTx/>
              <a:buNone/>
            </a:pPr>
            <a:r>
              <a:rPr lang="hu-HU" altLang="hu-HU" sz="2800" smtClean="0">
                <a:latin typeface="Tahoma" pitchFamily="34" charset="0"/>
                <a:cs typeface="Tahoma" pitchFamily="34" charset="0"/>
              </a:rPr>
              <a:t>éjjellátó, terepjáró, adó-vevő készülék.</a:t>
            </a:r>
          </a:p>
          <a:p>
            <a:pPr eaLnBrk="1" hangingPunct="1">
              <a:lnSpc>
                <a:spcPct val="80000"/>
              </a:lnSpc>
              <a:buFontTx/>
              <a:buNone/>
            </a:pPr>
            <a:r>
              <a:rPr lang="hu-HU" altLang="hu-HU" sz="2800" smtClean="0">
                <a:latin typeface="Tahoma" pitchFamily="34" charset="0"/>
                <a:cs typeface="Tahoma" pitchFamily="34" charset="0"/>
              </a:rPr>
              <a:t>7-10 évente munkahely-változtatás. </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eaLnBrk="1" hangingPunct="1"/>
            <a:r>
              <a:rPr lang="hu-HU" altLang="hu-HU" sz="3500" b="1" smtClean="0">
                <a:solidFill>
                  <a:srgbClr val="006666"/>
                </a:solidFill>
                <a:latin typeface="Tahoma" pitchFamily="34" charset="0"/>
                <a:cs typeface="Tahoma" pitchFamily="34" charset="0"/>
              </a:rPr>
              <a:t>Afrika</a:t>
            </a:r>
          </a:p>
        </p:txBody>
      </p:sp>
      <p:sp>
        <p:nvSpPr>
          <p:cNvPr id="293891" name="Rectangle 3"/>
          <p:cNvSpPr>
            <a:spLocks noGrp="1" noChangeArrowheads="1"/>
          </p:cNvSpPr>
          <p:nvPr>
            <p:ph type="body" idx="1"/>
          </p:nvPr>
        </p:nvSpPr>
        <p:spPr/>
        <p:txBody>
          <a:bodyPr/>
          <a:lstStyle/>
          <a:p>
            <a:pPr eaLnBrk="1" hangingPunct="1">
              <a:lnSpc>
                <a:spcPct val="90000"/>
              </a:lnSpc>
              <a:buFontTx/>
              <a:buNone/>
            </a:pPr>
            <a:r>
              <a:rPr lang="hu-HU" altLang="hu-HU" sz="2800" smtClean="0">
                <a:latin typeface="Tahoma" pitchFamily="34" charset="0"/>
                <a:cs typeface="Tahoma" pitchFamily="34" charset="0"/>
              </a:rPr>
              <a:t>A természetvédelmi őrök ranger-falvakban élnek a</a:t>
            </a:r>
          </a:p>
          <a:p>
            <a:pPr eaLnBrk="1" hangingPunct="1">
              <a:lnSpc>
                <a:spcPct val="90000"/>
              </a:lnSpc>
              <a:buFontTx/>
              <a:buNone/>
            </a:pPr>
            <a:r>
              <a:rPr lang="hu-HU" altLang="hu-HU" sz="2800" smtClean="0">
                <a:latin typeface="Tahoma" pitchFamily="34" charset="0"/>
                <a:cs typeface="Tahoma" pitchFamily="34" charset="0"/>
              </a:rPr>
              <a:t>családjukkal a NP területén. Rangernek lenni</a:t>
            </a:r>
          </a:p>
          <a:p>
            <a:pPr eaLnBrk="1" hangingPunct="1">
              <a:lnSpc>
                <a:spcPct val="90000"/>
              </a:lnSpc>
              <a:buFontTx/>
              <a:buNone/>
            </a:pPr>
            <a:r>
              <a:rPr lang="hu-HU" altLang="hu-HU" sz="2800" smtClean="0">
                <a:latin typeface="Tahoma" pitchFamily="34" charset="0"/>
                <a:cs typeface="Tahoma" pitchFamily="34" charset="0"/>
              </a:rPr>
              <a:t>nagy érdem. </a:t>
            </a:r>
            <a:r>
              <a:rPr lang="hu-HU" altLang="hu-HU" sz="2800" b="1" smtClean="0">
                <a:solidFill>
                  <a:srgbClr val="003300"/>
                </a:solidFill>
                <a:latin typeface="Tahoma" pitchFamily="34" charset="0"/>
                <a:cs typeface="Tahoma" pitchFamily="34" charset="0"/>
              </a:rPr>
              <a:t>A ranger</a:t>
            </a:r>
            <a:r>
              <a:rPr lang="hu-HU" altLang="hu-HU" sz="2800" smtClean="0">
                <a:latin typeface="Tahoma" pitchFamily="34" charset="0"/>
                <a:cs typeface="Tahoma" pitchFamily="34" charset="0"/>
              </a:rPr>
              <a:t> kizárólag természetvédelmi</a:t>
            </a:r>
          </a:p>
          <a:p>
            <a:pPr eaLnBrk="1" hangingPunct="1">
              <a:lnSpc>
                <a:spcPct val="90000"/>
              </a:lnSpc>
              <a:buFontTx/>
              <a:buNone/>
            </a:pPr>
            <a:r>
              <a:rPr lang="hu-HU" altLang="hu-HU" sz="2800" smtClean="0">
                <a:latin typeface="Tahoma" pitchFamily="34" charset="0"/>
                <a:cs typeface="Tahoma" pitchFamily="34" charset="0"/>
              </a:rPr>
              <a:t>őrzéssel, ellenőrzéssel foglalkozik.</a:t>
            </a:r>
          </a:p>
          <a:p>
            <a:pPr eaLnBrk="1" hangingPunct="1">
              <a:lnSpc>
                <a:spcPct val="90000"/>
              </a:lnSpc>
              <a:buFontTx/>
              <a:buNone/>
            </a:pPr>
            <a:r>
              <a:rPr lang="hu-HU" altLang="hu-HU" sz="2800" u="sng" smtClean="0">
                <a:latin typeface="Tahoma" pitchFamily="34" charset="0"/>
                <a:cs typeface="Tahoma" pitchFamily="34" charset="0"/>
              </a:rPr>
              <a:t>Fegyverhasználati jog:</a:t>
            </a:r>
            <a:r>
              <a:rPr lang="hu-HU" altLang="hu-HU" sz="2800" smtClean="0">
                <a:latin typeface="Tahoma" pitchFamily="34" charset="0"/>
                <a:cs typeface="Tahoma" pitchFamily="34" charset="0"/>
              </a:rPr>
              <a:t> felszólítás után</a:t>
            </a:r>
          </a:p>
          <a:p>
            <a:pPr eaLnBrk="1" hangingPunct="1">
              <a:lnSpc>
                <a:spcPct val="90000"/>
              </a:lnSpc>
              <a:buFontTx/>
              <a:buNone/>
            </a:pPr>
            <a:r>
              <a:rPr lang="hu-HU" altLang="hu-HU" sz="2800" smtClean="0">
                <a:latin typeface="Tahoma" pitchFamily="34" charset="0"/>
                <a:cs typeface="Tahoma" pitchFamily="34" charset="0"/>
              </a:rPr>
              <a:t>fegyverhasználat lehetősége.</a:t>
            </a:r>
          </a:p>
          <a:p>
            <a:pPr eaLnBrk="1" hangingPunct="1">
              <a:lnSpc>
                <a:spcPct val="90000"/>
              </a:lnSpc>
              <a:buFontTx/>
              <a:buNone/>
            </a:pPr>
            <a:r>
              <a:rPr lang="hu-HU" altLang="hu-HU" sz="2800" u="sng" smtClean="0">
                <a:latin typeface="Tahoma" pitchFamily="34" charset="0"/>
                <a:cs typeface="Tahoma" pitchFamily="34" charset="0"/>
              </a:rPr>
              <a:t>Felszereltség:</a:t>
            </a:r>
            <a:r>
              <a:rPr lang="hu-HU" altLang="hu-HU" sz="2800" smtClean="0">
                <a:latin typeface="Tahoma" pitchFamily="34" charset="0"/>
                <a:cs typeface="Tahoma" pitchFamily="34" charset="0"/>
              </a:rPr>
              <a:t> egyenruha, rádió adó-vevő,</a:t>
            </a:r>
          </a:p>
          <a:p>
            <a:pPr eaLnBrk="1" hangingPunct="1">
              <a:lnSpc>
                <a:spcPct val="90000"/>
              </a:lnSpc>
              <a:buFontTx/>
              <a:buNone/>
            </a:pPr>
            <a:r>
              <a:rPr lang="hu-HU" altLang="hu-HU" sz="2800" smtClean="0">
                <a:latin typeface="Tahoma" pitchFamily="34" charset="0"/>
                <a:cs typeface="Tahoma" pitchFamily="34" charset="0"/>
              </a:rPr>
              <a:t>lőfegyver (gépfegyver is), terepjáró, helikopter</a:t>
            </a:r>
          </a:p>
          <a:p>
            <a:pPr eaLnBrk="1" hangingPunct="1">
              <a:lnSpc>
                <a:spcPct val="90000"/>
              </a:lnSpc>
              <a:buFontTx/>
              <a:buNone/>
            </a:pPr>
            <a:r>
              <a:rPr lang="hu-HU" altLang="hu-HU" sz="2800" smtClean="0">
                <a:latin typeface="Tahoma" pitchFamily="34" charset="0"/>
                <a:cs typeface="Tahoma" pitchFamily="34" charset="0"/>
              </a:rPr>
              <a:t>vagy kisrepülőgép stb.</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0" y="188913"/>
            <a:ext cx="8229600" cy="1079500"/>
          </a:xfrm>
        </p:spPr>
        <p:txBody>
          <a:bodyPr/>
          <a:lstStyle/>
          <a:p>
            <a:pPr eaLnBrk="1" hangingPunct="1"/>
            <a:r>
              <a:rPr lang="hu-HU" altLang="hu-HU" sz="3500" b="1" smtClean="0">
                <a:solidFill>
                  <a:srgbClr val="008000"/>
                </a:solidFill>
                <a:latin typeface="Tahoma" pitchFamily="34" charset="0"/>
                <a:cs typeface="Tahoma" pitchFamily="34" charset="0"/>
              </a:rPr>
              <a:t>Dél-afrikai rangerek</a:t>
            </a:r>
          </a:p>
        </p:txBody>
      </p:sp>
      <p:pic>
        <p:nvPicPr>
          <p:cNvPr id="294915" name="Picture 3" descr="ABE_084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484313"/>
            <a:ext cx="8280400" cy="5068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CC0000"/>
                </a:solidFill>
                <a:latin typeface="Tahoma" pitchFamily="34" charset="0"/>
                <a:cs typeface="Tahoma" pitchFamily="34" charset="0"/>
              </a:rPr>
              <a:t>Van mire vigyázniuk!</a:t>
            </a:r>
          </a:p>
        </p:txBody>
      </p:sp>
      <p:pic>
        <p:nvPicPr>
          <p:cNvPr id="295939" name="Picture 3" descr="mail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341438"/>
            <a:ext cx="7777163" cy="525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solidFill>
                  <a:srgbClr val="006666"/>
                </a:solidFill>
                <a:latin typeface="Tahoma" pitchFamily="34" charset="0"/>
                <a:cs typeface="Tahoma" pitchFamily="34" charset="0"/>
              </a:rPr>
              <a:t>Európa</a:t>
            </a:r>
          </a:p>
        </p:txBody>
      </p:sp>
      <p:sp>
        <p:nvSpPr>
          <p:cNvPr id="296963" name="Rectangle 3"/>
          <p:cNvSpPr>
            <a:spLocks noGrp="1" noChangeArrowheads="1"/>
          </p:cNvSpPr>
          <p:nvPr>
            <p:ph type="body" idx="1"/>
          </p:nvPr>
        </p:nvSpPr>
        <p:spPr>
          <a:xfrm>
            <a:off x="468313" y="1412875"/>
            <a:ext cx="8229600" cy="4824413"/>
          </a:xfrm>
        </p:spPr>
        <p:txBody>
          <a:bodyPr/>
          <a:lstStyle/>
          <a:p>
            <a:pPr algn="just" eaLnBrk="1" hangingPunct="1">
              <a:buFontTx/>
              <a:buNone/>
            </a:pPr>
            <a:r>
              <a:rPr lang="hu-HU" altLang="hu-HU" sz="2600" b="1" u="sng" smtClean="0">
                <a:solidFill>
                  <a:srgbClr val="003300"/>
                </a:solidFill>
                <a:latin typeface="Tahoma" pitchFamily="34" charset="0"/>
                <a:cs typeface="Tahoma" pitchFamily="34" charset="0"/>
              </a:rPr>
              <a:t>Nagyon változatos a kép</a:t>
            </a:r>
            <a:r>
              <a:rPr lang="hu-HU" altLang="hu-HU" sz="2600" smtClean="0">
                <a:latin typeface="Tahoma" pitchFamily="34" charset="0"/>
                <a:cs typeface="Tahoma" pitchFamily="34" charset="0"/>
              </a:rPr>
              <a:t> (esetenként még országon</a:t>
            </a:r>
          </a:p>
          <a:p>
            <a:pPr algn="just" eaLnBrk="1" hangingPunct="1">
              <a:buFontTx/>
              <a:buNone/>
            </a:pPr>
            <a:r>
              <a:rPr lang="hu-HU" altLang="hu-HU" sz="2600" smtClean="0">
                <a:latin typeface="Tahoma" pitchFamily="34" charset="0"/>
                <a:cs typeface="Tahoma" pitchFamily="34" charset="0"/>
              </a:rPr>
              <a:t>belül is), a hazai polgári természetőrhöz, erdészeti </a:t>
            </a:r>
          </a:p>
          <a:p>
            <a:pPr algn="just" eaLnBrk="1" hangingPunct="1">
              <a:buFontTx/>
              <a:buNone/>
            </a:pPr>
            <a:r>
              <a:rPr lang="hu-HU" altLang="hu-HU" sz="2600" smtClean="0">
                <a:latin typeface="Tahoma" pitchFamily="34" charset="0"/>
                <a:cs typeface="Tahoma" pitchFamily="34" charset="0"/>
              </a:rPr>
              <a:t>szakszemélyzethez, hivatásos vadászhoz, mezőőrhöz,</a:t>
            </a:r>
          </a:p>
          <a:p>
            <a:pPr algn="just" eaLnBrk="1" hangingPunct="1">
              <a:buFontTx/>
              <a:buNone/>
            </a:pPr>
            <a:r>
              <a:rPr lang="hu-HU" altLang="hu-HU" sz="2600" smtClean="0">
                <a:latin typeface="Tahoma" pitchFamily="34" charset="0"/>
                <a:cs typeface="Tahoma" pitchFamily="34" charset="0"/>
              </a:rPr>
              <a:t>esetenként a rendőrhöz hasonló intézkedési </a:t>
            </a:r>
          </a:p>
          <a:p>
            <a:pPr algn="just" eaLnBrk="1" hangingPunct="1">
              <a:buFontTx/>
              <a:buNone/>
            </a:pPr>
            <a:r>
              <a:rPr lang="hu-HU" altLang="hu-HU" sz="2600" smtClean="0">
                <a:latin typeface="Tahoma" pitchFamily="34" charset="0"/>
                <a:cs typeface="Tahoma" pitchFamily="34" charset="0"/>
              </a:rPr>
              <a:t>jogosultságokkal. A szolgálati ruházat is változatos, </a:t>
            </a:r>
          </a:p>
          <a:p>
            <a:pPr algn="just" eaLnBrk="1" hangingPunct="1">
              <a:buFontTx/>
              <a:buNone/>
            </a:pPr>
            <a:r>
              <a:rPr lang="hu-HU" altLang="hu-HU" sz="2600" smtClean="0">
                <a:latin typeface="Tahoma" pitchFamily="34" charset="0"/>
                <a:cs typeface="Tahoma" pitchFamily="34" charset="0"/>
              </a:rPr>
              <a:t>az egyszerű terepruhától a szolgálati munkaruhán </a:t>
            </a:r>
          </a:p>
          <a:p>
            <a:pPr algn="just" eaLnBrk="1" hangingPunct="1">
              <a:buFontTx/>
              <a:buNone/>
            </a:pPr>
            <a:r>
              <a:rPr lang="hu-HU" altLang="hu-HU" sz="2600" smtClean="0">
                <a:latin typeface="Tahoma" pitchFamily="34" charset="0"/>
                <a:cs typeface="Tahoma" pitchFamily="34" charset="0"/>
              </a:rPr>
              <a:t>keresztül az egyenruháig. </a:t>
            </a:r>
          </a:p>
          <a:p>
            <a:pPr algn="just" eaLnBrk="1" hangingPunct="1">
              <a:buFontTx/>
              <a:buNone/>
            </a:pPr>
            <a:r>
              <a:rPr lang="hu-HU" altLang="hu-HU" sz="2600" smtClean="0">
                <a:latin typeface="Tahoma" pitchFamily="34" charset="0"/>
                <a:cs typeface="Tahoma" pitchFamily="34" charset="0"/>
              </a:rPr>
              <a:t>Hazánk élenjáró országnak számít a természetvédelmi </a:t>
            </a:r>
          </a:p>
          <a:p>
            <a:pPr algn="just" eaLnBrk="1" hangingPunct="1">
              <a:buFontTx/>
              <a:buNone/>
            </a:pPr>
            <a:r>
              <a:rPr lang="hu-HU" altLang="hu-HU" sz="2600" smtClean="0">
                <a:latin typeface="Tahoma" pitchFamily="34" charset="0"/>
                <a:cs typeface="Tahoma" pitchFamily="34" charset="0"/>
              </a:rPr>
              <a:t>őrzésben az intézkedési jogosultságok és az </a:t>
            </a:r>
          </a:p>
          <a:p>
            <a:pPr algn="just" eaLnBrk="1" hangingPunct="1">
              <a:buFontTx/>
              <a:buNone/>
            </a:pPr>
            <a:r>
              <a:rPr lang="hu-HU" altLang="hu-HU" sz="2600" smtClean="0">
                <a:latin typeface="Tahoma" pitchFamily="34" charset="0"/>
                <a:cs typeface="Tahoma" pitchFamily="34" charset="0"/>
              </a:rPr>
              <a:t>illetékességi terület vonatkozásában.</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188913"/>
            <a:ext cx="8229600" cy="1079500"/>
          </a:xfrm>
        </p:spPr>
        <p:txBody>
          <a:bodyPr/>
          <a:lstStyle/>
          <a:p>
            <a:pPr eaLnBrk="1" hangingPunct="1"/>
            <a:r>
              <a:rPr lang="hu-HU" altLang="hu-HU" sz="3500" b="1" smtClean="0">
                <a:solidFill>
                  <a:srgbClr val="006666"/>
                </a:solidFill>
                <a:latin typeface="Tahoma" pitchFamily="34" charset="0"/>
                <a:cs typeface="Tahoma" pitchFamily="34" charset="0"/>
              </a:rPr>
              <a:t>IRF</a:t>
            </a:r>
          </a:p>
        </p:txBody>
      </p:sp>
      <p:sp>
        <p:nvSpPr>
          <p:cNvPr id="297987" name="Rectangle 3"/>
          <p:cNvSpPr>
            <a:spLocks noGrp="1" noChangeArrowheads="1"/>
          </p:cNvSpPr>
          <p:nvPr>
            <p:ph type="body" idx="1"/>
          </p:nvPr>
        </p:nvSpPr>
        <p:spPr>
          <a:xfrm>
            <a:off x="457200" y="1557338"/>
            <a:ext cx="8229600" cy="4568825"/>
          </a:xfrm>
        </p:spPr>
        <p:txBody>
          <a:bodyPr/>
          <a:lstStyle/>
          <a:p>
            <a:pPr eaLnBrk="1" hangingPunct="1">
              <a:lnSpc>
                <a:spcPct val="80000"/>
              </a:lnSpc>
              <a:buFontTx/>
              <a:buNone/>
            </a:pPr>
            <a:r>
              <a:rPr lang="hu-HU" altLang="hu-HU" sz="2400" smtClean="0">
                <a:latin typeface="Tahoma" pitchFamily="34" charset="0"/>
                <a:cs typeface="Tahoma" pitchFamily="34" charset="0"/>
              </a:rPr>
              <a:t>1992. július 31-én alakult meg az </a:t>
            </a:r>
            <a:r>
              <a:rPr lang="hu-HU" altLang="hu-HU" sz="2400" b="1" u="sng" smtClean="0">
                <a:solidFill>
                  <a:srgbClr val="003300"/>
                </a:solidFill>
                <a:latin typeface="Tahoma" pitchFamily="34" charset="0"/>
                <a:cs typeface="Tahoma" pitchFamily="34" charset="0"/>
              </a:rPr>
              <a:t>International Ranger</a:t>
            </a:r>
          </a:p>
          <a:p>
            <a:pPr eaLnBrk="1" hangingPunct="1">
              <a:lnSpc>
                <a:spcPct val="80000"/>
              </a:lnSpc>
              <a:buFontTx/>
              <a:buNone/>
            </a:pPr>
            <a:r>
              <a:rPr lang="hu-HU" altLang="hu-HU" sz="2400" b="1" u="sng" smtClean="0">
                <a:solidFill>
                  <a:srgbClr val="003300"/>
                </a:solidFill>
                <a:latin typeface="Tahoma" pitchFamily="34" charset="0"/>
                <a:cs typeface="Tahoma" pitchFamily="34" charset="0"/>
              </a:rPr>
              <a:t>Federation (IRF)</a:t>
            </a:r>
            <a:r>
              <a:rPr lang="hu-HU" altLang="hu-HU" sz="2400" b="1" smtClean="0">
                <a:solidFill>
                  <a:srgbClr val="003300"/>
                </a:solidFill>
                <a:latin typeface="Tahoma" pitchFamily="34" charset="0"/>
                <a:cs typeface="Tahoma" pitchFamily="34" charset="0"/>
              </a:rPr>
              <a:t>, a Nemzetközi Természetvédelmi </a:t>
            </a:r>
          </a:p>
          <a:p>
            <a:pPr eaLnBrk="1" hangingPunct="1">
              <a:lnSpc>
                <a:spcPct val="80000"/>
              </a:lnSpc>
              <a:buFontTx/>
              <a:buNone/>
            </a:pPr>
            <a:r>
              <a:rPr lang="hu-HU" altLang="hu-HU" sz="2400" b="1" smtClean="0">
                <a:solidFill>
                  <a:srgbClr val="003300"/>
                </a:solidFill>
                <a:latin typeface="Tahoma" pitchFamily="34" charset="0"/>
                <a:cs typeface="Tahoma" pitchFamily="34" charset="0"/>
              </a:rPr>
              <a:t>Őri Szövetség.</a:t>
            </a:r>
            <a:r>
              <a:rPr lang="hu-HU" altLang="hu-HU" sz="2400" smtClean="0">
                <a:latin typeface="Tahoma" pitchFamily="34" charset="0"/>
                <a:cs typeface="Tahoma" pitchFamily="34" charset="0"/>
              </a:rPr>
              <a:t> </a:t>
            </a:r>
          </a:p>
          <a:p>
            <a:pPr eaLnBrk="1" hangingPunct="1">
              <a:lnSpc>
                <a:spcPct val="80000"/>
              </a:lnSpc>
              <a:buFontTx/>
              <a:buNone/>
            </a:pPr>
            <a:endParaRPr lang="hu-HU" altLang="hu-HU" sz="2400" u="sng" smtClean="0">
              <a:latin typeface="Tahoma" pitchFamily="34" charset="0"/>
              <a:cs typeface="Tahoma" pitchFamily="34" charset="0"/>
            </a:endParaRPr>
          </a:p>
          <a:p>
            <a:pPr eaLnBrk="1" hangingPunct="1">
              <a:lnSpc>
                <a:spcPct val="80000"/>
              </a:lnSpc>
              <a:buFontTx/>
              <a:buNone/>
            </a:pPr>
            <a:r>
              <a:rPr lang="hu-HU" altLang="hu-HU" sz="2400" u="sng" smtClean="0">
                <a:latin typeface="Tahoma" pitchFamily="34" charset="0"/>
                <a:cs typeface="Tahoma" pitchFamily="34" charset="0"/>
              </a:rPr>
              <a:t>Célja:</a:t>
            </a:r>
            <a:r>
              <a:rPr lang="hu-HU" altLang="hu-HU" sz="2400" smtClean="0">
                <a:latin typeface="Tahoma" pitchFamily="34" charset="0"/>
                <a:cs typeface="Tahoma" pitchFamily="34" charset="0"/>
              </a:rPr>
              <a:t> fórum, kölcsönös segítés, információ- és </a:t>
            </a:r>
          </a:p>
          <a:p>
            <a:pPr eaLnBrk="1" hangingPunct="1">
              <a:lnSpc>
                <a:spcPct val="80000"/>
              </a:lnSpc>
              <a:buFontTx/>
              <a:buNone/>
            </a:pPr>
            <a:r>
              <a:rPr lang="hu-HU" altLang="hu-HU" sz="2400" smtClean="0">
                <a:latin typeface="Tahoma" pitchFamily="34" charset="0"/>
                <a:cs typeface="Tahoma" pitchFamily="34" charset="0"/>
              </a:rPr>
              <a:t>tapasztalatcsere, együttműködés, képviselet.</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Közel 60 tagországa van, </a:t>
            </a:r>
            <a:r>
              <a:rPr lang="hu-HU" altLang="hu-HU" sz="2400" b="1" u="sng" smtClean="0">
                <a:latin typeface="Tahoma" pitchFamily="34" charset="0"/>
                <a:cs typeface="Tahoma" pitchFamily="34" charset="0"/>
              </a:rPr>
              <a:t>köztük 2006. június 19-én</a:t>
            </a:r>
          </a:p>
          <a:p>
            <a:pPr eaLnBrk="1" hangingPunct="1">
              <a:lnSpc>
                <a:spcPct val="80000"/>
              </a:lnSpc>
              <a:buFontTx/>
              <a:buNone/>
            </a:pPr>
            <a:r>
              <a:rPr lang="hu-HU" altLang="hu-HU" sz="2400" b="1" u="sng" smtClean="0">
                <a:latin typeface="Tahoma" pitchFamily="34" charset="0"/>
                <a:cs typeface="Tahoma" pitchFamily="34" charset="0"/>
              </a:rPr>
              <a:t>Természetvédelmi Őrszolgálatunk is csatlakozott</a:t>
            </a:r>
            <a:r>
              <a:rPr lang="hu-HU" altLang="hu-HU" sz="2400" b="1" smtClean="0">
                <a:latin typeface="Tahoma" pitchFamily="34" charset="0"/>
                <a:cs typeface="Tahoma" pitchFamily="34" charset="0"/>
              </a:rPr>
              <a:t>.</a:t>
            </a:r>
          </a:p>
          <a:p>
            <a:pPr eaLnBrk="1" hangingPunct="1">
              <a:lnSpc>
                <a:spcPct val="80000"/>
              </a:lnSpc>
              <a:buFontTx/>
              <a:buNone/>
            </a:pPr>
            <a:endParaRPr lang="hu-HU" altLang="hu-HU" sz="2400" b="1"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Július 31. – a világ természetvédelmi őreinek napja </a:t>
            </a:r>
          </a:p>
          <a:p>
            <a:pPr eaLnBrk="1" hangingPunct="1">
              <a:lnSpc>
                <a:spcPct val="80000"/>
              </a:lnSpc>
              <a:buFontTx/>
              <a:buNone/>
            </a:pPr>
            <a:r>
              <a:rPr lang="hu-HU" altLang="hu-HU" sz="2400" smtClean="0">
                <a:latin typeface="Tahoma" pitchFamily="34" charset="0"/>
                <a:cs typeface="Tahoma" pitchFamily="34" charset="0"/>
              </a:rPr>
              <a:t>(Ranger Világnap).</a:t>
            </a:r>
          </a:p>
          <a:p>
            <a:pPr eaLnBrk="1" hangingPunct="1">
              <a:lnSpc>
                <a:spcPct val="80000"/>
              </a:lnSpc>
              <a:buFontTx/>
              <a:buNone/>
            </a:pPr>
            <a:r>
              <a:rPr lang="hu-HU" altLang="hu-HU" sz="800" smtClean="0"/>
              <a:t>	</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solidFill>
                  <a:srgbClr val="006666"/>
                </a:solidFill>
                <a:latin typeface="Tahoma" pitchFamily="34" charset="0"/>
                <a:cs typeface="Tahoma" pitchFamily="34" charset="0"/>
              </a:rPr>
              <a:t>Magyarország, </a:t>
            </a:r>
            <a:br>
              <a:rPr lang="hu-HU" altLang="hu-HU" sz="3500" b="1" smtClean="0">
                <a:solidFill>
                  <a:srgbClr val="006666"/>
                </a:solidFill>
                <a:latin typeface="Tahoma" pitchFamily="34" charset="0"/>
                <a:cs typeface="Tahoma" pitchFamily="34" charset="0"/>
              </a:rPr>
            </a:br>
            <a:r>
              <a:rPr lang="hu-HU" altLang="hu-HU" sz="3500" b="1" smtClean="0">
                <a:solidFill>
                  <a:srgbClr val="006666"/>
                </a:solidFill>
                <a:latin typeface="Tahoma" pitchFamily="34" charset="0"/>
                <a:cs typeface="Tahoma" pitchFamily="34" charset="0"/>
              </a:rPr>
              <a:t>történeti visszatekintés</a:t>
            </a:r>
          </a:p>
        </p:txBody>
      </p:sp>
      <p:sp>
        <p:nvSpPr>
          <p:cNvPr id="299011" name="Rectangle 3"/>
          <p:cNvSpPr>
            <a:spLocks noGrp="1" noChangeArrowheads="1"/>
          </p:cNvSpPr>
          <p:nvPr>
            <p:ph type="body" idx="1"/>
          </p:nvPr>
        </p:nvSpPr>
        <p:spPr>
          <a:xfrm>
            <a:off x="457200" y="1600200"/>
            <a:ext cx="8229600" cy="4637088"/>
          </a:xfrm>
        </p:spPr>
        <p:txBody>
          <a:bodyPr/>
          <a:lstStyle/>
          <a:p>
            <a:pPr eaLnBrk="1" hangingPunct="1">
              <a:lnSpc>
                <a:spcPct val="90000"/>
              </a:lnSpc>
              <a:buFontTx/>
              <a:buNone/>
            </a:pPr>
            <a:r>
              <a:rPr lang="hu-HU" altLang="hu-HU" sz="2400" b="1" smtClean="0">
                <a:latin typeface="Tahoma" pitchFamily="34" charset="0"/>
                <a:cs typeface="Tahoma" pitchFamily="34" charset="0"/>
              </a:rPr>
              <a:t>Kócsagőr</a:t>
            </a:r>
            <a:r>
              <a:rPr lang="hu-HU" altLang="hu-HU" sz="24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1922 - 1942 – Kis-Balaton</a:t>
            </a:r>
          </a:p>
          <a:p>
            <a:pPr eaLnBrk="1" hangingPunct="1">
              <a:lnSpc>
                <a:spcPct val="90000"/>
              </a:lnSpc>
              <a:buFontTx/>
              <a:buNone/>
            </a:pPr>
            <a:r>
              <a:rPr lang="hu-HU" altLang="hu-HU" sz="24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1924 – 	Ürbő-puszta</a:t>
            </a:r>
          </a:p>
          <a:p>
            <a:pPr eaLnBrk="1" hangingPunct="1">
              <a:lnSpc>
                <a:spcPct val="90000"/>
              </a:lnSpc>
              <a:buFontTx/>
              <a:buNone/>
            </a:pPr>
            <a:r>
              <a:rPr lang="hu-HU" altLang="hu-HU" sz="2400" b="1" smtClean="0">
                <a:latin typeface="Tahoma" pitchFamily="34" charset="0"/>
                <a:cs typeface="Tahoma" pitchFamily="34" charset="0"/>
              </a:rPr>
              <a:t>Nyírlápőr			         </a:t>
            </a:r>
            <a:r>
              <a:rPr lang="hu-HU" altLang="hu-HU" sz="800" b="1" smtClean="0">
                <a:latin typeface="Tahoma" pitchFamily="34" charset="0"/>
                <a:cs typeface="Tahoma" pitchFamily="34" charset="0"/>
              </a:rPr>
              <a:t>  </a:t>
            </a:r>
            <a:r>
              <a:rPr lang="hu-HU" altLang="hu-HU" sz="2400" smtClean="0">
                <a:latin typeface="Tahoma" pitchFamily="34" charset="0"/>
                <a:cs typeface="Tahoma" pitchFamily="34" charset="0"/>
              </a:rPr>
              <a:t>1940-es évek</a:t>
            </a:r>
            <a:endParaRPr lang="hu-HU" altLang="hu-HU" sz="2400" b="1" smtClean="0">
              <a:latin typeface="Tahoma" pitchFamily="34" charset="0"/>
              <a:cs typeface="Tahoma" pitchFamily="34" charset="0"/>
            </a:endParaRPr>
          </a:p>
          <a:p>
            <a:pPr eaLnBrk="1" hangingPunct="1">
              <a:lnSpc>
                <a:spcPct val="90000"/>
              </a:lnSpc>
              <a:buFontTx/>
              <a:buNone/>
            </a:pPr>
            <a:r>
              <a:rPr lang="hu-HU" altLang="hu-HU" sz="2400" smtClean="0">
                <a:latin typeface="Tahoma" pitchFamily="34" charset="0"/>
                <a:cs typeface="Tahoma" pitchFamily="34" charset="0"/>
              </a:rPr>
              <a:t>Természetvédelmi őrzés </a:t>
            </a:r>
          </a:p>
          <a:p>
            <a:pPr eaLnBrk="1" hangingPunct="1">
              <a:lnSpc>
                <a:spcPct val="90000"/>
              </a:lnSpc>
              <a:buFontTx/>
              <a:buNone/>
            </a:pPr>
            <a:r>
              <a:rPr lang="hu-HU" altLang="hu-HU" sz="2400" smtClean="0">
                <a:latin typeface="Tahoma" pitchFamily="34" charset="0"/>
                <a:cs typeface="Tahoma" pitchFamily="34" charset="0"/>
              </a:rPr>
              <a:t>az erdészet szervezetén </a:t>
            </a:r>
          </a:p>
          <a:p>
            <a:pPr eaLnBrk="1" hangingPunct="1">
              <a:lnSpc>
                <a:spcPct val="90000"/>
              </a:lnSpc>
              <a:buFontTx/>
              <a:buNone/>
            </a:pPr>
            <a:r>
              <a:rPr lang="hu-HU" altLang="hu-HU" sz="2400" smtClean="0">
                <a:latin typeface="Tahoma" pitchFamily="34" charset="0"/>
                <a:cs typeface="Tahoma" pitchFamily="34" charset="0"/>
              </a:rPr>
              <a:t>belül (erdészeti szakszemélyzet, </a:t>
            </a:r>
          </a:p>
          <a:p>
            <a:pPr eaLnBrk="1" hangingPunct="1">
              <a:lnSpc>
                <a:spcPct val="90000"/>
              </a:lnSpc>
              <a:buFontTx/>
              <a:buNone/>
            </a:pPr>
            <a:r>
              <a:rPr lang="hu-HU" altLang="hu-HU" sz="2400" smtClean="0">
                <a:latin typeface="Tahoma" pitchFamily="34" charset="0"/>
                <a:cs typeface="Tahoma" pitchFamily="34" charset="0"/>
              </a:rPr>
              <a:t>vadőr, természetvédelmi </a:t>
            </a:r>
          </a:p>
          <a:p>
            <a:pPr eaLnBrk="1" hangingPunct="1">
              <a:lnSpc>
                <a:spcPct val="90000"/>
              </a:lnSpc>
              <a:buFontTx/>
              <a:buNone/>
            </a:pPr>
            <a:r>
              <a:rPr lang="hu-HU" altLang="hu-HU" sz="2400" smtClean="0">
                <a:latin typeface="Tahoma" pitchFamily="34" charset="0"/>
                <a:cs typeface="Tahoma" pitchFamily="34" charset="0"/>
              </a:rPr>
              <a:t>őr beo. erdész szintjén)              1946 - 1972</a:t>
            </a:r>
          </a:p>
          <a:p>
            <a:pPr eaLnBrk="1" hangingPunct="1">
              <a:lnSpc>
                <a:spcPct val="90000"/>
              </a:lnSpc>
              <a:buFontTx/>
              <a:buNone/>
            </a:pPr>
            <a:r>
              <a:rPr lang="hu-HU" altLang="hu-HU" sz="2400" b="1" smtClean="0">
                <a:latin typeface="Tahoma" pitchFamily="34" charset="0"/>
                <a:cs typeface="Tahoma" pitchFamily="34" charset="0"/>
              </a:rPr>
              <a:t>Természetvédelmi őr</a:t>
            </a:r>
            <a:r>
              <a:rPr lang="hu-HU" altLang="hu-HU" sz="2400" smtClean="0">
                <a:latin typeface="Tahoma" pitchFamily="34" charset="0"/>
                <a:cs typeface="Tahoma" pitchFamily="34" charset="0"/>
              </a:rPr>
              <a:t>             </a:t>
            </a:r>
            <a:r>
              <a:rPr lang="hu-HU" altLang="hu-HU" sz="1000" smtClean="0">
                <a:latin typeface="Tahoma" pitchFamily="34" charset="0"/>
                <a:cs typeface="Tahoma" pitchFamily="34" charset="0"/>
              </a:rPr>
              <a:t> </a:t>
            </a:r>
            <a:r>
              <a:rPr lang="hu-HU" altLang="hu-HU" sz="2400" smtClean="0">
                <a:latin typeface="Tahoma" pitchFamily="34" charset="0"/>
                <a:cs typeface="Tahoma" pitchFamily="34" charset="0"/>
              </a:rPr>
              <a:t>1961/62 és 1971</a:t>
            </a:r>
          </a:p>
          <a:p>
            <a:pPr eaLnBrk="1" hangingPunct="1">
              <a:lnSpc>
                <a:spcPct val="90000"/>
              </a:lnSpc>
              <a:buFontTx/>
              <a:buNone/>
            </a:pPr>
            <a:r>
              <a:rPr lang="hu-HU" altLang="hu-HU" sz="2400" smtClean="0">
                <a:latin typeface="Tahoma" pitchFamily="34" charset="0"/>
                <a:cs typeface="Tahoma" pitchFamily="34" charset="0"/>
              </a:rPr>
              <a:t>(erdőőr analógia)</a:t>
            </a:r>
          </a:p>
          <a:p>
            <a:pPr eaLnBrk="1" hangingPunct="1">
              <a:lnSpc>
                <a:spcPct val="90000"/>
              </a:lnSpc>
              <a:buFontTx/>
              <a:buNone/>
            </a:pPr>
            <a:r>
              <a:rPr lang="hu-HU" altLang="hu-HU" sz="2400" smtClean="0">
                <a:latin typeface="Tahoma" pitchFamily="34" charset="0"/>
                <a:cs typeface="Tahoma" pitchFamily="34" charset="0"/>
              </a:rPr>
              <a:t>Természetvédelmi őrszolgálat     </a:t>
            </a:r>
            <a:r>
              <a:rPr lang="hu-HU" altLang="hu-HU" sz="1000" smtClean="0">
                <a:latin typeface="Tahoma" pitchFamily="34" charset="0"/>
                <a:cs typeface="Tahoma" pitchFamily="34" charset="0"/>
              </a:rPr>
              <a:t> </a:t>
            </a:r>
            <a:r>
              <a:rPr lang="hu-HU" altLang="hu-HU" sz="2400" smtClean="0">
                <a:latin typeface="Tahoma" pitchFamily="34" charset="0"/>
                <a:cs typeface="Tahoma" pitchFamily="34" charset="0"/>
              </a:rPr>
              <a:t>1972 (HNP az első)</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188913"/>
            <a:ext cx="8229600" cy="1079500"/>
          </a:xfrm>
        </p:spPr>
        <p:txBody>
          <a:bodyPr/>
          <a:lstStyle/>
          <a:p>
            <a:pPr eaLnBrk="1" hangingPunct="1"/>
            <a:endParaRPr lang="hu-HU" altLang="hu-HU" sz="3600" b="1" smtClean="0">
              <a:solidFill>
                <a:srgbClr val="006666"/>
              </a:solidFill>
            </a:endParaRPr>
          </a:p>
        </p:txBody>
      </p:sp>
      <p:sp>
        <p:nvSpPr>
          <p:cNvPr id="300035" name="Rectangle 3"/>
          <p:cNvSpPr>
            <a:spLocks noGrp="1" noChangeArrowheads="1"/>
          </p:cNvSpPr>
          <p:nvPr>
            <p:ph type="body" idx="1"/>
          </p:nvPr>
        </p:nvSpPr>
        <p:spPr>
          <a:xfrm>
            <a:off x="457200" y="1484313"/>
            <a:ext cx="8229600" cy="4752975"/>
          </a:xfrm>
        </p:spPr>
        <p:txBody>
          <a:bodyPr/>
          <a:lstStyle/>
          <a:p>
            <a:pPr eaLnBrk="1" hangingPunct="1">
              <a:lnSpc>
                <a:spcPct val="80000"/>
              </a:lnSpc>
              <a:buFontTx/>
              <a:buNone/>
            </a:pPr>
            <a:r>
              <a:rPr lang="hu-HU" altLang="hu-HU" sz="2400" b="1" smtClean="0">
                <a:latin typeface="Tahoma" pitchFamily="34" charset="0"/>
                <a:cs typeface="Tahoma" pitchFamily="34" charset="0"/>
              </a:rPr>
              <a:t>Természetvédelmi őr</a:t>
            </a:r>
            <a:r>
              <a:rPr lang="hu-HU" altLang="hu-HU" sz="2400" smtClean="0">
                <a:latin typeface="Tahoma" pitchFamily="34" charset="0"/>
                <a:cs typeface="Tahoma" pitchFamily="34" charset="0"/>
              </a:rPr>
              <a:t>               		1982 –</a:t>
            </a:r>
          </a:p>
          <a:p>
            <a:pPr eaLnBrk="1" hangingPunct="1">
              <a:lnSpc>
                <a:spcPct val="80000"/>
              </a:lnSpc>
              <a:buFontTx/>
              <a:buNone/>
            </a:pPr>
            <a:r>
              <a:rPr lang="hu-HU" altLang="hu-HU" sz="2400" smtClean="0">
                <a:latin typeface="Tahoma" pitchFamily="34" charset="0"/>
                <a:cs typeface="Tahoma" pitchFamily="34" charset="0"/>
              </a:rPr>
              <a:t>(erdőőr, mezőőr analógia,</a:t>
            </a:r>
          </a:p>
          <a:p>
            <a:pPr eaLnBrk="1" hangingPunct="1">
              <a:lnSpc>
                <a:spcPct val="80000"/>
              </a:lnSpc>
              <a:buFontTx/>
              <a:buNone/>
            </a:pPr>
            <a:r>
              <a:rPr lang="hu-HU" altLang="hu-HU" sz="2400" smtClean="0">
                <a:latin typeface="Tahoma" pitchFamily="34" charset="0"/>
                <a:cs typeface="Tahoma" pitchFamily="34" charset="0"/>
              </a:rPr>
              <a:t>de helyszíni bírságolási jogosultság)</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b="1" smtClean="0">
                <a:latin typeface="Tahoma" pitchFamily="34" charset="0"/>
                <a:cs typeface="Tahoma" pitchFamily="34" charset="0"/>
              </a:rPr>
              <a:t>Állami természetvédelmi őr</a:t>
            </a:r>
            <a:r>
              <a:rPr lang="hu-HU" altLang="hu-HU" sz="2400" smtClean="0">
                <a:latin typeface="Tahoma" pitchFamily="34" charset="0"/>
                <a:cs typeface="Tahoma" pitchFamily="34" charset="0"/>
              </a:rPr>
              <a:t>		      	1998 –</a:t>
            </a:r>
          </a:p>
          <a:p>
            <a:pPr eaLnBrk="1" hangingPunct="1">
              <a:lnSpc>
                <a:spcPct val="80000"/>
              </a:lnSpc>
              <a:buFontTx/>
              <a:buNone/>
            </a:pPr>
            <a:r>
              <a:rPr lang="hu-HU" altLang="hu-HU" sz="2400" b="1" smtClean="0">
                <a:latin typeface="Tahoma" pitchFamily="34" charset="0"/>
                <a:cs typeface="Tahoma" pitchFamily="34" charset="0"/>
              </a:rPr>
              <a:t>Önkormányzati természetvédelmi őr</a:t>
            </a:r>
            <a:r>
              <a:rPr lang="hu-HU" altLang="hu-HU" sz="2400" smtClean="0">
                <a:latin typeface="Tahoma" pitchFamily="34" charset="0"/>
                <a:cs typeface="Tahoma" pitchFamily="34" charset="0"/>
              </a:rPr>
              <a:t>     	1998 –</a:t>
            </a:r>
          </a:p>
          <a:p>
            <a:pPr eaLnBrk="1" hangingPunct="1">
              <a:lnSpc>
                <a:spcPct val="80000"/>
              </a:lnSpc>
              <a:buFontTx/>
              <a:buNone/>
            </a:pPr>
            <a:r>
              <a:rPr lang="hu-HU" altLang="hu-HU" sz="2400" b="1" smtClean="0">
                <a:latin typeface="Tahoma" pitchFamily="34" charset="0"/>
                <a:cs typeface="Tahoma" pitchFamily="34" charset="0"/>
              </a:rPr>
              <a:t>Polgári természetőr</a:t>
            </a:r>
            <a:r>
              <a:rPr lang="hu-HU" altLang="hu-HU" sz="2400" smtClean="0">
                <a:latin typeface="Tahoma" pitchFamily="34" charset="0"/>
                <a:cs typeface="Tahoma" pitchFamily="34" charset="0"/>
              </a:rPr>
              <a:t>				1998 –</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Egységes, szervezett, felszerelt, </a:t>
            </a:r>
          </a:p>
          <a:p>
            <a:pPr eaLnBrk="1" hangingPunct="1">
              <a:lnSpc>
                <a:spcPct val="80000"/>
              </a:lnSpc>
              <a:buFontTx/>
              <a:buNone/>
            </a:pPr>
            <a:r>
              <a:rPr lang="hu-HU" altLang="hu-HU" sz="2400" smtClean="0">
                <a:latin typeface="Tahoma" pitchFamily="34" charset="0"/>
                <a:cs typeface="Tahoma" pitchFamily="34" charset="0"/>
              </a:rPr>
              <a:t>korszerű </a:t>
            </a:r>
            <a:r>
              <a:rPr lang="hu-HU" altLang="hu-HU" sz="2400" b="1" smtClean="0">
                <a:latin typeface="Tahoma" pitchFamily="34" charset="0"/>
                <a:cs typeface="Tahoma" pitchFamily="34" charset="0"/>
              </a:rPr>
              <a:t>Természetvédelmi Őrszolgálat</a:t>
            </a:r>
            <a:r>
              <a:rPr lang="hu-HU" altLang="hu-HU" sz="2400" smtClean="0">
                <a:latin typeface="Tahoma" pitchFamily="34" charset="0"/>
                <a:cs typeface="Tahoma" pitchFamily="34" charset="0"/>
              </a:rPr>
              <a:t>	2000 –</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Rendészeti feladatellátás	(2012. évi CXX. tv.)	2013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A hazai természetvédelem  kialakulása</a:t>
            </a:r>
          </a:p>
        </p:txBody>
      </p:sp>
      <p:sp>
        <p:nvSpPr>
          <p:cNvPr id="135171" name="Rectangle 3"/>
          <p:cNvSpPr>
            <a:spLocks noGrp="1" noChangeArrowheads="1"/>
          </p:cNvSpPr>
          <p:nvPr>
            <p:ph type="body" idx="1"/>
          </p:nvPr>
        </p:nvSpPr>
        <p:spPr/>
        <p:txBody>
          <a:bodyPr/>
          <a:lstStyle/>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A magyar természetvédelem </a:t>
            </a:r>
            <a:r>
              <a:rPr lang="hu-HU" altLang="hu-HU" sz="2800" u="sng" dirty="0" smtClean="0">
                <a:latin typeface="Tahoma" panose="020B0604030504040204" pitchFamily="34" charset="0"/>
                <a:ea typeface="Tahoma" panose="020B0604030504040204" pitchFamily="34" charset="0"/>
                <a:cs typeface="Tahoma" panose="020B0604030504040204" pitchFamily="34" charset="0"/>
              </a:rPr>
              <a:t>szervezetileg</a:t>
            </a:r>
            <a:r>
              <a:rPr lang="hu-HU" altLang="hu-HU" sz="2800" dirty="0" smtClean="0">
                <a:latin typeface="Tahoma" panose="020B0604030504040204" pitchFamily="34" charset="0"/>
                <a:ea typeface="Tahoma" panose="020B0604030504040204" pitchFamily="34" charset="0"/>
                <a:cs typeface="Tahoma" panose="020B0604030504040204" pitchFamily="34" charset="0"/>
              </a:rPr>
              <a:t> alapvetően az erdészetből, </a:t>
            </a:r>
            <a:r>
              <a:rPr lang="hu-HU" altLang="hu-HU" sz="2800" u="sng" dirty="0" smtClean="0">
                <a:latin typeface="Tahoma" panose="020B0604030504040204" pitchFamily="34" charset="0"/>
                <a:ea typeface="Tahoma" panose="020B0604030504040204" pitchFamily="34" charset="0"/>
                <a:cs typeface="Tahoma" panose="020B0604030504040204" pitchFamily="34" charset="0"/>
              </a:rPr>
              <a:t>szakmailag</a:t>
            </a:r>
            <a:r>
              <a:rPr lang="hu-HU" altLang="hu-HU" sz="2800" dirty="0" smtClean="0">
                <a:latin typeface="Tahoma" panose="020B0604030504040204" pitchFamily="34" charset="0"/>
                <a:ea typeface="Tahoma" panose="020B0604030504040204" pitchFamily="34" charset="0"/>
                <a:cs typeface="Tahoma" panose="020B0604030504040204" pitchFamily="34" charset="0"/>
              </a:rPr>
              <a:t> pedig az erdészet és részben a vadgazdálkodás-vadászat szakterületéből, valamint a madárvédelemből és a természetvizsgálatból fejlődött ki. </a:t>
            </a:r>
          </a:p>
          <a:p>
            <a:pPr eaLnBrk="1" hangingPunct="1">
              <a:lnSpc>
                <a:spcPct val="90000"/>
              </a:lnSpc>
              <a:buFontTx/>
              <a:buNone/>
            </a:pPr>
            <a:endParaRPr lang="hu-HU" altLang="hu-HU" sz="1000"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A természetvédelem </a:t>
            </a:r>
            <a:r>
              <a:rPr lang="hu-HU" altLang="hu-HU" sz="2800" u="sng" dirty="0" smtClean="0">
                <a:latin typeface="Tahoma" panose="020B0604030504040204" pitchFamily="34" charset="0"/>
                <a:ea typeface="Tahoma" panose="020B0604030504040204" pitchFamily="34" charset="0"/>
                <a:cs typeface="Tahoma" panose="020B0604030504040204" pitchFamily="34" charset="0"/>
              </a:rPr>
              <a:t>szabályozásának</a:t>
            </a:r>
            <a:r>
              <a:rPr lang="hu-HU" altLang="hu-HU" sz="2800" dirty="0" smtClean="0">
                <a:latin typeface="Tahoma" panose="020B0604030504040204" pitchFamily="34" charset="0"/>
                <a:ea typeface="Tahoma" panose="020B0604030504040204" pitchFamily="34" charset="0"/>
                <a:cs typeface="Tahoma" panose="020B0604030504040204" pitchFamily="34" charset="0"/>
              </a:rPr>
              <a:t> alapját az erdészeti, a vadászati, a halászati és a madárvédelmi szabályozások, rendelkezések adták.</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ctrTitle" idx="4294967295"/>
          </p:nvPr>
        </p:nvSpPr>
        <p:spPr>
          <a:xfrm>
            <a:off x="323850" y="304800"/>
            <a:ext cx="8382000" cy="1036638"/>
          </a:xfrm>
        </p:spPr>
        <p:txBody>
          <a:bodyPr/>
          <a:lstStyle/>
          <a:p>
            <a:pPr eaLnBrk="1" hangingPunct="1">
              <a:defRPr/>
            </a:pPr>
            <a:r>
              <a:rPr lang="hu-HU" altLang="hu-HU" sz="3500" b="1" smtClean="0">
                <a:solidFill>
                  <a:srgbClr val="006600"/>
                </a:solidFill>
                <a:effectLst>
                  <a:outerShdw blurRad="38100" dist="38100" dir="2700000" algn="tl">
                    <a:srgbClr val="C0C0C0"/>
                  </a:outerShdw>
                </a:effectLst>
                <a:latin typeface="Tahoma" pitchFamily="34" charset="0"/>
                <a:cs typeface="Tahoma" pitchFamily="34" charset="0"/>
              </a:rPr>
              <a:t>Természetvédelmi Őrszolgálat Magyarországon</a:t>
            </a:r>
          </a:p>
        </p:txBody>
      </p:sp>
      <p:sp>
        <p:nvSpPr>
          <p:cNvPr id="222211" name="Rectangle 3"/>
          <p:cNvSpPr>
            <a:spLocks noChangeArrowheads="1"/>
          </p:cNvSpPr>
          <p:nvPr/>
        </p:nvSpPr>
        <p:spPr bwMode="auto">
          <a:xfrm>
            <a:off x="2555875" y="6021388"/>
            <a:ext cx="3851275" cy="504825"/>
          </a:xfrm>
          <a:prstGeom prst="rect">
            <a:avLst/>
          </a:prstGeom>
          <a:noFill/>
          <a:ln w="9525">
            <a:noFill/>
            <a:miter lim="800000"/>
            <a:headEnd/>
            <a:tailEnd/>
          </a:ln>
          <a:effectLst/>
        </p:spPr>
        <p:txBody>
          <a:bodyPr anchor="ctr"/>
          <a:lstStyle/>
          <a:p>
            <a:pPr algn="ctr">
              <a:lnSpc>
                <a:spcPct val="100000"/>
              </a:lnSpc>
              <a:spcBef>
                <a:spcPct val="0"/>
              </a:spcBef>
              <a:buFontTx/>
              <a:buNone/>
              <a:defRPr/>
            </a:pPr>
            <a:endParaRPr lang="hu-HU" sz="3800">
              <a:solidFill>
                <a:srgbClr val="006600"/>
              </a:solidFill>
              <a:effectLst>
                <a:outerShdw blurRad="38100" dist="38100" dir="2700000" algn="tl">
                  <a:srgbClr val="000000"/>
                </a:outerShdw>
              </a:effectLst>
              <a:cs typeface="+mn-cs"/>
            </a:endParaRPr>
          </a:p>
        </p:txBody>
      </p:sp>
      <p:sp>
        <p:nvSpPr>
          <p:cNvPr id="222212" name="Rectangle 4"/>
          <p:cNvSpPr>
            <a:spLocks noChangeArrowheads="1"/>
          </p:cNvSpPr>
          <p:nvPr/>
        </p:nvSpPr>
        <p:spPr bwMode="auto">
          <a:xfrm>
            <a:off x="1042988" y="4868863"/>
            <a:ext cx="7345362" cy="1584325"/>
          </a:xfrm>
          <a:prstGeom prst="rect">
            <a:avLst/>
          </a:prstGeom>
          <a:noFill/>
          <a:ln w="9525">
            <a:noFill/>
            <a:miter lim="800000"/>
            <a:headEnd/>
            <a:tailEnd/>
          </a:ln>
          <a:effectLst/>
        </p:spPr>
        <p:txBody>
          <a:bodyPr anchor="ctr"/>
          <a:lstStyle>
            <a:lvl1pPr>
              <a:spcBef>
                <a:spcPct val="0"/>
              </a:spcBef>
              <a:defRPr>
                <a:solidFill>
                  <a:schemeClr val="tx1"/>
                </a:solidFill>
                <a:latin typeface="Arial" charset="0"/>
                <a:cs typeface="Arial" charset="0"/>
              </a:defRPr>
            </a:lvl1pPr>
            <a:lvl2pPr marL="742950" indent="-285750">
              <a:spcBef>
                <a:spcPct val="0"/>
              </a:spcBef>
              <a:defRPr>
                <a:solidFill>
                  <a:schemeClr val="tx1"/>
                </a:solidFill>
                <a:latin typeface="Arial" charset="0"/>
                <a:cs typeface="Arial" charset="0"/>
              </a:defRPr>
            </a:lvl2pPr>
            <a:lvl3pPr marL="1143000" indent="-228600">
              <a:spcBef>
                <a:spcPct val="0"/>
              </a:spcBef>
              <a:defRPr>
                <a:solidFill>
                  <a:schemeClr val="tx1"/>
                </a:solidFill>
                <a:latin typeface="Arial" charset="0"/>
                <a:cs typeface="Arial" charset="0"/>
              </a:defRPr>
            </a:lvl3pPr>
            <a:lvl4pPr marL="1600200" indent="-228600">
              <a:spcBef>
                <a:spcPct val="0"/>
              </a:spcBef>
              <a:defRPr>
                <a:solidFill>
                  <a:schemeClr val="tx1"/>
                </a:solidFill>
                <a:latin typeface="Arial" charset="0"/>
                <a:cs typeface="Arial" charset="0"/>
              </a:defRPr>
            </a:lvl4pPr>
            <a:lvl5pPr marL="2057400" indent="-228600">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lnSpc>
                <a:spcPct val="100000"/>
              </a:lnSpc>
              <a:buFontTx/>
              <a:buNone/>
              <a:defRPr/>
            </a:pPr>
            <a:endParaRPr lang="hu-HU" altLang="hu-HU" smtClean="0">
              <a:solidFill>
                <a:srgbClr val="006600"/>
              </a:solidFill>
              <a:effectLst>
                <a:outerShdw blurRad="38100" dist="38100" dir="2700000" algn="tl">
                  <a:srgbClr val="C0C0C0"/>
                </a:outerShdw>
              </a:effectLst>
            </a:endParaRPr>
          </a:p>
        </p:txBody>
      </p:sp>
      <p:pic>
        <p:nvPicPr>
          <p:cNvPr id="222213" name="Picture 5" descr="őrjelvény"/>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2555875" y="1989138"/>
            <a:ext cx="42481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fade">
                                      <p:cBhvr>
                                        <p:cTn id="7" dur="770" decel="100000"/>
                                        <p:tgtEl>
                                          <p:spTgt spid="222210"/>
                                        </p:tgtEl>
                                      </p:cBhvr>
                                    </p:animEffect>
                                    <p:animScale>
                                      <p:cBhvr>
                                        <p:cTn id="8" dur="770" decel="100000"/>
                                        <p:tgtEl>
                                          <p:spTgt spid="222210"/>
                                        </p:tgtEl>
                                      </p:cBhvr>
                                      <p:from x="10000" y="10000"/>
                                      <p:to x="200000" y="450000"/>
                                    </p:animScale>
                                    <p:animScale>
                                      <p:cBhvr>
                                        <p:cTn id="9" dur="1230" accel="100000" fill="hold">
                                          <p:stCondLst>
                                            <p:cond delay="770"/>
                                          </p:stCondLst>
                                        </p:cTn>
                                        <p:tgtEl>
                                          <p:spTgt spid="222210"/>
                                        </p:tgtEl>
                                      </p:cBhvr>
                                      <p:from x="200000" y="450000"/>
                                      <p:to x="100000" y="100000"/>
                                    </p:animScale>
                                    <p:set>
                                      <p:cBhvr>
                                        <p:cTn id="10" dur="770" fill="hold"/>
                                        <p:tgtEl>
                                          <p:spTgt spid="222210"/>
                                        </p:tgtEl>
                                        <p:attrNameLst>
                                          <p:attrName>ppt_x</p:attrName>
                                        </p:attrNameLst>
                                      </p:cBhvr>
                                      <p:to>
                                        <p:strVal val="(0.5)"/>
                                      </p:to>
                                    </p:set>
                                    <p:anim from="(0.5)" to="(#ppt_x)" calcmode="lin" valueType="num">
                                      <p:cBhvr>
                                        <p:cTn id="11" dur="1230" accel="100000" fill="hold">
                                          <p:stCondLst>
                                            <p:cond delay="770"/>
                                          </p:stCondLst>
                                        </p:cTn>
                                        <p:tgtEl>
                                          <p:spTgt spid="222210"/>
                                        </p:tgtEl>
                                        <p:attrNameLst>
                                          <p:attrName>ppt_x</p:attrName>
                                        </p:attrNameLst>
                                      </p:cBhvr>
                                    </p:anim>
                                    <p:set>
                                      <p:cBhvr>
                                        <p:cTn id="12" dur="770" fill="hold"/>
                                        <p:tgtEl>
                                          <p:spTgt spid="222210"/>
                                        </p:tgtEl>
                                        <p:attrNameLst>
                                          <p:attrName>ppt_y</p:attrName>
                                        </p:attrNameLst>
                                      </p:cBhvr>
                                      <p:to>
                                        <p:strVal val="(#ppt_y+0.4)"/>
                                      </p:to>
                                    </p:set>
                                    <p:anim from="(#ppt_y+0.4)" to="(#ppt_y)" calcmode="lin" valueType="num">
                                      <p:cBhvr>
                                        <p:cTn id="13" dur="1230" accel="100000" fill="hold">
                                          <p:stCondLst>
                                            <p:cond delay="770"/>
                                          </p:stCondLst>
                                        </p:cTn>
                                        <p:tgtEl>
                                          <p:spTgt spid="222210"/>
                                        </p:tgtEl>
                                        <p:attrNameLst>
                                          <p:attrName>ppt_y</p:attrName>
                                        </p:attrNameLst>
                                      </p:cBhvr>
                                    </p:anim>
                                  </p:childTnLst>
                                </p:cTn>
                              </p:par>
                              <p:par>
                                <p:cTn id="14" presetID="2" presetClass="entr" presetSubtype="4" fill="hold" grpId="0" nodeType="withEffect" nodePh="1">
                                  <p:stCondLst>
                                    <p:cond delay="0"/>
                                  </p:stCondLst>
                                  <p:endCondLst>
                                    <p:cond evt="begin" delay="0">
                                      <p:tn val="14"/>
                                    </p:cond>
                                  </p:endCondLst>
                                  <p:childTnLst>
                                    <p:set>
                                      <p:cBhvr>
                                        <p:cTn id="15" dur="1" fill="hold">
                                          <p:stCondLst>
                                            <p:cond delay="0"/>
                                          </p:stCondLst>
                                        </p:cTn>
                                        <p:tgtEl>
                                          <p:spTgt spid="222212"/>
                                        </p:tgtEl>
                                        <p:attrNameLst>
                                          <p:attrName>style.visibility</p:attrName>
                                        </p:attrNameLst>
                                      </p:cBhvr>
                                      <p:to>
                                        <p:strVal val="visible"/>
                                      </p:to>
                                    </p:set>
                                    <p:anim calcmode="lin" valueType="num">
                                      <p:cBhvr additive="base">
                                        <p:cTn id="16" dur="2000" fill="hold"/>
                                        <p:tgtEl>
                                          <p:spTgt spid="222212"/>
                                        </p:tgtEl>
                                        <p:attrNameLst>
                                          <p:attrName>ppt_x</p:attrName>
                                        </p:attrNameLst>
                                      </p:cBhvr>
                                      <p:tavLst>
                                        <p:tav tm="0">
                                          <p:val>
                                            <p:strVal val="#ppt_x"/>
                                          </p:val>
                                        </p:tav>
                                        <p:tav tm="100000">
                                          <p:val>
                                            <p:strVal val="#ppt_x"/>
                                          </p:val>
                                        </p:tav>
                                      </p:tavLst>
                                    </p:anim>
                                    <p:anim calcmode="lin" valueType="num">
                                      <p:cBhvr additive="base">
                                        <p:cTn id="17" dur="2000" fill="hold"/>
                                        <p:tgtEl>
                                          <p:spTgt spid="22221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2000"/>
                            </p:stCondLst>
                            <p:childTnLst>
                              <p:par>
                                <p:cTn id="19" presetID="21" presetClass="entr" presetSubtype="4" fill="hold" nodeType="afterEffect">
                                  <p:stCondLst>
                                    <p:cond delay="0"/>
                                  </p:stCondLst>
                                  <p:childTnLst>
                                    <p:set>
                                      <p:cBhvr>
                                        <p:cTn id="20" dur="1" fill="hold">
                                          <p:stCondLst>
                                            <p:cond delay="0"/>
                                          </p:stCondLst>
                                        </p:cTn>
                                        <p:tgtEl>
                                          <p:spTgt spid="222213"/>
                                        </p:tgtEl>
                                        <p:attrNameLst>
                                          <p:attrName>style.visibility</p:attrName>
                                        </p:attrNameLst>
                                      </p:cBhvr>
                                      <p:to>
                                        <p:strVal val="visible"/>
                                      </p:to>
                                    </p:set>
                                    <p:animEffect transition="in" filter="wheel(4)">
                                      <p:cBhvr>
                                        <p:cTn id="21" dur="2000"/>
                                        <p:tgtEl>
                                          <p:spTgt spid="222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p:bldP spid="22221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57200" y="0"/>
            <a:ext cx="8229600" cy="1125538"/>
          </a:xfrm>
        </p:spPr>
        <p:txBody>
          <a:bodyPr/>
          <a:lstStyle/>
          <a:p>
            <a:pPr eaLnBrk="1" hangingPunct="1"/>
            <a:r>
              <a:rPr lang="hu-HU" altLang="hu-HU" sz="3500" b="1" smtClean="0">
                <a:solidFill>
                  <a:srgbClr val="008000"/>
                </a:solidFill>
                <a:latin typeface="Tahoma" pitchFamily="34" charset="0"/>
                <a:cs typeface="Tahoma" pitchFamily="34" charset="0"/>
              </a:rPr>
              <a:t>A Természetvédelmi Őrszolgálatra vonatkozó főbb jogszabályok</a:t>
            </a:r>
          </a:p>
        </p:txBody>
      </p:sp>
      <p:sp>
        <p:nvSpPr>
          <p:cNvPr id="302083" name="Rectangle 3"/>
          <p:cNvSpPr>
            <a:spLocks noGrp="1" noChangeArrowheads="1"/>
          </p:cNvSpPr>
          <p:nvPr>
            <p:ph type="body" idx="1"/>
          </p:nvPr>
        </p:nvSpPr>
        <p:spPr>
          <a:xfrm>
            <a:off x="457200" y="1196975"/>
            <a:ext cx="8229600" cy="5545138"/>
          </a:xfrm>
        </p:spPr>
        <p:txBody>
          <a:bodyPr/>
          <a:lstStyle/>
          <a:p>
            <a:pPr eaLnBrk="1" hangingPunct="1">
              <a:lnSpc>
                <a:spcPct val="80000"/>
              </a:lnSpc>
              <a:buFontTx/>
              <a:buNone/>
            </a:pPr>
            <a:r>
              <a:rPr lang="hu-HU" altLang="hu-HU" sz="2400" smtClean="0">
                <a:solidFill>
                  <a:srgbClr val="008000"/>
                </a:solidFill>
                <a:latin typeface="Tahoma" pitchFamily="34" charset="0"/>
                <a:cs typeface="Tahoma" pitchFamily="34" charset="0"/>
              </a:rPr>
              <a:t>● A természet védelméről szóló 1996. évi LIII. törvény</a:t>
            </a:r>
          </a:p>
          <a:p>
            <a:pPr eaLnBrk="1" hangingPunct="1">
              <a:lnSpc>
                <a:spcPct val="80000"/>
              </a:lnSpc>
              <a:buFontTx/>
              <a:buNone/>
            </a:pPr>
            <a:r>
              <a:rPr lang="hu-HU" altLang="hu-HU" sz="2400" smtClean="0">
                <a:solidFill>
                  <a:srgbClr val="008000"/>
                </a:solidFill>
                <a:latin typeface="Tahoma" pitchFamily="34" charset="0"/>
                <a:cs typeface="Tahoma" pitchFamily="34" charset="0"/>
              </a:rPr>
              <a:t>● A fegyveres biztonsági őrségről, a természetvédelmi</a:t>
            </a:r>
          </a:p>
          <a:p>
            <a:pPr eaLnBrk="1" hangingPunct="1">
              <a:lnSpc>
                <a:spcPct val="80000"/>
              </a:lnSpc>
              <a:buFontTx/>
              <a:buNone/>
            </a:pPr>
            <a:r>
              <a:rPr lang="hu-HU" altLang="hu-HU" sz="2400" smtClean="0">
                <a:solidFill>
                  <a:srgbClr val="008000"/>
                </a:solidFill>
                <a:latin typeface="Tahoma" pitchFamily="34" charset="0"/>
                <a:cs typeface="Tahoma" pitchFamily="34" charset="0"/>
              </a:rPr>
              <a:t>   és a mezei őrszolgálatról szóló 1997. évi CLIX. tv.</a:t>
            </a:r>
          </a:p>
          <a:p>
            <a:pPr eaLnBrk="1" hangingPunct="1">
              <a:buFontTx/>
              <a:buNone/>
            </a:pPr>
            <a:r>
              <a:rPr lang="hu-HU" altLang="hu-HU" sz="2400" smtClean="0">
                <a:solidFill>
                  <a:srgbClr val="008000"/>
                </a:solidFill>
                <a:latin typeface="Tahoma" pitchFamily="34" charset="0"/>
                <a:cs typeface="Tahoma" pitchFamily="34" charset="0"/>
              </a:rPr>
              <a:t>● Az egyes rendészeti feladatokat ellátó személyek tevékenységéről, valamint egyes törvényeknek az iskolakerülés elleni fellépést biztosító módosításáról szóló 2012. évi CXX. törvény</a:t>
            </a:r>
          </a:p>
          <a:p>
            <a:pPr eaLnBrk="1" hangingPunct="1">
              <a:lnSpc>
                <a:spcPct val="80000"/>
              </a:lnSpc>
              <a:buFontTx/>
              <a:buNone/>
            </a:pPr>
            <a:r>
              <a:rPr lang="hu-HU" altLang="hu-HU" sz="2400" smtClean="0">
                <a:solidFill>
                  <a:srgbClr val="008000"/>
                </a:solidFill>
                <a:latin typeface="Tahoma" pitchFamily="34" charset="0"/>
                <a:cs typeface="Tahoma" pitchFamily="34" charset="0"/>
              </a:rPr>
              <a:t>● A szabálysértésekről, a szabálysértési eljárásról és a</a:t>
            </a:r>
          </a:p>
          <a:p>
            <a:pPr eaLnBrk="1" hangingPunct="1">
              <a:lnSpc>
                <a:spcPct val="80000"/>
              </a:lnSpc>
              <a:buFontTx/>
              <a:buNone/>
            </a:pPr>
            <a:r>
              <a:rPr lang="hu-HU" altLang="hu-HU" sz="2400" smtClean="0">
                <a:solidFill>
                  <a:srgbClr val="008000"/>
                </a:solidFill>
                <a:latin typeface="Tahoma" pitchFamily="34" charset="0"/>
                <a:cs typeface="Tahoma" pitchFamily="34" charset="0"/>
              </a:rPr>
              <a:t>   szabálysértési  nyilvántartási rendszerről szóló 2012.</a:t>
            </a:r>
          </a:p>
          <a:p>
            <a:pPr eaLnBrk="1" hangingPunct="1">
              <a:lnSpc>
                <a:spcPct val="80000"/>
              </a:lnSpc>
              <a:buFontTx/>
              <a:buNone/>
            </a:pPr>
            <a:r>
              <a:rPr lang="hu-HU" altLang="hu-HU" sz="2400" smtClean="0">
                <a:solidFill>
                  <a:srgbClr val="008000"/>
                </a:solidFill>
                <a:latin typeface="Tahoma" pitchFamily="34" charset="0"/>
                <a:cs typeface="Tahoma" pitchFamily="34" charset="0"/>
              </a:rPr>
              <a:t>   évi II. törvény</a:t>
            </a:r>
          </a:p>
          <a:p>
            <a:pPr eaLnBrk="1" hangingPunct="1">
              <a:lnSpc>
                <a:spcPct val="80000"/>
              </a:lnSpc>
              <a:buFontTx/>
              <a:buNone/>
            </a:pPr>
            <a:r>
              <a:rPr lang="hu-HU" altLang="hu-HU" sz="2400" smtClean="0">
                <a:solidFill>
                  <a:srgbClr val="008000"/>
                </a:solidFill>
                <a:latin typeface="Tahoma" pitchFamily="34" charset="0"/>
                <a:cs typeface="Tahoma" pitchFamily="34" charset="0"/>
              </a:rPr>
              <a:t>● A természetvédelmi őrökre, illetve őrszolgálatokra</a:t>
            </a:r>
          </a:p>
          <a:p>
            <a:pPr eaLnBrk="1" hangingPunct="1">
              <a:lnSpc>
                <a:spcPct val="80000"/>
              </a:lnSpc>
              <a:buFontTx/>
              <a:buNone/>
            </a:pPr>
            <a:r>
              <a:rPr lang="hu-HU" altLang="hu-HU" sz="2400" smtClean="0">
                <a:solidFill>
                  <a:srgbClr val="008000"/>
                </a:solidFill>
                <a:latin typeface="Tahoma" pitchFamily="34" charset="0"/>
                <a:cs typeface="Tahoma" pitchFamily="34" charset="0"/>
              </a:rPr>
              <a:t>   vonatkozó részletes szabályokról szóló 4/2000. </a:t>
            </a:r>
          </a:p>
          <a:p>
            <a:pPr eaLnBrk="1" hangingPunct="1">
              <a:lnSpc>
                <a:spcPct val="80000"/>
              </a:lnSpc>
              <a:buFontTx/>
              <a:buNone/>
            </a:pPr>
            <a:r>
              <a:rPr lang="hu-HU" altLang="hu-HU" sz="2400" smtClean="0">
                <a:solidFill>
                  <a:srgbClr val="008000"/>
                </a:solidFill>
                <a:latin typeface="Tahoma" pitchFamily="34" charset="0"/>
                <a:cs typeface="Tahoma" pitchFamily="34" charset="0"/>
              </a:rPr>
              <a:t>   (I. 21.) Korm. rendelet</a:t>
            </a:r>
          </a:p>
          <a:p>
            <a:pPr eaLnBrk="1" hangingPunct="1">
              <a:lnSpc>
                <a:spcPct val="80000"/>
              </a:lnSpc>
              <a:buFontTx/>
              <a:buNone/>
            </a:pPr>
            <a:r>
              <a:rPr lang="hu-HU" altLang="hu-HU" sz="2400" smtClean="0">
                <a:solidFill>
                  <a:srgbClr val="008000"/>
                </a:solidFill>
                <a:latin typeface="Tahoma" pitchFamily="34" charset="0"/>
                <a:cs typeface="Tahoma" pitchFamily="34" charset="0"/>
              </a:rPr>
              <a:t>● A Természetvédelmi Őrszolgálat Szolgálati</a:t>
            </a:r>
          </a:p>
          <a:p>
            <a:pPr eaLnBrk="1" hangingPunct="1">
              <a:lnSpc>
                <a:spcPct val="80000"/>
              </a:lnSpc>
              <a:buFontTx/>
              <a:buNone/>
            </a:pPr>
            <a:r>
              <a:rPr lang="hu-HU" altLang="hu-HU" sz="2400" smtClean="0">
                <a:solidFill>
                  <a:srgbClr val="008000"/>
                </a:solidFill>
                <a:latin typeface="Tahoma" pitchFamily="34" charset="0"/>
                <a:cs typeface="Tahoma" pitchFamily="34" charset="0"/>
              </a:rPr>
              <a:t>   Szabályzatáról szóló 9/2000. (V. 19.) KöM rendelet</a:t>
            </a:r>
          </a:p>
          <a:p>
            <a:pPr eaLnBrk="1" hangingPunct="1">
              <a:lnSpc>
                <a:spcPct val="80000"/>
              </a:lnSpc>
              <a:buFontTx/>
              <a:buNone/>
            </a:pPr>
            <a:endParaRPr lang="hu-HU" altLang="hu-HU" sz="2600" smtClean="0">
              <a:solidFill>
                <a:srgbClr val="008000"/>
              </a:solidFill>
            </a:endParaRPr>
          </a:p>
          <a:p>
            <a:pPr eaLnBrk="1" hangingPunct="1">
              <a:lnSpc>
                <a:spcPct val="80000"/>
              </a:lnSpc>
              <a:buFontTx/>
              <a:buNone/>
            </a:pPr>
            <a:endParaRPr lang="hu-HU" altLang="hu-HU" sz="1800" smtClean="0">
              <a:solidFill>
                <a:srgbClr val="008000"/>
              </a:solidFill>
            </a:endParaRPr>
          </a:p>
          <a:p>
            <a:pPr eaLnBrk="1" hangingPunct="1">
              <a:lnSpc>
                <a:spcPct val="80000"/>
              </a:lnSpc>
              <a:buFontTx/>
              <a:buNone/>
            </a:pPr>
            <a:endParaRPr lang="hu-HU" altLang="hu-HU" sz="1800" smtClean="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idx="4294967295"/>
          </p:nvPr>
        </p:nvSpPr>
        <p:spPr>
          <a:xfrm>
            <a:off x="468313" y="260350"/>
            <a:ext cx="8229600" cy="1143000"/>
          </a:xfrm>
        </p:spPr>
        <p:txBody>
          <a:bodyPr/>
          <a:lstStyle/>
          <a:p>
            <a:pPr eaLnBrk="1" hangingPunct="1"/>
            <a:r>
              <a:rPr lang="hu-HU" altLang="hu-HU" sz="3000" b="1" smtClean="0">
                <a:solidFill>
                  <a:srgbClr val="006600"/>
                </a:solidFill>
                <a:latin typeface="Tahoma" pitchFamily="34" charset="0"/>
                <a:cs typeface="Tahoma" pitchFamily="34" charset="0"/>
              </a:rPr>
              <a:t>A Természetvédelmi Őrszolgálat jogállása és szervezete</a:t>
            </a:r>
          </a:p>
        </p:txBody>
      </p:sp>
      <p:sp>
        <p:nvSpPr>
          <p:cNvPr id="303107" name="Rectangle 3"/>
          <p:cNvSpPr>
            <a:spLocks noGrp="1" noChangeArrowheads="1"/>
          </p:cNvSpPr>
          <p:nvPr>
            <p:ph type="body" sz="half" idx="4294967295"/>
          </p:nvPr>
        </p:nvSpPr>
        <p:spPr>
          <a:xfrm>
            <a:off x="107950" y="1773238"/>
            <a:ext cx="4679950" cy="4535487"/>
          </a:xfrm>
        </p:spPr>
        <p:txBody>
          <a:bodyPr/>
          <a:lstStyle/>
          <a:p>
            <a:pPr eaLnBrk="1" hangingPunct="1">
              <a:lnSpc>
                <a:spcPct val="80000"/>
              </a:lnSpc>
            </a:pPr>
            <a:r>
              <a:rPr lang="hu-HU" altLang="hu-HU" sz="2400" dirty="0" smtClean="0">
                <a:solidFill>
                  <a:srgbClr val="006600"/>
                </a:solidFill>
                <a:latin typeface="Tahoma" pitchFamily="34" charset="0"/>
                <a:cs typeface="Tahoma" pitchFamily="34" charset="0"/>
              </a:rPr>
              <a:t>Magyarországon több mint 45 éve létezik a természetvédelmi őrszolgálat jogintézménye.</a:t>
            </a:r>
          </a:p>
          <a:p>
            <a:pPr eaLnBrk="1" hangingPunct="1">
              <a:lnSpc>
                <a:spcPct val="80000"/>
              </a:lnSpc>
            </a:pPr>
            <a:r>
              <a:rPr lang="hu-HU" altLang="hu-HU" sz="2400" dirty="0" smtClean="0">
                <a:solidFill>
                  <a:srgbClr val="A50021"/>
                </a:solidFill>
                <a:latin typeface="Tahoma" pitchFamily="34" charset="0"/>
                <a:cs typeface="Tahoma" pitchFamily="34" charset="0"/>
              </a:rPr>
              <a:t>Az állami természetvédelmi őr 1992-től </a:t>
            </a:r>
            <a:r>
              <a:rPr lang="hu-HU" altLang="hu-HU" sz="2400" b="1" dirty="0" smtClean="0">
                <a:solidFill>
                  <a:srgbClr val="A50021"/>
                </a:solidFill>
                <a:latin typeface="Tahoma" pitchFamily="34" charset="0"/>
                <a:cs typeface="Tahoma" pitchFamily="34" charset="0"/>
              </a:rPr>
              <a:t>köztisztviselői</a:t>
            </a:r>
            <a:r>
              <a:rPr lang="hu-HU" altLang="hu-HU" sz="2400" dirty="0" smtClean="0">
                <a:solidFill>
                  <a:srgbClr val="A50021"/>
                </a:solidFill>
                <a:latin typeface="Tahoma" pitchFamily="34" charset="0"/>
                <a:cs typeface="Tahoma" pitchFamily="34" charset="0"/>
              </a:rPr>
              <a:t>, 2011 óta </a:t>
            </a:r>
            <a:r>
              <a:rPr lang="hu-HU" altLang="hu-HU" sz="2400" b="1" dirty="0" smtClean="0">
                <a:solidFill>
                  <a:srgbClr val="A50021"/>
                </a:solidFill>
                <a:latin typeface="Tahoma" pitchFamily="34" charset="0"/>
                <a:cs typeface="Tahoma" pitchFamily="34" charset="0"/>
              </a:rPr>
              <a:t>kormánytisztviselői jogállású,</a:t>
            </a:r>
            <a:r>
              <a:rPr lang="hu-HU" altLang="hu-HU" sz="2400" dirty="0" smtClean="0">
                <a:solidFill>
                  <a:srgbClr val="A50021"/>
                </a:solidFill>
                <a:latin typeface="Tahoma" pitchFamily="34" charset="0"/>
                <a:cs typeface="Tahoma" pitchFamily="34" charset="0"/>
              </a:rPr>
              <a:t> 1998/2000 óta széleskörű intézkedésre jogosult, állami őrzést ellátó, </a:t>
            </a:r>
            <a:r>
              <a:rPr lang="hu-HU" altLang="hu-HU" sz="2400" b="1" dirty="0" smtClean="0">
                <a:solidFill>
                  <a:srgbClr val="A50021"/>
                </a:solidFill>
                <a:latin typeface="Tahoma" pitchFamily="34" charset="0"/>
                <a:cs typeface="Tahoma" pitchFamily="34" charset="0"/>
              </a:rPr>
              <a:t>hivatalos (hatósági) </a:t>
            </a:r>
            <a:r>
              <a:rPr lang="hu-HU" altLang="hu-HU" sz="2400" dirty="0" smtClean="0">
                <a:solidFill>
                  <a:srgbClr val="A50021"/>
                </a:solidFill>
                <a:latin typeface="Tahoma" pitchFamily="34" charset="0"/>
                <a:cs typeface="Tahoma" pitchFamily="34" charset="0"/>
              </a:rPr>
              <a:t>személy, </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	2013-tól a </a:t>
            </a:r>
            <a:r>
              <a:rPr lang="hu-HU" altLang="hu-HU" sz="2400" b="1" dirty="0" smtClean="0">
                <a:solidFill>
                  <a:srgbClr val="A50021"/>
                </a:solidFill>
                <a:latin typeface="Tahoma" pitchFamily="34" charset="0"/>
                <a:cs typeface="Tahoma" pitchFamily="34" charset="0"/>
              </a:rPr>
              <a:t>rendészeti feladatokat ellátó</a:t>
            </a:r>
            <a:r>
              <a:rPr lang="hu-HU" altLang="hu-HU" sz="2400" dirty="0" smtClean="0">
                <a:solidFill>
                  <a:srgbClr val="A50021"/>
                </a:solidFill>
                <a:latin typeface="Tahoma" pitchFamily="34" charset="0"/>
                <a:cs typeface="Tahoma" pitchFamily="34" charset="0"/>
              </a:rPr>
              <a:t> személyek körébe tartozik.</a:t>
            </a:r>
          </a:p>
          <a:p>
            <a:pPr eaLnBrk="1" hangingPunct="1">
              <a:lnSpc>
                <a:spcPct val="80000"/>
              </a:lnSpc>
              <a:buFontTx/>
              <a:buNone/>
            </a:pPr>
            <a:endParaRPr lang="hu-HU" altLang="hu-HU" sz="2400" dirty="0" smtClean="0">
              <a:solidFill>
                <a:srgbClr val="A50021"/>
              </a:solidFill>
            </a:endParaRPr>
          </a:p>
        </p:txBody>
      </p:sp>
      <p:pic>
        <p:nvPicPr>
          <p:cNvPr id="223236" name="Picture 4" descr="anp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925" y="1412875"/>
            <a:ext cx="3976688"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23236"/>
                                        </p:tgtEl>
                                        <p:attrNameLst>
                                          <p:attrName>style.visibility</p:attrName>
                                        </p:attrNameLst>
                                      </p:cBhvr>
                                      <p:to>
                                        <p:strVal val="visible"/>
                                      </p:to>
                                    </p:set>
                                    <p:anim calcmode="lin" valueType="num">
                                      <p:cBhvr additive="base">
                                        <p:cTn id="7" dur="500" fill="hold"/>
                                        <p:tgtEl>
                                          <p:spTgt spid="223236"/>
                                        </p:tgtEl>
                                        <p:attrNameLst>
                                          <p:attrName>ppt_x</p:attrName>
                                        </p:attrNameLst>
                                      </p:cBhvr>
                                      <p:tavLst>
                                        <p:tav tm="0">
                                          <p:val>
                                            <p:strVal val="#ppt_x"/>
                                          </p:val>
                                        </p:tav>
                                        <p:tav tm="100000">
                                          <p:val>
                                            <p:strVal val="#ppt_x"/>
                                          </p:val>
                                        </p:tav>
                                      </p:tavLst>
                                    </p:anim>
                                    <p:anim calcmode="lin" valueType="num">
                                      <p:cBhvr additive="base">
                                        <p:cTn id="8" dur="500" fill="hold"/>
                                        <p:tgtEl>
                                          <p:spTgt spid="2232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body" idx="4294967295"/>
          </p:nvPr>
        </p:nvSpPr>
        <p:spPr>
          <a:xfrm>
            <a:off x="250825" y="1700213"/>
            <a:ext cx="8569325" cy="5157787"/>
          </a:xfrm>
        </p:spPr>
        <p:txBody>
          <a:bodyPr/>
          <a:lstStyle/>
          <a:p>
            <a:pPr eaLnBrk="1" hangingPunct="1">
              <a:lnSpc>
                <a:spcPct val="80000"/>
              </a:lnSpc>
              <a:buFontTx/>
              <a:buNone/>
            </a:pPr>
            <a:r>
              <a:rPr lang="hu-HU" altLang="hu-HU" sz="2000" smtClean="0">
                <a:solidFill>
                  <a:srgbClr val="006600"/>
                </a:solidFill>
                <a:latin typeface="Tahoma" pitchFamily="34" charset="0"/>
                <a:cs typeface="Tahoma" pitchFamily="34" charset="0"/>
              </a:rPr>
              <a:t>●  </a:t>
            </a:r>
            <a:r>
              <a:rPr lang="hu-HU" altLang="hu-HU" sz="2800" smtClean="0">
                <a:solidFill>
                  <a:srgbClr val="006600"/>
                </a:solidFill>
                <a:latin typeface="Tahoma" pitchFamily="34" charset="0"/>
                <a:cs typeface="Tahoma" pitchFamily="34" charset="0"/>
              </a:rPr>
              <a:t>A védett természeti területek és értékek természetvédelmi kezeléséért felelős szerv (nemzeti park igazgatóság) szervezetében </a:t>
            </a:r>
            <a:r>
              <a:rPr lang="hu-HU" altLang="hu-HU" sz="2800" u="sng" smtClean="0">
                <a:solidFill>
                  <a:srgbClr val="006600"/>
                </a:solidFill>
                <a:latin typeface="Tahoma" pitchFamily="34" charset="0"/>
                <a:cs typeface="Tahoma" pitchFamily="34" charset="0"/>
              </a:rPr>
              <a:t>működik.</a:t>
            </a:r>
          </a:p>
          <a:p>
            <a:pPr eaLnBrk="1" hangingPunct="1">
              <a:lnSpc>
                <a:spcPct val="80000"/>
              </a:lnSpc>
              <a:buFontTx/>
              <a:buNone/>
            </a:pPr>
            <a:r>
              <a:rPr lang="hu-HU" altLang="hu-HU" sz="2000" smtClean="0">
                <a:solidFill>
                  <a:srgbClr val="006600"/>
                </a:solidFill>
                <a:latin typeface="Tahoma" pitchFamily="34" charset="0"/>
                <a:cs typeface="Tahoma" pitchFamily="34" charset="0"/>
              </a:rPr>
              <a:t>●</a:t>
            </a:r>
            <a:r>
              <a:rPr lang="hu-HU" altLang="hu-HU" sz="2800" smtClean="0">
                <a:solidFill>
                  <a:srgbClr val="006600"/>
                </a:solidFill>
                <a:latin typeface="Tahoma" pitchFamily="34" charset="0"/>
                <a:cs typeface="Tahoma" pitchFamily="34" charset="0"/>
              </a:rPr>
              <a:t> 	</a:t>
            </a:r>
            <a:r>
              <a:rPr lang="hu-HU" altLang="hu-HU" sz="2800" u="sng" smtClean="0">
                <a:solidFill>
                  <a:srgbClr val="006600"/>
                </a:solidFill>
                <a:latin typeface="Tahoma" pitchFamily="34" charset="0"/>
                <a:cs typeface="Tahoma" pitchFamily="34" charset="0"/>
              </a:rPr>
              <a:t>Illetékessége</a:t>
            </a:r>
            <a:r>
              <a:rPr lang="hu-HU" altLang="hu-HU" sz="2800" smtClean="0">
                <a:solidFill>
                  <a:srgbClr val="006600"/>
                </a:solidFill>
                <a:latin typeface="Tahoma" pitchFamily="34" charset="0"/>
                <a:cs typeface="Tahoma" pitchFamily="34" charset="0"/>
              </a:rPr>
              <a:t> feladatkörében kiterjed az ország teljes közigazgatási területére.</a:t>
            </a:r>
            <a:endParaRPr lang="hu-HU" altLang="hu-HU" sz="2800" u="sng" smtClean="0">
              <a:solidFill>
                <a:srgbClr val="006600"/>
              </a:solidFill>
              <a:latin typeface="Tahoma" pitchFamily="34" charset="0"/>
              <a:cs typeface="Tahoma" pitchFamily="34" charset="0"/>
            </a:endParaRPr>
          </a:p>
          <a:p>
            <a:pPr eaLnBrk="1" hangingPunct="1">
              <a:lnSpc>
                <a:spcPct val="80000"/>
              </a:lnSpc>
              <a:buFontTx/>
              <a:buNone/>
            </a:pPr>
            <a:r>
              <a:rPr lang="hu-HU" altLang="hu-HU" sz="2000" smtClean="0">
                <a:solidFill>
                  <a:srgbClr val="006600"/>
                </a:solidFill>
                <a:latin typeface="Tahoma" pitchFamily="34" charset="0"/>
                <a:cs typeface="Tahoma" pitchFamily="34" charset="0"/>
              </a:rPr>
              <a:t>●</a:t>
            </a:r>
            <a:r>
              <a:rPr lang="hu-HU" altLang="hu-HU" sz="2800" smtClean="0">
                <a:solidFill>
                  <a:srgbClr val="006600"/>
                </a:solidFill>
                <a:latin typeface="Tahoma" pitchFamily="34" charset="0"/>
                <a:cs typeface="Tahoma" pitchFamily="34" charset="0"/>
              </a:rPr>
              <a:t>	Az Őrszolgálat tagjai </a:t>
            </a:r>
            <a:r>
              <a:rPr lang="hu-HU" altLang="hu-HU" sz="2800" u="sng" smtClean="0">
                <a:solidFill>
                  <a:srgbClr val="006600"/>
                </a:solidFill>
                <a:latin typeface="Tahoma" pitchFamily="34" charset="0"/>
                <a:cs typeface="Tahoma" pitchFamily="34" charset="0"/>
              </a:rPr>
              <a:t>hivatalos személyek.</a:t>
            </a:r>
            <a:endParaRPr lang="hu-HU" altLang="hu-HU" sz="2800" smtClean="0">
              <a:solidFill>
                <a:srgbClr val="006600"/>
              </a:solidFill>
              <a:latin typeface="Tahoma" pitchFamily="34" charset="0"/>
              <a:cs typeface="Tahoma" pitchFamily="34" charset="0"/>
            </a:endParaRPr>
          </a:p>
          <a:p>
            <a:pPr eaLnBrk="1" hangingPunct="1">
              <a:lnSpc>
                <a:spcPct val="80000"/>
              </a:lnSpc>
              <a:buFontTx/>
              <a:buNone/>
            </a:pPr>
            <a:r>
              <a:rPr lang="hu-HU" altLang="hu-HU" sz="2000" smtClean="0">
                <a:solidFill>
                  <a:srgbClr val="006600"/>
                </a:solidFill>
                <a:latin typeface="Tahoma" pitchFamily="34" charset="0"/>
                <a:cs typeface="Tahoma" pitchFamily="34" charset="0"/>
              </a:rPr>
              <a:t>●  </a:t>
            </a:r>
            <a:r>
              <a:rPr lang="hu-HU" altLang="hu-HU" sz="2800" smtClean="0">
                <a:solidFill>
                  <a:srgbClr val="006600"/>
                </a:solidFill>
                <a:latin typeface="Tahoma" pitchFamily="34" charset="0"/>
                <a:cs typeface="Tahoma" pitchFamily="34" charset="0"/>
              </a:rPr>
              <a:t>Tagjainak </a:t>
            </a:r>
            <a:r>
              <a:rPr lang="hu-HU" altLang="hu-HU" sz="2800" u="sng" smtClean="0">
                <a:solidFill>
                  <a:srgbClr val="006600"/>
                </a:solidFill>
                <a:latin typeface="Tahoma" pitchFamily="34" charset="0"/>
                <a:cs typeface="Tahoma" pitchFamily="34" charset="0"/>
              </a:rPr>
              <a:t>jogosultságait és kötelességeit</a:t>
            </a:r>
            <a:r>
              <a:rPr lang="hu-HU" altLang="hu-HU" sz="2800" smtClean="0">
                <a:solidFill>
                  <a:srgbClr val="006600"/>
                </a:solidFill>
                <a:latin typeface="Tahoma" pitchFamily="34" charset="0"/>
                <a:cs typeface="Tahoma" pitchFamily="34" charset="0"/>
              </a:rPr>
              <a:t> törvény, feladatait, szolgálatellátását, egyenruházatát és felszerelését rendeletek határozzák meg.</a:t>
            </a:r>
          </a:p>
          <a:p>
            <a:pPr eaLnBrk="1" hangingPunct="1">
              <a:lnSpc>
                <a:spcPct val="80000"/>
              </a:lnSpc>
              <a:buFontTx/>
              <a:buNone/>
            </a:pPr>
            <a:r>
              <a:rPr lang="hu-HU" altLang="hu-HU" sz="2000" smtClean="0">
                <a:solidFill>
                  <a:srgbClr val="006600"/>
                </a:solidFill>
                <a:latin typeface="Tahoma" pitchFamily="34" charset="0"/>
                <a:cs typeface="Tahoma" pitchFamily="34" charset="0"/>
              </a:rPr>
              <a:t>●  </a:t>
            </a:r>
            <a:r>
              <a:rPr lang="hu-HU" altLang="hu-HU" sz="2800" u="sng" smtClean="0">
                <a:solidFill>
                  <a:srgbClr val="006600"/>
                </a:solidFill>
                <a:latin typeface="Tahoma" pitchFamily="34" charset="0"/>
                <a:cs typeface="Tahoma" pitchFamily="34" charset="0"/>
              </a:rPr>
              <a:t>Az országos szakmai irányítást</a:t>
            </a:r>
            <a:r>
              <a:rPr lang="hu-HU" altLang="hu-HU" sz="2800" smtClean="0">
                <a:solidFill>
                  <a:srgbClr val="006600"/>
                </a:solidFill>
                <a:latin typeface="Tahoma" pitchFamily="34" charset="0"/>
                <a:cs typeface="Tahoma" pitchFamily="34" charset="0"/>
              </a:rPr>
              <a:t> és felügyeletet </a:t>
            </a:r>
          </a:p>
          <a:p>
            <a:pPr eaLnBrk="1" hangingPunct="1">
              <a:lnSpc>
                <a:spcPct val="80000"/>
              </a:lnSpc>
              <a:buFontTx/>
              <a:buNone/>
            </a:pPr>
            <a:r>
              <a:rPr lang="hu-HU" altLang="hu-HU" sz="2800" smtClean="0">
                <a:solidFill>
                  <a:srgbClr val="006600"/>
                </a:solidFill>
                <a:latin typeface="Tahoma" pitchFamily="34" charset="0"/>
                <a:cs typeface="Tahoma" pitchFamily="34" charset="0"/>
              </a:rPr>
              <a:t>   a Földművelésügyi Minisztérium látja el.</a:t>
            </a:r>
          </a:p>
          <a:p>
            <a:pPr eaLnBrk="1" hangingPunct="1">
              <a:lnSpc>
                <a:spcPct val="80000"/>
              </a:lnSpc>
            </a:pPr>
            <a:endParaRPr lang="hu-HU" altLang="hu-HU" sz="2400" smtClean="0">
              <a:solidFill>
                <a:srgbClr val="006600"/>
              </a:solidFill>
            </a:endParaRPr>
          </a:p>
        </p:txBody>
      </p:sp>
      <p:sp>
        <p:nvSpPr>
          <p:cNvPr id="844803" name="Rectangle 3"/>
          <p:cNvSpPr>
            <a:spLocks noGrp="1" noChangeArrowheads="1"/>
          </p:cNvSpPr>
          <p:nvPr>
            <p:ph type="title" idx="4294967295"/>
          </p:nvPr>
        </p:nvSpPr>
        <p:spPr>
          <a:noFill/>
        </p:spPr>
        <p:txBody>
          <a:bodyPr/>
          <a:lstStyle/>
          <a:p>
            <a:pPr eaLnBrk="1" hangingPunct="1"/>
            <a:r>
              <a:rPr lang="hu-HU" altLang="hu-HU" sz="3500" b="1" smtClean="0">
                <a:solidFill>
                  <a:srgbClr val="006600"/>
                </a:solidFill>
                <a:latin typeface="Tahoma" pitchFamily="34" charset="0"/>
                <a:cs typeface="Tahoma" pitchFamily="34" charset="0"/>
              </a:rPr>
              <a:t>A Természetvédelmi Őrszolgálat</a:t>
            </a:r>
            <a:br>
              <a:rPr lang="hu-HU" altLang="hu-HU" sz="3500" b="1" smtClean="0">
                <a:solidFill>
                  <a:srgbClr val="006600"/>
                </a:solidFill>
                <a:latin typeface="Tahoma" pitchFamily="34" charset="0"/>
                <a:cs typeface="Tahoma" pitchFamily="34" charset="0"/>
              </a:rPr>
            </a:br>
            <a:r>
              <a:rPr lang="hu-HU" altLang="hu-HU" sz="3500" b="1" smtClean="0">
                <a:solidFill>
                  <a:srgbClr val="006600"/>
                </a:solidFill>
                <a:latin typeface="Tahoma" pitchFamily="34" charset="0"/>
                <a:cs typeface="Tahoma" pitchFamily="34" charset="0"/>
              </a:rPr>
              <a:t>alapjai</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4803"/>
                                        </p:tgtEl>
                                        <p:attrNameLst>
                                          <p:attrName>style.visibility</p:attrName>
                                        </p:attrNameLst>
                                      </p:cBhvr>
                                      <p:to>
                                        <p:strVal val="visible"/>
                                      </p:to>
                                    </p:set>
                                    <p:animEffect transition="in" filter="fade">
                                      <p:cBhvr>
                                        <p:cTn id="7" dur="2000"/>
                                        <p:tgtEl>
                                          <p:spTgt spid="8448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7330"/>
                                        </p:tgtEl>
                                        <p:attrNameLst>
                                          <p:attrName>style.visibility</p:attrName>
                                        </p:attrNameLst>
                                      </p:cBhvr>
                                      <p:to>
                                        <p:strVal val="visible"/>
                                      </p:to>
                                    </p:set>
                                    <p:animEffect transition="in" filter="fade">
                                      <p:cBhvr>
                                        <p:cTn id="10" dur="2000"/>
                                        <p:tgtEl>
                                          <p:spTgt spid="227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p:bldP spid="84480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idx="4294967295"/>
          </p:nvPr>
        </p:nvSpPr>
        <p:spPr/>
        <p:txBody>
          <a:bodyPr/>
          <a:lstStyle/>
          <a:p>
            <a:pPr algn="l" eaLnBrk="1" hangingPunct="1"/>
            <a:r>
              <a:rPr lang="hu-HU" altLang="hu-HU" sz="2800" b="1" smtClean="0">
                <a:solidFill>
                  <a:srgbClr val="006600"/>
                </a:solidFill>
              </a:rPr>
              <a:t> </a:t>
            </a:r>
            <a:r>
              <a:rPr lang="hu-HU" altLang="hu-HU" sz="2800" b="1" smtClean="0">
                <a:solidFill>
                  <a:srgbClr val="006600"/>
                </a:solidFill>
                <a:latin typeface="Tahoma" pitchFamily="34" charset="0"/>
                <a:cs typeface="Tahoma" pitchFamily="34" charset="0"/>
              </a:rPr>
              <a:t>Tvt. 59. § és 63. §  </a:t>
            </a:r>
          </a:p>
        </p:txBody>
      </p:sp>
      <p:sp>
        <p:nvSpPr>
          <p:cNvPr id="305155" name="Rectangle 3"/>
          <p:cNvSpPr>
            <a:spLocks noGrp="1" noChangeArrowheads="1"/>
          </p:cNvSpPr>
          <p:nvPr>
            <p:ph type="body" idx="4294967295"/>
          </p:nvPr>
        </p:nvSpPr>
        <p:spPr>
          <a:xfrm>
            <a:off x="250825" y="1412875"/>
            <a:ext cx="5113338" cy="4464050"/>
          </a:xfrm>
        </p:spPr>
        <p:txBody>
          <a:bodyPr/>
          <a:lstStyle/>
          <a:p>
            <a:pPr eaLnBrk="1" hangingPunct="1">
              <a:lnSpc>
                <a:spcPct val="80000"/>
              </a:lnSpc>
              <a:buFontTx/>
              <a:buNone/>
            </a:pPr>
            <a:r>
              <a:rPr lang="hu-HU" altLang="hu-HU" sz="2200" smtClean="0">
                <a:solidFill>
                  <a:srgbClr val="006600"/>
                </a:solidFill>
                <a:latin typeface="Tahoma" pitchFamily="34" charset="0"/>
                <a:cs typeface="Tahoma" pitchFamily="34" charset="0"/>
              </a:rPr>
              <a:t>●  A természeti értékek és területek, </a:t>
            </a:r>
          </a:p>
          <a:p>
            <a:pPr eaLnBrk="1" hangingPunct="1">
              <a:lnSpc>
                <a:spcPct val="80000"/>
              </a:lnSpc>
              <a:buFontTx/>
              <a:buNone/>
            </a:pPr>
            <a:r>
              <a:rPr lang="hu-HU" altLang="hu-HU" sz="2200" smtClean="0">
                <a:solidFill>
                  <a:srgbClr val="006600"/>
                </a:solidFill>
                <a:latin typeface="Tahoma" pitchFamily="34" charset="0"/>
                <a:cs typeface="Tahoma" pitchFamily="34" charset="0"/>
              </a:rPr>
              <a:t>    különösen a védett természeti </a:t>
            </a:r>
          </a:p>
          <a:p>
            <a:pPr eaLnBrk="1" hangingPunct="1">
              <a:lnSpc>
                <a:spcPct val="80000"/>
              </a:lnSpc>
              <a:buFontTx/>
              <a:buNone/>
            </a:pPr>
            <a:r>
              <a:rPr lang="hu-HU" altLang="hu-HU" sz="2200" smtClean="0">
                <a:solidFill>
                  <a:srgbClr val="006600"/>
                </a:solidFill>
                <a:latin typeface="Tahoma" pitchFamily="34" charset="0"/>
                <a:cs typeface="Tahoma" pitchFamily="34" charset="0"/>
              </a:rPr>
              <a:t>    értékek és területek őrzése, </a:t>
            </a:r>
          </a:p>
          <a:p>
            <a:pPr eaLnBrk="1" hangingPunct="1">
              <a:lnSpc>
                <a:spcPct val="80000"/>
              </a:lnSpc>
              <a:buFontTx/>
              <a:buNone/>
            </a:pPr>
            <a:r>
              <a:rPr lang="hu-HU" altLang="hu-HU" sz="2200" smtClean="0">
                <a:solidFill>
                  <a:srgbClr val="006600"/>
                </a:solidFill>
                <a:latin typeface="Tahoma" pitchFamily="34" charset="0"/>
                <a:cs typeface="Tahoma" pitchFamily="34" charset="0"/>
              </a:rPr>
              <a:t>    megóvása, károsításának </a:t>
            </a:r>
          </a:p>
          <a:p>
            <a:pPr eaLnBrk="1" hangingPunct="1">
              <a:lnSpc>
                <a:spcPct val="80000"/>
              </a:lnSpc>
              <a:buFontTx/>
              <a:buNone/>
            </a:pPr>
            <a:r>
              <a:rPr lang="hu-HU" altLang="hu-HU" sz="2200" smtClean="0">
                <a:solidFill>
                  <a:srgbClr val="006600"/>
                </a:solidFill>
                <a:latin typeface="Tahoma" pitchFamily="34" charset="0"/>
                <a:cs typeface="Tahoma" pitchFamily="34" charset="0"/>
              </a:rPr>
              <a:t>    megelőzése érdekében – </a:t>
            </a:r>
          </a:p>
          <a:p>
            <a:pPr eaLnBrk="1" hangingPunct="1">
              <a:lnSpc>
                <a:spcPct val="80000"/>
              </a:lnSpc>
              <a:buFontTx/>
              <a:buNone/>
            </a:pPr>
            <a:r>
              <a:rPr lang="hu-HU" altLang="hu-HU" sz="2200" smtClean="0">
                <a:solidFill>
                  <a:srgbClr val="006600"/>
                </a:solidFill>
                <a:latin typeface="Tahoma" pitchFamily="34" charset="0"/>
                <a:cs typeface="Tahoma" pitchFamily="34" charset="0"/>
              </a:rPr>
              <a:t>    egyenruhával és szolgálati </a:t>
            </a:r>
          </a:p>
          <a:p>
            <a:pPr eaLnBrk="1" hangingPunct="1">
              <a:lnSpc>
                <a:spcPct val="80000"/>
              </a:lnSpc>
              <a:buFontTx/>
              <a:buNone/>
            </a:pPr>
            <a:r>
              <a:rPr lang="hu-HU" altLang="hu-HU" sz="2200" smtClean="0">
                <a:solidFill>
                  <a:srgbClr val="006600"/>
                </a:solidFill>
                <a:latin typeface="Tahoma" pitchFamily="34" charset="0"/>
                <a:cs typeface="Tahoma" pitchFamily="34" charset="0"/>
              </a:rPr>
              <a:t>    lőfegyverrel ellátott tagokból álló – </a:t>
            </a:r>
          </a:p>
          <a:p>
            <a:pPr eaLnBrk="1" hangingPunct="1">
              <a:lnSpc>
                <a:spcPct val="80000"/>
              </a:lnSpc>
              <a:buFontTx/>
              <a:buNone/>
            </a:pPr>
            <a:r>
              <a:rPr lang="hu-HU" altLang="hu-HU" sz="2200" smtClean="0">
                <a:solidFill>
                  <a:srgbClr val="006600"/>
                </a:solidFill>
                <a:latin typeface="Tahoma" pitchFamily="34" charset="0"/>
                <a:cs typeface="Tahoma" pitchFamily="34" charset="0"/>
              </a:rPr>
              <a:t>    Természetvédelmi Őrszolgálat </a:t>
            </a:r>
          </a:p>
          <a:p>
            <a:pPr eaLnBrk="1" hangingPunct="1">
              <a:lnSpc>
                <a:spcPct val="80000"/>
              </a:lnSpc>
              <a:buFontTx/>
              <a:buNone/>
            </a:pPr>
            <a:r>
              <a:rPr lang="hu-HU" altLang="hu-HU" sz="2200" smtClean="0">
                <a:solidFill>
                  <a:srgbClr val="006600"/>
                </a:solidFill>
                <a:latin typeface="Tahoma" pitchFamily="34" charset="0"/>
                <a:cs typeface="Tahoma" pitchFamily="34" charset="0"/>
              </a:rPr>
              <a:t>    működik.</a:t>
            </a:r>
          </a:p>
          <a:p>
            <a:pPr eaLnBrk="1" hangingPunct="1">
              <a:lnSpc>
                <a:spcPct val="80000"/>
              </a:lnSpc>
              <a:buFontTx/>
              <a:buNone/>
            </a:pPr>
            <a:r>
              <a:rPr lang="hu-HU" altLang="hu-HU" sz="2200" smtClean="0">
                <a:solidFill>
                  <a:srgbClr val="006600"/>
                </a:solidFill>
                <a:latin typeface="Tahoma" pitchFamily="34" charset="0"/>
                <a:cs typeface="Tahoma" pitchFamily="34" charset="0"/>
              </a:rPr>
              <a:t>●  A települési önkormányzat </a:t>
            </a:r>
          </a:p>
          <a:p>
            <a:pPr eaLnBrk="1" hangingPunct="1">
              <a:lnSpc>
                <a:spcPct val="80000"/>
              </a:lnSpc>
              <a:buFontTx/>
              <a:buNone/>
            </a:pPr>
            <a:r>
              <a:rPr lang="hu-HU" altLang="hu-HU" sz="2200" smtClean="0">
                <a:solidFill>
                  <a:srgbClr val="006600"/>
                </a:solidFill>
                <a:latin typeface="Tahoma" pitchFamily="34" charset="0"/>
                <a:cs typeface="Tahoma" pitchFamily="34" charset="0"/>
              </a:rPr>
              <a:t>    önkormányzati</a:t>
            </a:r>
          </a:p>
          <a:p>
            <a:pPr eaLnBrk="1" hangingPunct="1">
              <a:lnSpc>
                <a:spcPct val="80000"/>
              </a:lnSpc>
              <a:buFontTx/>
              <a:buNone/>
            </a:pPr>
            <a:r>
              <a:rPr lang="hu-HU" altLang="hu-HU" sz="2200" smtClean="0">
                <a:solidFill>
                  <a:srgbClr val="006600"/>
                </a:solidFill>
                <a:latin typeface="Tahoma" pitchFamily="34" charset="0"/>
                <a:cs typeface="Tahoma" pitchFamily="34" charset="0"/>
              </a:rPr>
              <a:t>    természetvédelmi őrszolgálatot </a:t>
            </a:r>
          </a:p>
          <a:p>
            <a:pPr eaLnBrk="1" hangingPunct="1">
              <a:lnSpc>
                <a:spcPct val="80000"/>
              </a:lnSpc>
              <a:buFontTx/>
              <a:buNone/>
            </a:pPr>
            <a:r>
              <a:rPr lang="hu-HU" altLang="hu-HU" sz="2200" smtClean="0">
                <a:solidFill>
                  <a:srgbClr val="006600"/>
                </a:solidFill>
                <a:latin typeface="Tahoma" pitchFamily="34" charset="0"/>
                <a:cs typeface="Tahoma" pitchFamily="34" charset="0"/>
              </a:rPr>
              <a:t>    működtethet.</a:t>
            </a:r>
          </a:p>
          <a:p>
            <a:pPr eaLnBrk="1" hangingPunct="1">
              <a:lnSpc>
                <a:spcPct val="80000"/>
              </a:lnSpc>
              <a:buFontTx/>
              <a:buNone/>
            </a:pPr>
            <a:endParaRPr lang="hu-HU" altLang="hu-HU" sz="2000" smtClean="0">
              <a:solidFill>
                <a:srgbClr val="006600"/>
              </a:solidFill>
            </a:endParaRPr>
          </a:p>
          <a:p>
            <a:pPr eaLnBrk="1" hangingPunct="1">
              <a:lnSpc>
                <a:spcPct val="80000"/>
              </a:lnSpc>
              <a:buFontTx/>
              <a:buNone/>
            </a:pPr>
            <a:endParaRPr lang="hu-HU" altLang="hu-HU" sz="2400" smtClean="0">
              <a:solidFill>
                <a:srgbClr val="006600"/>
              </a:solidFill>
            </a:endParaRPr>
          </a:p>
          <a:p>
            <a:pPr eaLnBrk="1" hangingPunct="1">
              <a:lnSpc>
                <a:spcPct val="80000"/>
              </a:lnSpc>
            </a:pPr>
            <a:endParaRPr lang="hu-HU" altLang="hu-HU" smtClean="0">
              <a:solidFill>
                <a:srgbClr val="006600"/>
              </a:solidFill>
            </a:endParaRPr>
          </a:p>
        </p:txBody>
      </p:sp>
      <p:pic>
        <p:nvPicPr>
          <p:cNvPr id="224260" name="Picture 4" descr="őr tere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196975"/>
            <a:ext cx="334168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24260"/>
                                        </p:tgtEl>
                                        <p:attrNameLst>
                                          <p:attrName>style.visibility</p:attrName>
                                        </p:attrNameLst>
                                      </p:cBhvr>
                                      <p:to>
                                        <p:strVal val="visible"/>
                                      </p:to>
                                    </p:set>
                                    <p:anim calcmode="lin" valueType="num">
                                      <p:cBhvr additive="base">
                                        <p:cTn id="7" dur="500" fill="hold"/>
                                        <p:tgtEl>
                                          <p:spTgt spid="224260"/>
                                        </p:tgtEl>
                                        <p:attrNameLst>
                                          <p:attrName>ppt_x</p:attrName>
                                        </p:attrNameLst>
                                      </p:cBhvr>
                                      <p:tavLst>
                                        <p:tav tm="0">
                                          <p:val>
                                            <p:strVal val="#ppt_x"/>
                                          </p:val>
                                        </p:tav>
                                        <p:tav tm="100000">
                                          <p:val>
                                            <p:strVal val="#ppt_x"/>
                                          </p:val>
                                        </p:tav>
                                      </p:tavLst>
                                    </p:anim>
                                    <p:anim calcmode="lin" valueType="num">
                                      <p:cBhvr additive="base">
                                        <p:cTn id="8" dur="500" fill="hold"/>
                                        <p:tgtEl>
                                          <p:spTgt spid="2242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solidFill>
                  <a:srgbClr val="006600"/>
                </a:solidFill>
                <a:latin typeface="Tahoma" pitchFamily="34" charset="0"/>
                <a:cs typeface="Tahoma" pitchFamily="34" charset="0"/>
              </a:rPr>
              <a:t>Őrszolgálati szervezetrendszer</a:t>
            </a:r>
          </a:p>
        </p:txBody>
      </p:sp>
      <p:sp>
        <p:nvSpPr>
          <p:cNvPr id="306179" name="Rectangle 3"/>
          <p:cNvSpPr>
            <a:spLocks noGrp="1" noChangeArrowheads="1"/>
          </p:cNvSpPr>
          <p:nvPr>
            <p:ph type="body" idx="1"/>
          </p:nvPr>
        </p:nvSpPr>
        <p:spPr/>
        <p:txBody>
          <a:bodyPr/>
          <a:lstStyle/>
          <a:p>
            <a:pPr eaLnBrk="1" hangingPunct="1">
              <a:lnSpc>
                <a:spcPct val="80000"/>
              </a:lnSpc>
              <a:buFontTx/>
              <a:buNone/>
            </a:pPr>
            <a:r>
              <a:rPr lang="hu-HU" altLang="hu-HU" sz="2500" b="1" smtClean="0">
                <a:solidFill>
                  <a:srgbClr val="006600"/>
                </a:solidFill>
                <a:latin typeface="Tahoma" pitchFamily="34" charset="0"/>
                <a:cs typeface="Tahoma" pitchFamily="34" charset="0"/>
              </a:rPr>
              <a:t>Országos</a:t>
            </a:r>
            <a:r>
              <a:rPr lang="hu-HU" altLang="hu-HU" sz="2500" smtClean="0">
                <a:solidFill>
                  <a:srgbClr val="006600"/>
                </a:solidFill>
                <a:latin typeface="Tahoma" pitchFamily="34" charset="0"/>
                <a:cs typeface="Tahoma" pitchFamily="34" charset="0"/>
              </a:rPr>
              <a:t> </a:t>
            </a:r>
            <a:r>
              <a:rPr lang="hu-HU" altLang="hu-HU" sz="2500" b="1" smtClean="0">
                <a:solidFill>
                  <a:srgbClr val="006600"/>
                </a:solidFill>
                <a:latin typeface="Tahoma" pitchFamily="34" charset="0"/>
                <a:cs typeface="Tahoma" pitchFamily="34" charset="0"/>
              </a:rPr>
              <a:t>szakmai</a:t>
            </a:r>
            <a:r>
              <a:rPr lang="hu-HU" altLang="hu-HU" sz="2500" smtClean="0">
                <a:solidFill>
                  <a:srgbClr val="006600"/>
                </a:solidFill>
                <a:latin typeface="Tahoma" pitchFamily="34" charset="0"/>
                <a:cs typeface="Tahoma" pitchFamily="34" charset="0"/>
              </a:rPr>
              <a:t> </a:t>
            </a:r>
            <a:r>
              <a:rPr lang="hu-HU" altLang="hu-HU" sz="2500" b="1" smtClean="0">
                <a:solidFill>
                  <a:srgbClr val="006600"/>
                </a:solidFill>
                <a:latin typeface="Tahoma" pitchFamily="34" charset="0"/>
                <a:cs typeface="Tahoma" pitchFamily="34" charset="0"/>
              </a:rPr>
              <a:t>irányítás</a:t>
            </a:r>
            <a:r>
              <a:rPr lang="hu-HU" altLang="hu-HU" sz="2500" smtClean="0">
                <a:solidFill>
                  <a:srgbClr val="006600"/>
                </a:solidFill>
                <a:latin typeface="Tahoma" pitchFamily="34" charset="0"/>
                <a:cs typeface="Tahoma" pitchFamily="34" charset="0"/>
              </a:rPr>
              <a:t> </a:t>
            </a:r>
            <a:r>
              <a:rPr lang="hu-HU" altLang="hu-HU" sz="2500" b="1" smtClean="0">
                <a:solidFill>
                  <a:srgbClr val="006600"/>
                </a:solidFill>
                <a:latin typeface="Tahoma" pitchFamily="34" charset="0"/>
                <a:cs typeface="Tahoma" pitchFamily="34" charset="0"/>
              </a:rPr>
              <a:t>és</a:t>
            </a:r>
            <a:r>
              <a:rPr lang="hu-HU" altLang="hu-HU" sz="2500" smtClean="0">
                <a:solidFill>
                  <a:srgbClr val="006600"/>
                </a:solidFill>
                <a:latin typeface="Tahoma" pitchFamily="34" charset="0"/>
                <a:cs typeface="Tahoma" pitchFamily="34" charset="0"/>
              </a:rPr>
              <a:t> </a:t>
            </a:r>
            <a:r>
              <a:rPr lang="hu-HU" altLang="hu-HU" sz="2500" b="1" smtClean="0">
                <a:solidFill>
                  <a:srgbClr val="006600"/>
                </a:solidFill>
                <a:latin typeface="Tahoma" pitchFamily="34" charset="0"/>
                <a:cs typeface="Tahoma" pitchFamily="34" charset="0"/>
              </a:rPr>
              <a:t>felügyelet</a:t>
            </a:r>
          </a:p>
          <a:p>
            <a:pPr eaLnBrk="1" hangingPunct="1">
              <a:lnSpc>
                <a:spcPct val="80000"/>
              </a:lnSpc>
              <a:buFontTx/>
              <a:buNone/>
            </a:pPr>
            <a:r>
              <a:rPr lang="hu-HU" altLang="hu-HU" sz="2500" smtClean="0">
                <a:solidFill>
                  <a:srgbClr val="006600"/>
                </a:solidFill>
                <a:latin typeface="Tahoma" pitchFamily="34" charset="0"/>
                <a:cs typeface="Tahoma" pitchFamily="34" charset="0"/>
              </a:rPr>
              <a:t>(Földművelésügyi Minisztérium)</a:t>
            </a:r>
          </a:p>
          <a:p>
            <a:pPr eaLnBrk="1" hangingPunct="1">
              <a:lnSpc>
                <a:spcPct val="80000"/>
              </a:lnSpc>
              <a:buFontTx/>
              <a:buNone/>
            </a:pPr>
            <a:endParaRPr lang="hu-HU" altLang="hu-HU" sz="2500" b="1" smtClean="0">
              <a:solidFill>
                <a:srgbClr val="006600"/>
              </a:solidFill>
              <a:latin typeface="Tahoma" pitchFamily="34" charset="0"/>
              <a:cs typeface="Tahoma" pitchFamily="34" charset="0"/>
            </a:endParaRPr>
          </a:p>
          <a:p>
            <a:pPr eaLnBrk="1" hangingPunct="1">
              <a:lnSpc>
                <a:spcPct val="80000"/>
              </a:lnSpc>
              <a:buFontTx/>
              <a:buNone/>
            </a:pPr>
            <a:r>
              <a:rPr lang="hu-HU" altLang="hu-HU" sz="2500" b="1" smtClean="0">
                <a:solidFill>
                  <a:srgbClr val="006600"/>
                </a:solidFill>
                <a:latin typeface="Tahoma" pitchFamily="34" charset="0"/>
                <a:cs typeface="Tahoma" pitchFamily="34" charset="0"/>
              </a:rPr>
              <a:t>Nemzeti park igazgatóság</a:t>
            </a:r>
            <a:r>
              <a:rPr lang="hu-HU" altLang="hu-HU" sz="2500" smtClean="0">
                <a:latin typeface="Tahoma" pitchFamily="34" charset="0"/>
                <a:cs typeface="Tahoma" pitchFamily="34" charset="0"/>
              </a:rPr>
              <a:t> (10 regionális szerv)</a:t>
            </a:r>
          </a:p>
          <a:p>
            <a:pPr eaLnBrk="1" hangingPunct="1">
              <a:lnSpc>
                <a:spcPct val="80000"/>
              </a:lnSpc>
              <a:buFontTx/>
              <a:buNone/>
            </a:pPr>
            <a:r>
              <a:rPr lang="hu-HU" altLang="hu-HU" sz="2500" b="1" smtClean="0">
                <a:solidFill>
                  <a:srgbClr val="006600"/>
                </a:solidFill>
                <a:latin typeface="Tahoma" pitchFamily="34" charset="0"/>
                <a:cs typeface="Tahoma" pitchFamily="34" charset="0"/>
              </a:rPr>
              <a:t>Természetvédelmi tájegység</a:t>
            </a:r>
          </a:p>
          <a:p>
            <a:pPr eaLnBrk="1" hangingPunct="1">
              <a:lnSpc>
                <a:spcPct val="80000"/>
              </a:lnSpc>
              <a:buFontTx/>
              <a:buNone/>
            </a:pPr>
            <a:r>
              <a:rPr lang="hu-HU" altLang="hu-HU" sz="2500" smtClean="0">
                <a:latin typeface="Tahoma" pitchFamily="34" charset="0"/>
                <a:cs typeface="Tahoma" pitchFamily="34" charset="0"/>
              </a:rPr>
              <a:t>150 – 200 ezer ha közigazgatási működési terület </a:t>
            </a:r>
          </a:p>
          <a:p>
            <a:pPr eaLnBrk="1" hangingPunct="1">
              <a:lnSpc>
                <a:spcPct val="80000"/>
              </a:lnSpc>
              <a:buFontTx/>
              <a:buNone/>
            </a:pPr>
            <a:r>
              <a:rPr lang="hu-HU" altLang="hu-HU" sz="2500" smtClean="0">
                <a:latin typeface="Tahoma" pitchFamily="34" charset="0"/>
                <a:cs typeface="Tahoma" pitchFamily="34" charset="0"/>
              </a:rPr>
              <a:t>15 – 25 ezer ha védett természeti terület</a:t>
            </a:r>
          </a:p>
          <a:p>
            <a:pPr eaLnBrk="1" hangingPunct="1">
              <a:lnSpc>
                <a:spcPct val="80000"/>
              </a:lnSpc>
              <a:buFontTx/>
              <a:buNone/>
            </a:pPr>
            <a:r>
              <a:rPr lang="hu-HU" altLang="hu-HU" sz="2500" smtClean="0">
                <a:latin typeface="Tahoma" pitchFamily="34" charset="0"/>
                <a:cs typeface="Tahoma" pitchFamily="34" charset="0"/>
              </a:rPr>
              <a:t>őrcsoport (5 - 10 fő)</a:t>
            </a:r>
          </a:p>
          <a:p>
            <a:pPr eaLnBrk="1" hangingPunct="1">
              <a:lnSpc>
                <a:spcPct val="80000"/>
              </a:lnSpc>
              <a:buFontTx/>
              <a:buNone/>
            </a:pPr>
            <a:r>
              <a:rPr lang="hu-HU" altLang="hu-HU" sz="2500" b="1" smtClean="0">
                <a:solidFill>
                  <a:srgbClr val="006600"/>
                </a:solidFill>
                <a:latin typeface="Tahoma" pitchFamily="34" charset="0"/>
                <a:cs typeface="Tahoma" pitchFamily="34" charset="0"/>
              </a:rPr>
              <a:t>Természetvédelmi őrkerület</a:t>
            </a:r>
          </a:p>
          <a:p>
            <a:pPr eaLnBrk="1" hangingPunct="1">
              <a:lnSpc>
                <a:spcPct val="80000"/>
              </a:lnSpc>
              <a:buFontTx/>
              <a:buNone/>
            </a:pPr>
            <a:r>
              <a:rPr lang="hu-HU" altLang="hu-HU" sz="2500" smtClean="0">
                <a:latin typeface="Tahoma" pitchFamily="34" charset="0"/>
                <a:cs typeface="Tahoma" pitchFamily="34" charset="0"/>
              </a:rPr>
              <a:t>5 – 6 ezer ha védett természeti terület</a:t>
            </a:r>
          </a:p>
          <a:p>
            <a:pPr eaLnBrk="1" hangingPunct="1">
              <a:lnSpc>
                <a:spcPct val="80000"/>
              </a:lnSpc>
              <a:buFontTx/>
              <a:buNone/>
            </a:pPr>
            <a:r>
              <a:rPr lang="hu-HU" altLang="hu-HU" sz="2500" smtClean="0">
                <a:latin typeface="Tahoma" pitchFamily="34" charset="0"/>
                <a:cs typeface="Tahoma" pitchFamily="34" charset="0"/>
              </a:rPr>
              <a:t>őrpáros (2 - 3 fő) </a:t>
            </a:r>
          </a:p>
          <a:p>
            <a:pPr eaLnBrk="1" hangingPunct="1">
              <a:lnSpc>
                <a:spcPct val="80000"/>
              </a:lnSpc>
              <a:buFontTx/>
              <a:buNone/>
            </a:pPr>
            <a:endParaRPr lang="hu-HU" altLang="hu-HU" sz="2500" smtClean="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idx="4294967295"/>
          </p:nvPr>
        </p:nvSpPr>
        <p:spPr>
          <a:xfrm>
            <a:off x="468313" y="260350"/>
            <a:ext cx="8229600" cy="1655763"/>
          </a:xfrm>
        </p:spPr>
        <p:txBody>
          <a:bodyPr/>
          <a:lstStyle/>
          <a:p>
            <a:pPr eaLnBrk="1" hangingPunct="1"/>
            <a:r>
              <a:rPr lang="hu-HU" altLang="hu-HU" sz="3300" b="1" smtClean="0">
                <a:solidFill>
                  <a:srgbClr val="006600"/>
                </a:solidFill>
                <a:latin typeface="Tahoma" pitchFamily="34" charset="0"/>
                <a:cs typeface="Tahoma" pitchFamily="34" charset="0"/>
              </a:rPr>
              <a:t>Az állami természetvédelmi őrök </a:t>
            </a:r>
            <a:br>
              <a:rPr lang="hu-HU" altLang="hu-HU" sz="3300" b="1" smtClean="0">
                <a:solidFill>
                  <a:srgbClr val="006600"/>
                </a:solidFill>
                <a:latin typeface="Tahoma" pitchFamily="34" charset="0"/>
                <a:cs typeface="Tahoma" pitchFamily="34" charset="0"/>
              </a:rPr>
            </a:br>
            <a:r>
              <a:rPr lang="hu-HU" altLang="hu-HU" sz="3300" b="1" smtClean="0">
                <a:solidFill>
                  <a:srgbClr val="006600"/>
                </a:solidFill>
                <a:latin typeface="Tahoma" pitchFamily="34" charset="0"/>
                <a:cs typeface="Tahoma" pitchFamily="34" charset="0"/>
              </a:rPr>
              <a:t>munkaköri megnevezései</a:t>
            </a:r>
            <a:br>
              <a:rPr lang="hu-HU" altLang="hu-HU" sz="3300" b="1" smtClean="0">
                <a:solidFill>
                  <a:srgbClr val="006600"/>
                </a:solidFill>
                <a:latin typeface="Tahoma" pitchFamily="34" charset="0"/>
                <a:cs typeface="Tahoma" pitchFamily="34" charset="0"/>
              </a:rPr>
            </a:br>
            <a:r>
              <a:rPr lang="hu-HU" altLang="hu-HU" sz="3300" b="1" smtClean="0">
                <a:solidFill>
                  <a:srgbClr val="006600"/>
                </a:solidFill>
                <a:latin typeface="Tahoma" pitchFamily="34" charset="0"/>
                <a:cs typeface="Tahoma" pitchFamily="34" charset="0"/>
              </a:rPr>
              <a:t> hierarchikus sorrendben</a:t>
            </a:r>
          </a:p>
        </p:txBody>
      </p:sp>
      <p:sp>
        <p:nvSpPr>
          <p:cNvPr id="307203" name="Rectangle 3"/>
          <p:cNvSpPr>
            <a:spLocks noGrp="1" noChangeArrowheads="1"/>
          </p:cNvSpPr>
          <p:nvPr>
            <p:ph type="body" idx="4294967295"/>
          </p:nvPr>
        </p:nvSpPr>
        <p:spPr>
          <a:xfrm>
            <a:off x="430213" y="2205038"/>
            <a:ext cx="8713787" cy="4176712"/>
          </a:xfrm>
        </p:spPr>
        <p:txBody>
          <a:bodyPr/>
          <a:lstStyle/>
          <a:p>
            <a:pPr eaLnBrk="1" hangingPunct="1">
              <a:lnSpc>
                <a:spcPct val="90000"/>
              </a:lnSpc>
              <a:buFontTx/>
              <a:buNone/>
            </a:pPr>
            <a:r>
              <a:rPr lang="hu-HU" altLang="hu-HU" sz="2800" u="sng" smtClean="0">
                <a:solidFill>
                  <a:srgbClr val="006600"/>
                </a:solidFill>
                <a:latin typeface="Tahoma" pitchFamily="34" charset="0"/>
                <a:cs typeface="Tahoma" pitchFamily="34" charset="0"/>
              </a:rPr>
              <a:t>Legalább középfokú végzettséggel:</a:t>
            </a:r>
          </a:p>
          <a:p>
            <a:pPr eaLnBrk="1" hangingPunct="1">
              <a:lnSpc>
                <a:spcPct val="90000"/>
              </a:lnSpc>
              <a:buFontTx/>
              <a:buNone/>
            </a:pPr>
            <a:r>
              <a:rPr lang="hu-HU" altLang="hu-HU" sz="2800" smtClean="0">
                <a:solidFill>
                  <a:srgbClr val="006600"/>
                </a:solidFill>
                <a:latin typeface="Tahoma" pitchFamily="34" charset="0"/>
                <a:cs typeface="Tahoma" pitchFamily="34" charset="0"/>
              </a:rPr>
              <a:t>1)</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területőr,</a:t>
            </a:r>
          </a:p>
          <a:p>
            <a:pPr eaLnBrk="1" hangingPunct="1">
              <a:lnSpc>
                <a:spcPct val="90000"/>
              </a:lnSpc>
              <a:buFontTx/>
              <a:buNone/>
            </a:pPr>
            <a:r>
              <a:rPr lang="hu-HU" altLang="hu-HU" sz="2800" smtClean="0">
                <a:solidFill>
                  <a:srgbClr val="006600"/>
                </a:solidFill>
                <a:latin typeface="Tahoma" pitchFamily="34" charset="0"/>
                <a:cs typeface="Tahoma" pitchFamily="34" charset="0"/>
              </a:rPr>
              <a:t>2)</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őrkerület-vezető.</a:t>
            </a:r>
          </a:p>
          <a:p>
            <a:pPr eaLnBrk="1" hangingPunct="1">
              <a:lnSpc>
                <a:spcPct val="90000"/>
              </a:lnSpc>
              <a:buFontTx/>
              <a:buNone/>
            </a:pPr>
            <a:r>
              <a:rPr lang="hu-HU" altLang="hu-HU" sz="2800" u="sng" smtClean="0">
                <a:solidFill>
                  <a:srgbClr val="006600"/>
                </a:solidFill>
                <a:latin typeface="Tahoma" pitchFamily="34" charset="0"/>
                <a:cs typeface="Tahoma" pitchFamily="34" charset="0"/>
              </a:rPr>
              <a:t>Felsőfokú végzettséggel:</a:t>
            </a:r>
          </a:p>
          <a:p>
            <a:pPr eaLnBrk="1" hangingPunct="1">
              <a:lnSpc>
                <a:spcPct val="90000"/>
              </a:lnSpc>
              <a:buFontTx/>
              <a:buNone/>
            </a:pPr>
            <a:r>
              <a:rPr lang="hu-HU" altLang="hu-HU" sz="2800" smtClean="0">
                <a:solidFill>
                  <a:srgbClr val="006600"/>
                </a:solidFill>
                <a:latin typeface="Tahoma" pitchFamily="34" charset="0"/>
                <a:cs typeface="Tahoma" pitchFamily="34" charset="0"/>
              </a:rPr>
              <a:t>3)</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terület-felügyelő,		</a:t>
            </a:r>
          </a:p>
          <a:p>
            <a:pPr eaLnBrk="1" hangingPunct="1">
              <a:lnSpc>
                <a:spcPct val="90000"/>
              </a:lnSpc>
              <a:buFontTx/>
              <a:buNone/>
            </a:pPr>
            <a:r>
              <a:rPr lang="hu-HU" altLang="hu-HU" sz="2800" smtClean="0">
                <a:solidFill>
                  <a:srgbClr val="006600"/>
                </a:solidFill>
                <a:latin typeface="Tahoma" pitchFamily="34" charset="0"/>
                <a:cs typeface="Tahoma" pitchFamily="34" charset="0"/>
              </a:rPr>
              <a:t>4)</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tájegységvezető,</a:t>
            </a:r>
          </a:p>
          <a:p>
            <a:pPr eaLnBrk="1" hangingPunct="1">
              <a:lnSpc>
                <a:spcPct val="90000"/>
              </a:lnSpc>
              <a:buFontTx/>
              <a:buNone/>
            </a:pPr>
            <a:r>
              <a:rPr lang="hu-HU" altLang="hu-HU" sz="2800" smtClean="0">
                <a:solidFill>
                  <a:srgbClr val="006600"/>
                </a:solidFill>
                <a:latin typeface="Tahoma" pitchFamily="34" charset="0"/>
                <a:cs typeface="Tahoma" pitchFamily="34" charset="0"/>
              </a:rPr>
              <a:t>5)</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őrszolgálatvezető-  helyettes,</a:t>
            </a:r>
          </a:p>
          <a:p>
            <a:pPr eaLnBrk="1" hangingPunct="1">
              <a:lnSpc>
                <a:spcPct val="90000"/>
              </a:lnSpc>
              <a:buFontTx/>
              <a:buNone/>
            </a:pPr>
            <a:r>
              <a:rPr lang="hu-HU" altLang="hu-HU" sz="2800" smtClean="0">
                <a:solidFill>
                  <a:srgbClr val="006600"/>
                </a:solidFill>
                <a:latin typeface="Tahoma" pitchFamily="34" charset="0"/>
                <a:cs typeface="Tahoma" pitchFamily="34" charset="0"/>
              </a:rPr>
              <a:t>6)</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őrszolgálat-vezető.</a:t>
            </a:r>
          </a:p>
          <a:p>
            <a:pPr eaLnBrk="1" hangingPunct="1">
              <a:lnSpc>
                <a:spcPct val="90000"/>
              </a:lnSpc>
            </a:pPr>
            <a:endParaRPr lang="hu-HU" altLang="hu-HU" sz="2800" b="1" smtClean="0">
              <a:solidFill>
                <a:srgbClr val="006600"/>
              </a:solidFill>
            </a:endParaRPr>
          </a:p>
          <a:p>
            <a:pPr eaLnBrk="1" hangingPunct="1">
              <a:lnSpc>
                <a:spcPct val="90000"/>
              </a:lnSpc>
            </a:pPr>
            <a:endParaRPr lang="hu-HU" altLang="hu-HU" sz="2800" smtClean="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006600"/>
                </a:solidFill>
                <a:latin typeface="Tahoma" pitchFamily="34" charset="0"/>
                <a:cs typeface="Tahoma" pitchFamily="34" charset="0"/>
              </a:rPr>
              <a:t>Szolgálati igazolvány</a:t>
            </a:r>
          </a:p>
        </p:txBody>
      </p:sp>
      <p:pic>
        <p:nvPicPr>
          <p:cNvPr id="308227" name="Picture 3" descr="új 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412875"/>
            <a:ext cx="8135938" cy="511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006600"/>
                </a:solidFill>
                <a:latin typeface="Tahoma" pitchFamily="34" charset="0"/>
                <a:cs typeface="Tahoma" pitchFamily="34" charset="0"/>
              </a:rPr>
              <a:t>Szolgálati igazolvány</a:t>
            </a:r>
          </a:p>
        </p:txBody>
      </p:sp>
      <p:pic>
        <p:nvPicPr>
          <p:cNvPr id="309251" name="Picture 3" descr="új 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412875"/>
            <a:ext cx="8207375" cy="5040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pPr eaLnBrk="1" hangingPunct="1"/>
            <a:r>
              <a:rPr lang="hu-HU" altLang="hu-HU" sz="3500" b="1" smtClean="0">
                <a:solidFill>
                  <a:srgbClr val="006600"/>
                </a:solidFill>
                <a:latin typeface="Tahoma" pitchFamily="34" charset="0"/>
                <a:cs typeface="Tahoma" pitchFamily="34" charset="0"/>
              </a:rPr>
              <a:t>Egyenruházat</a:t>
            </a:r>
          </a:p>
        </p:txBody>
      </p:sp>
      <p:sp>
        <p:nvSpPr>
          <p:cNvPr id="310275" name="Rectangle 3"/>
          <p:cNvSpPr>
            <a:spLocks noGrp="1" noChangeArrowheads="1"/>
          </p:cNvSpPr>
          <p:nvPr>
            <p:ph type="body" idx="1"/>
          </p:nvPr>
        </p:nvSpPr>
        <p:spPr/>
        <p:txBody>
          <a:bodyPr/>
          <a:lstStyle/>
          <a:p>
            <a:pPr eaLnBrk="1" hangingPunct="1">
              <a:lnSpc>
                <a:spcPct val="80000"/>
              </a:lnSpc>
              <a:buFontTx/>
              <a:buNone/>
            </a:pPr>
            <a:r>
              <a:rPr lang="hu-HU" altLang="hu-HU" sz="2800" smtClean="0">
                <a:latin typeface="Tahoma" pitchFamily="34" charset="0"/>
                <a:cs typeface="Tahoma" pitchFamily="34" charset="0"/>
              </a:rPr>
              <a:t>Az egyenruha fogalma (jogszabály vezeti be).</a:t>
            </a:r>
          </a:p>
          <a:p>
            <a:pPr eaLnBrk="1" hangingPunct="1">
              <a:lnSpc>
                <a:spcPct val="80000"/>
              </a:lnSpc>
              <a:buFontTx/>
              <a:buNone/>
            </a:pPr>
            <a:r>
              <a:rPr lang="hu-HU" altLang="hu-HU" sz="2800" smtClean="0">
                <a:latin typeface="Tahoma" pitchFamily="34" charset="0"/>
                <a:cs typeface="Tahoma" pitchFamily="34" charset="0"/>
              </a:rPr>
              <a:t>Sajátos zöld szín és fazonkialakítás, társasági és terepi szolgálati viseletelem-összetétel, jelvényzettel (Szolgálati Szabályzat).</a:t>
            </a:r>
          </a:p>
          <a:p>
            <a:pPr eaLnBrk="1" hangingPunct="1">
              <a:lnSpc>
                <a:spcPct val="80000"/>
              </a:lnSpc>
              <a:buFontTx/>
              <a:buNone/>
            </a:pPr>
            <a:r>
              <a:rPr lang="hu-HU" altLang="hu-HU" sz="2800" b="1" smtClean="0">
                <a:solidFill>
                  <a:srgbClr val="006600"/>
                </a:solidFill>
                <a:latin typeface="Tahoma" pitchFamily="34" charset="0"/>
                <a:cs typeface="Tahoma" pitchFamily="34" charset="0"/>
              </a:rPr>
              <a:t>Jelvényzet:</a:t>
            </a:r>
          </a:p>
          <a:p>
            <a:pPr eaLnBrk="1" hangingPunct="1">
              <a:lnSpc>
                <a:spcPct val="80000"/>
              </a:lnSpc>
              <a:buFontTx/>
              <a:buNone/>
            </a:pPr>
            <a:r>
              <a:rPr lang="hu-HU" altLang="hu-HU" sz="2400" smtClean="0">
                <a:latin typeface="Tahoma" pitchFamily="34" charset="0"/>
                <a:cs typeface="Tahoma" pitchFamily="34" charset="0"/>
              </a:rPr>
              <a:t>● </a:t>
            </a:r>
            <a:r>
              <a:rPr lang="hu-HU" altLang="hu-HU" sz="2800" smtClean="0">
                <a:latin typeface="Tahoma" pitchFamily="34" charset="0"/>
                <a:cs typeface="Tahoma" pitchFamily="34" charset="0"/>
              </a:rPr>
              <a:t>karjelvény,</a:t>
            </a:r>
          </a:p>
          <a:p>
            <a:pPr eaLnBrk="1" hangingPunct="1">
              <a:lnSpc>
                <a:spcPct val="80000"/>
              </a:lnSpc>
              <a:buFontTx/>
              <a:buNone/>
            </a:pPr>
            <a:r>
              <a:rPr lang="hu-HU" altLang="hu-HU" sz="2400" smtClean="0">
                <a:latin typeface="Tahoma" pitchFamily="34" charset="0"/>
                <a:cs typeface="Tahoma" pitchFamily="34" charset="0"/>
              </a:rPr>
              <a:t>●</a:t>
            </a:r>
            <a:r>
              <a:rPr lang="hu-HU" altLang="hu-HU" sz="2800" smtClean="0">
                <a:latin typeface="Tahoma" pitchFamily="34" charset="0"/>
                <a:cs typeface="Tahoma" pitchFamily="34" charset="0"/>
              </a:rPr>
              <a:t> állományjelző, illetve szakmai jelvény,</a:t>
            </a:r>
          </a:p>
          <a:p>
            <a:pPr eaLnBrk="1" hangingPunct="1">
              <a:lnSpc>
                <a:spcPct val="80000"/>
              </a:lnSpc>
              <a:buFontTx/>
              <a:buNone/>
            </a:pPr>
            <a:r>
              <a:rPr lang="hu-HU" altLang="hu-HU" sz="2400" smtClean="0">
                <a:latin typeface="Tahoma" pitchFamily="34" charset="0"/>
                <a:cs typeface="Tahoma" pitchFamily="34" charset="0"/>
              </a:rPr>
              <a:t>●</a:t>
            </a:r>
            <a:r>
              <a:rPr lang="hu-HU" altLang="hu-HU" sz="2800" smtClean="0">
                <a:latin typeface="Tahoma" pitchFamily="34" charset="0"/>
                <a:cs typeface="Tahoma" pitchFamily="34" charset="0"/>
              </a:rPr>
              <a:t> beosztásjelzés, név,</a:t>
            </a:r>
          </a:p>
          <a:p>
            <a:pPr eaLnBrk="1" hangingPunct="1">
              <a:lnSpc>
                <a:spcPct val="80000"/>
              </a:lnSpc>
              <a:buFontTx/>
              <a:buNone/>
            </a:pPr>
            <a:r>
              <a:rPr lang="hu-HU" altLang="hu-HU" sz="2400" smtClean="0">
                <a:latin typeface="Tahoma" pitchFamily="34" charset="0"/>
                <a:cs typeface="Tahoma" pitchFamily="34" charset="0"/>
              </a:rPr>
              <a:t>●</a:t>
            </a:r>
            <a:r>
              <a:rPr lang="hu-HU" altLang="hu-HU" sz="2800" smtClean="0">
                <a:latin typeface="Tahoma" pitchFamily="34" charset="0"/>
                <a:cs typeface="Tahoma" pitchFamily="34" charset="0"/>
              </a:rPr>
              <a:t> sapkajelvény, illetve kalapjelvény,</a:t>
            </a:r>
          </a:p>
          <a:p>
            <a:pPr eaLnBrk="1" hangingPunct="1">
              <a:lnSpc>
                <a:spcPct val="80000"/>
              </a:lnSpc>
              <a:buFontTx/>
              <a:buNone/>
            </a:pPr>
            <a:r>
              <a:rPr lang="hu-HU" altLang="hu-HU" sz="2400" smtClean="0">
                <a:latin typeface="Tahoma" pitchFamily="34" charset="0"/>
                <a:cs typeface="Tahoma" pitchFamily="34" charset="0"/>
              </a:rPr>
              <a:t>●</a:t>
            </a:r>
            <a:r>
              <a:rPr lang="hu-HU" altLang="hu-HU" sz="2800" smtClean="0">
                <a:latin typeface="Tahoma" pitchFamily="34" charset="0"/>
                <a:cs typeface="Tahoma" pitchFamily="34" charset="0"/>
              </a:rPr>
              <a:t> szolgálati jelvény és szolgálati igazolvány.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188913"/>
            <a:ext cx="8229600" cy="1079847"/>
          </a:xfrm>
        </p:spPr>
        <p:txBody>
          <a:bodyPr/>
          <a:lstStyle/>
          <a:p>
            <a:pPr eaLnBrk="1" hangingPunct="1"/>
            <a:r>
              <a:rPr lang="hu-HU" altLang="hu-HU" sz="3500" b="1" dirty="0" smtClean="0">
                <a:latin typeface="Tahoma" pitchFamily="34" charset="0"/>
                <a:cs typeface="Tahoma" pitchFamily="34" charset="0"/>
              </a:rPr>
              <a:t>Nevezetes évszámok</a:t>
            </a:r>
          </a:p>
        </p:txBody>
      </p:sp>
      <p:sp>
        <p:nvSpPr>
          <p:cNvPr id="136195" name="Rectangle 3"/>
          <p:cNvSpPr>
            <a:spLocks noGrp="1" noChangeArrowheads="1"/>
          </p:cNvSpPr>
          <p:nvPr>
            <p:ph type="body" idx="1"/>
          </p:nvPr>
        </p:nvSpPr>
        <p:spPr>
          <a:xfrm>
            <a:off x="468313" y="1484313"/>
            <a:ext cx="8229600" cy="4608512"/>
          </a:xfrm>
        </p:spPr>
        <p:txBody>
          <a:bodyPr/>
          <a:lstStyle/>
          <a:p>
            <a:pPr eaLnBrk="1" hangingPunct="1">
              <a:lnSpc>
                <a:spcPct val="80000"/>
              </a:lnSpc>
              <a:buFontTx/>
              <a:buNone/>
            </a:pPr>
            <a:r>
              <a:rPr lang="hu-HU" altLang="hu-HU" sz="2000" smtClean="0">
                <a:latin typeface="Tahoma" pitchFamily="34" charset="0"/>
                <a:cs typeface="Tahoma" pitchFamily="34" charset="0"/>
              </a:rPr>
              <a:t>1729 – törvény a vadászatról és a madarászatról</a:t>
            </a:r>
          </a:p>
          <a:p>
            <a:pPr eaLnBrk="1" hangingPunct="1">
              <a:lnSpc>
                <a:spcPct val="80000"/>
              </a:lnSpc>
              <a:buFontTx/>
              <a:buNone/>
            </a:pPr>
            <a:r>
              <a:rPr lang="hu-HU" altLang="hu-HU" sz="2000" smtClean="0">
                <a:latin typeface="Tahoma" pitchFamily="34" charset="0"/>
                <a:cs typeface="Tahoma" pitchFamily="34" charset="0"/>
              </a:rPr>
              <a:t>1791 – első feudális erdőtörvény        </a:t>
            </a:r>
          </a:p>
          <a:p>
            <a:pPr eaLnBrk="1" hangingPunct="1">
              <a:lnSpc>
                <a:spcPct val="80000"/>
              </a:lnSpc>
              <a:buFontTx/>
              <a:buNone/>
            </a:pPr>
            <a:r>
              <a:rPr lang="hu-HU" altLang="hu-HU" sz="2000" smtClean="0">
                <a:latin typeface="Tahoma" pitchFamily="34" charset="0"/>
                <a:cs typeface="Tahoma" pitchFamily="34" charset="0"/>
              </a:rPr>
              <a:t>1879 – első polgári erdőtörvény</a:t>
            </a:r>
          </a:p>
          <a:p>
            <a:pPr eaLnBrk="1" hangingPunct="1">
              <a:lnSpc>
                <a:spcPct val="80000"/>
              </a:lnSpc>
              <a:buFontTx/>
              <a:buNone/>
            </a:pPr>
            <a:r>
              <a:rPr lang="hu-HU" altLang="hu-HU" sz="2000" smtClean="0">
                <a:latin typeface="Tahoma" pitchFamily="34" charset="0"/>
                <a:cs typeface="Tahoma" pitchFamily="34" charset="0"/>
              </a:rPr>
              <a:t>1883 – törvény a vadászatról              </a:t>
            </a:r>
          </a:p>
          <a:p>
            <a:pPr eaLnBrk="1" hangingPunct="1">
              <a:lnSpc>
                <a:spcPct val="80000"/>
              </a:lnSpc>
              <a:buFontTx/>
              <a:buNone/>
            </a:pPr>
            <a:r>
              <a:rPr lang="hu-HU" altLang="hu-HU" sz="2000" smtClean="0">
                <a:latin typeface="Tahoma" pitchFamily="34" charset="0"/>
                <a:cs typeface="Tahoma" pitchFamily="34" charset="0"/>
              </a:rPr>
              <a:t>1888 – törvény a halászatról</a:t>
            </a:r>
          </a:p>
          <a:p>
            <a:pPr eaLnBrk="1" hangingPunct="1">
              <a:lnSpc>
                <a:spcPct val="80000"/>
              </a:lnSpc>
              <a:buFontTx/>
              <a:buNone/>
            </a:pPr>
            <a:r>
              <a:rPr lang="hu-HU" altLang="hu-HU" sz="2000" smtClean="0">
                <a:latin typeface="Tahoma" pitchFamily="34" charset="0"/>
                <a:cs typeface="Tahoma" pitchFamily="34" charset="0"/>
              </a:rPr>
              <a:t>1935</a:t>
            </a:r>
            <a:r>
              <a:rPr lang="hu-HU" altLang="hu-HU" sz="2000" smtClean="0">
                <a:solidFill>
                  <a:srgbClr val="008000"/>
                </a:solidFill>
                <a:latin typeface="Tahoma" pitchFamily="34" charset="0"/>
                <a:cs typeface="Tahoma" pitchFamily="34" charset="0"/>
              </a:rPr>
              <a:t> – törvény az erdőkről és a természetvédelemről</a:t>
            </a:r>
          </a:p>
          <a:p>
            <a:pPr eaLnBrk="1" hangingPunct="1">
              <a:lnSpc>
                <a:spcPct val="80000"/>
              </a:lnSpc>
              <a:buFontTx/>
              <a:buNone/>
            </a:pPr>
            <a:r>
              <a:rPr lang="hu-HU" altLang="hu-HU" sz="2000" smtClean="0">
                <a:latin typeface="Tahoma" pitchFamily="34" charset="0"/>
                <a:cs typeface="Tahoma" pitchFamily="34" charset="0"/>
              </a:rPr>
              <a:t>1961 – törvény az erdőkről és a vadgazdálkodásról</a:t>
            </a:r>
          </a:p>
          <a:p>
            <a:pPr eaLnBrk="1" hangingPunct="1">
              <a:lnSpc>
                <a:spcPct val="80000"/>
              </a:lnSpc>
              <a:buFontTx/>
              <a:buNone/>
            </a:pPr>
            <a:r>
              <a:rPr lang="hu-HU" altLang="hu-HU" sz="2000" smtClean="0">
                <a:latin typeface="Tahoma" pitchFamily="34" charset="0"/>
                <a:cs typeface="Tahoma" pitchFamily="34" charset="0"/>
              </a:rPr>
              <a:t>	    </a:t>
            </a:r>
            <a:r>
              <a:rPr lang="hu-HU" altLang="hu-HU" sz="2000" smtClean="0">
                <a:solidFill>
                  <a:srgbClr val="008000"/>
                </a:solidFill>
                <a:latin typeface="Tahoma" pitchFamily="34" charset="0"/>
                <a:cs typeface="Tahoma" pitchFamily="34" charset="0"/>
              </a:rPr>
              <a:t>– törvényerejű rendelet a természetvédelemről</a:t>
            </a:r>
          </a:p>
          <a:p>
            <a:pPr eaLnBrk="1" hangingPunct="1">
              <a:lnSpc>
                <a:spcPct val="80000"/>
              </a:lnSpc>
              <a:buFontTx/>
              <a:buNone/>
            </a:pPr>
            <a:r>
              <a:rPr lang="hu-HU" altLang="hu-HU" sz="2000" smtClean="0">
                <a:latin typeface="Tahoma" pitchFamily="34" charset="0"/>
                <a:cs typeface="Tahoma" pitchFamily="34" charset="0"/>
              </a:rPr>
              <a:t>1972 – első nemzeti parkunk (HNP)</a:t>
            </a:r>
          </a:p>
          <a:p>
            <a:pPr eaLnBrk="1" hangingPunct="1">
              <a:lnSpc>
                <a:spcPct val="80000"/>
              </a:lnSpc>
              <a:buFontTx/>
              <a:buNone/>
            </a:pPr>
            <a:r>
              <a:rPr lang="hu-HU" altLang="hu-HU" sz="2000" smtClean="0">
                <a:latin typeface="Tahoma" pitchFamily="34" charset="0"/>
                <a:cs typeface="Tahoma" pitchFamily="34" charset="0"/>
              </a:rPr>
              <a:t>1982 </a:t>
            </a:r>
            <a:r>
              <a:rPr lang="hu-HU" altLang="hu-HU" sz="2000" smtClean="0">
                <a:solidFill>
                  <a:srgbClr val="008000"/>
                </a:solidFill>
                <a:latin typeface="Tahoma" pitchFamily="34" charset="0"/>
                <a:cs typeface="Tahoma" pitchFamily="34" charset="0"/>
              </a:rPr>
              <a:t>– törvényerejű rendelet a természetvédelemről</a:t>
            </a:r>
          </a:p>
          <a:p>
            <a:pPr eaLnBrk="1" hangingPunct="1">
              <a:lnSpc>
                <a:spcPct val="80000"/>
              </a:lnSpc>
              <a:buFontTx/>
              <a:buNone/>
            </a:pPr>
            <a:endParaRPr lang="hu-HU" altLang="hu-HU" sz="2000" smtClean="0">
              <a:latin typeface="Tahoma" pitchFamily="34" charset="0"/>
              <a:cs typeface="Tahoma" pitchFamily="34" charset="0"/>
            </a:endParaRPr>
          </a:p>
          <a:p>
            <a:pPr eaLnBrk="1" hangingPunct="1">
              <a:lnSpc>
                <a:spcPct val="80000"/>
              </a:lnSpc>
              <a:buFontTx/>
              <a:buNone/>
            </a:pPr>
            <a:r>
              <a:rPr lang="hu-HU" altLang="hu-HU" sz="2000" smtClean="0">
                <a:latin typeface="Tahoma" pitchFamily="34" charset="0"/>
                <a:cs typeface="Tahoma" pitchFamily="34" charset="0"/>
              </a:rPr>
              <a:t>1996</a:t>
            </a:r>
            <a:r>
              <a:rPr lang="hu-HU" altLang="hu-HU" sz="2000" smtClean="0">
                <a:solidFill>
                  <a:srgbClr val="008000"/>
                </a:solidFill>
                <a:latin typeface="Tahoma" pitchFamily="34" charset="0"/>
                <a:cs typeface="Tahoma" pitchFamily="34" charset="0"/>
              </a:rPr>
              <a:t> – törvény a természet védelméről</a:t>
            </a:r>
          </a:p>
          <a:p>
            <a:pPr eaLnBrk="1" hangingPunct="1">
              <a:lnSpc>
                <a:spcPct val="80000"/>
              </a:lnSpc>
              <a:buFontTx/>
              <a:buNone/>
            </a:pPr>
            <a:r>
              <a:rPr lang="hu-HU" altLang="hu-HU" sz="2000" smtClean="0">
                <a:latin typeface="Tahoma" pitchFamily="34" charset="0"/>
                <a:cs typeface="Tahoma" pitchFamily="34" charset="0"/>
              </a:rPr>
              <a:t>	    – törvény az erdőről és az erdő védelméről</a:t>
            </a:r>
          </a:p>
          <a:p>
            <a:pPr eaLnBrk="1" hangingPunct="1">
              <a:lnSpc>
                <a:spcPct val="80000"/>
              </a:lnSpc>
              <a:buFontTx/>
              <a:buNone/>
            </a:pPr>
            <a:r>
              <a:rPr lang="hu-HU" altLang="hu-HU" sz="2000" smtClean="0">
                <a:latin typeface="Tahoma" pitchFamily="34" charset="0"/>
                <a:cs typeface="Tahoma" pitchFamily="34" charset="0"/>
              </a:rPr>
              <a:t>	    – törvény a vad védelméről, a vadgazdálkodásról, valamint a</a:t>
            </a:r>
          </a:p>
          <a:p>
            <a:pPr eaLnBrk="1" hangingPunct="1">
              <a:lnSpc>
                <a:spcPct val="80000"/>
              </a:lnSpc>
              <a:buFontTx/>
              <a:buNone/>
            </a:pPr>
            <a:r>
              <a:rPr lang="hu-HU" altLang="hu-HU" sz="2000" smtClean="0">
                <a:latin typeface="Tahoma" pitchFamily="34" charset="0"/>
                <a:cs typeface="Tahoma" pitchFamily="34" charset="0"/>
              </a:rPr>
              <a:t>            vadászatról</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006600"/>
                </a:solidFill>
                <a:latin typeface="Tahoma" pitchFamily="34" charset="0"/>
                <a:cs typeface="Tahoma" pitchFamily="34" charset="0"/>
              </a:rPr>
              <a:t>Szolgálati állományjelző és beosztásjelzés</a:t>
            </a:r>
          </a:p>
        </p:txBody>
      </p:sp>
      <p:pic>
        <p:nvPicPr>
          <p:cNvPr id="226308" name="Picture 4" descr="bnpi2"/>
          <p:cNvPicPr>
            <a:picLocks noGrp="1" noChangeAspect="1" noChangeArrowheads="1"/>
          </p:cNvPicPr>
          <p:nvPr>
            <p:ph sz="half" idx="1"/>
          </p:nvPr>
        </p:nvPicPr>
        <p:blipFill>
          <a:blip r:embed="rId2">
            <a:lum bright="-12000" contrast="18000"/>
            <a:extLst>
              <a:ext uri="{28A0092B-C50C-407E-A947-70E740481C1C}">
                <a14:useLocalDpi xmlns:a14="http://schemas.microsoft.com/office/drawing/2010/main" val="0"/>
              </a:ext>
            </a:extLst>
          </a:blip>
          <a:srcRect/>
          <a:stretch>
            <a:fillRect/>
          </a:stretch>
        </p:blipFill>
        <p:spPr>
          <a:xfrm>
            <a:off x="1116013" y="1628775"/>
            <a:ext cx="7200900" cy="201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6309" name="Picture 5" descr="rang"/>
          <p:cNvPicPr>
            <a:picLocks noGrp="1" noChangeAspect="1" noChangeArrowheads="1"/>
          </p:cNvPicPr>
          <p:nvPr>
            <p:ph sz="half" idx="2"/>
          </p:nvPr>
        </p:nvPicPr>
        <p:blipFill>
          <a:blip r:embed="rId3">
            <a:lum bright="-6000" contrast="12000"/>
            <a:extLst>
              <a:ext uri="{28A0092B-C50C-407E-A947-70E740481C1C}">
                <a14:useLocalDpi xmlns:a14="http://schemas.microsoft.com/office/drawing/2010/main" val="0"/>
              </a:ext>
            </a:extLst>
          </a:blip>
          <a:srcRect/>
          <a:stretch>
            <a:fillRect/>
          </a:stretch>
        </p:blipFill>
        <p:spPr>
          <a:xfrm>
            <a:off x="1116013" y="3933825"/>
            <a:ext cx="7199312" cy="215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26308"/>
                                        </p:tgtEl>
                                        <p:attrNameLst>
                                          <p:attrName>style.visibility</p:attrName>
                                        </p:attrNameLst>
                                      </p:cBhvr>
                                      <p:to>
                                        <p:strVal val="visible"/>
                                      </p:to>
                                    </p:set>
                                    <p:anim calcmode="lin" valueType="num">
                                      <p:cBhvr additive="base">
                                        <p:cTn id="7" dur="500" fill="hold"/>
                                        <p:tgtEl>
                                          <p:spTgt spid="226308"/>
                                        </p:tgtEl>
                                        <p:attrNameLst>
                                          <p:attrName>ppt_x</p:attrName>
                                        </p:attrNameLst>
                                      </p:cBhvr>
                                      <p:tavLst>
                                        <p:tav tm="0">
                                          <p:val>
                                            <p:strVal val="0-#ppt_w/2"/>
                                          </p:val>
                                        </p:tav>
                                        <p:tav tm="100000">
                                          <p:val>
                                            <p:strVal val="#ppt_x"/>
                                          </p:val>
                                        </p:tav>
                                      </p:tavLst>
                                    </p:anim>
                                    <p:anim calcmode="lin" valueType="num">
                                      <p:cBhvr additive="base">
                                        <p:cTn id="8" dur="500" fill="hold"/>
                                        <p:tgtEl>
                                          <p:spTgt spid="22630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6309"/>
                                        </p:tgtEl>
                                        <p:attrNameLst>
                                          <p:attrName>style.visibility</p:attrName>
                                        </p:attrNameLst>
                                      </p:cBhvr>
                                      <p:to>
                                        <p:strVal val="visible"/>
                                      </p:to>
                                    </p:set>
                                    <p:anim calcmode="lin" valueType="num">
                                      <p:cBhvr additive="base">
                                        <p:cTn id="11" dur="500" fill="hold"/>
                                        <p:tgtEl>
                                          <p:spTgt spid="226309"/>
                                        </p:tgtEl>
                                        <p:attrNameLst>
                                          <p:attrName>ppt_x</p:attrName>
                                        </p:attrNameLst>
                                      </p:cBhvr>
                                      <p:tavLst>
                                        <p:tav tm="0">
                                          <p:val>
                                            <p:strVal val="1+#ppt_w/2"/>
                                          </p:val>
                                        </p:tav>
                                        <p:tav tm="100000">
                                          <p:val>
                                            <p:strVal val="#ppt_x"/>
                                          </p:val>
                                        </p:tav>
                                      </p:tavLst>
                                    </p:anim>
                                    <p:anim calcmode="lin" valueType="num">
                                      <p:cBhvr additive="base">
                                        <p:cTn id="12" dur="500" fill="hold"/>
                                        <p:tgtEl>
                                          <p:spTgt spid="2263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pPr eaLnBrk="1" hangingPunct="1"/>
            <a:r>
              <a:rPr lang="hu-HU" altLang="hu-HU" smtClean="0"/>
              <a:t>.</a:t>
            </a:r>
          </a:p>
        </p:txBody>
      </p:sp>
      <p:pic>
        <p:nvPicPr>
          <p:cNvPr id="312323" name="Picture 3" descr="új 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9113" y="449263"/>
            <a:ext cx="3457575" cy="6408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188640"/>
            <a:ext cx="8229600" cy="1152128"/>
          </a:xfrm>
        </p:spPr>
        <p:txBody>
          <a:bodyPr/>
          <a:lstStyle/>
          <a:p>
            <a:pPr eaLnBrk="1" hangingPunct="1"/>
            <a:r>
              <a:rPr lang="hu-HU" altLang="hu-HU" sz="3500" b="1" dirty="0" smtClean="0">
                <a:solidFill>
                  <a:srgbClr val="006600"/>
                </a:solidFill>
                <a:latin typeface="Tahoma" pitchFamily="34" charset="0"/>
                <a:cs typeface="Tahoma" pitchFamily="34" charset="0"/>
              </a:rPr>
              <a:t>A Természetvédelmi Őrszolgálat feladatköre</a:t>
            </a:r>
          </a:p>
        </p:txBody>
      </p:sp>
      <p:sp>
        <p:nvSpPr>
          <p:cNvPr id="313347" name="Rectangle 3"/>
          <p:cNvSpPr>
            <a:spLocks noGrp="1" noChangeArrowheads="1"/>
          </p:cNvSpPr>
          <p:nvPr>
            <p:ph type="body" idx="1"/>
          </p:nvPr>
        </p:nvSpPr>
        <p:spPr>
          <a:xfrm>
            <a:off x="457200" y="1600200"/>
            <a:ext cx="8229600" cy="4852988"/>
          </a:xfrm>
        </p:spPr>
        <p:txBody>
          <a:bodyPr/>
          <a:lstStyle/>
          <a:p>
            <a:pPr eaLnBrk="1" hangingPunct="1">
              <a:lnSpc>
                <a:spcPct val="80000"/>
              </a:lnSpc>
              <a:buFontTx/>
              <a:buNone/>
            </a:pPr>
            <a:r>
              <a:rPr lang="hu-HU" altLang="hu-HU" sz="2400" smtClean="0">
                <a:solidFill>
                  <a:srgbClr val="006600"/>
                </a:solidFill>
                <a:latin typeface="Tahoma" pitchFamily="34" charset="0"/>
                <a:cs typeface="Tahoma" pitchFamily="34" charset="0"/>
              </a:rPr>
              <a:t>1/ </a:t>
            </a:r>
            <a:r>
              <a:rPr lang="hu-HU" altLang="hu-HU" sz="2400" b="1" smtClean="0">
                <a:solidFill>
                  <a:srgbClr val="006600"/>
                </a:solidFill>
                <a:latin typeface="Tahoma" pitchFamily="34" charset="0"/>
                <a:cs typeface="Tahoma" pitchFamily="34" charset="0"/>
              </a:rPr>
              <a:t>A védett természeti területek</a:t>
            </a:r>
            <a:r>
              <a:rPr lang="hu-HU" altLang="hu-HU" sz="2400" smtClean="0">
                <a:solidFill>
                  <a:srgbClr val="006600"/>
                </a:solidFill>
                <a:latin typeface="Tahoma" pitchFamily="34" charset="0"/>
                <a:cs typeface="Tahoma" pitchFamily="34" charset="0"/>
              </a:rPr>
              <a:t> (nemzeti park, tájvédelmi körzet, természetvédelmi terület, természeti emlék, ex lege védett természeti terület), Natura 2000 területek,</a:t>
            </a:r>
          </a:p>
          <a:p>
            <a:pPr eaLnBrk="1" hangingPunct="1">
              <a:lnSpc>
                <a:spcPct val="80000"/>
              </a:lnSpc>
              <a:buFontTx/>
              <a:buNone/>
            </a:pPr>
            <a:r>
              <a:rPr lang="hu-HU" altLang="hu-HU" sz="2400" smtClean="0">
                <a:solidFill>
                  <a:srgbClr val="006600"/>
                </a:solidFill>
                <a:latin typeface="Tahoma" pitchFamily="34" charset="0"/>
                <a:cs typeface="Tahoma" pitchFamily="34" charset="0"/>
              </a:rPr>
              <a:t>2/ </a:t>
            </a:r>
            <a:r>
              <a:rPr lang="hu-HU" altLang="hu-HU" sz="2400" b="1" smtClean="0">
                <a:solidFill>
                  <a:srgbClr val="006600"/>
                </a:solidFill>
                <a:latin typeface="Tahoma" pitchFamily="34" charset="0"/>
                <a:cs typeface="Tahoma" pitchFamily="34" charset="0"/>
              </a:rPr>
              <a:t>a védett természeti értékek </a:t>
            </a:r>
            <a:r>
              <a:rPr lang="hu-HU" altLang="hu-HU" sz="2400" smtClean="0">
                <a:solidFill>
                  <a:srgbClr val="006600"/>
                </a:solidFill>
                <a:latin typeface="Tahoma" pitchFamily="34" charset="0"/>
                <a:cs typeface="Tahoma" pitchFamily="34" charset="0"/>
              </a:rPr>
              <a:t>(védett növények és gombák, védett állatok, barlangok, ásványi képződmények stb.),</a:t>
            </a:r>
          </a:p>
          <a:p>
            <a:pPr eaLnBrk="1" hangingPunct="1">
              <a:lnSpc>
                <a:spcPct val="80000"/>
              </a:lnSpc>
              <a:buFontTx/>
              <a:buNone/>
            </a:pPr>
            <a:r>
              <a:rPr lang="hu-HU" altLang="hu-HU" sz="2400" smtClean="0">
                <a:solidFill>
                  <a:srgbClr val="006600"/>
                </a:solidFill>
                <a:latin typeface="Tahoma" pitchFamily="34" charset="0"/>
                <a:cs typeface="Tahoma" pitchFamily="34" charset="0"/>
              </a:rPr>
              <a:t>3/ </a:t>
            </a:r>
            <a:r>
              <a:rPr lang="hu-HU" altLang="hu-HU" sz="2400" b="1" smtClean="0">
                <a:solidFill>
                  <a:srgbClr val="006600"/>
                </a:solidFill>
                <a:latin typeface="Tahoma" pitchFamily="34" charset="0"/>
                <a:cs typeface="Tahoma" pitchFamily="34" charset="0"/>
              </a:rPr>
              <a:t>a természeti területek</a:t>
            </a:r>
            <a:r>
              <a:rPr lang="hu-HU" altLang="hu-HU" sz="2400" smtClean="0">
                <a:solidFill>
                  <a:srgbClr val="006600"/>
                </a:solidFill>
                <a:latin typeface="Tahoma" pitchFamily="34" charset="0"/>
                <a:cs typeface="Tahoma" pitchFamily="34" charset="0"/>
              </a:rPr>
              <a:t> (pl. erdő, gyep, nádas,</a:t>
            </a:r>
          </a:p>
          <a:p>
            <a:pPr eaLnBrk="1" hangingPunct="1">
              <a:lnSpc>
                <a:spcPct val="80000"/>
              </a:lnSpc>
              <a:buFontTx/>
              <a:buNone/>
            </a:pPr>
            <a:r>
              <a:rPr lang="hu-HU" altLang="hu-HU" sz="2400" smtClean="0">
                <a:solidFill>
                  <a:srgbClr val="006600"/>
                </a:solidFill>
                <a:latin typeface="Tahoma" pitchFamily="34" charset="0"/>
                <a:cs typeface="Tahoma" pitchFamily="34" charset="0"/>
              </a:rPr>
              <a:t>	természetes vizek), </a:t>
            </a:r>
          </a:p>
          <a:p>
            <a:pPr eaLnBrk="1" hangingPunct="1">
              <a:lnSpc>
                <a:spcPct val="80000"/>
              </a:lnSpc>
              <a:buFontTx/>
              <a:buNone/>
            </a:pPr>
            <a:r>
              <a:rPr lang="hu-HU" altLang="hu-HU" sz="2400" smtClean="0">
                <a:solidFill>
                  <a:srgbClr val="006600"/>
                </a:solidFill>
                <a:latin typeface="Tahoma" pitchFamily="34" charset="0"/>
                <a:cs typeface="Tahoma" pitchFamily="34" charset="0"/>
              </a:rPr>
              <a:t>4/ </a:t>
            </a:r>
            <a:r>
              <a:rPr lang="hu-HU" altLang="hu-HU" sz="2400" b="1" smtClean="0">
                <a:solidFill>
                  <a:srgbClr val="006600"/>
                </a:solidFill>
                <a:latin typeface="Tahoma" pitchFamily="34" charset="0"/>
                <a:cs typeface="Tahoma" pitchFamily="34" charset="0"/>
              </a:rPr>
              <a:t>a természeti értékek</a:t>
            </a:r>
            <a:r>
              <a:rPr lang="hu-HU" altLang="hu-HU" sz="2400" smtClean="0">
                <a:solidFill>
                  <a:srgbClr val="006600"/>
                </a:solidFill>
                <a:latin typeface="Tahoma" pitchFamily="34" charset="0"/>
                <a:cs typeface="Tahoma" pitchFamily="34" charset="0"/>
              </a:rPr>
              <a:t> (vadon élő, nem védett élővilág /pl. vad, nem védett halfajok, nem védett vadon élő fás és lágyszárú növényzet/, erdőtalaj, földtani értékek), valamint</a:t>
            </a:r>
          </a:p>
          <a:p>
            <a:pPr eaLnBrk="1" hangingPunct="1">
              <a:lnSpc>
                <a:spcPct val="80000"/>
              </a:lnSpc>
              <a:buFontTx/>
              <a:buNone/>
            </a:pPr>
            <a:r>
              <a:rPr lang="hu-HU" altLang="hu-HU" sz="2400" smtClean="0">
                <a:solidFill>
                  <a:srgbClr val="006600"/>
                </a:solidFill>
                <a:latin typeface="Tahoma" pitchFamily="34" charset="0"/>
                <a:cs typeface="Tahoma" pitchFamily="34" charset="0"/>
              </a:rPr>
              <a:t>5/ </a:t>
            </a:r>
            <a:r>
              <a:rPr lang="hu-HU" altLang="hu-HU" sz="2400" b="1" smtClean="0">
                <a:solidFill>
                  <a:srgbClr val="006600"/>
                </a:solidFill>
                <a:latin typeface="Tahoma" pitchFamily="34" charset="0"/>
                <a:cs typeface="Tahoma" pitchFamily="34" charset="0"/>
              </a:rPr>
              <a:t>a régészeti lelőhelyek</a:t>
            </a:r>
            <a:r>
              <a:rPr lang="hu-HU" altLang="hu-HU" sz="2400" smtClean="0">
                <a:solidFill>
                  <a:srgbClr val="006600"/>
                </a:solidFill>
                <a:latin typeface="Tahoma" pitchFamily="34" charset="0"/>
                <a:cs typeface="Tahoma" pitchFamily="34" charset="0"/>
              </a:rPr>
              <a:t> (38.000) és </a:t>
            </a:r>
            <a:r>
              <a:rPr lang="hu-HU" altLang="hu-HU" sz="2400" b="1" smtClean="0">
                <a:solidFill>
                  <a:srgbClr val="006600"/>
                </a:solidFill>
                <a:latin typeface="Tahoma" pitchFamily="34" charset="0"/>
                <a:cs typeface="Tahoma" pitchFamily="34" charset="0"/>
              </a:rPr>
              <a:t>leletek</a:t>
            </a:r>
            <a:r>
              <a:rPr lang="hu-HU" altLang="hu-HU" sz="2400" smtClean="0">
                <a:solidFill>
                  <a:srgbClr val="006600"/>
                </a:solidFill>
                <a:latin typeface="Tahoma" pitchFamily="34" charset="0"/>
                <a:cs typeface="Tahoma" pitchFamily="34" charset="0"/>
              </a:rPr>
              <a:t> </a:t>
            </a:r>
            <a:endParaRPr lang="hu-HU" altLang="hu-HU" sz="2400" b="1" smtClean="0">
              <a:solidFill>
                <a:srgbClr val="006600"/>
              </a:solidFill>
              <a:latin typeface="Tahoma" pitchFamily="34" charset="0"/>
              <a:cs typeface="Tahoma" pitchFamily="34" charset="0"/>
            </a:endParaRPr>
          </a:p>
          <a:p>
            <a:pPr eaLnBrk="1" hangingPunct="1">
              <a:lnSpc>
                <a:spcPct val="80000"/>
              </a:lnSpc>
              <a:buFontTx/>
              <a:buNone/>
            </a:pPr>
            <a:r>
              <a:rPr lang="hu-HU" altLang="hu-HU" sz="2400" b="1" smtClean="0">
                <a:solidFill>
                  <a:srgbClr val="006600"/>
                </a:solidFill>
                <a:latin typeface="Tahoma" pitchFamily="34" charset="0"/>
                <a:cs typeface="Tahoma" pitchFamily="34" charset="0"/>
              </a:rPr>
              <a:t>	őrzése, megóvása, károsításának megelőzése.</a:t>
            </a:r>
            <a:endParaRPr lang="hu-HU" altLang="hu-HU" sz="2400" smtClean="0">
              <a:solidFill>
                <a:srgbClr val="006600"/>
              </a:solidFill>
              <a:latin typeface="Tahoma" pitchFamily="34" charset="0"/>
              <a:cs typeface="Tahoma" pitchFamily="34" charset="0"/>
            </a:endParaRPr>
          </a:p>
          <a:p>
            <a:pPr eaLnBrk="1" hangingPunct="1">
              <a:lnSpc>
                <a:spcPct val="80000"/>
              </a:lnSpc>
            </a:pPr>
            <a:endParaRPr lang="hu-HU" altLang="hu-HU" sz="2400" smtClean="0">
              <a:solidFill>
                <a:srgbClr val="006600"/>
              </a:solidFill>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457200" y="188640"/>
            <a:ext cx="8229600" cy="1152128"/>
          </a:xfrm>
        </p:spPr>
        <p:txBody>
          <a:bodyPr/>
          <a:lstStyle/>
          <a:p>
            <a:pPr eaLnBrk="1" hangingPunct="1"/>
            <a:r>
              <a:rPr lang="hu-HU" altLang="hu-HU" sz="3500" b="1" dirty="0" smtClean="0">
                <a:solidFill>
                  <a:srgbClr val="006600"/>
                </a:solidFill>
                <a:latin typeface="Tahoma" pitchFamily="34" charset="0"/>
                <a:cs typeface="Tahoma" pitchFamily="34" charset="0"/>
              </a:rPr>
              <a:t>A Természetvédelmi Őrszolgálat feladatköre</a:t>
            </a:r>
          </a:p>
        </p:txBody>
      </p:sp>
      <p:sp>
        <p:nvSpPr>
          <p:cNvPr id="314371" name="Rectangle 3"/>
          <p:cNvSpPr>
            <a:spLocks noGrp="1" noChangeArrowheads="1"/>
          </p:cNvSpPr>
          <p:nvPr>
            <p:ph type="body" idx="1"/>
          </p:nvPr>
        </p:nvSpPr>
        <p:spPr/>
        <p:txBody>
          <a:bodyPr/>
          <a:lstStyle/>
          <a:p>
            <a:pPr eaLnBrk="1" hangingPunct="1">
              <a:lnSpc>
                <a:spcPct val="80000"/>
              </a:lnSpc>
              <a:buFontTx/>
              <a:buNone/>
            </a:pPr>
            <a:r>
              <a:rPr lang="hu-HU" altLang="hu-HU" sz="2400" smtClean="0">
                <a:solidFill>
                  <a:srgbClr val="006600"/>
                </a:solidFill>
                <a:latin typeface="Tahoma" pitchFamily="34" charset="0"/>
                <a:cs typeface="Tahoma" pitchFamily="34" charset="0"/>
              </a:rPr>
              <a:t>6/ Természetvédelmi </a:t>
            </a:r>
            <a:r>
              <a:rPr lang="hu-HU" altLang="hu-HU" sz="2400" b="1" smtClean="0">
                <a:solidFill>
                  <a:srgbClr val="006600"/>
                </a:solidFill>
                <a:latin typeface="Tahoma" pitchFamily="34" charset="0"/>
                <a:cs typeface="Tahoma" pitchFamily="34" charset="0"/>
              </a:rPr>
              <a:t>rendészeti feladatok</a:t>
            </a:r>
            <a:r>
              <a:rPr lang="hu-HU" altLang="hu-HU" sz="2400" smtClean="0">
                <a:solidFill>
                  <a:srgbClr val="006600"/>
                </a:solidFill>
                <a:latin typeface="Tahoma" pitchFamily="34" charset="0"/>
                <a:cs typeface="Tahoma" pitchFamily="34" charset="0"/>
              </a:rPr>
              <a:t> ellátása (intézkedés, helyszíni bírságolás, eljárás kezdeményezése stb.), a természet és a régészeti örökség védelmére vonatkozó előírások (jogszabályok, határozatok, természetvédelmi kezelési tervek) betartásának ellenőrzése.</a:t>
            </a:r>
          </a:p>
          <a:p>
            <a:pPr eaLnBrk="1" hangingPunct="1">
              <a:lnSpc>
                <a:spcPct val="80000"/>
              </a:lnSpc>
              <a:buFontTx/>
              <a:buNone/>
            </a:pPr>
            <a:r>
              <a:rPr lang="hu-HU" altLang="hu-HU" sz="2400" smtClean="0">
                <a:solidFill>
                  <a:srgbClr val="006600"/>
                </a:solidFill>
                <a:latin typeface="Tahoma" pitchFamily="34" charset="0"/>
                <a:cs typeface="Tahoma" pitchFamily="34" charset="0"/>
              </a:rPr>
              <a:t>7/ A védett természeti területek és értékek, Natura 2000 területek </a:t>
            </a:r>
            <a:r>
              <a:rPr lang="hu-HU" altLang="hu-HU" sz="2400" b="1" smtClean="0">
                <a:solidFill>
                  <a:srgbClr val="006600"/>
                </a:solidFill>
                <a:latin typeface="Tahoma" pitchFamily="34" charset="0"/>
                <a:cs typeface="Tahoma" pitchFamily="34" charset="0"/>
              </a:rPr>
              <a:t>természetvédelmi kezelésének</a:t>
            </a:r>
            <a:r>
              <a:rPr lang="hu-HU" altLang="hu-HU" sz="2400" smtClean="0">
                <a:solidFill>
                  <a:srgbClr val="006600"/>
                </a:solidFill>
                <a:latin typeface="Tahoma" pitchFamily="34" charset="0"/>
                <a:cs typeface="Tahoma" pitchFamily="34" charset="0"/>
              </a:rPr>
              <a:t> természetvédelmi őrzést szolgáló </a:t>
            </a:r>
            <a:r>
              <a:rPr lang="hu-HU" altLang="hu-HU" sz="2400" b="1" smtClean="0">
                <a:solidFill>
                  <a:srgbClr val="006600"/>
                </a:solidFill>
                <a:latin typeface="Tahoma" pitchFamily="34" charset="0"/>
                <a:cs typeface="Tahoma" pitchFamily="34" charset="0"/>
              </a:rPr>
              <a:t>szakmai feladatai.</a:t>
            </a:r>
            <a:endParaRPr lang="hu-HU" altLang="hu-HU" sz="2400" smtClean="0">
              <a:solidFill>
                <a:srgbClr val="006600"/>
              </a:solidFill>
              <a:latin typeface="Tahoma" pitchFamily="34" charset="0"/>
              <a:cs typeface="Tahoma" pitchFamily="34" charset="0"/>
            </a:endParaRPr>
          </a:p>
          <a:p>
            <a:pPr eaLnBrk="1" hangingPunct="1">
              <a:lnSpc>
                <a:spcPct val="80000"/>
              </a:lnSpc>
              <a:buFontTx/>
              <a:buNone/>
            </a:pPr>
            <a:r>
              <a:rPr lang="hu-HU" altLang="hu-HU" sz="2400" smtClean="0">
                <a:solidFill>
                  <a:srgbClr val="006600"/>
                </a:solidFill>
                <a:latin typeface="Tahoma" pitchFamily="34" charset="0"/>
                <a:cs typeface="Tahoma" pitchFamily="34" charset="0"/>
              </a:rPr>
              <a:t>8/ Vagyonőrzési és tűzvédelmi feladatok.</a:t>
            </a:r>
          </a:p>
          <a:p>
            <a:pPr eaLnBrk="1" hangingPunct="1">
              <a:lnSpc>
                <a:spcPct val="80000"/>
              </a:lnSpc>
              <a:buFontTx/>
              <a:buNone/>
            </a:pPr>
            <a:r>
              <a:rPr lang="hu-HU" altLang="hu-HU" sz="2400" smtClean="0">
                <a:solidFill>
                  <a:srgbClr val="006600"/>
                </a:solidFill>
                <a:latin typeface="Tahoma" pitchFamily="34" charset="0"/>
                <a:cs typeface="Tahoma" pitchFamily="34" charset="0"/>
              </a:rPr>
              <a:t>9/ </a:t>
            </a:r>
            <a:r>
              <a:rPr lang="hu-HU" altLang="hu-HU" sz="2400" b="1" smtClean="0">
                <a:solidFill>
                  <a:srgbClr val="006600"/>
                </a:solidFill>
                <a:latin typeface="Tahoma" pitchFamily="34" charset="0"/>
                <a:cs typeface="Tahoma" pitchFamily="34" charset="0"/>
              </a:rPr>
              <a:t>Együttműködés</a:t>
            </a:r>
            <a:r>
              <a:rPr lang="hu-HU" altLang="hu-HU" sz="2400" smtClean="0">
                <a:solidFill>
                  <a:srgbClr val="006600"/>
                </a:solidFill>
                <a:latin typeface="Tahoma" pitchFamily="34" charset="0"/>
                <a:cs typeface="Tahoma" pitchFamily="34" charset="0"/>
              </a:rPr>
              <a:t> közigazgatási és szabálysértési hatóságokkal, rendvédelmi szervekkel, gazdálkodókkal és vagyonkezelőkkel, szakmai és civil szervezetekkel, valamint polgári természetőrök irányítása.</a:t>
            </a:r>
          </a:p>
          <a:p>
            <a:pPr eaLnBrk="1" hangingPunct="1">
              <a:lnSpc>
                <a:spcPct val="80000"/>
              </a:lnSpc>
            </a:pPr>
            <a:endParaRPr lang="hu-HU" altLang="hu-HU" sz="2400" smtClean="0">
              <a:solidFill>
                <a:srgbClr val="006600"/>
              </a:solidFill>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a:xfrm>
            <a:off x="684213" y="188640"/>
            <a:ext cx="7560195" cy="936104"/>
          </a:xfrm>
        </p:spPr>
        <p:txBody>
          <a:bodyPr/>
          <a:lstStyle/>
          <a:p>
            <a:pPr eaLnBrk="1" hangingPunct="1"/>
            <a:r>
              <a:rPr lang="hu-HU" altLang="hu-HU" sz="3500" b="1" dirty="0" smtClean="0">
                <a:solidFill>
                  <a:srgbClr val="006600"/>
                </a:solidFill>
                <a:latin typeface="Tahoma" pitchFamily="34" charset="0"/>
                <a:cs typeface="Tahoma" pitchFamily="34" charset="0"/>
              </a:rPr>
              <a:t>Intézkedési jogosultságok és kötelességek</a:t>
            </a:r>
          </a:p>
        </p:txBody>
      </p:sp>
      <p:sp>
        <p:nvSpPr>
          <p:cNvPr id="233475" name="Rectangle 3"/>
          <p:cNvSpPr>
            <a:spLocks noGrp="1" noChangeArrowheads="1"/>
          </p:cNvSpPr>
          <p:nvPr>
            <p:ph type="body" idx="4294967295"/>
          </p:nvPr>
        </p:nvSpPr>
        <p:spPr>
          <a:xfrm>
            <a:off x="0" y="1125538"/>
            <a:ext cx="9144000" cy="5400675"/>
          </a:xfrm>
        </p:spPr>
        <p:txBody>
          <a:bodyPr/>
          <a:lstStyle/>
          <a:p>
            <a:pPr eaLnBrk="1" hangingPunct="1">
              <a:lnSpc>
                <a:spcPct val="80000"/>
              </a:lnSpc>
              <a:spcBef>
                <a:spcPct val="0"/>
              </a:spcBef>
              <a:buFontTx/>
              <a:buNone/>
            </a:pPr>
            <a:endParaRPr lang="hu-HU" altLang="hu-HU" sz="700" dirty="0" smtClean="0">
              <a:solidFill>
                <a:srgbClr val="006600"/>
              </a:solidFill>
            </a:endParaRP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Intézkedés vagy intézkedés kezdeményezése a törvényben meghatározott feladatok ellátása során történő jogszabálysértő tény, tevékenység, mulasztás észlelése esetén. </a:t>
            </a: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Jogellenes cselekmény, szabálysértés, bűncselekmény elkövetésén tettenérés esetén a cselekmény abbahagyására felszólítás, a cselekmény folytatásának megakadályozása.</a:t>
            </a: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Előállítás bűncselekmény vagy olyan elzárással is sújtható szabálysértés esetén, amely tekintetében helyszíni bírság kiszabására jogosult.</a:t>
            </a: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Az intézkedéssel szembeni ellenszegülés megtörésére, szökés megakadályozására kényszerítő eszközök alkalmazása.</a:t>
            </a: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Jogellenesen szerzett természeti és védett természeti érték, régészeti lelet, valamint az elkövetéshez vagy veszélyeztetéshez használt eszköz, fegyver, veszélyes eszköz (dolog) ideiglenes elvétele.</a:t>
            </a: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Természeti </a:t>
            </a:r>
            <a:r>
              <a:rPr lang="hu-HU" altLang="hu-HU" sz="2000" b="1" u="sng" dirty="0" smtClean="0">
                <a:solidFill>
                  <a:srgbClr val="006600"/>
                </a:solidFill>
                <a:latin typeface="Tahoma" pitchFamily="34" charset="0"/>
                <a:cs typeface="Tahoma" pitchFamily="34" charset="0"/>
              </a:rPr>
              <a:t>terület</a:t>
            </a:r>
            <a:r>
              <a:rPr lang="hu-HU" altLang="hu-HU" sz="2000" b="1" dirty="0" smtClean="0">
                <a:solidFill>
                  <a:srgbClr val="006600"/>
                </a:solidFill>
                <a:latin typeface="Tahoma" pitchFamily="34" charset="0"/>
                <a:cs typeface="Tahoma" pitchFamily="34" charset="0"/>
              </a:rPr>
              <a:t> vagy </a:t>
            </a:r>
            <a:r>
              <a:rPr lang="hu-HU" altLang="hu-HU" sz="2000" b="1" u="sng" dirty="0" smtClean="0">
                <a:solidFill>
                  <a:srgbClr val="006600"/>
                </a:solidFill>
                <a:latin typeface="Tahoma" pitchFamily="34" charset="0"/>
                <a:cs typeface="Tahoma" pitchFamily="34" charset="0"/>
              </a:rPr>
              <a:t>érték</a:t>
            </a:r>
            <a:r>
              <a:rPr lang="hu-HU" altLang="hu-HU" sz="2000" b="1" dirty="0" smtClean="0">
                <a:solidFill>
                  <a:srgbClr val="006600"/>
                </a:solidFill>
                <a:latin typeface="Tahoma" pitchFamily="34" charset="0"/>
                <a:cs typeface="Tahoma" pitchFamily="34" charset="0"/>
              </a:rPr>
              <a:t> károsításának megelőzése, illetve megakadályozása, intézkedés végrehajtásának helyszíni biztosítása, hatósági határozat végrehajtása érdekében természeti terület lezárása.</a:t>
            </a:r>
          </a:p>
          <a:p>
            <a:pPr eaLnBrk="1" hangingPunct="1">
              <a:lnSpc>
                <a:spcPct val="80000"/>
              </a:lnSpc>
              <a:buFontTx/>
              <a:buNone/>
            </a:pPr>
            <a:endParaRPr lang="hu-HU" altLang="hu-HU" sz="2000" b="1" dirty="0" smtClean="0">
              <a:solidFill>
                <a:srgbClr val="006600"/>
              </a:solidFill>
            </a:endParaRPr>
          </a:p>
          <a:p>
            <a:pPr eaLnBrk="1" hangingPunct="1">
              <a:lnSpc>
                <a:spcPct val="80000"/>
              </a:lnSpc>
              <a:buFontTx/>
              <a:buNone/>
            </a:pPr>
            <a:endParaRPr lang="hu-HU" altLang="hu-HU" sz="1900" b="1" dirty="0" smtClean="0">
              <a:solidFill>
                <a:srgbClr val="006600"/>
              </a:solidFill>
            </a:endParaRPr>
          </a:p>
          <a:p>
            <a:pPr lvl="1" eaLnBrk="1" hangingPunct="1">
              <a:lnSpc>
                <a:spcPct val="80000"/>
              </a:lnSpc>
              <a:buFontTx/>
              <a:buNone/>
            </a:pPr>
            <a:endParaRPr lang="hu-HU" altLang="hu-HU" sz="600" dirty="0" smtClean="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additive="base">
                                        <p:cTn id="7" dur="1000" fill="hold"/>
                                        <p:tgtEl>
                                          <p:spTgt spid="233474"/>
                                        </p:tgtEl>
                                        <p:attrNameLst>
                                          <p:attrName>ppt_x</p:attrName>
                                        </p:attrNameLst>
                                      </p:cBhvr>
                                      <p:tavLst>
                                        <p:tav tm="0">
                                          <p:val>
                                            <p:strVal val="#ppt_x"/>
                                          </p:val>
                                        </p:tav>
                                        <p:tav tm="100000">
                                          <p:val>
                                            <p:strVal val="#ppt_x"/>
                                          </p:val>
                                        </p:tav>
                                      </p:tavLst>
                                    </p:anim>
                                    <p:anim calcmode="lin" valueType="num">
                                      <p:cBhvr additive="base">
                                        <p:cTn id="8" dur="1000" fill="hold"/>
                                        <p:tgtEl>
                                          <p:spTgt spid="2334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3475">
                                            <p:txEl>
                                              <p:pRg st="1" end="1"/>
                                            </p:txEl>
                                          </p:spTgt>
                                        </p:tgtEl>
                                        <p:attrNameLst>
                                          <p:attrName>style.visibility</p:attrName>
                                        </p:attrNameLst>
                                      </p:cBhvr>
                                      <p:to>
                                        <p:strVal val="visible"/>
                                      </p:to>
                                    </p:set>
                                    <p:anim calcmode="lin" valueType="num">
                                      <p:cBhvr additive="base">
                                        <p:cTn id="11" dur="1000" fill="hold"/>
                                        <p:tgtEl>
                                          <p:spTgt spid="233475">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3347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3475">
                                            <p:txEl>
                                              <p:pRg st="2" end="2"/>
                                            </p:txEl>
                                          </p:spTgt>
                                        </p:tgtEl>
                                        <p:attrNameLst>
                                          <p:attrName>style.visibility</p:attrName>
                                        </p:attrNameLst>
                                      </p:cBhvr>
                                      <p:to>
                                        <p:strVal val="visible"/>
                                      </p:to>
                                    </p:set>
                                    <p:anim calcmode="lin" valueType="num">
                                      <p:cBhvr additive="base">
                                        <p:cTn id="15" dur="1000" fill="hold"/>
                                        <p:tgtEl>
                                          <p:spTgt spid="233475">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3347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3475">
                                            <p:txEl>
                                              <p:pRg st="3" end="3"/>
                                            </p:txEl>
                                          </p:spTgt>
                                        </p:tgtEl>
                                        <p:attrNameLst>
                                          <p:attrName>style.visibility</p:attrName>
                                        </p:attrNameLst>
                                      </p:cBhvr>
                                      <p:to>
                                        <p:strVal val="visible"/>
                                      </p:to>
                                    </p:set>
                                    <p:anim calcmode="lin" valueType="num">
                                      <p:cBhvr additive="base">
                                        <p:cTn id="19" dur="1000" fill="hold"/>
                                        <p:tgtEl>
                                          <p:spTgt spid="233475">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3347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3475">
                                            <p:txEl>
                                              <p:pRg st="4" end="4"/>
                                            </p:txEl>
                                          </p:spTgt>
                                        </p:tgtEl>
                                        <p:attrNameLst>
                                          <p:attrName>style.visibility</p:attrName>
                                        </p:attrNameLst>
                                      </p:cBhvr>
                                      <p:to>
                                        <p:strVal val="visible"/>
                                      </p:to>
                                    </p:set>
                                    <p:anim calcmode="lin" valueType="num">
                                      <p:cBhvr additive="base">
                                        <p:cTn id="23" dur="1000" fill="hold"/>
                                        <p:tgtEl>
                                          <p:spTgt spid="233475">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3347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3475">
                                            <p:txEl>
                                              <p:pRg st="5" end="5"/>
                                            </p:txEl>
                                          </p:spTgt>
                                        </p:tgtEl>
                                        <p:attrNameLst>
                                          <p:attrName>style.visibility</p:attrName>
                                        </p:attrNameLst>
                                      </p:cBhvr>
                                      <p:to>
                                        <p:strVal val="visible"/>
                                      </p:to>
                                    </p:set>
                                    <p:anim calcmode="lin" valueType="num">
                                      <p:cBhvr additive="base">
                                        <p:cTn id="27" dur="1000" fill="hold"/>
                                        <p:tgtEl>
                                          <p:spTgt spid="233475">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347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3475">
                                            <p:txEl>
                                              <p:pRg st="6" end="6"/>
                                            </p:txEl>
                                          </p:spTgt>
                                        </p:tgtEl>
                                        <p:attrNameLst>
                                          <p:attrName>style.visibility</p:attrName>
                                        </p:attrNameLst>
                                      </p:cBhvr>
                                      <p:to>
                                        <p:strVal val="visible"/>
                                      </p:to>
                                    </p:set>
                                    <p:anim calcmode="lin" valueType="num">
                                      <p:cBhvr additive="base">
                                        <p:cTn id="31" dur="1000" fill="hold"/>
                                        <p:tgtEl>
                                          <p:spTgt spid="233475">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334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4" grpId="0"/>
      <p:bldP spid="233475"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683568" y="188640"/>
            <a:ext cx="7560840" cy="936104"/>
          </a:xfrm>
        </p:spPr>
        <p:txBody>
          <a:bodyPr/>
          <a:lstStyle/>
          <a:p>
            <a:pPr eaLnBrk="1" hangingPunct="1"/>
            <a:r>
              <a:rPr lang="hu-HU" altLang="hu-HU" sz="3500" b="1" dirty="0" smtClean="0">
                <a:solidFill>
                  <a:srgbClr val="006600"/>
                </a:solidFill>
                <a:latin typeface="Tahoma" pitchFamily="34" charset="0"/>
                <a:cs typeface="Tahoma" pitchFamily="34" charset="0"/>
              </a:rPr>
              <a:t>Intézkedési jogosultságok és kötelességek</a:t>
            </a:r>
          </a:p>
        </p:txBody>
      </p:sp>
      <p:sp>
        <p:nvSpPr>
          <p:cNvPr id="316419" name="Rectangle 3"/>
          <p:cNvSpPr>
            <a:spLocks noGrp="1" noChangeArrowheads="1"/>
          </p:cNvSpPr>
          <p:nvPr>
            <p:ph type="body" idx="1"/>
          </p:nvPr>
        </p:nvSpPr>
        <p:spPr>
          <a:xfrm>
            <a:off x="0" y="1412776"/>
            <a:ext cx="9144000" cy="4824512"/>
          </a:xfrm>
        </p:spPr>
        <p:txBody>
          <a:bodyPr/>
          <a:lstStyle/>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Előírások betartásának ellenőrzése.</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Igazoltatás.</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Tetten ért személy előállítása, visszatartása.</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Dolog ideiglenes elvétele.</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Ruházat és csomag átvizsgálása.</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Jármű feltartóztatása és átvizsgálása.</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Kényszerítő eszközök alkalmazása.</a:t>
            </a:r>
            <a:endParaRPr lang="hu-HU" altLang="hu-HU" sz="2000" dirty="0" smtClean="0">
              <a:solidFill>
                <a:srgbClr val="006600"/>
              </a:solidFill>
              <a:latin typeface="Tahoma" pitchFamily="34" charset="0"/>
              <a:cs typeface="Tahoma" pitchFamily="34" charset="0"/>
            </a:endParaRP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Helyszíni bírság kiszabása.</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Eljárás kezdeményezése.</a:t>
            </a:r>
          </a:p>
          <a:p>
            <a:pPr marL="457200" lvl="1" indent="0" eaLnBrk="1" hangingPunct="1">
              <a:lnSpc>
                <a:spcPct val="90000"/>
              </a:lnSpc>
              <a:buNone/>
            </a:pPr>
            <a:r>
              <a:rPr lang="hu-HU" altLang="hu-HU" sz="2400" b="1" dirty="0" smtClean="0">
                <a:solidFill>
                  <a:srgbClr val="006600"/>
                </a:solidFill>
                <a:latin typeface="Tahoma" pitchFamily="34" charset="0"/>
                <a:cs typeface="Tahoma" pitchFamily="34" charset="0"/>
              </a:rPr>
              <a:t>Az intézkedésekre és azok feltételeire</a:t>
            </a:r>
            <a:r>
              <a:rPr lang="hu-HU" altLang="hu-HU" sz="2000" b="1" dirty="0" smtClean="0">
                <a:solidFill>
                  <a:srgbClr val="006600"/>
                </a:solidFill>
                <a:latin typeface="Tahoma" pitchFamily="34" charset="0"/>
                <a:cs typeface="Tahoma" pitchFamily="34" charset="0"/>
              </a:rPr>
              <a:t> </a:t>
            </a:r>
          </a:p>
          <a:p>
            <a:pPr lvl="1" eaLnBrk="1" hangingPunct="1">
              <a:lnSpc>
                <a:spcPct val="90000"/>
              </a:lnSpc>
              <a:buFontTx/>
              <a:buNone/>
            </a:pPr>
            <a:r>
              <a:rPr lang="hu-HU" altLang="hu-HU" sz="2400" b="1" dirty="0" smtClean="0">
                <a:solidFill>
                  <a:srgbClr val="CC0000"/>
                </a:solidFill>
                <a:latin typeface="Tahoma" pitchFamily="34" charset="0"/>
                <a:cs typeface="Tahoma" pitchFamily="34" charset="0"/>
              </a:rPr>
              <a:t>lásd együtt:</a:t>
            </a:r>
          </a:p>
          <a:p>
            <a:pPr lvl="1" eaLnBrk="1" hangingPunct="1">
              <a:lnSpc>
                <a:spcPct val="90000"/>
              </a:lnSpc>
              <a:buFontTx/>
              <a:buNone/>
            </a:pPr>
            <a:r>
              <a:rPr lang="hu-HU" altLang="hu-HU" sz="2400" b="1" dirty="0" smtClean="0">
                <a:solidFill>
                  <a:srgbClr val="CC0000"/>
                </a:solidFill>
                <a:latin typeface="Tahoma" pitchFamily="34" charset="0"/>
                <a:cs typeface="Tahoma" pitchFamily="34" charset="0"/>
              </a:rPr>
              <a:t>1997. évi CLIX. törvény II. fejezet és </a:t>
            </a:r>
          </a:p>
          <a:p>
            <a:pPr lvl="1" eaLnBrk="1" hangingPunct="1">
              <a:lnSpc>
                <a:spcPct val="90000"/>
              </a:lnSpc>
              <a:buFontTx/>
              <a:buNone/>
            </a:pPr>
            <a:r>
              <a:rPr lang="hu-HU" altLang="hu-HU" sz="2400" b="1" dirty="0" smtClean="0">
                <a:solidFill>
                  <a:srgbClr val="CC0000"/>
                </a:solidFill>
                <a:latin typeface="Tahoma" pitchFamily="34" charset="0"/>
                <a:cs typeface="Tahoma" pitchFamily="34" charset="0"/>
              </a:rPr>
              <a:t>2012. évi CXX. törvény</a:t>
            </a:r>
          </a:p>
          <a:p>
            <a:pPr eaLnBrk="1" hangingPunct="1">
              <a:lnSpc>
                <a:spcPct val="90000"/>
              </a:lnSpc>
            </a:pPr>
            <a:endParaRPr lang="hu-HU" altLang="hu-HU" sz="2400" b="1" dirty="0" smtClean="0">
              <a:solidFill>
                <a:srgbClr val="CC0000"/>
              </a:solidFill>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idx="4294967295"/>
          </p:nvPr>
        </p:nvSpPr>
        <p:spPr/>
        <p:txBody>
          <a:bodyPr/>
          <a:lstStyle/>
          <a:p>
            <a:pPr algn="l" eaLnBrk="1" hangingPunct="1"/>
            <a:r>
              <a:rPr lang="hu-HU" altLang="hu-HU" sz="3300" b="1" dirty="0" smtClean="0">
                <a:solidFill>
                  <a:srgbClr val="006600"/>
                </a:solidFill>
                <a:latin typeface="Tahoma" pitchFamily="34" charset="0"/>
                <a:cs typeface="Tahoma" pitchFamily="34" charset="0"/>
              </a:rPr>
              <a:t>Eljárás kezdeményezése</a:t>
            </a:r>
          </a:p>
        </p:txBody>
      </p:sp>
      <p:sp>
        <p:nvSpPr>
          <p:cNvPr id="317443" name="Rectangle 3"/>
          <p:cNvSpPr>
            <a:spLocks noGrp="1" noChangeArrowheads="1"/>
          </p:cNvSpPr>
          <p:nvPr>
            <p:ph type="body" idx="4294967295"/>
          </p:nvPr>
        </p:nvSpPr>
        <p:spPr/>
        <p:txBody>
          <a:bodyPr/>
          <a:lstStyle/>
          <a:p>
            <a:pPr eaLnBrk="1" hangingPunct="1">
              <a:buFontTx/>
              <a:buNone/>
            </a:pPr>
            <a:r>
              <a:rPr lang="hu-HU" altLang="hu-HU" sz="2800" u="sng" dirty="0" smtClean="0">
                <a:solidFill>
                  <a:srgbClr val="006600"/>
                </a:solidFill>
                <a:latin typeface="Tahoma" pitchFamily="34" charset="0"/>
                <a:cs typeface="Tahoma" pitchFamily="34" charset="0"/>
              </a:rPr>
              <a:t>Szabálysértési eljárás</a:t>
            </a:r>
            <a:r>
              <a:rPr lang="hu-HU" altLang="hu-HU" sz="2800" dirty="0" smtClean="0">
                <a:solidFill>
                  <a:srgbClr val="006600"/>
                </a:solidFill>
                <a:latin typeface="Tahoma" pitchFamily="34" charset="0"/>
                <a:cs typeface="Tahoma" pitchFamily="34" charset="0"/>
              </a:rPr>
              <a:t> kezdeményezése az illetékes szabálysértési hatóságnál.</a:t>
            </a:r>
          </a:p>
          <a:p>
            <a:pPr eaLnBrk="1" hangingPunct="1">
              <a:buFontTx/>
              <a:buNone/>
            </a:pPr>
            <a:endParaRPr lang="hu-HU" altLang="hu-HU" sz="1000" dirty="0" smtClean="0">
              <a:solidFill>
                <a:srgbClr val="006600"/>
              </a:solidFill>
              <a:latin typeface="Tahoma" pitchFamily="34" charset="0"/>
              <a:cs typeface="Tahoma" pitchFamily="34" charset="0"/>
            </a:endParaRPr>
          </a:p>
          <a:p>
            <a:pPr eaLnBrk="1" hangingPunct="1">
              <a:buFontTx/>
              <a:buNone/>
            </a:pPr>
            <a:r>
              <a:rPr lang="hu-HU" altLang="hu-HU" sz="2800" u="sng" dirty="0" smtClean="0">
                <a:solidFill>
                  <a:srgbClr val="006600"/>
                </a:solidFill>
                <a:latin typeface="Tahoma" pitchFamily="34" charset="0"/>
                <a:cs typeface="Tahoma" pitchFamily="34" charset="0"/>
              </a:rPr>
              <a:t>Büntető eljárás</a:t>
            </a:r>
            <a:r>
              <a:rPr lang="hu-HU" altLang="hu-HU" sz="2800" dirty="0" smtClean="0">
                <a:solidFill>
                  <a:srgbClr val="006600"/>
                </a:solidFill>
                <a:latin typeface="Tahoma" pitchFamily="34" charset="0"/>
                <a:cs typeface="Tahoma" pitchFamily="34" charset="0"/>
              </a:rPr>
              <a:t> kezdeményezése a rendőrségnél.</a:t>
            </a:r>
          </a:p>
          <a:p>
            <a:pPr eaLnBrk="1" hangingPunct="1">
              <a:buFontTx/>
              <a:buNone/>
            </a:pPr>
            <a:endParaRPr lang="hu-HU" altLang="hu-HU" sz="1000" dirty="0" smtClean="0">
              <a:solidFill>
                <a:srgbClr val="006600"/>
              </a:solidFill>
              <a:latin typeface="Tahoma" pitchFamily="34" charset="0"/>
              <a:cs typeface="Tahoma" pitchFamily="34" charset="0"/>
            </a:endParaRPr>
          </a:p>
          <a:p>
            <a:pPr eaLnBrk="1" hangingPunct="1">
              <a:buFontTx/>
              <a:buNone/>
            </a:pPr>
            <a:r>
              <a:rPr lang="hu-HU" altLang="hu-HU" sz="2800" u="sng" dirty="0" smtClean="0">
                <a:solidFill>
                  <a:srgbClr val="006600"/>
                </a:solidFill>
                <a:latin typeface="Tahoma" pitchFamily="34" charset="0"/>
                <a:cs typeface="Tahoma" pitchFamily="34" charset="0"/>
              </a:rPr>
              <a:t>Közigazgatási hatósági eljárás</a:t>
            </a:r>
            <a:r>
              <a:rPr lang="hu-HU" altLang="hu-HU" sz="2800" dirty="0" smtClean="0">
                <a:solidFill>
                  <a:srgbClr val="006600"/>
                </a:solidFill>
                <a:latin typeface="Tahoma" pitchFamily="34" charset="0"/>
                <a:cs typeface="Tahoma" pitchFamily="34" charset="0"/>
              </a:rPr>
              <a:t> kezdeményezése </a:t>
            </a:r>
          </a:p>
          <a:p>
            <a:pPr eaLnBrk="1" hangingPunct="1">
              <a:buFontTx/>
              <a:buNone/>
            </a:pPr>
            <a:r>
              <a:rPr lang="hu-HU" altLang="hu-HU" sz="2800" dirty="0" smtClean="0">
                <a:solidFill>
                  <a:srgbClr val="006600"/>
                </a:solidFill>
                <a:latin typeface="Tahoma" pitchFamily="34" charset="0"/>
                <a:cs typeface="Tahoma" pitchFamily="34" charset="0"/>
              </a:rPr>
              <a:t>	az illetékes hatóságnál (természetvédelmi, erdészeti, vadászati, halgazdálkodási hatóság).</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idx="4294967295"/>
          </p:nvPr>
        </p:nvSpPr>
        <p:spPr>
          <a:xfrm>
            <a:off x="468313" y="188913"/>
            <a:ext cx="8229600" cy="936625"/>
          </a:xfrm>
        </p:spPr>
        <p:txBody>
          <a:bodyPr/>
          <a:lstStyle/>
          <a:p>
            <a:pPr algn="l" eaLnBrk="1" hangingPunct="1"/>
            <a:r>
              <a:rPr lang="hu-HU" altLang="hu-HU" sz="3300" b="1" smtClean="0">
                <a:solidFill>
                  <a:srgbClr val="006600"/>
                </a:solidFill>
                <a:latin typeface="Tahoma" pitchFamily="34" charset="0"/>
                <a:cs typeface="Tahoma" pitchFamily="34" charset="0"/>
              </a:rPr>
              <a:t>Kényszerítő eszközök, szolgálati maroklőfegyver</a:t>
            </a:r>
          </a:p>
        </p:txBody>
      </p:sp>
      <p:sp>
        <p:nvSpPr>
          <p:cNvPr id="234499" name="Rectangle 3"/>
          <p:cNvSpPr>
            <a:spLocks noGrp="1" noChangeArrowheads="1"/>
          </p:cNvSpPr>
          <p:nvPr>
            <p:ph type="body" idx="4294967295"/>
          </p:nvPr>
        </p:nvSpPr>
        <p:spPr>
          <a:xfrm>
            <a:off x="468313" y="1557338"/>
            <a:ext cx="8229600" cy="4319587"/>
          </a:xfrm>
        </p:spPr>
        <p:txBody>
          <a:bodyPr/>
          <a:lstStyle/>
          <a:p>
            <a:pPr eaLnBrk="1" hangingPunct="1">
              <a:lnSpc>
                <a:spcPct val="80000"/>
              </a:lnSpc>
              <a:buFontTx/>
              <a:buNone/>
            </a:pPr>
            <a:r>
              <a:rPr lang="hu-HU" altLang="hu-HU" sz="2300" smtClean="0">
                <a:solidFill>
                  <a:srgbClr val="006600"/>
                </a:solidFill>
                <a:latin typeface="Tahoma" pitchFamily="34" charset="0"/>
                <a:cs typeface="Tahoma" pitchFamily="34" charset="0"/>
              </a:rPr>
              <a:t>Az állami természetvédelmi őr </a:t>
            </a:r>
            <a:r>
              <a:rPr lang="hu-HU" altLang="hu-HU" sz="2300" b="1" smtClean="0">
                <a:solidFill>
                  <a:srgbClr val="006600"/>
                </a:solidFill>
                <a:latin typeface="Tahoma" pitchFamily="34" charset="0"/>
                <a:cs typeface="Tahoma" pitchFamily="34" charset="0"/>
              </a:rPr>
              <a:t>kényszerítő eszközei:</a:t>
            </a:r>
          </a:p>
          <a:p>
            <a:pPr eaLnBrk="1" hangingPunct="1">
              <a:lnSpc>
                <a:spcPct val="80000"/>
              </a:lnSpc>
              <a:buFontTx/>
              <a:buNone/>
            </a:pPr>
            <a:r>
              <a:rPr lang="hu-HU" altLang="hu-HU" sz="2300" b="1" smtClean="0">
                <a:solidFill>
                  <a:srgbClr val="006600"/>
                </a:solidFill>
                <a:latin typeface="Tahoma" pitchFamily="34" charset="0"/>
                <a:cs typeface="Tahoma" pitchFamily="34" charset="0"/>
              </a:rPr>
              <a:t>-</a:t>
            </a:r>
            <a:r>
              <a:rPr lang="hu-HU" altLang="hu-HU" sz="2300" smtClean="0">
                <a:solidFill>
                  <a:srgbClr val="006600"/>
                </a:solidFill>
                <a:latin typeface="Tahoma" pitchFamily="34" charset="0"/>
                <a:cs typeface="Tahoma" pitchFamily="34" charset="0"/>
              </a:rPr>
              <a:t> testi kényszer,</a:t>
            </a:r>
          </a:p>
          <a:p>
            <a:pPr eaLnBrk="1" hangingPunct="1">
              <a:lnSpc>
                <a:spcPct val="80000"/>
              </a:lnSpc>
              <a:buFontTx/>
              <a:buNone/>
            </a:pPr>
            <a:r>
              <a:rPr lang="hu-HU" altLang="hu-HU" sz="2300" b="1" smtClean="0">
                <a:solidFill>
                  <a:srgbClr val="006600"/>
                </a:solidFill>
                <a:latin typeface="Tahoma" pitchFamily="34" charset="0"/>
                <a:cs typeface="Tahoma" pitchFamily="34" charset="0"/>
              </a:rPr>
              <a:t>-</a:t>
            </a:r>
            <a:r>
              <a:rPr lang="hu-HU" altLang="hu-HU" sz="2300" smtClean="0">
                <a:solidFill>
                  <a:srgbClr val="006600"/>
                </a:solidFill>
                <a:latin typeface="Tahoma" pitchFamily="34" charset="0"/>
                <a:cs typeface="Tahoma" pitchFamily="34" charset="0"/>
              </a:rPr>
              <a:t> vegyi eszköz (rendőrségi könnygázszóró),</a:t>
            </a:r>
          </a:p>
          <a:p>
            <a:pPr eaLnBrk="1" hangingPunct="1">
              <a:lnSpc>
                <a:spcPct val="80000"/>
              </a:lnSpc>
              <a:buFontTx/>
              <a:buNone/>
            </a:pPr>
            <a:r>
              <a:rPr lang="hu-HU" altLang="hu-HU" sz="2300" b="1" smtClean="0">
                <a:solidFill>
                  <a:srgbClr val="006600"/>
                </a:solidFill>
                <a:latin typeface="Tahoma" pitchFamily="34" charset="0"/>
                <a:cs typeface="Tahoma" pitchFamily="34" charset="0"/>
              </a:rPr>
              <a:t>-</a:t>
            </a:r>
            <a:r>
              <a:rPr lang="hu-HU" altLang="hu-HU" sz="2300" smtClean="0">
                <a:solidFill>
                  <a:srgbClr val="006600"/>
                </a:solidFill>
                <a:latin typeface="Tahoma" pitchFamily="34" charset="0"/>
                <a:cs typeface="Tahoma" pitchFamily="34" charset="0"/>
              </a:rPr>
              <a:t> bilincs.</a:t>
            </a:r>
          </a:p>
          <a:p>
            <a:pPr eaLnBrk="1" hangingPunct="1">
              <a:lnSpc>
                <a:spcPct val="80000"/>
              </a:lnSpc>
              <a:buFontTx/>
              <a:buNone/>
            </a:pPr>
            <a:endParaRPr lang="hu-HU" altLang="hu-HU" sz="2300" smtClean="0">
              <a:solidFill>
                <a:srgbClr val="006600"/>
              </a:solidFill>
              <a:latin typeface="Tahoma" pitchFamily="34" charset="0"/>
              <a:cs typeface="Tahoma" pitchFamily="34" charset="0"/>
            </a:endParaRPr>
          </a:p>
          <a:p>
            <a:pPr eaLnBrk="1" hangingPunct="1">
              <a:lnSpc>
                <a:spcPct val="80000"/>
              </a:lnSpc>
              <a:buFontTx/>
              <a:buNone/>
            </a:pPr>
            <a:r>
              <a:rPr lang="hu-HU" altLang="hu-HU" sz="2300" smtClean="0">
                <a:solidFill>
                  <a:srgbClr val="006600"/>
                </a:solidFill>
                <a:latin typeface="Tahoma" pitchFamily="34" charset="0"/>
                <a:cs typeface="Tahoma" pitchFamily="34" charset="0"/>
              </a:rPr>
              <a:t>Az állami természetvédelmi őr </a:t>
            </a:r>
            <a:r>
              <a:rPr lang="hu-HU" altLang="hu-HU" sz="2300" b="1" smtClean="0">
                <a:solidFill>
                  <a:srgbClr val="006600"/>
                </a:solidFill>
                <a:latin typeface="Tahoma" pitchFamily="34" charset="0"/>
                <a:cs typeface="Tahoma" pitchFamily="34" charset="0"/>
              </a:rPr>
              <a:t>szolgálati maroklőfegyver</a:t>
            </a:r>
            <a:r>
              <a:rPr lang="hu-HU" altLang="hu-HU" sz="2300" smtClean="0">
                <a:solidFill>
                  <a:srgbClr val="006600"/>
                </a:solidFill>
                <a:latin typeface="Tahoma" pitchFamily="34" charset="0"/>
                <a:cs typeface="Tahoma" pitchFamily="34" charset="0"/>
              </a:rPr>
              <a:t> </a:t>
            </a:r>
          </a:p>
          <a:p>
            <a:pPr eaLnBrk="1" hangingPunct="1">
              <a:lnSpc>
                <a:spcPct val="80000"/>
              </a:lnSpc>
              <a:buFontTx/>
              <a:buNone/>
            </a:pPr>
            <a:r>
              <a:rPr lang="hu-HU" altLang="hu-HU" sz="2300" smtClean="0">
                <a:solidFill>
                  <a:srgbClr val="006600"/>
                </a:solidFill>
                <a:latin typeface="Tahoma" pitchFamily="34" charset="0"/>
                <a:cs typeface="Tahoma" pitchFamily="34" charset="0"/>
              </a:rPr>
              <a:t>tartására jogosult, amit egyenruhás szolgálatban (belterület </a:t>
            </a:r>
          </a:p>
          <a:p>
            <a:pPr eaLnBrk="1" hangingPunct="1">
              <a:lnSpc>
                <a:spcPct val="80000"/>
              </a:lnSpc>
              <a:buFontTx/>
              <a:buNone/>
            </a:pPr>
            <a:r>
              <a:rPr lang="hu-HU" altLang="hu-HU" sz="2300" smtClean="0">
                <a:solidFill>
                  <a:srgbClr val="006600"/>
                </a:solidFill>
                <a:latin typeface="Tahoma" pitchFamily="34" charset="0"/>
                <a:cs typeface="Tahoma" pitchFamily="34" charset="0"/>
              </a:rPr>
              <a:t>kivételével) </a:t>
            </a:r>
            <a:r>
              <a:rPr lang="hu-HU" altLang="hu-HU" sz="2300" u="sng" smtClean="0">
                <a:solidFill>
                  <a:srgbClr val="006600"/>
                </a:solidFill>
                <a:latin typeface="Tahoma" pitchFamily="34" charset="0"/>
                <a:cs typeface="Tahoma" pitchFamily="34" charset="0"/>
              </a:rPr>
              <a:t>nyíltan viselhet</a:t>
            </a:r>
            <a:r>
              <a:rPr lang="hu-HU" altLang="hu-HU" sz="2300" smtClean="0">
                <a:solidFill>
                  <a:srgbClr val="006600"/>
                </a:solidFill>
                <a:latin typeface="Tahoma" pitchFamily="34" charset="0"/>
                <a:cs typeface="Tahoma" pitchFamily="34" charset="0"/>
              </a:rPr>
              <a:t>, és </a:t>
            </a:r>
            <a:r>
              <a:rPr lang="hu-HU" altLang="hu-HU" sz="2300" u="sng" smtClean="0">
                <a:solidFill>
                  <a:srgbClr val="006600"/>
                </a:solidFill>
                <a:latin typeface="Tahoma" pitchFamily="34" charset="0"/>
                <a:cs typeface="Tahoma" pitchFamily="34" charset="0"/>
              </a:rPr>
              <a:t>kizárólag</a:t>
            </a:r>
            <a:r>
              <a:rPr lang="hu-HU" altLang="hu-HU" sz="2300" b="1" smtClean="0">
                <a:solidFill>
                  <a:srgbClr val="006600"/>
                </a:solidFill>
                <a:latin typeface="Tahoma" pitchFamily="34" charset="0"/>
                <a:cs typeface="Tahoma" pitchFamily="34" charset="0"/>
              </a:rPr>
              <a:t> önvédelmi célra</a:t>
            </a:r>
            <a:r>
              <a:rPr lang="hu-HU" altLang="hu-HU" sz="2300" smtClean="0">
                <a:solidFill>
                  <a:srgbClr val="006600"/>
                </a:solidFill>
                <a:latin typeface="Tahoma" pitchFamily="34" charset="0"/>
                <a:cs typeface="Tahoma" pitchFamily="34" charset="0"/>
              </a:rPr>
              <a:t> </a:t>
            </a:r>
          </a:p>
          <a:p>
            <a:pPr eaLnBrk="1" hangingPunct="1">
              <a:lnSpc>
                <a:spcPct val="80000"/>
              </a:lnSpc>
              <a:buFontTx/>
              <a:buNone/>
            </a:pPr>
            <a:r>
              <a:rPr lang="hu-HU" altLang="hu-HU" sz="2300" smtClean="0">
                <a:solidFill>
                  <a:srgbClr val="006600"/>
                </a:solidFill>
                <a:latin typeface="Tahoma" pitchFamily="34" charset="0"/>
                <a:cs typeface="Tahoma" pitchFamily="34" charset="0"/>
              </a:rPr>
              <a:t>használhatja annak szabályai szerint. </a:t>
            </a:r>
          </a:p>
          <a:p>
            <a:pPr eaLnBrk="1" hangingPunct="1">
              <a:lnSpc>
                <a:spcPct val="80000"/>
              </a:lnSpc>
              <a:buFontTx/>
              <a:buNone/>
            </a:pPr>
            <a:endParaRPr lang="hu-HU" altLang="hu-HU" sz="2300" smtClean="0">
              <a:solidFill>
                <a:srgbClr val="006600"/>
              </a:solidFill>
              <a:latin typeface="Tahoma" pitchFamily="34" charset="0"/>
              <a:cs typeface="Tahoma" pitchFamily="34" charset="0"/>
            </a:endParaRPr>
          </a:p>
          <a:p>
            <a:pPr eaLnBrk="1" hangingPunct="1">
              <a:lnSpc>
                <a:spcPct val="80000"/>
              </a:lnSpc>
              <a:buFontTx/>
              <a:buNone/>
            </a:pPr>
            <a:r>
              <a:rPr lang="hu-HU" altLang="hu-HU" sz="2300" smtClean="0">
                <a:solidFill>
                  <a:srgbClr val="006600"/>
                </a:solidFill>
                <a:latin typeface="Tahoma" pitchFamily="34" charset="0"/>
                <a:cs typeface="Tahoma" pitchFamily="34" charset="0"/>
              </a:rPr>
              <a:t>Önvédelmi eszköze lehet még a rendőrbot.</a:t>
            </a:r>
          </a:p>
          <a:p>
            <a:pPr eaLnBrk="1" hangingPunct="1">
              <a:lnSpc>
                <a:spcPct val="80000"/>
              </a:lnSpc>
              <a:buFontTx/>
              <a:buNone/>
            </a:pPr>
            <a:r>
              <a:rPr lang="hu-HU" altLang="hu-HU" sz="2300" smtClean="0">
                <a:solidFill>
                  <a:srgbClr val="006600"/>
                </a:solidFill>
                <a:latin typeface="Tahoma" pitchFamily="34" charset="0"/>
                <a:cs typeface="Tahoma" pitchFamily="34" charset="0"/>
              </a:rPr>
              <a:t>Önvédelmi célból szolgálati kutyát is alkalmazhat.</a:t>
            </a:r>
          </a:p>
          <a:p>
            <a:pPr eaLnBrk="1" hangingPunct="1">
              <a:lnSpc>
                <a:spcPct val="80000"/>
              </a:lnSpc>
            </a:pPr>
            <a:endParaRPr lang="hu-HU" altLang="hu-HU" sz="2300" smtClean="0">
              <a:solidFill>
                <a:srgbClr val="006600"/>
              </a:solidFill>
            </a:endParaRPr>
          </a:p>
          <a:p>
            <a:pPr eaLnBrk="1" hangingPunct="1">
              <a:lnSpc>
                <a:spcPct val="80000"/>
              </a:lnSpc>
            </a:pPr>
            <a:endParaRPr lang="hu-HU" altLang="hu-HU" sz="1400" smtClean="0">
              <a:solidFill>
                <a:srgbClr val="0066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4498"/>
                                        </p:tgtEl>
                                        <p:attrNameLst>
                                          <p:attrName>style.visibility</p:attrName>
                                        </p:attrNameLst>
                                      </p:cBhvr>
                                      <p:to>
                                        <p:strVal val="visible"/>
                                      </p:to>
                                    </p:set>
                                    <p:animEffect transition="in" filter="fade">
                                      <p:cBhvr>
                                        <p:cTn id="7" dur="2000"/>
                                        <p:tgtEl>
                                          <p:spTgt spid="2344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4499"/>
                                        </p:tgtEl>
                                        <p:attrNameLst>
                                          <p:attrName>style.visibility</p:attrName>
                                        </p:attrNameLst>
                                      </p:cBhvr>
                                      <p:to>
                                        <p:strVal val="visible"/>
                                      </p:to>
                                    </p:set>
                                    <p:animEffect transition="in" filter="fade">
                                      <p:cBhvr>
                                        <p:cTn id="10" dur="2000"/>
                                        <p:tgtEl>
                                          <p:spTgt spid="234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8" grpId="0"/>
      <p:bldP spid="234499" grpId="0"/>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Rot="1" noChangeArrowheads="1"/>
          </p:cNvSpPr>
          <p:nvPr/>
        </p:nvSpPr>
        <p:spPr bwMode="auto">
          <a:xfrm>
            <a:off x="457200" y="244475"/>
            <a:ext cx="83851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800" b="0"/>
          </a:p>
        </p:txBody>
      </p:sp>
      <p:pic>
        <p:nvPicPr>
          <p:cNvPr id="319491" name="Picture 3" descr="PIC00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2" name="Picture 4" descr="kocsag_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3" name="Picture 5" descr="őrjelvény2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1725" y="0"/>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14053"/>
                                        </p:tgtEl>
                                        <p:attrNameLst>
                                          <p:attrName>style.visibility</p:attrName>
                                        </p:attrNameLst>
                                      </p:cBhvr>
                                      <p:to>
                                        <p:strVal val="visible"/>
                                      </p:to>
                                    </p:set>
                                    <p:anim calcmode="lin" valueType="num">
                                      <p:cBhvr additive="base">
                                        <p:cTn id="7" dur="500" fill="hold"/>
                                        <p:tgtEl>
                                          <p:spTgt spid="514053"/>
                                        </p:tgtEl>
                                        <p:attrNameLst>
                                          <p:attrName>ppt_x</p:attrName>
                                        </p:attrNameLst>
                                      </p:cBhvr>
                                      <p:tavLst>
                                        <p:tav tm="0">
                                          <p:val>
                                            <p:strVal val="#ppt_x"/>
                                          </p:val>
                                        </p:tav>
                                        <p:tav tm="100000">
                                          <p:val>
                                            <p:strVal val="#ppt_x"/>
                                          </p:val>
                                        </p:tav>
                                      </p:tavLst>
                                    </p:anim>
                                    <p:anim calcmode="lin" valueType="num">
                                      <p:cBhvr additive="base">
                                        <p:cTn id="8" dur="500" fill="hold"/>
                                        <p:tgtEl>
                                          <p:spTgt spid="51405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14052"/>
                                        </p:tgtEl>
                                        <p:attrNameLst>
                                          <p:attrName>style.visibility</p:attrName>
                                        </p:attrNameLst>
                                      </p:cBhvr>
                                      <p:to>
                                        <p:strVal val="visible"/>
                                      </p:to>
                                    </p:set>
                                    <p:anim calcmode="lin" valueType="num">
                                      <p:cBhvr additive="base">
                                        <p:cTn id="12" dur="500" fill="hold"/>
                                        <p:tgtEl>
                                          <p:spTgt spid="514052"/>
                                        </p:tgtEl>
                                        <p:attrNameLst>
                                          <p:attrName>ppt_x</p:attrName>
                                        </p:attrNameLst>
                                      </p:cBhvr>
                                      <p:tavLst>
                                        <p:tav tm="0">
                                          <p:val>
                                            <p:strVal val="#ppt_x"/>
                                          </p:val>
                                        </p:tav>
                                        <p:tav tm="100000">
                                          <p:val>
                                            <p:strVal val="#ppt_x"/>
                                          </p:val>
                                        </p:tav>
                                      </p:tavLst>
                                    </p:anim>
                                    <p:anim calcmode="lin" valueType="num">
                                      <p:cBhvr additive="base">
                                        <p:cTn id="13" dur="500" fill="hold"/>
                                        <p:tgtEl>
                                          <p:spTgt spid="514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457200" y="188913"/>
            <a:ext cx="8229600" cy="1008062"/>
          </a:xfrm>
        </p:spPr>
        <p:txBody>
          <a:bodyPr/>
          <a:lstStyle/>
          <a:p>
            <a:pPr eaLnBrk="1" hangingPunct="1"/>
            <a:r>
              <a:rPr lang="hu-HU" altLang="hu-HU" sz="3500" b="1" smtClean="0">
                <a:solidFill>
                  <a:srgbClr val="006600"/>
                </a:solidFill>
                <a:latin typeface="Tahoma" pitchFamily="34" charset="0"/>
                <a:cs typeface="Tahoma" pitchFamily="34" charset="0"/>
              </a:rPr>
              <a:t>Szolgálat-ellátási formák</a:t>
            </a:r>
          </a:p>
        </p:txBody>
      </p:sp>
      <p:sp>
        <p:nvSpPr>
          <p:cNvPr id="320515" name="Rectangle 3"/>
          <p:cNvSpPr>
            <a:spLocks noGrp="1" noChangeArrowheads="1"/>
          </p:cNvSpPr>
          <p:nvPr>
            <p:ph type="body" idx="1"/>
          </p:nvPr>
        </p:nvSpPr>
        <p:spPr>
          <a:xfrm>
            <a:off x="457200" y="1484313"/>
            <a:ext cx="8229600" cy="4641850"/>
          </a:xfrm>
        </p:spPr>
        <p:txBody>
          <a:bodyPr/>
          <a:lstStyle/>
          <a:p>
            <a:pPr eaLnBrk="1" hangingPunct="1">
              <a:lnSpc>
                <a:spcPct val="80000"/>
              </a:lnSpc>
              <a:buFontTx/>
              <a:buNone/>
            </a:pPr>
            <a:r>
              <a:rPr lang="hu-HU" altLang="hu-HU" sz="2000" b="1" smtClean="0">
                <a:solidFill>
                  <a:srgbClr val="006600"/>
                </a:solidFill>
                <a:latin typeface="Tahoma" pitchFamily="34" charset="0"/>
                <a:cs typeface="Tahoma" pitchFamily="34" charset="0"/>
              </a:rPr>
              <a:t>A fő feladat alapján:</a:t>
            </a:r>
            <a:r>
              <a:rPr lang="hu-HU" altLang="hu-HU" sz="2000" b="1" smtClean="0">
                <a:latin typeface="Tahoma" pitchFamily="34" charset="0"/>
                <a:cs typeface="Tahoma" pitchFamily="34" charset="0"/>
              </a:rPr>
              <a:t>	</a:t>
            </a:r>
            <a:r>
              <a:rPr lang="hu-HU" altLang="hu-HU" sz="2000" smtClean="0">
                <a:latin typeface="Tahoma" pitchFamily="34" charset="0"/>
                <a:cs typeface="Tahoma" pitchFamily="34" charset="0"/>
              </a:rPr>
              <a:t>figyelőszolgálat,</a:t>
            </a:r>
          </a:p>
          <a:p>
            <a:pPr eaLnBrk="1" hangingPunct="1">
              <a:lnSpc>
                <a:spcPct val="80000"/>
              </a:lnSpc>
              <a:buFontTx/>
              <a:buNone/>
            </a:pPr>
            <a:r>
              <a:rPr lang="hu-HU" altLang="hu-HU" sz="2000" smtClean="0">
                <a:latin typeface="Tahoma" pitchFamily="34" charset="0"/>
                <a:cs typeface="Tahoma" pitchFamily="34" charset="0"/>
              </a:rPr>
              <a:t>			      	őrző szolgálat,	</a:t>
            </a:r>
          </a:p>
          <a:p>
            <a:pPr eaLnBrk="1" hangingPunct="1">
              <a:lnSpc>
                <a:spcPct val="80000"/>
              </a:lnSpc>
              <a:buFontTx/>
              <a:buNone/>
            </a:pPr>
            <a:r>
              <a:rPr lang="hu-HU" altLang="hu-HU" sz="2000" smtClean="0">
                <a:latin typeface="Tahoma" pitchFamily="34" charset="0"/>
                <a:cs typeface="Tahoma" pitchFamily="34" charset="0"/>
              </a:rPr>
              <a:t>			      	járőrszolgálat,</a:t>
            </a:r>
          </a:p>
          <a:p>
            <a:pPr eaLnBrk="1" hangingPunct="1">
              <a:lnSpc>
                <a:spcPct val="80000"/>
              </a:lnSpc>
              <a:buFontTx/>
              <a:buNone/>
            </a:pPr>
            <a:r>
              <a:rPr lang="hu-HU" altLang="hu-HU" sz="2000" smtClean="0">
                <a:latin typeface="Tahoma" pitchFamily="34" charset="0"/>
                <a:cs typeface="Tahoma" pitchFamily="34" charset="0"/>
              </a:rPr>
              <a:t>			      	ellenőrző szolgálat,</a:t>
            </a:r>
          </a:p>
          <a:p>
            <a:pPr eaLnBrk="1" hangingPunct="1">
              <a:lnSpc>
                <a:spcPct val="80000"/>
              </a:lnSpc>
              <a:buFontTx/>
              <a:buNone/>
            </a:pPr>
            <a:r>
              <a:rPr lang="hu-HU" altLang="hu-HU" sz="2000" smtClean="0">
                <a:latin typeface="Tahoma" pitchFamily="34" charset="0"/>
                <a:cs typeface="Tahoma" pitchFamily="34" charset="0"/>
              </a:rPr>
              <a:t>			      	akciószolgálat,</a:t>
            </a:r>
          </a:p>
          <a:p>
            <a:pPr eaLnBrk="1" hangingPunct="1">
              <a:lnSpc>
                <a:spcPct val="80000"/>
              </a:lnSpc>
              <a:buFontTx/>
              <a:buNone/>
            </a:pPr>
            <a:r>
              <a:rPr lang="hu-HU" altLang="hu-HU" sz="2000" smtClean="0">
                <a:latin typeface="Tahoma" pitchFamily="34" charset="0"/>
                <a:cs typeface="Tahoma" pitchFamily="34" charset="0"/>
              </a:rPr>
              <a:t>				felügyeleti szolgálat,</a:t>
            </a:r>
          </a:p>
          <a:p>
            <a:pPr eaLnBrk="1" hangingPunct="1">
              <a:lnSpc>
                <a:spcPct val="80000"/>
              </a:lnSpc>
              <a:buFontTx/>
              <a:buNone/>
            </a:pPr>
            <a:r>
              <a:rPr lang="hu-HU" altLang="hu-HU" sz="2000" smtClean="0">
                <a:latin typeface="Tahoma" pitchFamily="34" charset="0"/>
                <a:cs typeface="Tahoma" pitchFamily="34" charset="0"/>
              </a:rPr>
              <a:t>				ügyeleti szolgálat,</a:t>
            </a:r>
          </a:p>
          <a:p>
            <a:pPr eaLnBrk="1" hangingPunct="1">
              <a:lnSpc>
                <a:spcPct val="80000"/>
              </a:lnSpc>
              <a:buFontTx/>
              <a:buNone/>
            </a:pPr>
            <a:r>
              <a:rPr lang="hu-HU" altLang="hu-HU" sz="2000" smtClean="0">
                <a:latin typeface="Tahoma" pitchFamily="34" charset="0"/>
                <a:cs typeface="Tahoma" pitchFamily="34" charset="0"/>
              </a:rPr>
              <a:t>				tűzvédelmi szolgálat.</a:t>
            </a:r>
          </a:p>
          <a:p>
            <a:pPr eaLnBrk="1" hangingPunct="1">
              <a:lnSpc>
                <a:spcPct val="80000"/>
              </a:lnSpc>
              <a:buFontTx/>
              <a:buNone/>
            </a:pPr>
            <a:r>
              <a:rPr lang="hu-HU" altLang="hu-HU" sz="2000" b="1" smtClean="0">
                <a:solidFill>
                  <a:srgbClr val="006600"/>
                </a:solidFill>
                <a:latin typeface="Tahoma" pitchFamily="34" charset="0"/>
                <a:cs typeface="Tahoma" pitchFamily="34" charset="0"/>
              </a:rPr>
              <a:t>A létszám alapján:</a:t>
            </a:r>
            <a:r>
              <a:rPr lang="hu-HU" altLang="hu-HU" sz="2000" smtClean="0">
                <a:latin typeface="Tahoma" pitchFamily="34" charset="0"/>
                <a:cs typeface="Tahoma" pitchFamily="34" charset="0"/>
              </a:rPr>
              <a:t>	egyfős szolgálat,</a:t>
            </a:r>
          </a:p>
          <a:p>
            <a:pPr eaLnBrk="1" hangingPunct="1">
              <a:lnSpc>
                <a:spcPct val="80000"/>
              </a:lnSpc>
              <a:buFontTx/>
              <a:buNone/>
            </a:pPr>
            <a:r>
              <a:rPr lang="hu-HU" altLang="hu-HU" sz="2000" smtClean="0">
                <a:latin typeface="Tahoma" pitchFamily="34" charset="0"/>
                <a:cs typeface="Tahoma" pitchFamily="34" charset="0"/>
              </a:rPr>
              <a:t>				kétfős szolgálat,</a:t>
            </a:r>
          </a:p>
          <a:p>
            <a:pPr eaLnBrk="1" hangingPunct="1">
              <a:lnSpc>
                <a:spcPct val="80000"/>
              </a:lnSpc>
              <a:buFontTx/>
              <a:buNone/>
            </a:pPr>
            <a:r>
              <a:rPr lang="hu-HU" altLang="hu-HU" sz="2000" smtClean="0">
                <a:latin typeface="Tahoma" pitchFamily="34" charset="0"/>
                <a:cs typeface="Tahoma" pitchFamily="34" charset="0"/>
              </a:rPr>
              <a:t>				csoportszolgálat.</a:t>
            </a:r>
          </a:p>
          <a:p>
            <a:pPr eaLnBrk="1" hangingPunct="1">
              <a:lnSpc>
                <a:spcPct val="80000"/>
              </a:lnSpc>
              <a:buFontTx/>
              <a:buNone/>
            </a:pPr>
            <a:r>
              <a:rPr lang="hu-HU" altLang="hu-HU" sz="2000" b="1" smtClean="0">
                <a:solidFill>
                  <a:srgbClr val="006600"/>
                </a:solidFill>
                <a:latin typeface="Tahoma" pitchFamily="34" charset="0"/>
                <a:cs typeface="Tahoma" pitchFamily="34" charset="0"/>
              </a:rPr>
              <a:t>A közlekedés szerint:</a:t>
            </a:r>
            <a:r>
              <a:rPr lang="hu-HU" altLang="hu-HU" sz="2000" b="1" smtClean="0">
                <a:latin typeface="Tahoma" pitchFamily="34" charset="0"/>
                <a:cs typeface="Tahoma" pitchFamily="34" charset="0"/>
              </a:rPr>
              <a:t>	</a:t>
            </a:r>
            <a:r>
              <a:rPr lang="hu-HU" altLang="hu-HU" sz="2000" smtClean="0">
                <a:latin typeface="Tahoma" pitchFamily="34" charset="0"/>
                <a:cs typeface="Tahoma" pitchFamily="34" charset="0"/>
              </a:rPr>
              <a:t>gyalogos, kerékpáros szolgálat,</a:t>
            </a:r>
          </a:p>
          <a:p>
            <a:pPr eaLnBrk="1" hangingPunct="1">
              <a:lnSpc>
                <a:spcPct val="80000"/>
              </a:lnSpc>
              <a:buFontTx/>
              <a:buNone/>
            </a:pPr>
            <a:r>
              <a:rPr lang="hu-HU" altLang="hu-HU" sz="2000" smtClean="0">
                <a:latin typeface="Tahoma" pitchFamily="34" charset="0"/>
                <a:cs typeface="Tahoma" pitchFamily="34" charset="0"/>
              </a:rPr>
              <a:t>				lovas szolgálat,</a:t>
            </a:r>
          </a:p>
          <a:p>
            <a:pPr eaLnBrk="1" hangingPunct="1">
              <a:lnSpc>
                <a:spcPct val="80000"/>
              </a:lnSpc>
              <a:buFontTx/>
              <a:buNone/>
            </a:pPr>
            <a:r>
              <a:rPr lang="hu-HU" altLang="hu-HU" sz="2000" smtClean="0">
                <a:latin typeface="Tahoma" pitchFamily="34" charset="0"/>
                <a:cs typeface="Tahoma" pitchFamily="34" charset="0"/>
              </a:rPr>
              <a:t>				gépjárműves szolgálat (m.kerékpár, g.kocsi) </a:t>
            </a:r>
          </a:p>
          <a:p>
            <a:pPr eaLnBrk="1" hangingPunct="1">
              <a:lnSpc>
                <a:spcPct val="80000"/>
              </a:lnSpc>
              <a:buFontTx/>
              <a:buNone/>
            </a:pPr>
            <a:r>
              <a:rPr lang="hu-HU" altLang="hu-HU" sz="2000" smtClean="0">
                <a:latin typeface="Tahoma" pitchFamily="34" charset="0"/>
                <a:cs typeface="Tahoma" pitchFamily="34" charset="0"/>
              </a:rPr>
              <a:t>				vízijárműves (hajós) szolgálat.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0"/>
            <a:ext cx="8229600" cy="1052736"/>
          </a:xfrm>
        </p:spPr>
        <p:txBody>
          <a:bodyPr/>
          <a:lstStyle/>
          <a:p>
            <a:pPr eaLnBrk="1" hangingPunct="1"/>
            <a:r>
              <a:rPr lang="hu-HU" altLang="hu-HU" sz="3600" b="1" dirty="0" smtClean="0">
                <a:solidFill>
                  <a:srgbClr val="CC0000"/>
                </a:solidFill>
                <a:latin typeface="Tahoma" pitchFamily="34" charset="0"/>
              </a:rPr>
              <a:t>Tantárgyi irodalom</a:t>
            </a:r>
          </a:p>
        </p:txBody>
      </p:sp>
      <p:sp>
        <p:nvSpPr>
          <p:cNvPr id="118787" name="Rectangle 3"/>
          <p:cNvSpPr>
            <a:spLocks noGrp="1" noChangeArrowheads="1"/>
          </p:cNvSpPr>
          <p:nvPr>
            <p:ph type="body" idx="1"/>
          </p:nvPr>
        </p:nvSpPr>
        <p:spPr>
          <a:xfrm>
            <a:off x="457200" y="1124744"/>
            <a:ext cx="8229600" cy="5112544"/>
          </a:xfrm>
        </p:spPr>
        <p:txBody>
          <a:bodyPr/>
          <a:lstStyle/>
          <a:p>
            <a:pPr lvl="0" eaLnBrk="1" hangingPunct="1">
              <a:lnSpc>
                <a:spcPct val="80000"/>
              </a:lnSpc>
              <a:buNone/>
            </a:pPr>
            <a:r>
              <a:rPr lang="hu-HU" altLang="hu-HU" sz="2600" dirty="0" smtClean="0">
                <a:solidFill>
                  <a:srgbClr val="008000"/>
                </a:solidFill>
                <a:latin typeface="Tahoma" pitchFamily="34" charset="0"/>
              </a:rPr>
              <a:t>Temesi Géza (2015-2018):</a:t>
            </a:r>
          </a:p>
          <a:p>
            <a:pPr lvl="0" eaLnBrk="1" hangingPunct="1">
              <a:lnSpc>
                <a:spcPct val="80000"/>
              </a:lnSpc>
              <a:buNone/>
            </a:pPr>
            <a:r>
              <a:rPr lang="hu-HU" altLang="hu-HU" sz="2600" b="1" dirty="0" smtClean="0">
                <a:solidFill>
                  <a:srgbClr val="008000"/>
                </a:solidFill>
                <a:latin typeface="Tahoma" pitchFamily="34" charset="0"/>
              </a:rPr>
              <a:t>Természetvédelmi jogi és igazgatási ismeretek</a:t>
            </a:r>
            <a:endParaRPr lang="hu-HU" altLang="hu-HU" sz="2600" b="1" dirty="0">
              <a:solidFill>
                <a:srgbClr val="008000"/>
              </a:solidFill>
              <a:latin typeface="Tahoma" pitchFamily="34" charset="0"/>
            </a:endParaRPr>
          </a:p>
          <a:p>
            <a:pPr lvl="0" eaLnBrk="1" hangingPunct="1">
              <a:lnSpc>
                <a:spcPct val="80000"/>
              </a:lnSpc>
              <a:buNone/>
            </a:pPr>
            <a:r>
              <a:rPr lang="hu-HU" altLang="hu-HU" sz="2600" dirty="0" err="1" smtClean="0">
                <a:solidFill>
                  <a:srgbClr val="008000"/>
                </a:solidFill>
                <a:latin typeface="Tahoma" pitchFamily="34" charset="0"/>
              </a:rPr>
              <a:t>www.termeszetor.eoldal.hu</a:t>
            </a:r>
            <a:endParaRPr lang="hu-HU" altLang="hu-HU" sz="2600" dirty="0" smtClean="0">
              <a:solidFill>
                <a:srgbClr val="006600"/>
              </a:solidFill>
              <a:latin typeface="Tahoma" pitchFamily="34" charset="0"/>
            </a:endParaRPr>
          </a:p>
          <a:p>
            <a:pPr eaLnBrk="1" hangingPunct="1">
              <a:lnSpc>
                <a:spcPct val="80000"/>
              </a:lnSpc>
              <a:buFontTx/>
              <a:buNone/>
            </a:pPr>
            <a:r>
              <a:rPr lang="hu-HU" altLang="hu-HU" sz="2600" dirty="0" smtClean="0">
                <a:latin typeface="Tahoma" pitchFamily="34" charset="0"/>
              </a:rPr>
              <a:t>(egyetemi oktatói weboldal és e-könyv, </a:t>
            </a:r>
          </a:p>
          <a:p>
            <a:pPr eaLnBrk="1" hangingPunct="1">
              <a:lnSpc>
                <a:spcPct val="80000"/>
              </a:lnSpc>
              <a:buFontTx/>
              <a:buNone/>
            </a:pPr>
            <a:r>
              <a:rPr lang="hu-HU" altLang="hu-HU" sz="2600" dirty="0" smtClean="0">
                <a:latin typeface="Tahoma" pitchFamily="34" charset="0"/>
              </a:rPr>
              <a:t>kötelező irodalom 2016-tól)</a:t>
            </a:r>
          </a:p>
          <a:p>
            <a:pPr eaLnBrk="1" hangingPunct="1">
              <a:lnSpc>
                <a:spcPct val="80000"/>
              </a:lnSpc>
              <a:buFontTx/>
              <a:buNone/>
            </a:pPr>
            <a:endParaRPr lang="hu-HU" altLang="hu-HU" sz="2000" dirty="0" smtClean="0">
              <a:latin typeface="Tahoma" pitchFamily="34" charset="0"/>
            </a:endParaRPr>
          </a:p>
          <a:p>
            <a:pPr eaLnBrk="1" hangingPunct="1">
              <a:lnSpc>
                <a:spcPct val="80000"/>
              </a:lnSpc>
              <a:buFontTx/>
              <a:buNone/>
            </a:pPr>
            <a:r>
              <a:rPr lang="hu-HU" altLang="hu-HU" sz="2600" dirty="0" smtClean="0">
                <a:solidFill>
                  <a:srgbClr val="008000"/>
                </a:solidFill>
                <a:latin typeface="Tahoma" pitchFamily="34" charset="0"/>
              </a:rPr>
              <a:t>Temesi Géza (2012):</a:t>
            </a:r>
          </a:p>
          <a:p>
            <a:pPr eaLnBrk="1" hangingPunct="1">
              <a:lnSpc>
                <a:spcPct val="80000"/>
              </a:lnSpc>
              <a:buFontTx/>
              <a:buNone/>
            </a:pPr>
            <a:r>
              <a:rPr lang="hu-HU" altLang="hu-HU" sz="2600" b="1" dirty="0" smtClean="0">
                <a:solidFill>
                  <a:srgbClr val="008000"/>
                </a:solidFill>
                <a:latin typeface="Tahoma" pitchFamily="34" charset="0"/>
              </a:rPr>
              <a:t>Természetvédelmi jogi és igazgatási ismeretek</a:t>
            </a:r>
          </a:p>
          <a:p>
            <a:pPr eaLnBrk="1" hangingPunct="1">
              <a:lnSpc>
                <a:spcPct val="80000"/>
              </a:lnSpc>
              <a:buFontTx/>
              <a:buNone/>
            </a:pPr>
            <a:r>
              <a:rPr lang="hu-HU" altLang="hu-HU" sz="2600" dirty="0" smtClean="0">
                <a:solidFill>
                  <a:srgbClr val="008000"/>
                </a:solidFill>
                <a:latin typeface="Tahoma" pitchFamily="34" charset="0"/>
              </a:rPr>
              <a:t>Dialóg Campus Kiadó, Budapest - Pécs</a:t>
            </a:r>
          </a:p>
          <a:p>
            <a:pPr eaLnBrk="1" hangingPunct="1">
              <a:lnSpc>
                <a:spcPct val="80000"/>
              </a:lnSpc>
              <a:buFontTx/>
              <a:buNone/>
            </a:pPr>
            <a:r>
              <a:rPr lang="hu-HU" altLang="hu-HU" sz="2600" dirty="0" smtClean="0">
                <a:solidFill>
                  <a:srgbClr val="000000"/>
                </a:solidFill>
                <a:latin typeface="Tahoma" pitchFamily="34" charset="0"/>
              </a:rPr>
              <a:t>(kötelező irodalom 2016-ig)</a:t>
            </a:r>
            <a:endParaRPr lang="hu-HU" altLang="hu-HU" sz="2200" b="1" dirty="0" smtClean="0">
              <a:solidFill>
                <a:srgbClr val="A50021"/>
              </a:solidFill>
              <a:latin typeface="Tahoma" pitchFamily="34" charset="0"/>
            </a:endParaRPr>
          </a:p>
          <a:p>
            <a:pPr eaLnBrk="1" hangingPunct="1">
              <a:lnSpc>
                <a:spcPct val="80000"/>
              </a:lnSpc>
              <a:buFontTx/>
              <a:buNone/>
            </a:pPr>
            <a:endParaRPr lang="hu-HU" altLang="hu-HU" sz="1000" b="1" dirty="0" smtClean="0">
              <a:solidFill>
                <a:srgbClr val="A50021"/>
              </a:solidFill>
              <a:latin typeface="Tahoma" pitchFamily="34" charset="0"/>
            </a:endParaRPr>
          </a:p>
          <a:p>
            <a:pPr eaLnBrk="1" hangingPunct="1">
              <a:lnSpc>
                <a:spcPct val="80000"/>
              </a:lnSpc>
              <a:buFontTx/>
              <a:buNone/>
            </a:pPr>
            <a:r>
              <a:rPr lang="hu-HU" altLang="hu-HU" sz="2200" b="1" dirty="0" smtClean="0">
                <a:solidFill>
                  <a:srgbClr val="A50021"/>
                </a:solidFill>
                <a:latin typeface="Tahoma" pitchFamily="34" charset="0"/>
              </a:rPr>
              <a:t>Könyvesboltok:</a:t>
            </a:r>
            <a:r>
              <a:rPr lang="hu-HU" altLang="hu-HU" sz="2200" dirty="0" smtClean="0">
                <a:latin typeface="Tahoma" pitchFamily="34" charset="0"/>
              </a:rPr>
              <a:t> </a:t>
            </a:r>
          </a:p>
          <a:p>
            <a:pPr eaLnBrk="1" hangingPunct="1">
              <a:lnSpc>
                <a:spcPct val="80000"/>
              </a:lnSpc>
              <a:buFontTx/>
              <a:buNone/>
            </a:pPr>
            <a:r>
              <a:rPr lang="hu-HU" altLang="hu-HU" sz="2200" dirty="0" smtClean="0">
                <a:latin typeface="Tahoma" pitchFamily="34" charset="0"/>
              </a:rPr>
              <a:t>Dialóg Eötvös Könyvesbolt	        Dialóg Kaptár Könyvesbolt</a:t>
            </a:r>
          </a:p>
          <a:p>
            <a:pPr eaLnBrk="1" hangingPunct="1">
              <a:lnSpc>
                <a:spcPct val="80000"/>
              </a:lnSpc>
              <a:buFontTx/>
              <a:buNone/>
            </a:pPr>
            <a:r>
              <a:rPr lang="hu-HU" altLang="hu-HU" sz="2200" dirty="0" smtClean="0">
                <a:latin typeface="Tahoma" pitchFamily="34" charset="0"/>
              </a:rPr>
              <a:t>1053 Budapest, Károlyi u. 17.	        7624 Pécs, </a:t>
            </a:r>
            <a:r>
              <a:rPr lang="hu-HU" altLang="hu-HU" sz="2200" dirty="0" err="1" smtClean="0">
                <a:latin typeface="Tahoma" pitchFamily="34" charset="0"/>
              </a:rPr>
              <a:t>Universitas</a:t>
            </a:r>
            <a:r>
              <a:rPr lang="hu-HU" altLang="hu-HU" sz="2200" dirty="0" smtClean="0">
                <a:latin typeface="Tahoma" pitchFamily="34" charset="0"/>
              </a:rPr>
              <a:t> u. 2/A</a:t>
            </a:r>
          </a:p>
          <a:p>
            <a:pPr eaLnBrk="1" hangingPunct="1">
              <a:lnSpc>
                <a:spcPct val="80000"/>
              </a:lnSpc>
              <a:buFontTx/>
              <a:buNone/>
            </a:pPr>
            <a:endParaRPr lang="hu-HU" altLang="hu-HU" sz="2200" dirty="0" smtClean="0">
              <a:latin typeface="Tahoma" pitchFamily="34" charset="0"/>
            </a:endParaRPr>
          </a:p>
          <a:p>
            <a:pPr eaLnBrk="1" hangingPunct="1">
              <a:lnSpc>
                <a:spcPct val="80000"/>
              </a:lnSpc>
              <a:buFontTx/>
              <a:buNone/>
            </a:pPr>
            <a:endParaRPr lang="hu-HU" altLang="hu-HU" sz="2200" dirty="0" smtClean="0">
              <a:latin typeface="Tahoma" pitchFamily="34" charset="0"/>
            </a:endParaRPr>
          </a:p>
          <a:p>
            <a:pPr eaLnBrk="1" hangingPunct="1">
              <a:lnSpc>
                <a:spcPct val="80000"/>
              </a:lnSpc>
              <a:buFontTx/>
              <a:buNone/>
            </a:pPr>
            <a:endParaRPr lang="hu-HU" altLang="hu-HU" sz="2600" b="1" dirty="0" smtClean="0">
              <a:solidFill>
                <a:srgbClr val="006600"/>
              </a:solidFill>
              <a:latin typeface="Tahoma" pitchFamily="34" charset="0"/>
            </a:endParaRPr>
          </a:p>
          <a:p>
            <a:pPr eaLnBrk="1" hangingPunct="1">
              <a:lnSpc>
                <a:spcPct val="80000"/>
              </a:lnSpc>
              <a:buFontTx/>
              <a:buNone/>
            </a:pPr>
            <a:endParaRPr lang="hu-HU" altLang="hu-HU" sz="2600" b="1" dirty="0" smtClean="0">
              <a:solidFill>
                <a:srgbClr val="006600"/>
              </a:solidFill>
              <a:latin typeface="Tahoma" pitchFamily="34" charset="0"/>
            </a:endParaRPr>
          </a:p>
          <a:p>
            <a:pPr eaLnBrk="1" hangingPunct="1">
              <a:lnSpc>
                <a:spcPct val="80000"/>
              </a:lnSpc>
              <a:buFontTx/>
              <a:buNone/>
            </a:pPr>
            <a:endParaRPr lang="hu-HU" altLang="hu-HU" sz="2200" dirty="0" smtClean="0">
              <a:latin typeface="Tahoma" pitchFamily="34" charset="0"/>
            </a:endParaRPr>
          </a:p>
          <a:p>
            <a:pPr eaLnBrk="1" hangingPunct="1">
              <a:lnSpc>
                <a:spcPct val="80000"/>
              </a:lnSpc>
              <a:buFontTx/>
              <a:buNone/>
            </a:pPr>
            <a:endParaRPr lang="hu-HU" altLang="hu-HU" sz="2200" dirty="0" smtClean="0">
              <a:latin typeface="Tahom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188640"/>
            <a:ext cx="8229600" cy="1080120"/>
          </a:xfrm>
        </p:spPr>
        <p:txBody>
          <a:bodyPr/>
          <a:lstStyle/>
          <a:p>
            <a:pPr eaLnBrk="1" hangingPunct="1"/>
            <a:r>
              <a:rPr lang="hu-HU" altLang="hu-HU" sz="3500" b="1" dirty="0" smtClean="0">
                <a:latin typeface="Tahoma" pitchFamily="34" charset="0"/>
                <a:cs typeface="Tahoma" pitchFamily="34" charset="0"/>
              </a:rPr>
              <a:t>Nevezetes évszámok</a:t>
            </a:r>
          </a:p>
        </p:txBody>
      </p:sp>
      <p:sp>
        <p:nvSpPr>
          <p:cNvPr id="137219" name="Rectangle 3"/>
          <p:cNvSpPr>
            <a:spLocks noGrp="1" noChangeArrowheads="1"/>
          </p:cNvSpPr>
          <p:nvPr>
            <p:ph type="body" idx="1"/>
          </p:nvPr>
        </p:nvSpPr>
        <p:spPr/>
        <p:txBody>
          <a:bodyPr/>
          <a:lstStyle/>
          <a:p>
            <a:pPr eaLnBrk="1" hangingPunct="1">
              <a:buFontTx/>
              <a:buNone/>
            </a:pPr>
            <a:r>
              <a:rPr lang="hu-HU" altLang="hu-HU" sz="2200" dirty="0" smtClean="0">
                <a:latin typeface="Tahoma" pitchFamily="34" charset="0"/>
                <a:cs typeface="Tahoma" pitchFamily="34" charset="0"/>
              </a:rPr>
              <a:t>1996</a:t>
            </a:r>
            <a:r>
              <a:rPr lang="hu-HU" altLang="hu-HU" sz="2200" dirty="0" smtClean="0">
                <a:solidFill>
                  <a:srgbClr val="008000"/>
                </a:solidFill>
                <a:latin typeface="Tahoma" pitchFamily="34" charset="0"/>
                <a:cs typeface="Tahoma" pitchFamily="34" charset="0"/>
              </a:rPr>
              <a:t> – törvény a természet védelméről</a:t>
            </a:r>
          </a:p>
          <a:p>
            <a:pPr eaLnBrk="1" hangingPunct="1">
              <a:buFontTx/>
              <a:buNone/>
            </a:pPr>
            <a:r>
              <a:rPr lang="hu-HU" altLang="hu-HU" sz="2200" dirty="0" smtClean="0">
                <a:latin typeface="Tahoma" pitchFamily="34" charset="0"/>
                <a:cs typeface="Tahoma" pitchFamily="34" charset="0"/>
              </a:rPr>
              <a:t>	    – törvény az erdőről és az erdő védelméről (</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a:t>
            </a:r>
          </a:p>
          <a:p>
            <a:pPr eaLnBrk="1" hangingPunct="1">
              <a:buFontTx/>
              <a:buNone/>
            </a:pPr>
            <a:r>
              <a:rPr lang="hu-HU" altLang="hu-HU" sz="2200" dirty="0" smtClean="0">
                <a:latin typeface="Tahoma" pitchFamily="34" charset="0"/>
                <a:cs typeface="Tahoma" pitchFamily="34" charset="0"/>
              </a:rPr>
              <a:t>	    – törvény a vad védelméről, a vadgazdálkodásról, valamint 	 a vadászatról (</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a:t>
            </a:r>
          </a:p>
          <a:p>
            <a:pPr eaLnBrk="1" hangingPunct="1">
              <a:buFontTx/>
              <a:buNone/>
            </a:pPr>
            <a:r>
              <a:rPr lang="hu-HU" altLang="hu-HU" sz="2200" dirty="0" smtClean="0">
                <a:latin typeface="Tahoma" pitchFamily="34" charset="0"/>
                <a:cs typeface="Tahoma" pitchFamily="34" charset="0"/>
              </a:rPr>
              <a:t>1997 – törvény a halászatról és a horgászatról	 </a:t>
            </a:r>
          </a:p>
          <a:p>
            <a:pPr eaLnBrk="1" hangingPunct="1">
              <a:buFontTx/>
              <a:buNone/>
            </a:pPr>
            <a:r>
              <a:rPr lang="hu-HU" altLang="hu-HU" sz="2200" dirty="0" smtClean="0">
                <a:latin typeface="Tahoma" pitchFamily="34" charset="0"/>
                <a:cs typeface="Tahoma" pitchFamily="34" charset="0"/>
              </a:rPr>
              <a:t>2009 – törvény az erdőről, az erdő védelméről és az 	       	erdőgazdálkodásról</a:t>
            </a:r>
          </a:p>
          <a:p>
            <a:pPr eaLnBrk="1" hangingPunct="1">
              <a:buFontTx/>
              <a:buNone/>
            </a:pPr>
            <a:r>
              <a:rPr lang="hu-HU" altLang="hu-HU" sz="2200" dirty="0" smtClean="0">
                <a:latin typeface="Tahoma" pitchFamily="34" charset="0"/>
                <a:cs typeface="Tahoma" pitchFamily="34" charset="0"/>
              </a:rPr>
              <a:t>2013 – törvény a halgazdálkodásról és a hal védelméről (</a:t>
            </a:r>
            <a:r>
              <a:rPr lang="hu-HU" altLang="hu-HU" sz="2200" dirty="0" err="1" smtClean="0">
                <a:latin typeface="Tahoma" pitchFamily="34" charset="0"/>
                <a:cs typeface="Tahoma" pitchFamily="34" charset="0"/>
              </a:rPr>
              <a:t>Hhvtv</a:t>
            </a:r>
            <a:r>
              <a:rPr lang="hu-HU" altLang="hu-HU" sz="2200" dirty="0" smtClean="0">
                <a:latin typeface="Tahoma" pitchFamily="34" charset="0"/>
                <a:cs typeface="Tahoma" pitchFamily="34" charset="0"/>
              </a:rPr>
              <a:t>.)</a:t>
            </a:r>
          </a:p>
          <a:p>
            <a:pPr eaLnBrk="1" hangingPunct="1">
              <a:buFontTx/>
              <a:buNone/>
            </a:pPr>
            <a:r>
              <a:rPr lang="hu-HU" altLang="hu-HU" sz="2200" dirty="0" smtClean="0">
                <a:latin typeface="Tahoma" pitchFamily="34" charset="0"/>
                <a:cs typeface="Tahoma" pitchFamily="34" charset="0"/>
              </a:rPr>
              <a:t>2015 - 2017 </a:t>
            </a:r>
            <a:r>
              <a:rPr lang="hu-HU" altLang="hu-HU" sz="2200" dirty="0" smtClean="0">
                <a:solidFill>
                  <a:srgbClr val="000000"/>
                </a:solidFill>
                <a:latin typeface="Tahoma" pitchFamily="34" charset="0"/>
                <a:cs typeface="Tahoma" pitchFamily="34" charset="0"/>
              </a:rPr>
              <a:t>– </a:t>
            </a:r>
            <a:r>
              <a:rPr lang="hu-HU" altLang="hu-HU" sz="2200" dirty="0" err="1" smtClean="0">
                <a:solidFill>
                  <a:srgbClr val="000000"/>
                </a:solidFill>
                <a:latin typeface="Tahoma" pitchFamily="34" charset="0"/>
                <a:cs typeface="Tahoma" pitchFamily="34" charset="0"/>
              </a:rPr>
              <a:t>Vtv</a:t>
            </a:r>
            <a:r>
              <a:rPr lang="hu-HU" altLang="hu-HU" sz="2200" dirty="0" smtClean="0">
                <a:solidFill>
                  <a:srgbClr val="000000"/>
                </a:solidFill>
                <a:latin typeface="Tahoma" pitchFamily="34" charset="0"/>
                <a:cs typeface="Tahoma" pitchFamily="34" charset="0"/>
              </a:rPr>
              <a:t>. átfogó módosítása</a:t>
            </a:r>
          </a:p>
          <a:p>
            <a:pPr eaLnBrk="1" hangingPunct="1">
              <a:buFontTx/>
              <a:buNone/>
            </a:pPr>
            <a:r>
              <a:rPr lang="hu-HU" altLang="hu-HU" sz="2200" dirty="0" smtClean="0">
                <a:solidFill>
                  <a:srgbClr val="000000"/>
                </a:solidFill>
                <a:latin typeface="Tahoma" pitchFamily="34" charset="0"/>
                <a:cs typeface="Tahoma" pitchFamily="34" charset="0"/>
              </a:rPr>
              <a:t>2017 - 2018 – </a:t>
            </a:r>
            <a:r>
              <a:rPr lang="hu-HU" altLang="hu-HU" sz="2200" dirty="0" err="1" smtClean="0">
                <a:solidFill>
                  <a:srgbClr val="000000"/>
                </a:solidFill>
                <a:latin typeface="Tahoma" pitchFamily="34" charset="0"/>
                <a:cs typeface="Tahoma" pitchFamily="34" charset="0"/>
              </a:rPr>
              <a:t>Evt</a:t>
            </a:r>
            <a:r>
              <a:rPr lang="hu-HU" altLang="hu-HU" sz="2200" dirty="0" smtClean="0">
                <a:solidFill>
                  <a:srgbClr val="000000"/>
                </a:solidFill>
                <a:latin typeface="Tahoma" pitchFamily="34" charset="0"/>
                <a:cs typeface="Tahoma" pitchFamily="34" charset="0"/>
              </a:rPr>
              <a:t>. átfogó módosítása</a:t>
            </a:r>
            <a:endParaRPr lang="hu-HU" altLang="hu-HU" sz="2200" dirty="0" smtClean="0">
              <a:latin typeface="Tahoma" pitchFamily="34" charset="0"/>
              <a:cs typeface="Tahoma" pitchFamily="34" charset="0"/>
            </a:endParaRPr>
          </a:p>
          <a:p>
            <a:pPr eaLnBrk="1" hangingPunct="1">
              <a:buFontTx/>
              <a:buNone/>
            </a:pPr>
            <a:r>
              <a:rPr lang="hu-HU" altLang="hu-HU" sz="3500" dirty="0" smtClean="0">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5"/>
          <p:cNvSpPr>
            <a:spLocks noGrp="1" noChangeArrowheads="1"/>
          </p:cNvSpPr>
          <p:nvPr>
            <p:ph type="title"/>
          </p:nvPr>
        </p:nvSpPr>
        <p:spPr>
          <a:xfrm>
            <a:off x="457200" y="115888"/>
            <a:ext cx="8229600" cy="1009650"/>
          </a:xfrm>
        </p:spPr>
        <p:txBody>
          <a:bodyPr/>
          <a:lstStyle/>
          <a:p>
            <a:pPr eaLnBrk="1" hangingPunct="1"/>
            <a:r>
              <a:rPr lang="hu-HU" altLang="hu-HU" sz="3300" b="1" smtClean="0">
                <a:solidFill>
                  <a:srgbClr val="006600"/>
                </a:solidFill>
                <a:latin typeface="Tahoma" pitchFamily="34" charset="0"/>
                <a:cs typeface="Tahoma" pitchFamily="34" charset="0"/>
              </a:rPr>
              <a:t>Figyelőszolgálat</a:t>
            </a:r>
          </a:p>
        </p:txBody>
      </p:sp>
      <p:pic>
        <p:nvPicPr>
          <p:cNvPr id="321539" name="Picture 4" descr="11040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25538"/>
            <a:ext cx="9144000" cy="5732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1540" name="Picture 7" descr="1104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9144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idx="4294967295"/>
          </p:nvPr>
        </p:nvSpPr>
        <p:spPr>
          <a:xfrm>
            <a:off x="468313" y="269875"/>
            <a:ext cx="8229600" cy="1143000"/>
          </a:xfrm>
        </p:spPr>
        <p:txBody>
          <a:bodyPr/>
          <a:lstStyle/>
          <a:p>
            <a:pPr eaLnBrk="1" hangingPunct="1"/>
            <a:r>
              <a:rPr lang="hu-HU" altLang="hu-HU" sz="3600" b="1" dirty="0" smtClean="0">
                <a:solidFill>
                  <a:srgbClr val="006600"/>
                </a:solidFill>
                <a:latin typeface="Tahoma" pitchFamily="34" charset="0"/>
                <a:cs typeface="Tahoma" pitchFamily="34" charset="0"/>
              </a:rPr>
              <a:t>Természetvédelmi őri állományváltozás </a:t>
            </a:r>
            <a:r>
              <a:rPr lang="hu-HU" altLang="hu-HU" sz="2800" dirty="0" smtClean="0">
                <a:solidFill>
                  <a:srgbClr val="006600"/>
                </a:solidFill>
                <a:latin typeface="Tahoma" pitchFamily="34" charset="0"/>
                <a:cs typeface="Tahoma" pitchFamily="34" charset="0"/>
              </a:rPr>
              <a:t>(fő,</a:t>
            </a:r>
            <a:r>
              <a:rPr lang="hu-HU" altLang="hu-HU" sz="3600" b="1" dirty="0" smtClean="0">
                <a:solidFill>
                  <a:srgbClr val="006600"/>
                </a:solidFill>
                <a:latin typeface="Tahoma" pitchFamily="34" charset="0"/>
                <a:cs typeface="Tahoma" pitchFamily="34" charset="0"/>
              </a:rPr>
              <a:t> </a:t>
            </a:r>
            <a:r>
              <a:rPr lang="hu-HU" altLang="hu-HU" sz="2800" dirty="0" smtClean="0">
                <a:solidFill>
                  <a:srgbClr val="006600"/>
                </a:solidFill>
                <a:latin typeface="Tahoma" pitchFamily="34" charset="0"/>
                <a:cs typeface="Tahoma" pitchFamily="34" charset="0"/>
              </a:rPr>
              <a:t>2002-2013)</a:t>
            </a:r>
          </a:p>
        </p:txBody>
      </p:sp>
      <p:pic>
        <p:nvPicPr>
          <p:cNvPr id="1375235" name="Picture 3" descr="őrkarcorel3"/>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7019925" y="4797425"/>
            <a:ext cx="1944688"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75291" name="Group 59"/>
          <p:cNvGraphicFramePr>
            <a:graphicFrameLocks noGrp="1"/>
          </p:cNvGraphicFramePr>
          <p:nvPr/>
        </p:nvGraphicFramePr>
        <p:xfrm>
          <a:off x="34925" y="2276475"/>
          <a:ext cx="9074153" cy="1296988"/>
        </p:xfrm>
        <a:graphic>
          <a:graphicData uri="http://schemas.openxmlformats.org/drawingml/2006/table">
            <a:tbl>
              <a:tblPr/>
              <a:tblGrid>
                <a:gridCol w="720245"/>
                <a:gridCol w="647782"/>
                <a:gridCol w="647782"/>
                <a:gridCol w="650957"/>
                <a:gridCol w="720816"/>
                <a:gridCol w="717640"/>
                <a:gridCol w="720816"/>
                <a:gridCol w="719229"/>
                <a:gridCol w="722403"/>
                <a:gridCol w="717640"/>
                <a:gridCol w="720816"/>
                <a:gridCol w="719229"/>
                <a:gridCol w="648798"/>
              </a:tblGrid>
              <a:tr h="652030">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charset="0"/>
                          <a:cs typeface="Arial" charset="0"/>
                        </a:rPr>
                        <a:t>Év</a:t>
                      </a:r>
                    </a:p>
                  </a:txBody>
                  <a:tcPr marL="91452" marR="91452" marT="45763" marB="4576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2002</a:t>
                      </a:r>
                    </a:p>
                  </a:txBody>
                  <a:tcPr marL="91452" marR="91452" marT="45763" marB="4576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2003</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2004</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2005</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2006</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2007</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2008</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2009</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2010</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2011</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2012</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2013</a:t>
                      </a:r>
                    </a:p>
                  </a:txBody>
                  <a:tcPr marL="91452" marR="91452" marT="45763" marB="457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958">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Arial" charset="0"/>
                          <a:cs typeface="Arial" charset="0"/>
                        </a:rPr>
                        <a:t>Lét-szám</a:t>
                      </a:r>
                    </a:p>
                  </a:txBody>
                  <a:tcPr marL="91452" marR="91452" marT="45763" marB="4576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226</a:t>
                      </a:r>
                    </a:p>
                  </a:txBody>
                  <a:tcPr marL="91452" marR="91452" marT="45763" marB="4576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237</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234</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235</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202</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202</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266</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266</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264</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244</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247</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245</a:t>
                      </a:r>
                    </a:p>
                  </a:txBody>
                  <a:tcPr marL="91452" marR="91452" marT="45763" marB="457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4047" name="Picture 15" descr="kocsag-kic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52963"/>
            <a:ext cx="223202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375235"/>
                                        </p:tgtEl>
                                        <p:attrNameLst>
                                          <p:attrName>style.visibility</p:attrName>
                                        </p:attrNameLst>
                                      </p:cBhvr>
                                      <p:to>
                                        <p:strVal val="visible"/>
                                      </p:to>
                                    </p:set>
                                    <p:animEffect transition="in" filter="wedge">
                                      <p:cBhvr>
                                        <p:cTn id="7" dur="500"/>
                                        <p:tgtEl>
                                          <p:spTgt spid="1375235"/>
                                        </p:tgtEl>
                                      </p:cBhvr>
                                    </p:animEffect>
                                  </p:childTnLst>
                                </p:cTn>
                              </p:par>
                              <p:par>
                                <p:cTn id="8" presetID="35" presetClass="entr" presetSubtype="0" fill="hold" nodeType="withEffect">
                                  <p:stCondLst>
                                    <p:cond delay="0"/>
                                  </p:stCondLst>
                                  <p:childTnLst>
                                    <p:set>
                                      <p:cBhvr>
                                        <p:cTn id="9" dur="1" fill="hold">
                                          <p:stCondLst>
                                            <p:cond delay="0"/>
                                          </p:stCondLst>
                                        </p:cTn>
                                        <p:tgtEl>
                                          <p:spTgt spid="44047"/>
                                        </p:tgtEl>
                                        <p:attrNameLst>
                                          <p:attrName>style.visibility</p:attrName>
                                        </p:attrNameLst>
                                      </p:cBhvr>
                                      <p:to>
                                        <p:strVal val="visible"/>
                                      </p:to>
                                    </p:set>
                                    <p:animEffect transition="in" filter="fade">
                                      <p:cBhvr>
                                        <p:cTn id="10" dur="2000"/>
                                        <p:tgtEl>
                                          <p:spTgt spid="44047"/>
                                        </p:tgtEl>
                                      </p:cBhvr>
                                    </p:animEffect>
                                    <p:anim calcmode="lin" valueType="num">
                                      <p:cBhvr>
                                        <p:cTn id="11" dur="2000" fill="hold"/>
                                        <p:tgtEl>
                                          <p:spTgt spid="44047"/>
                                        </p:tgtEl>
                                        <p:attrNameLst>
                                          <p:attrName>style.rotation</p:attrName>
                                        </p:attrNameLst>
                                      </p:cBhvr>
                                      <p:tavLst>
                                        <p:tav tm="0">
                                          <p:val>
                                            <p:fltVal val="720"/>
                                          </p:val>
                                        </p:tav>
                                        <p:tav tm="100000">
                                          <p:val>
                                            <p:fltVal val="0"/>
                                          </p:val>
                                        </p:tav>
                                      </p:tavLst>
                                    </p:anim>
                                    <p:anim calcmode="lin" valueType="num">
                                      <p:cBhvr>
                                        <p:cTn id="12" dur="2000" fill="hold"/>
                                        <p:tgtEl>
                                          <p:spTgt spid="44047"/>
                                        </p:tgtEl>
                                        <p:attrNameLst>
                                          <p:attrName>ppt_h</p:attrName>
                                        </p:attrNameLst>
                                      </p:cBhvr>
                                      <p:tavLst>
                                        <p:tav tm="0">
                                          <p:val>
                                            <p:fltVal val="0"/>
                                          </p:val>
                                        </p:tav>
                                        <p:tav tm="100000">
                                          <p:val>
                                            <p:strVal val="#ppt_h"/>
                                          </p:val>
                                        </p:tav>
                                      </p:tavLst>
                                    </p:anim>
                                    <p:anim calcmode="lin" valueType="num">
                                      <p:cBhvr>
                                        <p:cTn id="13" dur="2000" fill="hold"/>
                                        <p:tgtEl>
                                          <p:spTgt spid="440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eaLnBrk="1" hangingPunct="1"/>
            <a:r>
              <a:rPr lang="hu-HU" altLang="hu-HU" sz="3200" b="1" smtClean="0">
                <a:solidFill>
                  <a:srgbClr val="008000"/>
                </a:solidFill>
                <a:latin typeface="Tahoma" pitchFamily="34" charset="0"/>
                <a:cs typeface="Tahoma" pitchFamily="34" charset="0"/>
              </a:rPr>
              <a:t>A Természetvédelmi Őrszolgálat főbb jellemző adatai és mutatószámai </a:t>
            </a:r>
            <a:r>
              <a:rPr lang="hu-HU" altLang="hu-HU" sz="2800" smtClean="0">
                <a:solidFill>
                  <a:srgbClr val="008000"/>
                </a:solidFill>
                <a:latin typeface="Tahoma" pitchFamily="34" charset="0"/>
                <a:cs typeface="Tahoma" pitchFamily="34" charset="0"/>
              </a:rPr>
              <a:t>(2014)</a:t>
            </a:r>
          </a:p>
        </p:txBody>
      </p:sp>
      <p:graphicFrame>
        <p:nvGraphicFramePr>
          <p:cNvPr id="1529859" name="Group 3"/>
          <p:cNvGraphicFramePr>
            <a:graphicFrameLocks noGrp="1"/>
          </p:cNvGraphicFramePr>
          <p:nvPr>
            <p:ph type="body" idx="1"/>
          </p:nvPr>
        </p:nvGraphicFramePr>
        <p:xfrm>
          <a:off x="457200" y="1600200"/>
          <a:ext cx="8147050" cy="4638720"/>
        </p:xfrm>
        <a:graphic>
          <a:graphicData uri="http://schemas.openxmlformats.org/drawingml/2006/table">
            <a:tbl>
              <a:tblPr/>
              <a:tblGrid>
                <a:gridCol w="1595438"/>
                <a:gridCol w="1004887"/>
                <a:gridCol w="1009650"/>
                <a:gridCol w="1009650"/>
                <a:gridCol w="863600"/>
                <a:gridCol w="936625"/>
                <a:gridCol w="863600"/>
                <a:gridCol w="863600"/>
              </a:tblGrid>
              <a:tr h="1591013">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400" b="1" i="0" u="none" strike="noStrike" cap="none" normalizeH="0" baseline="0" smtClean="0">
                          <a:ln>
                            <a:noFill/>
                          </a:ln>
                          <a:solidFill>
                            <a:srgbClr val="008000"/>
                          </a:solidFill>
                          <a:effectLst/>
                          <a:latin typeface="Arial" charset="0"/>
                          <a:cs typeface="Arial" charset="0"/>
                        </a:rPr>
                        <a:t>Nemzeti Park Igazgatóság</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Működési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terület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 Országos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100" b="1" i="0" u="none" strike="noStrike" cap="none" normalizeH="0" baseline="0" smtClean="0">
                          <a:ln>
                            <a:noFill/>
                          </a:ln>
                          <a:solidFill>
                            <a:srgbClr val="008000"/>
                          </a:solidFill>
                          <a:effectLst/>
                          <a:latin typeface="Arial" charset="0"/>
                          <a:cs typeface="Arial" charset="0"/>
                        </a:rPr>
                        <a:t>jelentőségű</a:t>
                      </a:r>
                      <a:r>
                        <a:rPr kumimoji="0" lang="hu-HU" altLang="hu-HU" sz="1200" b="1" i="0" u="none" strike="noStrike" cap="none" normalizeH="0" baseline="0" smtClean="0">
                          <a:ln>
                            <a:noFill/>
                          </a:ln>
                          <a:solidFill>
                            <a:srgbClr val="008000"/>
                          </a:solidFill>
                          <a:effectLst/>
                          <a:latin typeface="Arial"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   védett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természeti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   terület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Natura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2000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terület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Termé-</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szet-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védelmi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őri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létszám</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(fő)</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1 főre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eső</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műkö-</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dési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terület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(ha/fő)</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1 főre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eső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védett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terület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(ha/fő)</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1 főre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eső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Natura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 2000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terület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(ha/fő)</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Aggteleki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433 710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54 455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181 303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27 107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3 403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11 331</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Balaton-felvidéki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1 004 660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74 021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252 193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47 841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3 525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10 508</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Bükki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891 680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124 233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255 799</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34</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26 226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3 654</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7 524</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Duna-Dráva</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1 284 740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97 273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202 449</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40 148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3 040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6 327</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Duna-Ipoly</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1 354 930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124 782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267 608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38 712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3 565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8 109</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Fertő-Hanság</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409 520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47 191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88 206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31 502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3 630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5 880</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Hortobágyi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1 772 850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144 128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358 809</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40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44 321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3 603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9 967</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Kiskunsági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1 005 310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82 282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168 142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38 666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3 165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6 726</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Körös-Maros</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799 560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51 410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146 952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39 978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2 571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7 734</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Őrségi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344 270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48 882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73 505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34 427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4 888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6 682</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0476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ÖSSZESEN</a:t>
                      </a:r>
                      <a:r>
                        <a:rPr kumimoji="0" lang="hu-HU" altLang="hu-HU" sz="1400" b="1" i="0" u="none" strike="noStrike" cap="none" normalizeH="0" baseline="0" smtClean="0">
                          <a:ln>
                            <a:noFill/>
                          </a:ln>
                          <a:solidFill>
                            <a:schemeClr val="tx1"/>
                          </a:solidFill>
                          <a:effectLst/>
                          <a:latin typeface="Arial" charset="0"/>
                          <a:cs typeface="Arial" charset="0"/>
                        </a:rPr>
                        <a:t>/</a:t>
                      </a:r>
                      <a:r>
                        <a:rPr kumimoji="0" lang="hu-HU" altLang="hu-HU" sz="1200" b="1" i="0" u="none" strike="noStrike" cap="none" normalizeH="0" baseline="0" smtClean="0">
                          <a:ln>
                            <a:noFill/>
                          </a:ln>
                          <a:solidFill>
                            <a:srgbClr val="CC0000"/>
                          </a:solidFill>
                          <a:effectLst/>
                          <a:latin typeface="Arial" charset="0"/>
                          <a:cs typeface="Arial" charset="0"/>
                        </a:rPr>
                        <a:t>ÁTLAG</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9 301 230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 848 657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1 994 966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    247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37 657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3 436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  8 077</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457200" y="188913"/>
            <a:ext cx="8229600" cy="1008062"/>
          </a:xfrm>
        </p:spPr>
        <p:txBody>
          <a:bodyPr/>
          <a:lstStyle/>
          <a:p>
            <a:pPr eaLnBrk="1" hangingPunct="1"/>
            <a:r>
              <a:rPr lang="hu-HU" altLang="hu-HU" sz="3300" b="1" dirty="0" smtClean="0">
                <a:solidFill>
                  <a:srgbClr val="006600"/>
                </a:solidFill>
                <a:latin typeface="Tahoma" pitchFamily="34" charset="0"/>
                <a:cs typeface="Tahoma" pitchFamily="34" charset="0"/>
              </a:rPr>
              <a:t>Önkormányzati természetvédelmi őr</a:t>
            </a:r>
          </a:p>
        </p:txBody>
      </p:sp>
      <p:sp>
        <p:nvSpPr>
          <p:cNvPr id="324611" name="Rectangle 3"/>
          <p:cNvSpPr>
            <a:spLocks noGrp="1" noChangeArrowheads="1"/>
          </p:cNvSpPr>
          <p:nvPr>
            <p:ph type="body" idx="1"/>
          </p:nvPr>
        </p:nvSpPr>
        <p:spPr>
          <a:xfrm>
            <a:off x="457200" y="1268761"/>
            <a:ext cx="8229600" cy="5328890"/>
          </a:xfrm>
        </p:spPr>
        <p:txBody>
          <a:bodyPr/>
          <a:lstStyle/>
          <a:p>
            <a:pPr eaLnBrk="1" hangingPunct="1">
              <a:lnSpc>
                <a:spcPct val="80000"/>
              </a:lnSpc>
              <a:buFontTx/>
              <a:buNone/>
            </a:pPr>
            <a:r>
              <a:rPr lang="hu-HU" altLang="hu-HU" sz="2400" b="1" dirty="0" smtClean="0">
                <a:solidFill>
                  <a:srgbClr val="006600"/>
                </a:solidFill>
                <a:latin typeface="Tahoma" pitchFamily="34" charset="0"/>
                <a:cs typeface="Tahoma" pitchFamily="34" charset="0"/>
              </a:rPr>
              <a:t>Az önkormányzati természetvédelmi őr</a:t>
            </a:r>
            <a:r>
              <a:rPr lang="hu-HU" altLang="hu-HU" sz="2400" dirty="0" smtClean="0">
                <a:latin typeface="Tahoma" pitchFamily="34" charset="0"/>
                <a:cs typeface="Tahoma" pitchFamily="34" charset="0"/>
              </a:rPr>
              <a:t> jogosultságai és kötelességei a helyi jelentőségű védett természeti területre korlátozódnak:</a:t>
            </a:r>
          </a:p>
          <a:p>
            <a:pPr eaLnBrk="1" hangingPunct="1">
              <a:lnSpc>
                <a:spcPct val="80000"/>
              </a:lnSpc>
              <a:buFontTx/>
              <a:buNone/>
            </a:pPr>
            <a:r>
              <a:rPr lang="hu-HU" altLang="hu-HU" sz="2400" dirty="0" smtClean="0">
                <a:solidFill>
                  <a:srgbClr val="006600"/>
                </a:solidFill>
                <a:latin typeface="Tahoma" pitchFamily="34" charset="0"/>
                <a:cs typeface="Tahoma" pitchFamily="34" charset="0"/>
              </a:rPr>
              <a:t>●  felszólítás, feltartóztatás, igazoltatás;</a:t>
            </a:r>
          </a:p>
          <a:p>
            <a:pPr eaLnBrk="1" hangingPunct="1">
              <a:lnSpc>
                <a:spcPct val="80000"/>
              </a:lnSpc>
              <a:buFontTx/>
              <a:buNone/>
            </a:pPr>
            <a:r>
              <a:rPr lang="hu-HU" altLang="hu-HU" sz="2400" dirty="0" smtClean="0">
                <a:solidFill>
                  <a:srgbClr val="006600"/>
                </a:solidFill>
                <a:latin typeface="Tahoma" pitchFamily="34" charset="0"/>
                <a:cs typeface="Tahoma" pitchFamily="34" charset="0"/>
              </a:rPr>
              <a:t>●  a területről származó, jogellenesen szerzett természeti és védett természeti érték, az elkövetéshez használt eszköz elvétele;</a:t>
            </a:r>
          </a:p>
          <a:p>
            <a:pPr eaLnBrk="1" hangingPunct="1">
              <a:lnSpc>
                <a:spcPct val="80000"/>
              </a:lnSpc>
              <a:buFontTx/>
              <a:buNone/>
            </a:pPr>
            <a:r>
              <a:rPr lang="hu-HU" altLang="hu-HU" sz="2400" dirty="0" smtClean="0">
                <a:solidFill>
                  <a:srgbClr val="006600"/>
                </a:solidFill>
                <a:latin typeface="Tahoma" pitchFamily="34" charset="0"/>
                <a:cs typeface="Tahoma" pitchFamily="34" charset="0"/>
              </a:rPr>
              <a:t>●  eljárás kezdeményezése;</a:t>
            </a:r>
          </a:p>
          <a:p>
            <a:pPr eaLnBrk="1" hangingPunct="1">
              <a:lnSpc>
                <a:spcPct val="80000"/>
              </a:lnSpc>
              <a:buFontTx/>
              <a:buNone/>
            </a:pPr>
            <a:r>
              <a:rPr lang="hu-HU" altLang="hu-HU" sz="2400" dirty="0" smtClean="0">
                <a:solidFill>
                  <a:srgbClr val="006600"/>
                </a:solidFill>
                <a:latin typeface="Tahoma" pitchFamily="34" charset="0"/>
                <a:cs typeface="Tahoma" pitchFamily="34" charset="0"/>
              </a:rPr>
              <a:t>●  helyszíni bírság kiszabása;</a:t>
            </a:r>
          </a:p>
          <a:p>
            <a:pPr eaLnBrk="1" hangingPunct="1">
              <a:lnSpc>
                <a:spcPct val="80000"/>
              </a:lnSpc>
              <a:buFontTx/>
              <a:buNone/>
            </a:pPr>
            <a:r>
              <a:rPr lang="hu-HU" altLang="hu-HU" sz="2400" dirty="0" smtClean="0">
                <a:solidFill>
                  <a:srgbClr val="006600"/>
                </a:solidFill>
                <a:latin typeface="Tahoma" pitchFamily="34" charset="0"/>
                <a:cs typeface="Tahoma" pitchFamily="34" charset="0"/>
              </a:rPr>
              <a:t>●  testi kényszer, vegyi eszköz alkalmazása.</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Az önkormányzati természetvédelmi őr 1997 óta létező</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jogintézménye intézkedésre jogosult, helyi jelentőségű </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védett természeti területek őrzését végző, 2013-tól a </a:t>
            </a:r>
          </a:p>
          <a:p>
            <a:pPr eaLnBrk="1" hangingPunct="1">
              <a:lnSpc>
                <a:spcPct val="80000"/>
              </a:lnSpc>
              <a:buFontTx/>
              <a:buNone/>
            </a:pPr>
            <a:r>
              <a:rPr lang="hu-HU" altLang="hu-HU" sz="2400" b="1" dirty="0" smtClean="0">
                <a:solidFill>
                  <a:srgbClr val="A50021"/>
                </a:solidFill>
                <a:latin typeface="Tahoma" pitchFamily="34" charset="0"/>
                <a:cs typeface="Tahoma" pitchFamily="34" charset="0"/>
              </a:rPr>
              <a:t>rendészeti feladatokat ellátó személyek </a:t>
            </a:r>
            <a:r>
              <a:rPr lang="hu-HU" altLang="hu-HU" sz="2400" dirty="0" smtClean="0">
                <a:solidFill>
                  <a:srgbClr val="A50021"/>
                </a:solidFill>
                <a:latin typeface="Tahoma" pitchFamily="34" charset="0"/>
                <a:cs typeface="Tahoma" pitchFamily="34" charset="0"/>
              </a:rPr>
              <a:t>körébe </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tartozó </a:t>
            </a:r>
            <a:r>
              <a:rPr lang="hu-HU" altLang="hu-HU" sz="2400" b="1" dirty="0" smtClean="0">
                <a:solidFill>
                  <a:srgbClr val="A50021"/>
                </a:solidFill>
                <a:latin typeface="Tahoma" pitchFamily="34" charset="0"/>
                <a:cs typeface="Tahoma" pitchFamily="34" charset="0"/>
              </a:rPr>
              <a:t>hivatalos személyt </a:t>
            </a:r>
            <a:r>
              <a:rPr lang="hu-HU" altLang="hu-HU" sz="2400" dirty="0" smtClean="0">
                <a:solidFill>
                  <a:srgbClr val="A50021"/>
                </a:solidFill>
                <a:latin typeface="Tahoma" pitchFamily="34" charset="0"/>
                <a:cs typeface="Tahoma" pitchFamily="34" charset="0"/>
              </a:rPr>
              <a:t>jelent.</a:t>
            </a:r>
            <a:endParaRPr lang="hu-HU" altLang="hu-HU" sz="2400" dirty="0" smtClean="0">
              <a:solidFill>
                <a:srgbClr val="A50021"/>
              </a:solidFill>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8" name="Rectangle 2"/>
          <p:cNvSpPr>
            <a:spLocks noGrp="1" noChangeArrowheads="1"/>
          </p:cNvSpPr>
          <p:nvPr>
            <p:ph type="body" idx="4294967295"/>
          </p:nvPr>
        </p:nvSpPr>
        <p:spPr>
          <a:xfrm>
            <a:off x="323850" y="1484313"/>
            <a:ext cx="8424863" cy="2881312"/>
          </a:xfrm>
        </p:spPr>
        <p:txBody>
          <a:bodyPr/>
          <a:lstStyle/>
          <a:p>
            <a:pPr eaLnBrk="1" hangingPunct="1">
              <a:lnSpc>
                <a:spcPct val="80000"/>
              </a:lnSpc>
              <a:buFontTx/>
              <a:buChar char="-"/>
            </a:pPr>
            <a:r>
              <a:rPr lang="hu-HU" altLang="hu-HU" sz="2400" smtClean="0">
                <a:solidFill>
                  <a:srgbClr val="006600"/>
                </a:solidFill>
                <a:latin typeface="Tahoma" pitchFamily="34" charset="0"/>
                <a:cs typeface="Tahoma" pitchFamily="34" charset="0"/>
              </a:rPr>
              <a:t>Személyi feltételek (büntetlenség, szakképesítés, oktatás, természetvédelmi vizsga).</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Megállapodás a nemzeti park igazgatósággal.</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Természetvédelmi őri irányítás és felügyelet.</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Állampolgári jogosultságok (mint a polgárőr).</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Önkéntesség, díjazás nélküli tevékenység.</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Segítői vagy önálló szolgálat; csoportszervezet.</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A polgári természetőrök létszáma kb. 500 fő.</a:t>
            </a:r>
          </a:p>
          <a:p>
            <a:pPr eaLnBrk="1" hangingPunct="1">
              <a:lnSpc>
                <a:spcPct val="80000"/>
              </a:lnSpc>
              <a:buFontTx/>
              <a:buNone/>
            </a:pPr>
            <a:endParaRPr lang="hu-HU" altLang="hu-HU" sz="2400" smtClean="0">
              <a:solidFill>
                <a:srgbClr val="006600"/>
              </a:solidFill>
            </a:endParaRPr>
          </a:p>
        </p:txBody>
      </p:sp>
      <p:sp>
        <p:nvSpPr>
          <p:cNvPr id="249859" name="Rectangle 3"/>
          <p:cNvSpPr>
            <a:spLocks noGrp="1" noChangeArrowheads="1"/>
          </p:cNvSpPr>
          <p:nvPr>
            <p:ph type="title" idx="4294967295"/>
          </p:nvPr>
        </p:nvSpPr>
        <p:spPr>
          <a:xfrm>
            <a:off x="468313" y="0"/>
            <a:ext cx="8229600" cy="1143000"/>
          </a:xfrm>
          <a:noFill/>
        </p:spPr>
        <p:txBody>
          <a:bodyPr/>
          <a:lstStyle/>
          <a:p>
            <a:pPr eaLnBrk="1" hangingPunct="1"/>
            <a:r>
              <a:rPr lang="hu-HU" altLang="hu-HU" sz="3500" b="1" dirty="0" smtClean="0">
                <a:solidFill>
                  <a:srgbClr val="006600"/>
                </a:solidFill>
                <a:latin typeface="Tahoma" pitchFamily="34" charset="0"/>
                <a:cs typeface="Tahoma" pitchFamily="34" charset="0"/>
              </a:rPr>
              <a:t>A természetvédelmi őrzés segítői</a:t>
            </a:r>
            <a:r>
              <a:rPr lang="hu-HU" altLang="hu-HU" sz="3500" dirty="0" smtClean="0">
                <a:solidFill>
                  <a:srgbClr val="006600"/>
                </a:solidFill>
                <a:latin typeface="Tahoma" pitchFamily="34" charset="0"/>
                <a:cs typeface="Tahoma" pitchFamily="34" charset="0"/>
              </a:rPr>
              <a:t> </a:t>
            </a:r>
            <a:br>
              <a:rPr lang="hu-HU" altLang="hu-HU" sz="3500" dirty="0" smtClean="0">
                <a:solidFill>
                  <a:srgbClr val="006600"/>
                </a:solidFill>
                <a:latin typeface="Tahoma" pitchFamily="34" charset="0"/>
                <a:cs typeface="Tahoma" pitchFamily="34" charset="0"/>
              </a:rPr>
            </a:br>
            <a:r>
              <a:rPr lang="hu-HU" altLang="hu-HU" sz="3500" b="1" dirty="0" smtClean="0">
                <a:solidFill>
                  <a:srgbClr val="006600"/>
                </a:solidFill>
                <a:latin typeface="Tahoma" pitchFamily="34" charset="0"/>
                <a:cs typeface="Tahoma" pitchFamily="34" charset="0"/>
              </a:rPr>
              <a:t>a polgári természetőrök</a:t>
            </a:r>
          </a:p>
        </p:txBody>
      </p:sp>
      <p:pic>
        <p:nvPicPr>
          <p:cNvPr id="249860" name="Picture 4" descr="Polgjelve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4292600"/>
            <a:ext cx="18732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9859"/>
                                        </p:tgtEl>
                                        <p:attrNameLst>
                                          <p:attrName>style.visibility</p:attrName>
                                        </p:attrNameLst>
                                      </p:cBhvr>
                                      <p:to>
                                        <p:strVal val="visible"/>
                                      </p:to>
                                    </p:set>
                                    <p:animEffect transition="in" filter="fade">
                                      <p:cBhvr>
                                        <p:cTn id="7" dur="2000"/>
                                        <p:tgtEl>
                                          <p:spTgt spid="2498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9858"/>
                                        </p:tgtEl>
                                        <p:attrNameLst>
                                          <p:attrName>style.visibility</p:attrName>
                                        </p:attrNameLst>
                                      </p:cBhvr>
                                      <p:to>
                                        <p:strVal val="visible"/>
                                      </p:to>
                                    </p:set>
                                    <p:animEffect transition="in" filter="fade">
                                      <p:cBhvr>
                                        <p:cTn id="10" dur="2000"/>
                                        <p:tgtEl>
                                          <p:spTgt spid="249858"/>
                                        </p:tgtEl>
                                      </p:cBhvr>
                                    </p:animEffect>
                                  </p:childTnLst>
                                </p:cTn>
                              </p:par>
                              <p:par>
                                <p:cTn id="11" presetID="2" presetClass="entr" presetSubtype="4" fill="hold" nodeType="withEffect">
                                  <p:stCondLst>
                                    <p:cond delay="0"/>
                                  </p:stCondLst>
                                  <p:childTnLst>
                                    <p:set>
                                      <p:cBhvr>
                                        <p:cTn id="12" dur="1" fill="hold">
                                          <p:stCondLst>
                                            <p:cond delay="0"/>
                                          </p:stCondLst>
                                        </p:cTn>
                                        <p:tgtEl>
                                          <p:spTgt spid="249860"/>
                                        </p:tgtEl>
                                        <p:attrNameLst>
                                          <p:attrName>style.visibility</p:attrName>
                                        </p:attrNameLst>
                                      </p:cBhvr>
                                      <p:to>
                                        <p:strVal val="visible"/>
                                      </p:to>
                                    </p:set>
                                    <p:anim calcmode="lin" valueType="num">
                                      <p:cBhvr additive="base">
                                        <p:cTn id="13" dur="1000" fill="hold"/>
                                        <p:tgtEl>
                                          <p:spTgt spid="249860"/>
                                        </p:tgtEl>
                                        <p:attrNameLst>
                                          <p:attrName>ppt_x</p:attrName>
                                        </p:attrNameLst>
                                      </p:cBhvr>
                                      <p:tavLst>
                                        <p:tav tm="0">
                                          <p:val>
                                            <p:strVal val="#ppt_x"/>
                                          </p:val>
                                        </p:tav>
                                        <p:tav tm="100000">
                                          <p:val>
                                            <p:strVal val="#ppt_x"/>
                                          </p:val>
                                        </p:tav>
                                      </p:tavLst>
                                    </p:anim>
                                    <p:anim calcmode="lin" valueType="num">
                                      <p:cBhvr additive="base">
                                        <p:cTn id="14" dur="1000" fill="hold"/>
                                        <p:tgtEl>
                                          <p:spTgt spid="2498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8" grpId="0"/>
      <p:bldP spid="249859"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idx="4294967295"/>
          </p:nvPr>
        </p:nvSpPr>
        <p:spPr>
          <a:xfrm>
            <a:off x="457200" y="115888"/>
            <a:ext cx="8229600" cy="1009650"/>
          </a:xfrm>
        </p:spPr>
        <p:txBody>
          <a:bodyPr/>
          <a:lstStyle/>
          <a:p>
            <a:pPr eaLnBrk="1" hangingPunct="1"/>
            <a:r>
              <a:rPr lang="hu-HU" altLang="hu-HU" sz="3500" b="1" smtClean="0">
                <a:solidFill>
                  <a:srgbClr val="006600"/>
                </a:solidFill>
                <a:latin typeface="Tahoma" pitchFamily="34" charset="0"/>
                <a:cs typeface="Tahoma" pitchFamily="34" charset="0"/>
              </a:rPr>
              <a:t>A Természetvédelmi Őrszolgálat kihívásai</a:t>
            </a:r>
          </a:p>
        </p:txBody>
      </p:sp>
      <p:sp>
        <p:nvSpPr>
          <p:cNvPr id="326659" name="Rectangle 3"/>
          <p:cNvSpPr>
            <a:spLocks noGrp="1" noChangeArrowheads="1"/>
          </p:cNvSpPr>
          <p:nvPr>
            <p:ph type="body" sz="half" idx="4294967295"/>
          </p:nvPr>
        </p:nvSpPr>
        <p:spPr>
          <a:xfrm>
            <a:off x="323850" y="1268413"/>
            <a:ext cx="4319588" cy="5184775"/>
          </a:xfrm>
        </p:spPr>
        <p:txBody>
          <a:bodyPr/>
          <a:lstStyle/>
          <a:p>
            <a:pPr eaLnBrk="1" hangingPunct="1"/>
            <a:r>
              <a:rPr lang="hu-HU" altLang="hu-HU" sz="2800" smtClean="0">
                <a:solidFill>
                  <a:srgbClr val="006600"/>
                </a:solidFill>
              </a:rPr>
              <a:t>Védett állatok pusztítása mérgezéssel, vadászati tevékenységgel</a:t>
            </a:r>
          </a:p>
        </p:txBody>
      </p:sp>
      <p:pic>
        <p:nvPicPr>
          <p:cNvPr id="241668" name="Picture 4" descr="daru-hd-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5616575"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Picture 5" descr="sasmérgezés_kép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787900" y="1196975"/>
            <a:ext cx="4038600" cy="302895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241669"/>
                                        </p:tgtEl>
                                        <p:attrNameLst>
                                          <p:attrName>style.visibility</p:attrName>
                                        </p:attrNameLst>
                                      </p:cBhvr>
                                      <p:to>
                                        <p:strVal val="visible"/>
                                      </p:to>
                                    </p:set>
                                    <p:anim calcmode="lin" valueType="num">
                                      <p:cBhvr additive="base">
                                        <p:cTn id="7" dur="1000" fill="hold"/>
                                        <p:tgtEl>
                                          <p:spTgt spid="241669"/>
                                        </p:tgtEl>
                                        <p:attrNameLst>
                                          <p:attrName>ppt_x</p:attrName>
                                        </p:attrNameLst>
                                      </p:cBhvr>
                                      <p:tavLst>
                                        <p:tav tm="0">
                                          <p:val>
                                            <p:strVal val="1+#ppt_w/2"/>
                                          </p:val>
                                        </p:tav>
                                        <p:tav tm="100000">
                                          <p:val>
                                            <p:strVal val="#ppt_x"/>
                                          </p:val>
                                        </p:tav>
                                      </p:tavLst>
                                    </p:anim>
                                    <p:anim calcmode="lin" valueType="num">
                                      <p:cBhvr additive="base">
                                        <p:cTn id="8" dur="1000" fill="hold"/>
                                        <p:tgtEl>
                                          <p:spTgt spid="241669"/>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41668"/>
                                        </p:tgtEl>
                                        <p:attrNameLst>
                                          <p:attrName>style.visibility</p:attrName>
                                        </p:attrNameLst>
                                      </p:cBhvr>
                                      <p:to>
                                        <p:strVal val="visible"/>
                                      </p:to>
                                    </p:set>
                                    <p:anim calcmode="lin" valueType="num">
                                      <p:cBhvr additive="base">
                                        <p:cTn id="11" dur="1000" fill="hold"/>
                                        <p:tgtEl>
                                          <p:spTgt spid="241668"/>
                                        </p:tgtEl>
                                        <p:attrNameLst>
                                          <p:attrName>ppt_x</p:attrName>
                                        </p:attrNameLst>
                                      </p:cBhvr>
                                      <p:tavLst>
                                        <p:tav tm="0">
                                          <p:val>
                                            <p:strVal val="0-#ppt_w/2"/>
                                          </p:val>
                                        </p:tav>
                                        <p:tav tm="100000">
                                          <p:val>
                                            <p:strVal val="#ppt_x"/>
                                          </p:val>
                                        </p:tav>
                                      </p:tavLst>
                                    </p:anim>
                                    <p:anim calcmode="lin" valueType="num">
                                      <p:cBhvr additive="base">
                                        <p:cTn id="12" dur="1000" fill="hold"/>
                                        <p:tgtEl>
                                          <p:spTgt spid="2416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CC0000"/>
                </a:solidFill>
                <a:latin typeface="Tahoma" pitchFamily="34" charset="0"/>
                <a:cs typeface="Tahoma" pitchFamily="34" charset="0"/>
              </a:rPr>
              <a:t>Horgászok ellenőrzése</a:t>
            </a:r>
          </a:p>
        </p:txBody>
      </p:sp>
      <p:pic>
        <p:nvPicPr>
          <p:cNvPr id="327683" name="Picture 3" descr="illegális horgászok - közös ellenőrzés DDNPI-KNP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268413"/>
            <a:ext cx="8064500" cy="540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pPr eaLnBrk="1" hangingPunct="1"/>
            <a:endParaRPr lang="hu-HU" altLang="hu-HU" smtClean="0"/>
          </a:p>
        </p:txBody>
      </p:sp>
      <p:pic>
        <p:nvPicPr>
          <p:cNvPr id="328707" name="Picture 3" descr="11050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eaLnBrk="1" hangingPunct="1"/>
            <a:r>
              <a:rPr lang="hu-HU" altLang="hu-HU" smtClean="0"/>
              <a:t>.</a:t>
            </a:r>
          </a:p>
        </p:txBody>
      </p:sp>
      <p:pic>
        <p:nvPicPr>
          <p:cNvPr id="329731" name="Picture 3" descr="1105000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5150" y="0"/>
            <a:ext cx="532923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457200" y="115888"/>
            <a:ext cx="8229600" cy="1081087"/>
          </a:xfrm>
        </p:spPr>
        <p:txBody>
          <a:bodyPr/>
          <a:lstStyle/>
          <a:p>
            <a:pPr eaLnBrk="1" hangingPunct="1"/>
            <a:r>
              <a:rPr lang="hu-HU" altLang="hu-HU" sz="3500" b="1" smtClean="0">
                <a:solidFill>
                  <a:srgbClr val="CC0000"/>
                </a:solidFill>
                <a:latin typeface="Tahoma" pitchFamily="34" charset="0"/>
                <a:cs typeface="Tahoma" pitchFamily="34" charset="0"/>
              </a:rPr>
              <a:t>Olasz vadászok bűntette</a:t>
            </a:r>
          </a:p>
        </p:txBody>
      </p:sp>
      <p:pic>
        <p:nvPicPr>
          <p:cNvPr id="330755" name="Picture 3" descr="Olasz_vadaszok_termeszet_karositasa_2_0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067175" y="1125538"/>
            <a:ext cx="4897438" cy="5732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0756" name="Picture 4" descr="Olasz_vadaszok_termeszetkarositasa_1_0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313" y="1125538"/>
            <a:ext cx="4535487" cy="5732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188913"/>
            <a:ext cx="8229600" cy="1152525"/>
          </a:xfrm>
        </p:spPr>
        <p:txBody>
          <a:bodyPr/>
          <a:lstStyle/>
          <a:p>
            <a:pPr eaLnBrk="1" hangingPunct="1"/>
            <a:r>
              <a:rPr lang="hu-HU" altLang="hu-HU" sz="3600" u="sng" dirty="0" smtClean="0">
                <a:solidFill>
                  <a:srgbClr val="008000"/>
                </a:solidFill>
              </a:rPr>
              <a:t/>
            </a:r>
            <a:br>
              <a:rPr lang="hu-HU" altLang="hu-HU" sz="3600" u="sng" dirty="0" smtClean="0">
                <a:solidFill>
                  <a:srgbClr val="008000"/>
                </a:solidFill>
              </a:rPr>
            </a:br>
            <a:r>
              <a:rPr lang="hu-HU" altLang="hu-HU" sz="3500" b="1" dirty="0" smtClean="0">
                <a:solidFill>
                  <a:srgbClr val="008000"/>
                </a:solidFill>
                <a:latin typeface="Tahoma" pitchFamily="34" charset="0"/>
                <a:cs typeface="Tahoma" pitchFamily="34" charset="0"/>
              </a:rPr>
              <a:t>A természetvédelmet</a:t>
            </a:r>
            <a:r>
              <a:rPr lang="hu-HU" altLang="hu-HU" sz="3500" b="1" dirty="0" smtClean="0">
                <a:latin typeface="Tahoma" pitchFamily="34" charset="0"/>
                <a:cs typeface="Tahoma" pitchFamily="34" charset="0"/>
              </a:rPr>
              <a:t> irányító főhatóságok:</a:t>
            </a:r>
            <a:br>
              <a:rPr lang="hu-HU" altLang="hu-HU" sz="3500" b="1" dirty="0" smtClean="0">
                <a:latin typeface="Tahoma" pitchFamily="34" charset="0"/>
                <a:cs typeface="Tahoma" pitchFamily="34" charset="0"/>
              </a:rPr>
            </a:br>
            <a:endParaRPr lang="hu-HU" altLang="hu-HU" sz="3500" b="1" dirty="0" smtClean="0">
              <a:latin typeface="Tahoma" pitchFamily="34" charset="0"/>
              <a:cs typeface="Tahoma" pitchFamily="34" charset="0"/>
            </a:endParaRPr>
          </a:p>
        </p:txBody>
      </p:sp>
      <p:sp>
        <p:nvSpPr>
          <p:cNvPr id="138243" name="Rectangle 3"/>
          <p:cNvSpPr>
            <a:spLocks noGrp="1" noChangeArrowheads="1"/>
          </p:cNvSpPr>
          <p:nvPr>
            <p:ph type="body" idx="1"/>
          </p:nvPr>
        </p:nvSpPr>
        <p:spPr>
          <a:xfrm>
            <a:off x="468313" y="1628775"/>
            <a:ext cx="8229600" cy="4525963"/>
          </a:xfrm>
        </p:spPr>
        <p:txBody>
          <a:bodyPr/>
          <a:lstStyle/>
          <a:p>
            <a:pPr eaLnBrk="1" hangingPunct="1">
              <a:lnSpc>
                <a:spcPct val="80000"/>
              </a:lnSpc>
              <a:buFontTx/>
              <a:buNone/>
            </a:pPr>
            <a:r>
              <a:rPr lang="hu-HU" altLang="hu-HU" sz="2400" dirty="0" smtClean="0"/>
              <a:t>		</a:t>
            </a:r>
            <a:r>
              <a:rPr lang="hu-HU" altLang="hu-HU" sz="2600" dirty="0" smtClean="0">
                <a:latin typeface="Tahoma" pitchFamily="34" charset="0"/>
                <a:cs typeface="Tahoma" pitchFamily="34" charset="0"/>
              </a:rPr>
              <a:t>1879 – 1954	→	</a:t>
            </a:r>
            <a:r>
              <a:rPr lang="hu-HU" altLang="hu-HU" sz="2600" b="1" dirty="0" smtClean="0">
                <a:solidFill>
                  <a:srgbClr val="006600"/>
                </a:solidFill>
                <a:latin typeface="Tahoma" pitchFamily="34" charset="0"/>
                <a:cs typeface="Tahoma" pitchFamily="34" charset="0"/>
              </a:rPr>
              <a:t>FM</a:t>
            </a:r>
          </a:p>
          <a:p>
            <a:pPr eaLnBrk="1" hangingPunct="1">
              <a:lnSpc>
                <a:spcPct val="80000"/>
              </a:lnSpc>
              <a:buFontTx/>
              <a:buNone/>
            </a:pPr>
            <a:r>
              <a:rPr lang="hu-HU" altLang="hu-HU" sz="2600" dirty="0" smtClean="0">
                <a:latin typeface="Tahoma" pitchFamily="34" charset="0"/>
                <a:cs typeface="Tahoma" pitchFamily="34" charset="0"/>
              </a:rPr>
              <a:t>		1954 – 1961 	→	</a:t>
            </a:r>
            <a:r>
              <a:rPr lang="hu-HU" altLang="hu-HU" sz="2600" b="1" dirty="0" smtClean="0">
                <a:solidFill>
                  <a:srgbClr val="006600"/>
                </a:solidFill>
                <a:latin typeface="Tahoma" pitchFamily="34" charset="0"/>
                <a:cs typeface="Tahoma" pitchFamily="34" charset="0"/>
              </a:rPr>
              <a:t>OEF</a:t>
            </a:r>
          </a:p>
          <a:p>
            <a:pPr eaLnBrk="1" hangingPunct="1">
              <a:lnSpc>
                <a:spcPct val="80000"/>
              </a:lnSpc>
              <a:buFontTx/>
              <a:buNone/>
            </a:pPr>
            <a:r>
              <a:rPr lang="hu-HU" altLang="hu-HU" sz="2600" dirty="0" smtClean="0">
                <a:latin typeface="Tahoma" pitchFamily="34" charset="0"/>
                <a:cs typeface="Tahoma" pitchFamily="34" charset="0"/>
              </a:rPr>
              <a:t>		1961 – 1977	→	</a:t>
            </a:r>
            <a:r>
              <a:rPr lang="hu-HU" altLang="hu-HU" sz="2600" b="1" dirty="0" err="1" smtClean="0">
                <a:solidFill>
                  <a:srgbClr val="006600"/>
                </a:solidFill>
                <a:latin typeface="Tahoma" pitchFamily="34" charset="0"/>
                <a:cs typeface="Tahoma" pitchFamily="34" charset="0"/>
              </a:rPr>
              <a:t>OTvH</a:t>
            </a:r>
            <a:endParaRPr lang="hu-HU" altLang="hu-HU" sz="2600" b="1" dirty="0" smtClean="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		1977 – 1987	→ 	</a:t>
            </a:r>
            <a:r>
              <a:rPr lang="hu-HU" altLang="hu-HU" sz="2600" b="1" dirty="0" smtClean="0">
                <a:solidFill>
                  <a:srgbClr val="006600"/>
                </a:solidFill>
                <a:latin typeface="Tahoma" pitchFamily="34" charset="0"/>
                <a:cs typeface="Tahoma" pitchFamily="34" charset="0"/>
              </a:rPr>
              <a:t>OKTH</a:t>
            </a:r>
          </a:p>
          <a:p>
            <a:pPr eaLnBrk="1" hangingPunct="1">
              <a:lnSpc>
                <a:spcPct val="80000"/>
              </a:lnSpc>
              <a:buFontTx/>
              <a:buNone/>
            </a:pPr>
            <a:r>
              <a:rPr lang="hu-HU" altLang="hu-HU" sz="2600" dirty="0" smtClean="0">
                <a:latin typeface="Tahoma" pitchFamily="34" charset="0"/>
                <a:cs typeface="Tahoma" pitchFamily="34" charset="0"/>
              </a:rPr>
              <a:t>		1987 – 1990	→ 	</a:t>
            </a:r>
            <a:r>
              <a:rPr lang="hu-HU" altLang="hu-HU" sz="2600" b="1" dirty="0" smtClean="0">
                <a:solidFill>
                  <a:srgbClr val="006600"/>
                </a:solidFill>
                <a:latin typeface="Tahoma" pitchFamily="34" charset="0"/>
                <a:cs typeface="Tahoma" pitchFamily="34" charset="0"/>
              </a:rPr>
              <a:t>KVM</a:t>
            </a:r>
          </a:p>
          <a:p>
            <a:pPr eaLnBrk="1" hangingPunct="1">
              <a:lnSpc>
                <a:spcPct val="80000"/>
              </a:lnSpc>
              <a:buFontTx/>
              <a:buNone/>
            </a:pPr>
            <a:r>
              <a:rPr lang="hu-HU" altLang="hu-HU" sz="2600" dirty="0" smtClean="0">
                <a:latin typeface="Tahoma" pitchFamily="34" charset="0"/>
                <a:cs typeface="Tahoma" pitchFamily="34" charset="0"/>
              </a:rPr>
              <a:t>		1990 – 1998	→ 	</a:t>
            </a:r>
            <a:r>
              <a:rPr lang="hu-HU" altLang="hu-HU" sz="2600" b="1" dirty="0" smtClean="0">
                <a:solidFill>
                  <a:srgbClr val="006600"/>
                </a:solidFill>
                <a:latin typeface="Tahoma" pitchFamily="34" charset="0"/>
                <a:cs typeface="Tahoma" pitchFamily="34" charset="0"/>
              </a:rPr>
              <a:t>KTM</a:t>
            </a:r>
          </a:p>
          <a:p>
            <a:pPr eaLnBrk="1" hangingPunct="1">
              <a:lnSpc>
                <a:spcPct val="80000"/>
              </a:lnSpc>
              <a:buFontTx/>
              <a:buNone/>
            </a:pPr>
            <a:r>
              <a:rPr lang="hu-HU" altLang="hu-HU" sz="2600" dirty="0" smtClean="0">
                <a:latin typeface="Tahoma" pitchFamily="34" charset="0"/>
                <a:cs typeface="Tahoma" pitchFamily="34" charset="0"/>
              </a:rPr>
              <a:t>		1998 – 2002	→ 	</a:t>
            </a:r>
            <a:r>
              <a:rPr lang="hu-HU" altLang="hu-HU" sz="2600" b="1" dirty="0" smtClean="0">
                <a:solidFill>
                  <a:srgbClr val="006600"/>
                </a:solidFill>
                <a:latin typeface="Tahoma" pitchFamily="34" charset="0"/>
                <a:cs typeface="Tahoma" pitchFamily="34" charset="0"/>
              </a:rPr>
              <a:t>KöM</a:t>
            </a:r>
            <a:endParaRPr lang="hu-HU" altLang="hu-HU" sz="2600" b="1" dirty="0" smtClean="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		2002 – 2010	→ 	</a:t>
            </a:r>
            <a:r>
              <a:rPr lang="hu-HU" altLang="hu-HU" sz="2600" b="1" dirty="0" err="1" smtClean="0">
                <a:solidFill>
                  <a:srgbClr val="006600"/>
                </a:solidFill>
                <a:latin typeface="Tahoma" pitchFamily="34" charset="0"/>
                <a:cs typeface="Tahoma" pitchFamily="34" charset="0"/>
              </a:rPr>
              <a:t>KvVM</a:t>
            </a:r>
            <a:endParaRPr lang="hu-HU" altLang="hu-HU" sz="2600" b="1" dirty="0" smtClean="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		2010 – 2014	→ 	</a:t>
            </a:r>
            <a:r>
              <a:rPr lang="hu-HU" altLang="hu-HU" sz="2600" b="1" dirty="0" smtClean="0">
                <a:solidFill>
                  <a:srgbClr val="006600"/>
                </a:solidFill>
                <a:latin typeface="Tahoma" pitchFamily="34" charset="0"/>
                <a:cs typeface="Tahoma" pitchFamily="34" charset="0"/>
              </a:rPr>
              <a:t>VM</a:t>
            </a:r>
          </a:p>
          <a:p>
            <a:pPr eaLnBrk="1" hangingPunct="1">
              <a:lnSpc>
                <a:spcPct val="80000"/>
              </a:lnSpc>
              <a:buFontTx/>
              <a:buNone/>
            </a:pPr>
            <a:r>
              <a:rPr lang="hu-HU" altLang="hu-HU" sz="2600" b="1" dirty="0" smtClean="0">
                <a:solidFill>
                  <a:srgbClr val="006600"/>
                </a:solidFill>
                <a:latin typeface="Tahoma" pitchFamily="34" charset="0"/>
                <a:cs typeface="Tahoma" pitchFamily="34" charset="0"/>
              </a:rPr>
              <a:t>		</a:t>
            </a:r>
            <a:r>
              <a:rPr lang="hu-HU" altLang="hu-HU" sz="2600" dirty="0" smtClean="0">
                <a:latin typeface="Tahoma" pitchFamily="34" charset="0"/>
                <a:cs typeface="Tahoma" pitchFamily="34" charset="0"/>
              </a:rPr>
              <a:t>2014 </a:t>
            </a:r>
            <a:r>
              <a:rPr lang="hu-HU" altLang="hu-HU" sz="2600" smtClean="0">
                <a:latin typeface="Tahoma" pitchFamily="34" charset="0"/>
                <a:cs typeface="Tahoma" pitchFamily="34" charset="0"/>
              </a:rPr>
              <a:t>– 2018</a:t>
            </a:r>
            <a:r>
              <a:rPr lang="hu-HU" altLang="hu-HU" sz="2600" dirty="0" smtClean="0">
                <a:latin typeface="Tahoma" pitchFamily="34" charset="0"/>
                <a:cs typeface="Tahoma" pitchFamily="34" charset="0"/>
              </a:rPr>
              <a:t>	→	</a:t>
            </a:r>
            <a:r>
              <a:rPr lang="hu-HU" altLang="hu-HU" sz="2600" b="1" dirty="0" smtClean="0">
                <a:solidFill>
                  <a:srgbClr val="006600"/>
                </a:solidFill>
                <a:latin typeface="Tahoma" pitchFamily="34" charset="0"/>
                <a:cs typeface="Tahoma" pitchFamily="34" charset="0"/>
              </a:rPr>
              <a:t>FM</a:t>
            </a:r>
          </a:p>
          <a:p>
            <a:pPr eaLnBrk="1" hangingPunct="1">
              <a:lnSpc>
                <a:spcPct val="80000"/>
              </a:lnSpc>
              <a:buFontTx/>
              <a:buNone/>
            </a:pPr>
            <a:endParaRPr lang="hu-HU" altLang="hu-HU" sz="1000" b="1" dirty="0" smtClean="0">
              <a:solidFill>
                <a:srgbClr val="006600"/>
              </a:solidFill>
              <a:latin typeface="Tahoma" pitchFamily="34" charset="0"/>
              <a:cs typeface="Tahoma" pitchFamily="34" charset="0"/>
            </a:endParaRPr>
          </a:p>
          <a:p>
            <a:pPr eaLnBrk="1" hangingPunct="1">
              <a:lnSpc>
                <a:spcPct val="80000"/>
              </a:lnSpc>
              <a:buFontTx/>
              <a:buNone/>
            </a:pPr>
            <a:r>
              <a:rPr lang="hu-HU" altLang="hu-HU" sz="2000" i="1" dirty="0" smtClean="0">
                <a:latin typeface="Tahoma" pitchFamily="34" charset="0"/>
                <a:cs typeface="Tahoma" pitchFamily="34" charset="0"/>
              </a:rPr>
              <a:t>(Megj.: 1990-ben három hónapig KöM, így 11 főhatóság 135 év alatt)</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crossosok jönnek"/>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906963" y="1196975"/>
            <a:ext cx="4129087" cy="5507038"/>
          </a:xfrm>
          <a:noFill/>
        </p:spPr>
      </p:pic>
      <p:sp>
        <p:nvSpPr>
          <p:cNvPr id="331779" name="Rectangle 3"/>
          <p:cNvSpPr>
            <a:spLocks noGrp="1" noChangeArrowheads="1"/>
          </p:cNvSpPr>
          <p:nvPr>
            <p:ph type="title" idx="4294967295"/>
          </p:nvPr>
        </p:nvSpPr>
        <p:spPr>
          <a:xfrm>
            <a:off x="457200" y="0"/>
            <a:ext cx="8229600" cy="1196975"/>
          </a:xfrm>
        </p:spPr>
        <p:txBody>
          <a:bodyPr/>
          <a:lstStyle/>
          <a:p>
            <a:pPr eaLnBrk="1" hangingPunct="1"/>
            <a:r>
              <a:rPr lang="hu-HU" altLang="hu-HU" sz="3500" b="1" smtClean="0">
                <a:solidFill>
                  <a:srgbClr val="C00000"/>
                </a:solidFill>
                <a:latin typeface="Tahoma" pitchFamily="34" charset="0"/>
                <a:cs typeface="Tahoma" pitchFamily="34" charset="0"/>
              </a:rPr>
              <a:t>Terepmotorozás</a:t>
            </a:r>
          </a:p>
        </p:txBody>
      </p:sp>
      <p:sp>
        <p:nvSpPr>
          <p:cNvPr id="331780" name="Rectangle 4"/>
          <p:cNvSpPr>
            <a:spLocks noGrp="1" noChangeArrowheads="1"/>
          </p:cNvSpPr>
          <p:nvPr>
            <p:ph type="body" sz="half" idx="4294967295"/>
          </p:nvPr>
        </p:nvSpPr>
        <p:spPr>
          <a:xfrm>
            <a:off x="323850" y="1628775"/>
            <a:ext cx="5483225" cy="4852988"/>
          </a:xfrm>
        </p:spPr>
        <p:txBody>
          <a:bodyPr/>
          <a:lstStyle/>
          <a:p>
            <a:pPr eaLnBrk="1" hangingPunct="1"/>
            <a:r>
              <a:rPr lang="hu-HU" altLang="hu-HU" sz="2800" smtClean="0">
                <a:solidFill>
                  <a:srgbClr val="006600"/>
                </a:solidFill>
                <a:latin typeface="Tahoma" pitchFamily="34" charset="0"/>
                <a:cs typeface="Tahoma" pitchFamily="34" charset="0"/>
              </a:rPr>
              <a:t>Terepmotorozás a védett természeti területeken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39618"/>
                                        </p:tgtEl>
                                        <p:attrNameLst>
                                          <p:attrName>style.visibility</p:attrName>
                                        </p:attrNameLst>
                                      </p:cBhvr>
                                      <p:to>
                                        <p:strVal val="visible"/>
                                      </p:to>
                                    </p:set>
                                    <p:anim calcmode="lin" valueType="num">
                                      <p:cBhvr additive="base">
                                        <p:cTn id="7" dur="1000" fill="hold"/>
                                        <p:tgtEl>
                                          <p:spTgt spid="239618"/>
                                        </p:tgtEl>
                                        <p:attrNameLst>
                                          <p:attrName>ppt_x</p:attrName>
                                        </p:attrNameLst>
                                      </p:cBhvr>
                                      <p:tavLst>
                                        <p:tav tm="0">
                                          <p:val>
                                            <p:strVal val="1+#ppt_w/2"/>
                                          </p:val>
                                        </p:tav>
                                        <p:tav tm="100000">
                                          <p:val>
                                            <p:strVal val="#ppt_x"/>
                                          </p:val>
                                        </p:tav>
                                      </p:tavLst>
                                    </p:anim>
                                    <p:anim calcmode="lin" valueType="num">
                                      <p:cBhvr additive="base">
                                        <p:cTn id="8" dur="1000" fill="hold"/>
                                        <p:tgtEl>
                                          <p:spTgt spid="2396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5"/>
          <p:cNvSpPr>
            <a:spLocks noGrp="1" noChangeArrowheads="1"/>
          </p:cNvSpPr>
          <p:nvPr>
            <p:ph type="title"/>
          </p:nvPr>
        </p:nvSpPr>
        <p:spPr>
          <a:xfrm>
            <a:off x="457200" y="115888"/>
            <a:ext cx="8229600" cy="1081087"/>
          </a:xfrm>
        </p:spPr>
        <p:txBody>
          <a:bodyPr/>
          <a:lstStyle/>
          <a:p>
            <a:pPr eaLnBrk="1" hangingPunct="1"/>
            <a:r>
              <a:rPr lang="hu-HU" altLang="hu-HU" sz="3500" b="1" smtClean="0">
                <a:solidFill>
                  <a:srgbClr val="CC0000"/>
                </a:solidFill>
                <a:latin typeface="Tahoma" pitchFamily="34" charset="0"/>
                <a:cs typeface="Tahoma" pitchFamily="34" charset="0"/>
              </a:rPr>
              <a:t>Quadosok a tilosban</a:t>
            </a:r>
          </a:p>
        </p:txBody>
      </p:sp>
      <p:pic>
        <p:nvPicPr>
          <p:cNvPr id="332803" name="Picture 4" descr="Az élővizekben fokozott a károkozá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196975"/>
            <a:ext cx="8207375" cy="566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2051050" y="260350"/>
            <a:ext cx="4897438" cy="1216025"/>
          </a:xfrm>
        </p:spPr>
        <p:txBody>
          <a:bodyPr/>
          <a:lstStyle/>
          <a:p>
            <a:pPr eaLnBrk="1" hangingPunct="1"/>
            <a:endParaRPr lang="hu-HU" altLang="hu-HU" smtClean="0"/>
          </a:p>
        </p:txBody>
      </p:sp>
      <p:pic>
        <p:nvPicPr>
          <p:cNvPr id="516099" name="Picture 3" descr="DSCN336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51050" y="260350"/>
            <a:ext cx="4892675" cy="659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16099"/>
                                        </p:tgtEl>
                                        <p:attrNameLst>
                                          <p:attrName>style.visibility</p:attrName>
                                        </p:attrNameLst>
                                      </p:cBhvr>
                                      <p:to>
                                        <p:strVal val="visible"/>
                                      </p:to>
                                    </p:set>
                                    <p:animEffect transition="in" filter="slide(fromBottom)">
                                      <p:cBhvr>
                                        <p:cTn id="7" dur="1000"/>
                                        <p:tgtEl>
                                          <p:spTgt spid="516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5"/>
          <p:cNvSpPr>
            <a:spLocks noGrp="1" noChangeArrowheads="1"/>
          </p:cNvSpPr>
          <p:nvPr>
            <p:ph type="title"/>
          </p:nvPr>
        </p:nvSpPr>
        <p:spPr>
          <a:xfrm>
            <a:off x="457200" y="115888"/>
            <a:ext cx="8229600" cy="1081087"/>
          </a:xfrm>
        </p:spPr>
        <p:txBody>
          <a:bodyPr/>
          <a:lstStyle/>
          <a:p>
            <a:pPr eaLnBrk="1" hangingPunct="1"/>
            <a:r>
              <a:rPr lang="hu-HU" altLang="hu-HU" sz="3400" b="1" smtClean="0">
                <a:solidFill>
                  <a:srgbClr val="CC0000"/>
                </a:solidFill>
                <a:latin typeface="Tahoma" pitchFamily="34" charset="0"/>
                <a:cs typeface="Tahoma" pitchFamily="34" charset="0"/>
              </a:rPr>
              <a:t>A terepmotorozás káros eredménye</a:t>
            </a:r>
          </a:p>
        </p:txBody>
      </p:sp>
      <p:pic>
        <p:nvPicPr>
          <p:cNvPr id="334851" name="Picture 4" descr="A terepmotorosok által okozott kár helyrehozhatatl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412875"/>
            <a:ext cx="8064500"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Medvehagyma"/>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82625" y="1316038"/>
            <a:ext cx="7850188" cy="5208587"/>
          </a:xfrm>
          <a:noFill/>
        </p:spPr>
      </p:pic>
      <p:sp>
        <p:nvSpPr>
          <p:cNvPr id="335875" name="Rectangle 3"/>
          <p:cNvSpPr>
            <a:spLocks noGrp="1" noChangeArrowheads="1"/>
          </p:cNvSpPr>
          <p:nvPr>
            <p:ph type="title" idx="4294967295"/>
          </p:nvPr>
        </p:nvSpPr>
        <p:spPr>
          <a:xfrm>
            <a:off x="468313" y="115888"/>
            <a:ext cx="8229600" cy="1152525"/>
          </a:xfrm>
        </p:spPr>
        <p:txBody>
          <a:bodyPr/>
          <a:lstStyle/>
          <a:p>
            <a:pPr eaLnBrk="1" hangingPunct="1"/>
            <a:r>
              <a:rPr lang="hu-HU" altLang="hu-HU" sz="3500" b="1" smtClean="0">
                <a:solidFill>
                  <a:srgbClr val="006600"/>
                </a:solidFill>
                <a:latin typeface="Tahoma" pitchFamily="34" charset="0"/>
                <a:cs typeface="Tahoma" pitchFamily="34" charset="0"/>
              </a:rPr>
              <a:t>Növények gyűjtése</a:t>
            </a:r>
          </a:p>
        </p:txBody>
      </p:sp>
      <p:sp>
        <p:nvSpPr>
          <p:cNvPr id="335876" name="Rectangle 4"/>
          <p:cNvSpPr>
            <a:spLocks noGrp="1" noChangeArrowheads="1"/>
          </p:cNvSpPr>
          <p:nvPr>
            <p:ph type="body" sz="half" idx="4294967295"/>
          </p:nvPr>
        </p:nvSpPr>
        <p:spPr>
          <a:xfrm>
            <a:off x="684213" y="1484313"/>
            <a:ext cx="7848600" cy="1008062"/>
          </a:xfrm>
          <a:solidFill>
            <a:schemeClr val="bg1">
              <a:alpha val="67842"/>
            </a:schemeClr>
          </a:solidFill>
        </p:spPr>
        <p:txBody>
          <a:bodyPr/>
          <a:lstStyle/>
          <a:p>
            <a:pPr eaLnBrk="1" hangingPunct="1"/>
            <a:r>
              <a:rPr lang="hu-HU" altLang="hu-HU" sz="2400" smtClean="0">
                <a:solidFill>
                  <a:srgbClr val="006600"/>
                </a:solidFill>
              </a:rPr>
              <a:t>(Védett) növények engedély nélküli gyűjtése és kereskedelme</a:t>
            </a:r>
          </a:p>
          <a:p>
            <a:pPr eaLnBrk="1" hangingPunct="1"/>
            <a:endParaRPr lang="hu-HU" altLang="hu-HU" sz="2400" smtClean="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with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additive="base">
                                        <p:cTn id="7" dur="1000" fill="hold"/>
                                        <p:tgtEl>
                                          <p:spTgt spid="240642"/>
                                        </p:tgtEl>
                                        <p:attrNameLst>
                                          <p:attrName>ppt_x</p:attrName>
                                        </p:attrNameLst>
                                      </p:cBhvr>
                                      <p:tavLst>
                                        <p:tav tm="0">
                                          <p:val>
                                            <p:strVal val="1+#ppt_w/2"/>
                                          </p:val>
                                        </p:tav>
                                        <p:tav tm="100000">
                                          <p:val>
                                            <p:strVal val="#ppt_x"/>
                                          </p:val>
                                        </p:tav>
                                      </p:tavLst>
                                    </p:anim>
                                    <p:anim calcmode="lin" valueType="num">
                                      <p:cBhvr additive="base">
                                        <p:cTn id="8" dur="1000" fill="hold"/>
                                        <p:tgtEl>
                                          <p:spTgt spid="2406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szemét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971550" y="1187450"/>
            <a:ext cx="7200900" cy="5432425"/>
          </a:xfrm>
          <a:noFill/>
        </p:spPr>
      </p:pic>
      <p:sp>
        <p:nvSpPr>
          <p:cNvPr id="336899" name="Rectangle 3"/>
          <p:cNvSpPr>
            <a:spLocks noGrp="1" noChangeArrowheads="1"/>
          </p:cNvSpPr>
          <p:nvPr>
            <p:ph type="title" idx="4294967295"/>
          </p:nvPr>
        </p:nvSpPr>
        <p:spPr>
          <a:xfrm>
            <a:off x="457200" y="115888"/>
            <a:ext cx="8229600" cy="865187"/>
          </a:xfrm>
        </p:spPr>
        <p:txBody>
          <a:bodyPr/>
          <a:lstStyle/>
          <a:p>
            <a:pPr eaLnBrk="1" hangingPunct="1"/>
            <a:r>
              <a:rPr lang="hu-HU" altLang="hu-HU" sz="3600" b="1" smtClean="0">
                <a:solidFill>
                  <a:srgbClr val="006600"/>
                </a:solidFill>
                <a:latin typeface="Tahoma" pitchFamily="34" charset="0"/>
                <a:cs typeface="Tahoma" pitchFamily="34" charset="0"/>
              </a:rPr>
              <a:t/>
            </a:r>
            <a:br>
              <a:rPr lang="hu-HU" altLang="hu-HU" sz="3600" b="1" smtClean="0">
                <a:solidFill>
                  <a:srgbClr val="006600"/>
                </a:solidFill>
                <a:latin typeface="Tahoma" pitchFamily="34" charset="0"/>
                <a:cs typeface="Tahoma" pitchFamily="34" charset="0"/>
              </a:rPr>
            </a:br>
            <a:r>
              <a:rPr lang="hu-HU" altLang="hu-HU" sz="3500" b="1" smtClean="0">
                <a:solidFill>
                  <a:srgbClr val="006600"/>
                </a:solidFill>
                <a:latin typeface="Tahoma" pitchFamily="34" charset="0"/>
                <a:cs typeface="Tahoma" pitchFamily="34" charset="0"/>
              </a:rPr>
              <a:t>Hulladéklerakás</a:t>
            </a:r>
            <a:r>
              <a:rPr lang="hu-HU" altLang="hu-HU" sz="3000" b="1" smtClean="0">
                <a:solidFill>
                  <a:srgbClr val="006600"/>
                </a:solidFill>
                <a:latin typeface="Tahoma" pitchFamily="34" charset="0"/>
                <a:cs typeface="Tahoma" pitchFamily="34" charset="0"/>
              </a:rPr>
              <a:t/>
            </a:r>
            <a:br>
              <a:rPr lang="hu-HU" altLang="hu-HU" sz="3000" b="1" smtClean="0">
                <a:solidFill>
                  <a:srgbClr val="006600"/>
                </a:solidFill>
                <a:latin typeface="Tahoma" pitchFamily="34" charset="0"/>
                <a:cs typeface="Tahoma" pitchFamily="34" charset="0"/>
              </a:rPr>
            </a:br>
            <a:endParaRPr lang="hu-HU" altLang="hu-HU" sz="3000" b="1" smtClean="0">
              <a:solidFill>
                <a:srgbClr val="006600"/>
              </a:solidFill>
              <a:latin typeface="Tahoma" pitchFamily="34" charset="0"/>
              <a:cs typeface="Tahoma" pitchFamily="34" charset="0"/>
            </a:endParaRPr>
          </a:p>
        </p:txBody>
      </p:sp>
      <p:sp>
        <p:nvSpPr>
          <p:cNvPr id="336900" name="Rectangle 4"/>
          <p:cNvSpPr>
            <a:spLocks noGrp="1" noChangeArrowheads="1"/>
          </p:cNvSpPr>
          <p:nvPr>
            <p:ph type="body" sz="half" idx="4294967295"/>
          </p:nvPr>
        </p:nvSpPr>
        <p:spPr>
          <a:xfrm>
            <a:off x="1258888" y="1557338"/>
            <a:ext cx="6697662" cy="1008062"/>
          </a:xfrm>
          <a:solidFill>
            <a:schemeClr val="bg1">
              <a:alpha val="58038"/>
            </a:schemeClr>
          </a:solidFill>
        </p:spPr>
        <p:txBody>
          <a:bodyPr/>
          <a:lstStyle/>
          <a:p>
            <a:pPr eaLnBrk="1" hangingPunct="1"/>
            <a:r>
              <a:rPr lang="hu-HU" altLang="hu-HU" sz="2800" smtClean="0">
                <a:solidFill>
                  <a:srgbClr val="006600"/>
                </a:solidFill>
              </a:rPr>
              <a:t>Védett természeti területeket érintő illegális hulladéklerakás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withEffect">
                                  <p:stCondLst>
                                    <p:cond delay="0"/>
                                  </p:stCondLst>
                                  <p:childTnLst>
                                    <p:set>
                                      <p:cBhvr>
                                        <p:cTn id="6" dur="1" fill="hold">
                                          <p:stCondLst>
                                            <p:cond delay="0"/>
                                          </p:stCondLst>
                                        </p:cTn>
                                        <p:tgtEl>
                                          <p:spTgt spid="242690"/>
                                        </p:tgtEl>
                                        <p:attrNameLst>
                                          <p:attrName>style.visibility</p:attrName>
                                        </p:attrNameLst>
                                      </p:cBhvr>
                                      <p:to>
                                        <p:strVal val="visible"/>
                                      </p:to>
                                    </p:set>
                                    <p:anim calcmode="lin" valueType="num">
                                      <p:cBhvr additive="base">
                                        <p:cTn id="7" dur="1000" fill="hold"/>
                                        <p:tgtEl>
                                          <p:spTgt spid="242690"/>
                                        </p:tgtEl>
                                        <p:attrNameLst>
                                          <p:attrName>ppt_x</p:attrName>
                                        </p:attrNameLst>
                                      </p:cBhvr>
                                      <p:tavLst>
                                        <p:tav tm="0">
                                          <p:val>
                                            <p:strVal val="0-#ppt_w/2"/>
                                          </p:val>
                                        </p:tav>
                                        <p:tav tm="100000">
                                          <p:val>
                                            <p:strVal val="#ppt_x"/>
                                          </p:val>
                                        </p:tav>
                                      </p:tavLst>
                                    </p:anim>
                                    <p:anim calcmode="lin" valueType="num">
                                      <p:cBhvr additive="base">
                                        <p:cTn id="8" dur="1000" fill="hold"/>
                                        <p:tgtEl>
                                          <p:spTgt spid="2426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5"/>
          <p:cNvSpPr>
            <a:spLocks noGrp="1" noChangeArrowheads="1"/>
          </p:cNvSpPr>
          <p:nvPr>
            <p:ph type="title"/>
          </p:nvPr>
        </p:nvSpPr>
        <p:spPr>
          <a:xfrm>
            <a:off x="457200" y="115888"/>
            <a:ext cx="8229600" cy="1009650"/>
          </a:xfrm>
        </p:spPr>
        <p:txBody>
          <a:bodyPr/>
          <a:lstStyle/>
          <a:p>
            <a:pPr eaLnBrk="1" hangingPunct="1"/>
            <a:r>
              <a:rPr lang="hu-HU" altLang="hu-HU" sz="3300" b="1" smtClean="0">
                <a:solidFill>
                  <a:srgbClr val="CC0000"/>
                </a:solidFill>
                <a:latin typeface="Tahoma" pitchFamily="34" charset="0"/>
                <a:cs typeface="Tahoma" pitchFamily="34" charset="0"/>
              </a:rPr>
              <a:t>Kezdődik a visszarakodás</a:t>
            </a:r>
          </a:p>
        </p:txBody>
      </p:sp>
      <p:pic>
        <p:nvPicPr>
          <p:cNvPr id="337923" name="Picture 4" descr="10300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085850"/>
            <a:ext cx="9144000" cy="5805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pPr eaLnBrk="1" hangingPunct="1"/>
            <a:r>
              <a:rPr lang="hu-HU" altLang="hu-HU" sz="3200" b="1" smtClean="0">
                <a:solidFill>
                  <a:srgbClr val="008000"/>
                </a:solidFill>
              </a:rPr>
              <a:t>Lovas szolgálat</a:t>
            </a:r>
          </a:p>
        </p:txBody>
      </p:sp>
      <p:pic>
        <p:nvPicPr>
          <p:cNvPr id="338947" name="Picture 3" descr="Pál Szabó Ferenc tv"/>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5150" y="0"/>
            <a:ext cx="51847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pPr eaLnBrk="1" hangingPunct="1"/>
            <a:r>
              <a:rPr lang="hu-HU" altLang="hu-HU" smtClean="0"/>
              <a:t>.</a:t>
            </a:r>
          </a:p>
        </p:txBody>
      </p:sp>
      <p:pic>
        <p:nvPicPr>
          <p:cNvPr id="339971" name="Picture 3" descr="őr + tábla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24075" y="0"/>
            <a:ext cx="50403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003366"/>
                </a:solidFill>
                <a:latin typeface="Tahoma" pitchFamily="34" charset="0"/>
                <a:cs typeface="Tahoma" pitchFamily="34" charset="0"/>
              </a:rPr>
              <a:t>N</a:t>
            </a:r>
            <a:r>
              <a:rPr lang="hu-HU" altLang="hu-HU" sz="3500" b="1" smtClean="0">
                <a:solidFill>
                  <a:srgbClr val="CC9900"/>
                </a:solidFill>
                <a:latin typeface="Tahoma" pitchFamily="34" charset="0"/>
                <a:cs typeface="Tahoma" pitchFamily="34" charset="0"/>
              </a:rPr>
              <a:t>E</a:t>
            </a:r>
            <a:r>
              <a:rPr lang="hu-HU" altLang="hu-HU" sz="3500" b="1" smtClean="0">
                <a:solidFill>
                  <a:srgbClr val="CC0000"/>
                </a:solidFill>
                <a:latin typeface="Tahoma" pitchFamily="34" charset="0"/>
                <a:cs typeface="Tahoma" pitchFamily="34" charset="0"/>
              </a:rPr>
              <a:t>M</a:t>
            </a:r>
            <a:r>
              <a:rPr lang="hu-HU" altLang="hu-HU" sz="3500" b="1" smtClean="0">
                <a:solidFill>
                  <a:srgbClr val="006600"/>
                </a:solidFill>
                <a:latin typeface="Tahoma" pitchFamily="34" charset="0"/>
                <a:cs typeface="Tahoma" pitchFamily="34" charset="0"/>
              </a:rPr>
              <a:t>Z</a:t>
            </a:r>
            <a:r>
              <a:rPr lang="hu-HU" altLang="hu-HU" sz="3500" b="1" smtClean="0">
                <a:solidFill>
                  <a:srgbClr val="CC00FF"/>
                </a:solidFill>
                <a:latin typeface="Tahoma" pitchFamily="34" charset="0"/>
                <a:cs typeface="Tahoma" pitchFamily="34" charset="0"/>
              </a:rPr>
              <a:t>E</a:t>
            </a:r>
            <a:r>
              <a:rPr lang="hu-HU" altLang="hu-HU" sz="3500" b="1" smtClean="0">
                <a:solidFill>
                  <a:srgbClr val="996633"/>
                </a:solidFill>
                <a:latin typeface="Tahoma" pitchFamily="34" charset="0"/>
                <a:cs typeface="Tahoma" pitchFamily="34" charset="0"/>
              </a:rPr>
              <a:t>T</a:t>
            </a:r>
            <a:r>
              <a:rPr lang="hu-HU" altLang="hu-HU" sz="3500" b="1" smtClean="0">
                <a:solidFill>
                  <a:srgbClr val="009999"/>
                </a:solidFill>
                <a:latin typeface="Tahoma" pitchFamily="34" charset="0"/>
                <a:cs typeface="Tahoma" pitchFamily="34" charset="0"/>
              </a:rPr>
              <a:t>K</a:t>
            </a:r>
            <a:r>
              <a:rPr lang="hu-HU" altLang="hu-HU" sz="3500" b="1" smtClean="0">
                <a:solidFill>
                  <a:srgbClr val="0066FF"/>
                </a:solidFill>
                <a:latin typeface="Tahoma" pitchFamily="34" charset="0"/>
                <a:cs typeface="Tahoma" pitchFamily="34" charset="0"/>
              </a:rPr>
              <a:t>Ö</a:t>
            </a:r>
            <a:r>
              <a:rPr lang="hu-HU" altLang="hu-HU" sz="3500" b="1" smtClean="0">
                <a:solidFill>
                  <a:srgbClr val="660033"/>
                </a:solidFill>
                <a:latin typeface="Tahoma" pitchFamily="34" charset="0"/>
                <a:cs typeface="Tahoma" pitchFamily="34" charset="0"/>
              </a:rPr>
              <a:t>Z</a:t>
            </a:r>
            <a:r>
              <a:rPr lang="hu-HU" altLang="hu-HU" sz="3500" b="1" smtClean="0">
                <a:solidFill>
                  <a:srgbClr val="006600"/>
                </a:solidFill>
                <a:latin typeface="Tahoma" pitchFamily="34" charset="0"/>
                <a:cs typeface="Tahoma" pitchFamily="34" charset="0"/>
              </a:rPr>
              <a:t>I</a:t>
            </a:r>
            <a:r>
              <a:rPr lang="hu-HU" altLang="hu-HU" sz="3500" b="1" smtClean="0">
                <a:latin typeface="Tahoma" pitchFamily="34" charset="0"/>
                <a:cs typeface="Tahoma" pitchFamily="34" charset="0"/>
              </a:rPr>
              <a:t>  </a:t>
            </a:r>
            <a:r>
              <a:rPr lang="hu-HU" altLang="hu-HU" sz="3500" b="1" smtClean="0">
                <a:solidFill>
                  <a:srgbClr val="CC3300"/>
                </a:solidFill>
                <a:latin typeface="Tahoma" pitchFamily="34" charset="0"/>
                <a:cs typeface="Tahoma" pitchFamily="34" charset="0"/>
              </a:rPr>
              <a:t>K</a:t>
            </a:r>
            <a:r>
              <a:rPr lang="hu-HU" altLang="hu-HU" sz="3500" b="1" smtClean="0">
                <a:solidFill>
                  <a:srgbClr val="000099"/>
                </a:solidFill>
                <a:latin typeface="Tahoma" pitchFamily="34" charset="0"/>
                <a:cs typeface="Tahoma" pitchFamily="34" charset="0"/>
              </a:rPr>
              <a:t>I</a:t>
            </a:r>
            <a:r>
              <a:rPr lang="hu-HU" altLang="hu-HU" sz="3500" b="1" smtClean="0">
                <a:solidFill>
                  <a:srgbClr val="006666"/>
                </a:solidFill>
                <a:latin typeface="Tahoma" pitchFamily="34" charset="0"/>
                <a:cs typeface="Tahoma" pitchFamily="34" charset="0"/>
              </a:rPr>
              <a:t>T</a:t>
            </a:r>
            <a:r>
              <a:rPr lang="hu-HU" altLang="hu-HU" sz="3500" b="1" smtClean="0">
                <a:solidFill>
                  <a:srgbClr val="009900"/>
                </a:solidFill>
                <a:latin typeface="Tahoma" pitchFamily="34" charset="0"/>
                <a:cs typeface="Tahoma" pitchFamily="34" charset="0"/>
              </a:rPr>
              <a:t>E</a:t>
            </a:r>
            <a:r>
              <a:rPr lang="hu-HU" altLang="hu-HU" sz="3500" b="1" smtClean="0">
                <a:solidFill>
                  <a:srgbClr val="FF9900"/>
                </a:solidFill>
                <a:latin typeface="Tahoma" pitchFamily="34" charset="0"/>
                <a:cs typeface="Tahoma" pitchFamily="34" charset="0"/>
              </a:rPr>
              <a:t>K</a:t>
            </a:r>
            <a:r>
              <a:rPr lang="hu-HU" altLang="hu-HU" sz="3500" b="1" smtClean="0">
                <a:solidFill>
                  <a:srgbClr val="0033CC"/>
                </a:solidFill>
                <a:latin typeface="Tahoma" pitchFamily="34" charset="0"/>
                <a:cs typeface="Tahoma" pitchFamily="34" charset="0"/>
              </a:rPr>
              <a:t>I</a:t>
            </a:r>
            <a:r>
              <a:rPr lang="hu-HU" altLang="hu-HU" sz="3500" b="1" smtClean="0">
                <a:solidFill>
                  <a:srgbClr val="CC3300"/>
                </a:solidFill>
                <a:latin typeface="Tahoma" pitchFamily="34" charset="0"/>
                <a:cs typeface="Tahoma" pitchFamily="34" charset="0"/>
              </a:rPr>
              <a:t>N</a:t>
            </a:r>
            <a:r>
              <a:rPr lang="hu-HU" altLang="hu-HU" sz="3500" b="1" smtClean="0">
                <a:solidFill>
                  <a:srgbClr val="00CC00"/>
                </a:solidFill>
                <a:latin typeface="Tahoma" pitchFamily="34" charset="0"/>
                <a:cs typeface="Tahoma" pitchFamily="34" charset="0"/>
              </a:rPr>
              <a:t>T</a:t>
            </a:r>
            <a:r>
              <a:rPr lang="hu-HU" altLang="hu-HU" sz="3500" b="1" smtClean="0">
                <a:solidFill>
                  <a:srgbClr val="0099CC"/>
                </a:solidFill>
                <a:latin typeface="Tahoma" pitchFamily="34" charset="0"/>
                <a:cs typeface="Tahoma" pitchFamily="34" charset="0"/>
              </a:rPr>
              <a:t>É</a:t>
            </a:r>
            <a:r>
              <a:rPr lang="hu-HU" altLang="hu-HU" sz="3500" b="1" smtClean="0">
                <a:solidFill>
                  <a:srgbClr val="6600CC"/>
                </a:solidFill>
                <a:latin typeface="Tahoma" pitchFamily="34" charset="0"/>
                <a:cs typeface="Tahoma" pitchFamily="34" charset="0"/>
              </a:rPr>
              <a:t>S</a:t>
            </a:r>
          </a:p>
        </p:txBody>
      </p:sp>
      <p:sp>
        <p:nvSpPr>
          <p:cNvPr id="340995" name="Rectangle 3"/>
          <p:cNvSpPr>
            <a:spLocks noGrp="1" noChangeArrowheads="1"/>
          </p:cNvSpPr>
          <p:nvPr>
            <p:ph type="body" idx="1"/>
          </p:nvPr>
        </p:nvSpPr>
        <p:spPr>
          <a:xfrm>
            <a:off x="468313" y="1341438"/>
            <a:ext cx="8229600" cy="5111750"/>
          </a:xfrm>
        </p:spPr>
        <p:txBody>
          <a:bodyPr/>
          <a:lstStyle/>
          <a:p>
            <a:pPr algn="ctr" eaLnBrk="1" hangingPunct="1">
              <a:lnSpc>
                <a:spcPct val="80000"/>
              </a:lnSpc>
              <a:buFontTx/>
              <a:buNone/>
            </a:pPr>
            <a:endParaRPr lang="hu-HU" altLang="hu-HU" sz="1600" smtClean="0"/>
          </a:p>
          <a:p>
            <a:pPr algn="ctr" eaLnBrk="1" hangingPunct="1">
              <a:lnSpc>
                <a:spcPct val="80000"/>
              </a:lnSpc>
              <a:buFontTx/>
              <a:buNone/>
            </a:pPr>
            <a:r>
              <a:rPr lang="hu-HU" altLang="hu-HU" sz="2400" b="1" u="sng" smtClean="0">
                <a:solidFill>
                  <a:srgbClr val="000000"/>
                </a:solidFill>
                <a:latin typeface="Tahoma" pitchFamily="34" charset="0"/>
                <a:cs typeface="Tahoma" pitchFamily="34" charset="0"/>
              </a:rPr>
              <a:t>Európai Unió</a:t>
            </a:r>
          </a:p>
          <a:p>
            <a:pPr algn="ctr" eaLnBrk="1" hangingPunct="1">
              <a:lnSpc>
                <a:spcPct val="80000"/>
              </a:lnSpc>
              <a:buFontTx/>
              <a:buNone/>
            </a:pPr>
            <a:r>
              <a:rPr lang="hu-HU" altLang="hu-HU" sz="2200" smtClean="0">
                <a:latin typeface="Tahoma" pitchFamily="34" charset="0"/>
                <a:cs typeface="Tahoma" pitchFamily="34" charset="0"/>
              </a:rPr>
              <a:t>Uniós politikák (direktívák): Natura 2000 területek</a:t>
            </a:r>
          </a:p>
          <a:p>
            <a:pPr algn="ctr" eaLnBrk="1" hangingPunct="1">
              <a:lnSpc>
                <a:spcPct val="80000"/>
              </a:lnSpc>
              <a:buFontTx/>
              <a:buNone/>
            </a:pPr>
            <a:endParaRPr lang="hu-HU" altLang="hu-HU" sz="2200" smtClean="0">
              <a:latin typeface="Tahoma" pitchFamily="34" charset="0"/>
              <a:cs typeface="Tahoma" pitchFamily="34" charset="0"/>
            </a:endParaRPr>
          </a:p>
          <a:p>
            <a:pPr algn="ctr" eaLnBrk="1" hangingPunct="1">
              <a:lnSpc>
                <a:spcPct val="80000"/>
              </a:lnSpc>
              <a:buFontTx/>
              <a:buNone/>
            </a:pPr>
            <a:r>
              <a:rPr lang="hu-HU" altLang="hu-HU" sz="2400" b="1" u="sng" smtClean="0">
                <a:latin typeface="Tahoma" pitchFamily="34" charset="0"/>
                <a:cs typeface="Tahoma" pitchFamily="34" charset="0"/>
              </a:rPr>
              <a:t>Nemzetközi természetvédelmi egyezmények</a:t>
            </a:r>
          </a:p>
          <a:p>
            <a:pPr algn="ctr" eaLnBrk="1" hangingPunct="1">
              <a:lnSpc>
                <a:spcPct val="80000"/>
              </a:lnSpc>
              <a:buFontTx/>
              <a:buNone/>
            </a:pPr>
            <a:r>
              <a:rPr lang="hu-HU" altLang="hu-HU" sz="2200" smtClean="0">
                <a:latin typeface="Tahoma" pitchFamily="34" charset="0"/>
                <a:cs typeface="Tahoma" pitchFamily="34" charset="0"/>
              </a:rPr>
              <a:t>Ramsari Egyezmény (1971 / 1979)</a:t>
            </a:r>
          </a:p>
          <a:p>
            <a:pPr algn="ctr" eaLnBrk="1" hangingPunct="1">
              <a:lnSpc>
                <a:spcPct val="80000"/>
              </a:lnSpc>
              <a:buFontTx/>
              <a:buNone/>
            </a:pPr>
            <a:r>
              <a:rPr lang="hu-HU" altLang="hu-HU" sz="2200" smtClean="0">
                <a:latin typeface="Tahoma" pitchFamily="34" charset="0"/>
                <a:cs typeface="Tahoma" pitchFamily="34" charset="0"/>
              </a:rPr>
              <a:t>Washingtoni Egyezmény, CITES  (1973 / 1985)</a:t>
            </a:r>
          </a:p>
          <a:p>
            <a:pPr algn="ctr" eaLnBrk="1" hangingPunct="1">
              <a:lnSpc>
                <a:spcPct val="80000"/>
              </a:lnSpc>
              <a:buFontTx/>
              <a:buNone/>
            </a:pPr>
            <a:r>
              <a:rPr lang="hu-HU" altLang="hu-HU" sz="2200" smtClean="0">
                <a:latin typeface="Tahoma" pitchFamily="34" charset="0"/>
                <a:cs typeface="Tahoma" pitchFamily="34" charset="0"/>
              </a:rPr>
              <a:t>Bonni Egyezmény (1979 / 1983)</a:t>
            </a:r>
          </a:p>
          <a:p>
            <a:pPr algn="ctr" eaLnBrk="1" hangingPunct="1">
              <a:lnSpc>
                <a:spcPct val="80000"/>
              </a:lnSpc>
              <a:buFontTx/>
              <a:buNone/>
            </a:pPr>
            <a:r>
              <a:rPr lang="hu-HU" altLang="hu-HU" sz="2200" smtClean="0">
                <a:latin typeface="Tahoma" pitchFamily="34" charset="0"/>
                <a:cs typeface="Tahoma" pitchFamily="34" charset="0"/>
              </a:rPr>
              <a:t>Berni Egyezmény (1979 / 1989)</a:t>
            </a:r>
          </a:p>
          <a:p>
            <a:pPr algn="ctr" eaLnBrk="1" hangingPunct="1">
              <a:lnSpc>
                <a:spcPct val="80000"/>
              </a:lnSpc>
              <a:buFontTx/>
              <a:buNone/>
            </a:pPr>
            <a:r>
              <a:rPr lang="hu-HU" altLang="hu-HU" sz="2200" smtClean="0">
                <a:latin typeface="Tahoma" pitchFamily="34" charset="0"/>
                <a:cs typeface="Tahoma" pitchFamily="34" charset="0"/>
              </a:rPr>
              <a:t>Rioi (Biodiverzitás) Egyezmény (1992 / 1994)</a:t>
            </a:r>
          </a:p>
          <a:p>
            <a:pPr algn="ctr" eaLnBrk="1" hangingPunct="1">
              <a:lnSpc>
                <a:spcPct val="80000"/>
              </a:lnSpc>
              <a:buFontTx/>
              <a:buNone/>
            </a:pPr>
            <a:r>
              <a:rPr lang="hu-HU" altLang="hu-HU" sz="2200" smtClean="0">
                <a:latin typeface="Tahoma" pitchFamily="34" charset="0"/>
                <a:cs typeface="Tahoma" pitchFamily="34" charset="0"/>
              </a:rPr>
              <a:t>Európai Táj Egyezmény (2000 / 2005)</a:t>
            </a:r>
          </a:p>
          <a:p>
            <a:pPr algn="ctr" eaLnBrk="1" hangingPunct="1">
              <a:lnSpc>
                <a:spcPct val="80000"/>
              </a:lnSpc>
              <a:buFontTx/>
              <a:buNone/>
            </a:pPr>
            <a:r>
              <a:rPr lang="hu-HU" altLang="hu-HU" sz="2200" smtClean="0">
                <a:latin typeface="Tahoma" pitchFamily="34" charset="0"/>
                <a:cs typeface="Tahoma" pitchFamily="34" charset="0"/>
              </a:rPr>
              <a:t>Világörökség Egyezmény (1972 / 1985)</a:t>
            </a:r>
          </a:p>
          <a:p>
            <a:pPr algn="ctr" eaLnBrk="1" hangingPunct="1">
              <a:lnSpc>
                <a:spcPct val="80000"/>
              </a:lnSpc>
              <a:buFontTx/>
              <a:buNone/>
            </a:pPr>
            <a:r>
              <a:rPr lang="hu-HU" altLang="hu-HU" sz="2200" smtClean="0">
                <a:latin typeface="Tahoma" pitchFamily="34" charset="0"/>
                <a:cs typeface="Tahoma" pitchFamily="34" charset="0"/>
              </a:rPr>
              <a:t>Kárpátok Egyezmény (2003 / 2004)</a:t>
            </a:r>
          </a:p>
          <a:p>
            <a:pPr eaLnBrk="1" hangingPunct="1">
              <a:lnSpc>
                <a:spcPct val="80000"/>
              </a:lnSpc>
              <a:buFontTx/>
              <a:buNone/>
            </a:pPr>
            <a:endParaRPr lang="hu-HU" altLang="hu-HU" sz="2200" smtClean="0">
              <a:latin typeface="Tahoma" pitchFamily="34" charset="0"/>
              <a:cs typeface="Tahoma" pitchFamily="34" charset="0"/>
            </a:endParaRPr>
          </a:p>
          <a:p>
            <a:pPr eaLnBrk="1" hangingPunct="1">
              <a:lnSpc>
                <a:spcPct val="80000"/>
              </a:lnSpc>
              <a:buFontTx/>
              <a:buNone/>
            </a:pPr>
            <a:r>
              <a:rPr lang="hu-HU" altLang="hu-HU" sz="2200" i="1" smtClean="0">
                <a:latin typeface="Tahoma" pitchFamily="34" charset="0"/>
                <a:cs typeface="Tahoma" pitchFamily="34" charset="0"/>
              </a:rPr>
              <a:t>Megjegyzés: (aláírás / Magyarország csatlakozása)</a:t>
            </a:r>
          </a:p>
          <a:p>
            <a:pPr algn="ctr" eaLnBrk="1" hangingPunct="1">
              <a:lnSpc>
                <a:spcPct val="80000"/>
              </a:lnSpc>
              <a:buFontTx/>
              <a:buNone/>
            </a:pPr>
            <a:endParaRPr lang="hu-HU" altLang="hu-HU" sz="220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115888"/>
            <a:ext cx="8229600" cy="1225550"/>
          </a:xfrm>
        </p:spPr>
        <p:txBody>
          <a:bodyPr/>
          <a:lstStyle/>
          <a:p>
            <a:pPr eaLnBrk="1" hangingPunct="1"/>
            <a:r>
              <a:rPr lang="hu-HU" altLang="hu-HU" sz="3500" b="1" dirty="0" smtClean="0">
                <a:solidFill>
                  <a:srgbClr val="008000"/>
                </a:solidFill>
                <a:latin typeface="Tahoma" pitchFamily="34" charset="0"/>
                <a:cs typeface="Tahoma" pitchFamily="34" charset="0"/>
              </a:rPr>
              <a:t>A természetvédelem </a:t>
            </a:r>
            <a:br>
              <a:rPr lang="hu-HU" altLang="hu-HU" sz="3500" b="1" dirty="0" smtClean="0">
                <a:solidFill>
                  <a:srgbClr val="008000"/>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hatályos törvényi szabályozása</a:t>
            </a:r>
          </a:p>
        </p:txBody>
      </p:sp>
      <p:sp>
        <p:nvSpPr>
          <p:cNvPr id="139267" name="Rectangle 3"/>
          <p:cNvSpPr>
            <a:spLocks noGrp="1" noChangeArrowheads="1"/>
          </p:cNvSpPr>
          <p:nvPr>
            <p:ph type="body" idx="1"/>
          </p:nvPr>
        </p:nvSpPr>
        <p:spPr>
          <a:xfrm>
            <a:off x="457200" y="1484313"/>
            <a:ext cx="8229600" cy="4641850"/>
          </a:xfrm>
        </p:spPr>
        <p:txBody>
          <a:bodyPr/>
          <a:lstStyle/>
          <a:p>
            <a:pPr algn="ctr" eaLnBrk="1" hangingPunct="1">
              <a:lnSpc>
                <a:spcPct val="80000"/>
              </a:lnSpc>
              <a:buFontTx/>
              <a:buNone/>
            </a:pPr>
            <a:endParaRPr lang="hu-HU" altLang="hu-HU" sz="1200" dirty="0" smtClean="0"/>
          </a:p>
          <a:p>
            <a:pPr algn="ctr" eaLnBrk="1" hangingPunct="1">
              <a:lnSpc>
                <a:spcPct val="80000"/>
              </a:lnSpc>
              <a:buFontTx/>
              <a:buNone/>
            </a:pPr>
            <a:r>
              <a:rPr lang="hu-HU" altLang="hu-HU" dirty="0" smtClean="0">
                <a:latin typeface="Tahoma" pitchFamily="34" charset="0"/>
                <a:cs typeface="Tahoma" pitchFamily="34" charset="0"/>
              </a:rPr>
              <a:t>A természetvédelem alaptörvénye az </a:t>
            </a:r>
          </a:p>
          <a:p>
            <a:pPr algn="ctr" eaLnBrk="1" hangingPunct="1">
              <a:lnSpc>
                <a:spcPct val="80000"/>
              </a:lnSpc>
              <a:buFontTx/>
              <a:buNone/>
            </a:pPr>
            <a:endParaRPr lang="hu-HU" altLang="hu-HU" sz="1200" dirty="0" smtClean="0">
              <a:latin typeface="Tahoma" pitchFamily="34" charset="0"/>
              <a:cs typeface="Tahoma" pitchFamily="34" charset="0"/>
            </a:endParaRPr>
          </a:p>
          <a:p>
            <a:pPr algn="ctr" eaLnBrk="1" hangingPunct="1">
              <a:lnSpc>
                <a:spcPct val="80000"/>
              </a:lnSpc>
              <a:buFontTx/>
              <a:buNone/>
            </a:pPr>
            <a:r>
              <a:rPr lang="hu-HU" altLang="hu-HU" b="1" dirty="0" smtClean="0">
                <a:solidFill>
                  <a:srgbClr val="008000"/>
                </a:solidFill>
                <a:latin typeface="Tahoma" pitchFamily="34" charset="0"/>
                <a:cs typeface="Tahoma" pitchFamily="34" charset="0"/>
              </a:rPr>
              <a:t>1996. évi LIII. törvény </a:t>
            </a:r>
          </a:p>
          <a:p>
            <a:pPr algn="ctr" eaLnBrk="1" hangingPunct="1">
              <a:lnSpc>
                <a:spcPct val="80000"/>
              </a:lnSpc>
              <a:buFontTx/>
              <a:buNone/>
            </a:pPr>
            <a:r>
              <a:rPr lang="hu-HU" altLang="hu-HU" b="1" dirty="0" smtClean="0">
                <a:solidFill>
                  <a:srgbClr val="008000"/>
                </a:solidFill>
                <a:latin typeface="Tahoma" pitchFamily="34" charset="0"/>
                <a:cs typeface="Tahoma" pitchFamily="34" charset="0"/>
              </a:rPr>
              <a:t>a természet védelméről</a:t>
            </a:r>
            <a:r>
              <a:rPr lang="hu-HU" altLang="hu-HU" dirty="0" smtClean="0">
                <a:solidFill>
                  <a:srgbClr val="008000"/>
                </a:solidFill>
                <a:latin typeface="Tahoma" pitchFamily="34" charset="0"/>
                <a:cs typeface="Tahoma" pitchFamily="34" charset="0"/>
              </a:rPr>
              <a:t> (</a:t>
            </a:r>
            <a:r>
              <a:rPr lang="hu-HU" altLang="hu-HU" dirty="0" err="1" smtClean="0">
                <a:solidFill>
                  <a:srgbClr val="008000"/>
                </a:solidFill>
                <a:latin typeface="Tahoma" pitchFamily="34" charset="0"/>
                <a:cs typeface="Tahoma" pitchFamily="34" charset="0"/>
              </a:rPr>
              <a:t>Tvt</a:t>
            </a:r>
            <a:r>
              <a:rPr lang="hu-HU" altLang="hu-HU" dirty="0" smtClean="0">
                <a:solidFill>
                  <a:srgbClr val="008000"/>
                </a:solidFill>
                <a:latin typeface="Tahoma" pitchFamily="34" charset="0"/>
                <a:cs typeface="Tahoma" pitchFamily="34" charset="0"/>
              </a:rPr>
              <a:t>.),</a:t>
            </a:r>
            <a:r>
              <a:rPr lang="hu-HU" altLang="hu-HU" dirty="0" smtClean="0">
                <a:solidFill>
                  <a:srgbClr val="000099"/>
                </a:solidFill>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				</a:t>
            </a:r>
          </a:p>
          <a:p>
            <a:pPr algn="ctr" eaLnBrk="1" hangingPunct="1">
              <a:lnSpc>
                <a:spcPct val="80000"/>
              </a:lnSpc>
              <a:buFontTx/>
              <a:buNone/>
            </a:pPr>
            <a:r>
              <a:rPr lang="hu-HU" altLang="hu-HU" sz="3000" dirty="0" smtClean="0">
                <a:latin typeface="Tahoma" pitchFamily="34" charset="0"/>
                <a:cs typeface="Tahoma" pitchFamily="34" charset="0"/>
              </a:rPr>
              <a:t>A </a:t>
            </a:r>
            <a:r>
              <a:rPr lang="hu-HU" altLang="hu-HU" sz="3000" dirty="0" err="1" smtClean="0">
                <a:latin typeface="Tahoma" pitchFamily="34" charset="0"/>
                <a:cs typeface="Tahoma" pitchFamily="34" charset="0"/>
              </a:rPr>
              <a:t>Tvt</a:t>
            </a:r>
            <a:r>
              <a:rPr lang="hu-HU" altLang="hu-HU" sz="3000" dirty="0" smtClean="0">
                <a:latin typeface="Tahoma" pitchFamily="34" charset="0"/>
                <a:cs typeface="Tahoma" pitchFamily="34" charset="0"/>
              </a:rPr>
              <a:t>. VI Részből és 86 §</a:t>
            </a:r>
            <a:r>
              <a:rPr lang="hu-HU" altLang="hu-HU" sz="3000" dirty="0" err="1" smtClean="0">
                <a:latin typeface="Tahoma" pitchFamily="34" charset="0"/>
                <a:cs typeface="Tahoma" pitchFamily="34" charset="0"/>
              </a:rPr>
              <a:t>-ból</a:t>
            </a:r>
            <a:r>
              <a:rPr lang="hu-HU" altLang="hu-HU" sz="3000" dirty="0" smtClean="0">
                <a:latin typeface="Tahoma" pitchFamily="34" charset="0"/>
                <a:cs typeface="Tahoma" pitchFamily="34" charset="0"/>
              </a:rPr>
              <a:t> áll.</a:t>
            </a:r>
          </a:p>
          <a:p>
            <a:pPr eaLnBrk="1" hangingPunct="1">
              <a:lnSpc>
                <a:spcPct val="80000"/>
              </a:lnSpc>
              <a:buFontTx/>
              <a:buNone/>
            </a:pPr>
            <a:endParaRPr lang="hu-HU" altLang="hu-HU" sz="1200" dirty="0" smtClean="0">
              <a:latin typeface="Tahoma" pitchFamily="34" charset="0"/>
              <a:cs typeface="Tahoma" pitchFamily="34" charset="0"/>
            </a:endParaRPr>
          </a:p>
          <a:p>
            <a:pPr eaLnBrk="1" hangingPunct="1">
              <a:lnSpc>
                <a:spcPct val="80000"/>
              </a:lnSpc>
              <a:buFontTx/>
              <a:buNone/>
            </a:pPr>
            <a:r>
              <a:rPr lang="hu-HU" altLang="hu-HU" sz="2400" u="sng" dirty="0" smtClean="0">
                <a:latin typeface="Tahoma" pitchFamily="34" charset="0"/>
                <a:cs typeface="Tahoma" pitchFamily="34" charset="0"/>
              </a:rPr>
              <a:t>A </a:t>
            </a:r>
            <a:r>
              <a:rPr lang="hu-HU" altLang="hu-HU" sz="2400" u="sng" dirty="0" err="1" smtClean="0">
                <a:latin typeface="Tahoma" pitchFamily="34" charset="0"/>
                <a:cs typeface="Tahoma" pitchFamily="34" charset="0"/>
              </a:rPr>
              <a:t>Tvt</a:t>
            </a:r>
            <a:r>
              <a:rPr lang="hu-HU" altLang="hu-HU" sz="2400" u="sng" dirty="0" smtClean="0">
                <a:latin typeface="Tahoma" pitchFamily="34" charset="0"/>
                <a:cs typeface="Tahoma" pitchFamily="34" charset="0"/>
              </a:rPr>
              <a:t>. egyik alapelve</a:t>
            </a:r>
            <a:r>
              <a:rPr lang="hu-HU" altLang="hu-HU" sz="2400" dirty="0" smtClean="0">
                <a:latin typeface="Tahoma" pitchFamily="34" charset="0"/>
                <a:cs typeface="Tahoma" pitchFamily="34" charset="0"/>
              </a:rPr>
              <a:t>, hogy  </a:t>
            </a:r>
            <a:r>
              <a:rPr lang="hu-HU" altLang="hu-HU" sz="2400" b="1" dirty="0" smtClean="0">
                <a:solidFill>
                  <a:srgbClr val="008000"/>
                </a:solidFill>
                <a:latin typeface="Tahoma" pitchFamily="34" charset="0"/>
                <a:cs typeface="Tahoma" pitchFamily="34" charset="0"/>
              </a:rPr>
              <a:t>minden természetes és </a:t>
            </a:r>
          </a:p>
          <a:p>
            <a:pPr eaLnBrk="1" hangingPunct="1">
              <a:lnSpc>
                <a:spcPct val="80000"/>
              </a:lnSpc>
              <a:buFontTx/>
              <a:buNone/>
            </a:pPr>
            <a:r>
              <a:rPr lang="hu-HU" altLang="hu-HU" sz="2400" b="1" dirty="0" smtClean="0">
                <a:solidFill>
                  <a:srgbClr val="008000"/>
                </a:solidFill>
                <a:latin typeface="Tahoma" pitchFamily="34" charset="0"/>
                <a:cs typeface="Tahoma" pitchFamily="34" charset="0"/>
              </a:rPr>
              <a:t>jogi személy, valamint más szervezet</a:t>
            </a:r>
            <a:r>
              <a:rPr lang="hu-HU" altLang="hu-HU" sz="2400" b="1" dirty="0" smtClean="0">
                <a:solidFill>
                  <a:srgbClr val="CC0000"/>
                </a:solidFill>
                <a:latin typeface="Tahoma" pitchFamily="34" charset="0"/>
                <a:cs typeface="Tahoma" pitchFamily="34" charset="0"/>
              </a:rPr>
              <a:t> kötelessége </a:t>
            </a:r>
          </a:p>
          <a:p>
            <a:pPr eaLnBrk="1" hangingPunct="1">
              <a:lnSpc>
                <a:spcPct val="80000"/>
              </a:lnSpc>
              <a:buFontTx/>
              <a:buNone/>
            </a:pPr>
            <a:r>
              <a:rPr lang="hu-HU" altLang="hu-HU" sz="2400" b="1" dirty="0" smtClean="0">
                <a:solidFill>
                  <a:srgbClr val="008000"/>
                </a:solidFill>
                <a:latin typeface="Tahoma" pitchFamily="34" charset="0"/>
                <a:cs typeface="Tahoma" pitchFamily="34" charset="0"/>
              </a:rPr>
              <a:t>a természeti értékek és területek védelme</a:t>
            </a:r>
            <a:r>
              <a:rPr lang="hu-HU" altLang="hu-HU" sz="1800" b="1"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Tvt</a:t>
            </a:r>
            <a:r>
              <a:rPr lang="hu-HU" altLang="hu-HU" sz="2400" dirty="0" smtClean="0">
                <a:latin typeface="Tahoma" pitchFamily="34" charset="0"/>
                <a:cs typeface="Tahoma" pitchFamily="34" charset="0"/>
              </a:rPr>
              <a:t>. 5. § (1)/.</a:t>
            </a:r>
          </a:p>
          <a:p>
            <a:pPr eaLnBrk="1" hangingPunct="1">
              <a:lnSpc>
                <a:spcPct val="80000"/>
              </a:lnSpc>
              <a:buFontTx/>
              <a:buNone/>
            </a:pPr>
            <a:endParaRPr lang="hu-HU" altLang="hu-HU" sz="2400" dirty="0" smtClean="0"/>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Európai Unió</a:t>
            </a:r>
          </a:p>
        </p:txBody>
      </p:sp>
      <p:sp>
        <p:nvSpPr>
          <p:cNvPr id="342019" name="Rectangle 3"/>
          <p:cNvSpPr>
            <a:spLocks noGrp="1" noChangeArrowheads="1"/>
          </p:cNvSpPr>
          <p:nvPr>
            <p:ph type="body" idx="1"/>
          </p:nvPr>
        </p:nvSpPr>
        <p:spPr/>
        <p:txBody>
          <a:bodyPr/>
          <a:lstStyle/>
          <a:p>
            <a:pPr eaLnBrk="1" hangingPunct="1">
              <a:lnSpc>
                <a:spcPct val="90000"/>
              </a:lnSpc>
              <a:buFontTx/>
              <a:buNone/>
            </a:pPr>
            <a:r>
              <a:rPr lang="hu-HU" altLang="hu-HU" sz="2800" b="1" smtClean="0">
                <a:latin typeface="Tahoma" pitchFamily="34" charset="0"/>
                <a:cs typeface="Tahoma" pitchFamily="34" charset="0"/>
              </a:rPr>
              <a:t>EU Madárvédelmi direktíva:</a:t>
            </a:r>
            <a:r>
              <a:rPr lang="hu-HU" altLang="hu-HU" sz="2800" smtClean="0">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az Unió országaiban természetesen előforduló </a:t>
            </a:r>
          </a:p>
          <a:p>
            <a:pPr eaLnBrk="1" hangingPunct="1">
              <a:lnSpc>
                <a:spcPct val="90000"/>
              </a:lnSpc>
              <a:buFontTx/>
              <a:buNone/>
            </a:pPr>
            <a:r>
              <a:rPr lang="hu-HU" altLang="hu-HU" sz="2800" smtClean="0">
                <a:latin typeface="Tahoma" pitchFamily="34" charset="0"/>
                <a:cs typeface="Tahoma" pitchFamily="34" charset="0"/>
              </a:rPr>
              <a:t>madárfajok védelméről rendelkezik. Madárvédelmi </a:t>
            </a:r>
          </a:p>
          <a:p>
            <a:pPr eaLnBrk="1" hangingPunct="1">
              <a:lnSpc>
                <a:spcPct val="90000"/>
              </a:lnSpc>
              <a:buFontTx/>
              <a:buNone/>
            </a:pPr>
            <a:r>
              <a:rPr lang="hu-HU" altLang="hu-HU" sz="2800" smtClean="0">
                <a:latin typeface="Tahoma" pitchFamily="34" charset="0"/>
                <a:cs typeface="Tahoma" pitchFamily="34" charset="0"/>
              </a:rPr>
              <a:t>szempontból védett területek kijelölése;</a:t>
            </a:r>
          </a:p>
          <a:p>
            <a:pPr eaLnBrk="1" hangingPunct="1">
              <a:lnSpc>
                <a:spcPct val="90000"/>
              </a:lnSpc>
              <a:buFontTx/>
              <a:buNone/>
            </a:pPr>
            <a:r>
              <a:rPr lang="hu-HU" altLang="hu-HU" sz="2800" b="1" smtClean="0">
                <a:latin typeface="Tahoma" pitchFamily="34" charset="0"/>
                <a:cs typeface="Tahoma" pitchFamily="34" charset="0"/>
              </a:rPr>
              <a:t>+ EU Élőhelyvédelmi direktíva: </a:t>
            </a:r>
          </a:p>
          <a:p>
            <a:pPr eaLnBrk="1" hangingPunct="1">
              <a:lnSpc>
                <a:spcPct val="90000"/>
              </a:lnSpc>
              <a:buFontTx/>
              <a:buNone/>
            </a:pPr>
            <a:r>
              <a:rPr lang="hu-HU" altLang="hu-HU" sz="2800" smtClean="0">
                <a:latin typeface="Tahoma" pitchFamily="34" charset="0"/>
                <a:cs typeface="Tahoma" pitchFamily="34" charset="0"/>
              </a:rPr>
              <a:t>az Unió területén levő természetes élőhelyek, </a:t>
            </a:r>
          </a:p>
          <a:p>
            <a:pPr eaLnBrk="1" hangingPunct="1">
              <a:lnSpc>
                <a:spcPct val="90000"/>
              </a:lnSpc>
              <a:buFontTx/>
              <a:buNone/>
            </a:pPr>
            <a:r>
              <a:rPr lang="hu-HU" altLang="hu-HU" sz="2800" smtClean="0">
                <a:latin typeface="Tahoma" pitchFamily="34" charset="0"/>
                <a:cs typeface="Tahoma" pitchFamily="34" charset="0"/>
              </a:rPr>
              <a:t>valamint az ott élő állat- és növényvilág </a:t>
            </a:r>
          </a:p>
          <a:p>
            <a:pPr eaLnBrk="1" hangingPunct="1">
              <a:lnSpc>
                <a:spcPct val="90000"/>
              </a:lnSpc>
              <a:buFontTx/>
              <a:buNone/>
            </a:pPr>
            <a:r>
              <a:rPr lang="hu-HU" altLang="hu-HU" sz="2800" smtClean="0">
                <a:latin typeface="Tahoma" pitchFamily="34" charset="0"/>
                <a:cs typeface="Tahoma" pitchFamily="34" charset="0"/>
              </a:rPr>
              <a:t>megőrzése </a:t>
            </a:r>
          </a:p>
          <a:p>
            <a:pPr eaLnBrk="1" hangingPunct="1">
              <a:lnSpc>
                <a:spcPct val="90000"/>
              </a:lnSpc>
              <a:buFontTx/>
              <a:buNone/>
            </a:pPr>
            <a:r>
              <a:rPr lang="hu-HU" altLang="hu-HU" sz="2800" b="1" smtClean="0">
                <a:solidFill>
                  <a:srgbClr val="0033CC"/>
                </a:solidFill>
                <a:latin typeface="Tahoma" pitchFamily="34" charset="0"/>
                <a:cs typeface="Tahoma" pitchFamily="34" charset="0"/>
              </a:rPr>
              <a:t>= Natura 2000 hálózat létrehozása.</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457200" y="188913"/>
            <a:ext cx="8229600" cy="1152525"/>
          </a:xfrm>
        </p:spPr>
        <p:txBody>
          <a:bodyPr/>
          <a:lstStyle/>
          <a:p>
            <a:pPr eaLnBrk="1" hangingPunct="1"/>
            <a:r>
              <a:rPr lang="hu-HU" altLang="hu-HU" sz="3600" b="1" smtClean="0">
                <a:solidFill>
                  <a:srgbClr val="0033CC"/>
                </a:solidFill>
              </a:rPr>
              <a:t/>
            </a:r>
            <a:br>
              <a:rPr lang="hu-HU" altLang="hu-HU" sz="3600" b="1" smtClean="0">
                <a:solidFill>
                  <a:srgbClr val="0033CC"/>
                </a:solidFill>
              </a:rPr>
            </a:br>
            <a:r>
              <a:rPr lang="hu-HU" altLang="hu-HU" sz="3500" b="1" smtClean="0">
                <a:solidFill>
                  <a:srgbClr val="0033CC"/>
                </a:solidFill>
                <a:latin typeface="Tahoma" pitchFamily="34" charset="0"/>
                <a:cs typeface="Tahoma" pitchFamily="34" charset="0"/>
              </a:rPr>
              <a:t>Natura</a:t>
            </a:r>
            <a:r>
              <a:rPr lang="hu-HU" altLang="hu-HU" sz="3600" b="1" smtClean="0">
                <a:solidFill>
                  <a:srgbClr val="0033CC"/>
                </a:solidFill>
                <a:latin typeface="Tahoma" pitchFamily="34" charset="0"/>
                <a:cs typeface="Tahoma" pitchFamily="34" charset="0"/>
              </a:rPr>
              <a:t> 2000 területek</a:t>
            </a:r>
            <a:br>
              <a:rPr lang="hu-HU" altLang="hu-HU" sz="3600" b="1" smtClean="0">
                <a:solidFill>
                  <a:srgbClr val="0033CC"/>
                </a:solidFill>
                <a:latin typeface="Tahoma" pitchFamily="34" charset="0"/>
                <a:cs typeface="Tahoma" pitchFamily="34" charset="0"/>
              </a:rPr>
            </a:br>
            <a:r>
              <a:rPr lang="hu-HU" altLang="hu-HU" sz="2800" b="1" smtClean="0">
                <a:solidFill>
                  <a:srgbClr val="0033CC"/>
                </a:solidFill>
                <a:latin typeface="Tahoma" pitchFamily="34" charset="0"/>
                <a:cs typeface="Tahoma" pitchFamily="34" charset="0"/>
              </a:rPr>
              <a:t>(az Európai Unió ökológiai hálózata)</a:t>
            </a:r>
            <a:r>
              <a:rPr lang="hu-HU" altLang="hu-HU" sz="3600" b="1" smtClean="0">
                <a:solidFill>
                  <a:srgbClr val="0033CC"/>
                </a:solidFill>
                <a:latin typeface="Tahoma" pitchFamily="34" charset="0"/>
                <a:cs typeface="Tahoma" pitchFamily="34" charset="0"/>
              </a:rPr>
              <a:t/>
            </a:r>
            <a:br>
              <a:rPr lang="hu-HU" altLang="hu-HU" sz="3600" b="1" smtClean="0">
                <a:solidFill>
                  <a:srgbClr val="0033CC"/>
                </a:solidFill>
                <a:latin typeface="Tahoma" pitchFamily="34" charset="0"/>
                <a:cs typeface="Tahoma" pitchFamily="34" charset="0"/>
              </a:rPr>
            </a:br>
            <a:endParaRPr lang="hu-HU" altLang="hu-HU" sz="3600" b="1" smtClean="0">
              <a:solidFill>
                <a:srgbClr val="0033CC"/>
              </a:solidFill>
              <a:latin typeface="Tahoma" pitchFamily="34" charset="0"/>
              <a:cs typeface="Tahoma" pitchFamily="34" charset="0"/>
            </a:endParaRPr>
          </a:p>
        </p:txBody>
      </p:sp>
      <p:sp>
        <p:nvSpPr>
          <p:cNvPr id="343043" name="Rectangle 3"/>
          <p:cNvSpPr>
            <a:spLocks noGrp="1" noChangeArrowheads="1"/>
          </p:cNvSpPr>
          <p:nvPr>
            <p:ph type="body" idx="1"/>
          </p:nvPr>
        </p:nvSpPr>
        <p:spPr>
          <a:xfrm>
            <a:off x="468313" y="1557338"/>
            <a:ext cx="8229600" cy="4597400"/>
          </a:xfrm>
        </p:spPr>
        <p:txBody>
          <a:bodyPr/>
          <a:lstStyle/>
          <a:p>
            <a:pPr eaLnBrk="1" hangingPunct="1">
              <a:lnSpc>
                <a:spcPct val="90000"/>
              </a:lnSpc>
              <a:buFontTx/>
              <a:buNone/>
            </a:pPr>
            <a:r>
              <a:rPr lang="hu-HU" altLang="hu-HU" sz="2600" b="1" smtClean="0">
                <a:solidFill>
                  <a:srgbClr val="0033CC"/>
                </a:solidFill>
                <a:latin typeface="Tahoma" pitchFamily="34" charset="0"/>
                <a:cs typeface="Tahoma" pitchFamily="34" charset="0"/>
              </a:rPr>
              <a:t>Natura 2000 terület</a:t>
            </a:r>
            <a:r>
              <a:rPr lang="hu-HU" altLang="hu-HU" sz="2400" b="1" smtClean="0">
                <a:solidFill>
                  <a:srgbClr val="0033CC"/>
                </a:solidFill>
                <a:latin typeface="Tahoma" pitchFamily="34" charset="0"/>
                <a:cs typeface="Tahoma" pitchFamily="34" charset="0"/>
              </a:rPr>
              <a:t> </a:t>
            </a:r>
            <a:r>
              <a:rPr lang="hu-HU" altLang="hu-HU" sz="2500" smtClean="0">
                <a:solidFill>
                  <a:srgbClr val="0033CC"/>
                </a:solidFill>
                <a:latin typeface="Tahoma" pitchFamily="34" charset="0"/>
                <a:cs typeface="Tahoma" pitchFamily="34" charset="0"/>
              </a:rPr>
              <a:t>(európai közösségi jelentőségű természetvédelmi rendeltetésű terület)</a:t>
            </a:r>
          </a:p>
          <a:p>
            <a:pPr eaLnBrk="1" hangingPunct="1">
              <a:lnSpc>
                <a:spcPct val="90000"/>
              </a:lnSpc>
              <a:buFontTx/>
              <a:buNone/>
            </a:pPr>
            <a:r>
              <a:rPr lang="hu-HU" altLang="hu-HU" sz="2400" smtClean="0">
                <a:latin typeface="Tahoma" pitchFamily="34" charset="0"/>
                <a:cs typeface="Tahoma" pitchFamily="34" charset="0"/>
              </a:rPr>
              <a:t>	</a:t>
            </a:r>
            <a:endParaRPr lang="hu-HU" altLang="hu-HU" sz="2400" b="1" smtClean="0">
              <a:latin typeface="Tahoma" pitchFamily="34" charset="0"/>
              <a:cs typeface="Tahoma" pitchFamily="34" charset="0"/>
            </a:endParaRPr>
          </a:p>
          <a:p>
            <a:pPr eaLnBrk="1" hangingPunct="1">
              <a:lnSpc>
                <a:spcPct val="90000"/>
              </a:lnSpc>
            </a:pPr>
            <a:r>
              <a:rPr lang="hu-HU" altLang="hu-HU" sz="2600" smtClean="0">
                <a:latin typeface="Tahoma" pitchFamily="34" charset="0"/>
                <a:cs typeface="Tahoma" pitchFamily="34" charset="0"/>
              </a:rPr>
              <a:t>Különleges madárvédelmi terület</a:t>
            </a:r>
          </a:p>
          <a:p>
            <a:pPr eaLnBrk="1" hangingPunct="1">
              <a:lnSpc>
                <a:spcPct val="90000"/>
              </a:lnSpc>
            </a:pPr>
            <a:r>
              <a:rPr lang="hu-HU" altLang="hu-HU" sz="2600" smtClean="0">
                <a:latin typeface="Tahoma" pitchFamily="34" charset="0"/>
                <a:cs typeface="Tahoma" pitchFamily="34" charset="0"/>
              </a:rPr>
              <a:t>Különleges természetmegőrzési terület</a:t>
            </a:r>
          </a:p>
          <a:p>
            <a:pPr eaLnBrk="1" hangingPunct="1">
              <a:lnSpc>
                <a:spcPct val="90000"/>
              </a:lnSpc>
            </a:pPr>
            <a:r>
              <a:rPr lang="hu-HU" altLang="hu-HU" sz="2600" smtClean="0">
                <a:latin typeface="Tahoma" pitchFamily="34" charset="0"/>
                <a:cs typeface="Tahoma" pitchFamily="34" charset="0"/>
              </a:rPr>
              <a:t>Kiemelt jelentőségű természetmegőrzési terület</a:t>
            </a:r>
          </a:p>
          <a:p>
            <a:pPr eaLnBrk="1" hangingPunct="1">
              <a:lnSpc>
                <a:spcPct val="90000"/>
              </a:lnSpc>
              <a:buFontTx/>
              <a:buNone/>
            </a:pPr>
            <a:endParaRPr lang="hu-HU" altLang="hu-HU" sz="2600" smtClean="0">
              <a:latin typeface="Tahoma" pitchFamily="34" charset="0"/>
              <a:cs typeface="Tahoma" pitchFamily="34" charset="0"/>
            </a:endParaRPr>
          </a:p>
          <a:p>
            <a:pPr eaLnBrk="1" hangingPunct="1">
              <a:lnSpc>
                <a:spcPct val="90000"/>
              </a:lnSpc>
              <a:buFontTx/>
              <a:buNone/>
            </a:pPr>
            <a:r>
              <a:rPr lang="hu-HU" altLang="hu-HU" sz="2400" smtClean="0">
                <a:latin typeface="Tahoma" pitchFamily="34" charset="0"/>
                <a:cs typeface="Tahoma" pitchFamily="34" charset="0"/>
              </a:rPr>
              <a:t>A területek </a:t>
            </a:r>
            <a:r>
              <a:rPr lang="hu-HU" altLang="hu-HU" sz="2400" b="1" smtClean="0">
                <a:latin typeface="Tahoma" pitchFamily="34" charset="0"/>
                <a:cs typeface="Tahoma" pitchFamily="34" charset="0"/>
              </a:rPr>
              <a:t>kijelölése kötelező </a:t>
            </a:r>
            <a:r>
              <a:rPr lang="hu-HU" altLang="hu-HU" sz="2400" smtClean="0">
                <a:latin typeface="Tahoma" pitchFamily="34" charset="0"/>
                <a:cs typeface="Tahoma" pitchFamily="34" charset="0"/>
              </a:rPr>
              <a:t>valamennyi tagország </a:t>
            </a:r>
          </a:p>
          <a:p>
            <a:pPr eaLnBrk="1" hangingPunct="1">
              <a:lnSpc>
                <a:spcPct val="90000"/>
              </a:lnSpc>
              <a:buFontTx/>
              <a:buNone/>
            </a:pPr>
            <a:r>
              <a:rPr lang="hu-HU" altLang="hu-HU" sz="2400" smtClean="0">
                <a:latin typeface="Tahoma" pitchFamily="34" charset="0"/>
                <a:cs typeface="Tahoma" pitchFamily="34" charset="0"/>
              </a:rPr>
              <a:t>számára. A védelem szempontjából nem azonosak a hazai</a:t>
            </a:r>
          </a:p>
          <a:p>
            <a:pPr eaLnBrk="1" hangingPunct="1">
              <a:lnSpc>
                <a:spcPct val="90000"/>
              </a:lnSpc>
              <a:buFontTx/>
              <a:buNone/>
            </a:pPr>
            <a:r>
              <a:rPr lang="hu-HU" altLang="hu-HU" sz="2400" smtClean="0">
                <a:latin typeface="Tahoma" pitchFamily="34" charset="0"/>
                <a:cs typeface="Tahoma" pitchFamily="34" charset="0"/>
              </a:rPr>
              <a:t>jogszabállyal kihirdetett védett természeti területekkel </a:t>
            </a:r>
          </a:p>
          <a:p>
            <a:pPr eaLnBrk="1" hangingPunct="1">
              <a:lnSpc>
                <a:spcPct val="90000"/>
              </a:lnSpc>
              <a:buFontTx/>
              <a:buNone/>
            </a:pPr>
            <a:r>
              <a:rPr lang="hu-HU" altLang="hu-HU" sz="2400" smtClean="0">
                <a:latin typeface="Tahoma" pitchFamily="34" charset="0"/>
                <a:cs typeface="Tahoma" pitchFamily="34" charset="0"/>
              </a:rPr>
              <a:t>(gyengébb védelem).</a:t>
            </a:r>
          </a:p>
          <a:p>
            <a:pPr eaLnBrk="1" hangingPunct="1">
              <a:lnSpc>
                <a:spcPct val="90000"/>
              </a:lnSpc>
            </a:pPr>
            <a:endParaRPr lang="hu-HU" altLang="hu-HU" sz="2400" smtClean="0"/>
          </a:p>
          <a:p>
            <a:pPr eaLnBrk="1" hangingPunct="1">
              <a:lnSpc>
                <a:spcPct val="90000"/>
              </a:lnSpc>
            </a:pPr>
            <a:endParaRPr lang="hu-HU" altLang="hu-HU" sz="2800" smtClean="0"/>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hangingPunct="1"/>
            <a:r>
              <a:rPr lang="hu-HU" altLang="hu-HU" sz="3200" b="1" smtClean="0">
                <a:solidFill>
                  <a:srgbClr val="006600"/>
                </a:solidFill>
                <a:latin typeface="Tahoma" pitchFamily="34" charset="0"/>
              </a:rPr>
              <a:t>N A T U R A   2 0 0 0 </a:t>
            </a:r>
            <a:r>
              <a:rPr lang="hu-HU" altLang="hu-HU" sz="2400" b="1" smtClean="0">
                <a:latin typeface="Tahoma" pitchFamily="34" charset="0"/>
              </a:rPr>
              <a:t/>
            </a:r>
            <a:br>
              <a:rPr lang="hu-HU" altLang="hu-HU" sz="2400" b="1" smtClean="0">
                <a:latin typeface="Tahoma" pitchFamily="34" charset="0"/>
              </a:rPr>
            </a:br>
            <a:r>
              <a:rPr lang="hu-HU" altLang="hu-HU" sz="1800" b="1" smtClean="0">
                <a:solidFill>
                  <a:srgbClr val="800000"/>
                </a:solidFill>
                <a:latin typeface="Tahoma" pitchFamily="34" charset="0"/>
              </a:rPr>
              <a:t>európai közösségi irányelvek alapján védett területek, </a:t>
            </a:r>
            <a:br>
              <a:rPr lang="hu-HU" altLang="hu-HU" sz="1800" b="1" smtClean="0">
                <a:solidFill>
                  <a:srgbClr val="800000"/>
                </a:solidFill>
                <a:latin typeface="Tahoma" pitchFamily="34" charset="0"/>
              </a:rPr>
            </a:br>
            <a:r>
              <a:rPr lang="hu-HU" altLang="hu-HU" sz="1800" b="1" smtClean="0">
                <a:solidFill>
                  <a:srgbClr val="800000"/>
                </a:solidFill>
                <a:latin typeface="Tahoma" pitchFamily="34" charset="0"/>
              </a:rPr>
              <a:t>az EU ökológiai hálózata</a:t>
            </a:r>
          </a:p>
        </p:txBody>
      </p:sp>
      <p:sp>
        <p:nvSpPr>
          <p:cNvPr id="344067" name="Rectangle 3"/>
          <p:cNvSpPr>
            <a:spLocks noGrp="1" noChangeArrowheads="1"/>
          </p:cNvSpPr>
          <p:nvPr>
            <p:ph type="body" idx="1"/>
          </p:nvPr>
        </p:nvSpPr>
        <p:spPr/>
        <p:txBody>
          <a:bodyPr/>
          <a:lstStyle/>
          <a:p>
            <a:pPr eaLnBrk="1" hangingPunct="1"/>
            <a:r>
              <a:rPr lang="hu-HU" altLang="hu-HU" sz="100" smtClean="0"/>
              <a:t>.</a:t>
            </a:r>
          </a:p>
        </p:txBody>
      </p:sp>
      <p:grpSp>
        <p:nvGrpSpPr>
          <p:cNvPr id="344068" name="Group 4"/>
          <p:cNvGrpSpPr>
            <a:grpSpLocks noChangeAspect="1"/>
          </p:cNvGrpSpPr>
          <p:nvPr/>
        </p:nvGrpSpPr>
        <p:grpSpPr bwMode="auto">
          <a:xfrm>
            <a:off x="468313" y="1484313"/>
            <a:ext cx="8207375" cy="4608512"/>
            <a:chOff x="2198" y="1373"/>
            <a:chExt cx="7379" cy="5501"/>
          </a:xfrm>
        </p:grpSpPr>
        <p:sp>
          <p:nvSpPr>
            <p:cNvPr id="344069" name="AutoShape 5"/>
            <p:cNvSpPr>
              <a:spLocks noChangeAspect="1" noChangeArrowheads="1"/>
            </p:cNvSpPr>
            <p:nvPr/>
          </p:nvSpPr>
          <p:spPr bwMode="auto">
            <a:xfrm>
              <a:off x="2198" y="1373"/>
              <a:ext cx="7379" cy="5501"/>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800" b="0">
                <a:solidFill>
                  <a:srgbClr val="000000"/>
                </a:solidFill>
              </a:endParaRPr>
            </a:p>
          </p:txBody>
        </p:sp>
        <p:sp>
          <p:nvSpPr>
            <p:cNvPr id="344070" name="AutoShape 6"/>
            <p:cNvSpPr>
              <a:spLocks noChangeArrowheads="1"/>
            </p:cNvSpPr>
            <p:nvPr/>
          </p:nvSpPr>
          <p:spPr bwMode="auto">
            <a:xfrm>
              <a:off x="4502" y="1373"/>
              <a:ext cx="3024" cy="432"/>
            </a:xfrm>
            <a:prstGeom prst="flowChartProcess">
              <a:avLst/>
            </a:prstGeom>
            <a:solidFill>
              <a:srgbClr val="99FF99"/>
            </a:solidFill>
            <a:ln w="254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a:solidFill>
                    <a:srgbClr val="006600"/>
                  </a:solidFill>
                  <a:latin typeface="Tahoma" pitchFamily="34" charset="0"/>
                </a:rPr>
                <a:t>NATURA 2000 TERÜLET </a:t>
              </a:r>
              <a:r>
                <a:rPr lang="hu-HU" altLang="hu-HU" sz="1600" b="0">
                  <a:solidFill>
                    <a:srgbClr val="006600"/>
                  </a:solidFill>
                  <a:latin typeface="Tahoma" pitchFamily="34" charset="0"/>
                </a:rPr>
                <a:t>(525)</a:t>
              </a:r>
            </a:p>
            <a:p>
              <a:pPr eaLnBrk="1" hangingPunct="1">
                <a:lnSpc>
                  <a:spcPct val="100000"/>
                </a:lnSpc>
                <a:spcBef>
                  <a:spcPct val="0"/>
                </a:spcBef>
                <a:buFontTx/>
                <a:buNone/>
              </a:pPr>
              <a:endParaRPr lang="hu-HU" altLang="hu-HU" sz="1800" b="0">
                <a:solidFill>
                  <a:srgbClr val="000000"/>
                </a:solidFill>
              </a:endParaRPr>
            </a:p>
          </p:txBody>
        </p:sp>
        <p:sp>
          <p:nvSpPr>
            <p:cNvPr id="344071" name="AutoShape 7"/>
            <p:cNvSpPr>
              <a:spLocks noChangeArrowheads="1"/>
            </p:cNvSpPr>
            <p:nvPr/>
          </p:nvSpPr>
          <p:spPr bwMode="auto">
            <a:xfrm>
              <a:off x="2198" y="2093"/>
              <a:ext cx="2005" cy="576"/>
            </a:xfrm>
            <a:prstGeom prst="flowChartProcess">
              <a:avLst/>
            </a:prstGeom>
            <a:solidFill>
              <a:srgbClr val="CCFFFF"/>
            </a:solidFill>
            <a:ln w="127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3366"/>
                  </a:solidFill>
                  <a:latin typeface="Tahoma" pitchFamily="34" charset="0"/>
                </a:rPr>
                <a:t>MADÁRVÉDELMI TERÜLET (56)</a:t>
              </a:r>
              <a:endParaRPr lang="hu-HU" altLang="hu-HU" sz="1400" b="0">
                <a:solidFill>
                  <a:srgbClr val="000000"/>
                </a:solidFill>
              </a:endParaRPr>
            </a:p>
          </p:txBody>
        </p:sp>
        <p:sp>
          <p:nvSpPr>
            <p:cNvPr id="344072" name="AutoShape 8"/>
            <p:cNvSpPr>
              <a:spLocks noChangeArrowheads="1"/>
            </p:cNvSpPr>
            <p:nvPr/>
          </p:nvSpPr>
          <p:spPr bwMode="auto">
            <a:xfrm>
              <a:off x="6518" y="2093"/>
              <a:ext cx="2880" cy="576"/>
            </a:xfrm>
            <a:prstGeom prst="flowChartProcess">
              <a:avLst/>
            </a:prstGeom>
            <a:solidFill>
              <a:srgbClr val="CCFF99"/>
            </a:solidFill>
            <a:ln w="127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TERMÉSZETMEGŐRZÉSI</a:t>
              </a:r>
            </a:p>
            <a:p>
              <a:pPr algn="ctr" eaLnBrk="1" hangingPunct="1">
                <a:lnSpc>
                  <a:spcPct val="100000"/>
                </a:lnSpc>
                <a:spcBef>
                  <a:spcPct val="0"/>
                </a:spcBef>
                <a:buFontTx/>
                <a:buNone/>
              </a:pPr>
              <a:r>
                <a:rPr lang="hu-HU" altLang="hu-HU" sz="1400">
                  <a:solidFill>
                    <a:srgbClr val="006600"/>
                  </a:solidFill>
                  <a:latin typeface="Tahoma" pitchFamily="34" charset="0"/>
                </a:rPr>
                <a:t>TERÜLET (479)</a:t>
              </a:r>
              <a:endParaRPr lang="hu-HU" altLang="hu-HU" sz="1400" b="0">
                <a:solidFill>
                  <a:srgbClr val="000000"/>
                </a:solidFill>
              </a:endParaRPr>
            </a:p>
          </p:txBody>
        </p:sp>
        <p:sp>
          <p:nvSpPr>
            <p:cNvPr id="344073" name="AutoShape 9"/>
            <p:cNvSpPr>
              <a:spLocks noChangeArrowheads="1"/>
            </p:cNvSpPr>
            <p:nvPr/>
          </p:nvSpPr>
          <p:spPr bwMode="auto">
            <a:xfrm>
              <a:off x="2198" y="3101"/>
              <a:ext cx="2005" cy="864"/>
            </a:xfrm>
            <a:prstGeom prst="flowChartProcess">
              <a:avLst/>
            </a:prstGeom>
            <a:solidFill>
              <a:srgbClr val="CCFFFF"/>
            </a:solidFill>
            <a:ln w="254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3366"/>
                  </a:solidFill>
                  <a:latin typeface="Tahoma" pitchFamily="34" charset="0"/>
                </a:rPr>
                <a:t>Különleges madárvédelmi   terület </a:t>
              </a:r>
              <a:r>
                <a:rPr lang="hu-HU" altLang="hu-HU" sz="1400" b="0">
                  <a:solidFill>
                    <a:srgbClr val="003366"/>
                  </a:solidFill>
                  <a:latin typeface="Tahoma" pitchFamily="34" charset="0"/>
                </a:rPr>
                <a:t>(</a:t>
              </a:r>
              <a:r>
                <a:rPr lang="hu-HU" altLang="hu-HU" sz="1400">
                  <a:solidFill>
                    <a:srgbClr val="003366"/>
                  </a:solidFill>
                  <a:latin typeface="Tahoma" pitchFamily="34" charset="0"/>
                </a:rPr>
                <a:t>56</a:t>
              </a:r>
              <a:r>
                <a:rPr lang="hu-HU" altLang="hu-HU" sz="1400" b="0">
                  <a:solidFill>
                    <a:srgbClr val="003366"/>
                  </a:solidFill>
                  <a:latin typeface="Tahoma" pitchFamily="34" charset="0"/>
                </a:rPr>
                <a:t>)</a:t>
              </a:r>
              <a:endParaRPr lang="hu-HU" altLang="hu-HU" sz="1400" b="0">
                <a:solidFill>
                  <a:srgbClr val="000000"/>
                </a:solidFill>
              </a:endParaRPr>
            </a:p>
          </p:txBody>
        </p:sp>
        <p:sp>
          <p:nvSpPr>
            <p:cNvPr id="344074" name="AutoShape 10"/>
            <p:cNvSpPr>
              <a:spLocks noChangeArrowheads="1"/>
            </p:cNvSpPr>
            <p:nvPr/>
          </p:nvSpPr>
          <p:spPr bwMode="auto">
            <a:xfrm>
              <a:off x="4502" y="3101"/>
              <a:ext cx="2284" cy="864"/>
            </a:xfrm>
            <a:prstGeom prst="flowChartProcess">
              <a:avLst/>
            </a:prstGeom>
            <a:solidFill>
              <a:srgbClr val="CCFF99"/>
            </a:solidFill>
            <a:ln w="254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Különleges</a:t>
              </a:r>
            </a:p>
            <a:p>
              <a:pPr algn="ctr" eaLnBrk="1" hangingPunct="1">
                <a:lnSpc>
                  <a:spcPct val="100000"/>
                </a:lnSpc>
                <a:spcBef>
                  <a:spcPct val="0"/>
                </a:spcBef>
                <a:buFontTx/>
                <a:buNone/>
              </a:pPr>
              <a:r>
                <a:rPr lang="hu-HU" altLang="hu-HU" sz="1400">
                  <a:solidFill>
                    <a:srgbClr val="006600"/>
                  </a:solidFill>
                  <a:latin typeface="Tahoma" pitchFamily="34" charset="0"/>
                </a:rPr>
                <a:t>természetmegőrzési terület </a:t>
              </a:r>
              <a:r>
                <a:rPr lang="hu-HU" altLang="hu-HU" sz="1400" b="0">
                  <a:solidFill>
                    <a:srgbClr val="006600"/>
                  </a:solidFill>
                  <a:latin typeface="Tahoma" pitchFamily="34" charset="0"/>
                </a:rPr>
                <a:t>(</a:t>
              </a:r>
              <a:r>
                <a:rPr lang="hu-HU" altLang="hu-HU" sz="1400">
                  <a:solidFill>
                    <a:srgbClr val="006600"/>
                  </a:solidFill>
                  <a:latin typeface="Tahoma" pitchFamily="34" charset="0"/>
                </a:rPr>
                <a:t>66</a:t>
              </a:r>
              <a:r>
                <a:rPr lang="hu-HU" altLang="hu-HU" sz="1400" b="0">
                  <a:solidFill>
                    <a:srgbClr val="006600"/>
                  </a:solidFill>
                  <a:latin typeface="Tahoma" pitchFamily="34" charset="0"/>
                </a:rPr>
                <a:t>)</a:t>
              </a:r>
              <a:endParaRPr lang="hu-HU" altLang="hu-HU" sz="1400" b="0">
                <a:solidFill>
                  <a:srgbClr val="000000"/>
                </a:solidFill>
              </a:endParaRPr>
            </a:p>
          </p:txBody>
        </p:sp>
        <p:sp>
          <p:nvSpPr>
            <p:cNvPr id="344075" name="AutoShape 11"/>
            <p:cNvSpPr>
              <a:spLocks noChangeArrowheads="1"/>
            </p:cNvSpPr>
            <p:nvPr/>
          </p:nvSpPr>
          <p:spPr bwMode="auto">
            <a:xfrm>
              <a:off x="6950" y="3101"/>
              <a:ext cx="2421" cy="864"/>
            </a:xfrm>
            <a:prstGeom prst="flowChartProcess">
              <a:avLst/>
            </a:prstGeom>
            <a:solidFill>
              <a:srgbClr val="CCFF99"/>
            </a:solidFill>
            <a:ln w="254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Kiemelt jelentőségű természetmegőrzési terület </a:t>
              </a:r>
              <a:r>
                <a:rPr lang="hu-HU" altLang="hu-HU" sz="1400" b="0">
                  <a:solidFill>
                    <a:srgbClr val="006600"/>
                  </a:solidFill>
                  <a:latin typeface="Tahoma" pitchFamily="34" charset="0"/>
                </a:rPr>
                <a:t>(</a:t>
              </a:r>
              <a:r>
                <a:rPr lang="hu-HU" altLang="hu-HU" sz="1400">
                  <a:solidFill>
                    <a:srgbClr val="006600"/>
                  </a:solidFill>
                  <a:latin typeface="Tahoma" pitchFamily="34" charset="0"/>
                </a:rPr>
                <a:t>413</a:t>
              </a:r>
              <a:r>
                <a:rPr lang="hu-HU" altLang="hu-HU" sz="1400" b="0">
                  <a:solidFill>
                    <a:srgbClr val="006600"/>
                  </a:solidFill>
                  <a:latin typeface="Tahoma" pitchFamily="34" charset="0"/>
                </a:rPr>
                <a:t>)</a:t>
              </a:r>
              <a:endParaRPr lang="hu-HU" altLang="hu-HU" sz="1400" b="0">
                <a:solidFill>
                  <a:srgbClr val="000000"/>
                </a:solidFill>
              </a:endParaRPr>
            </a:p>
          </p:txBody>
        </p:sp>
        <p:cxnSp>
          <p:nvCxnSpPr>
            <p:cNvPr id="344076" name="AutoShape 12"/>
            <p:cNvCxnSpPr>
              <a:cxnSpLocks noChangeShapeType="1"/>
              <a:stCxn id="344070" idx="2"/>
              <a:endCxn id="344071" idx="0"/>
            </p:cNvCxnSpPr>
            <p:nvPr/>
          </p:nvCxnSpPr>
          <p:spPr bwMode="auto">
            <a:xfrm flipH="1">
              <a:off x="3200" y="1821"/>
              <a:ext cx="2814" cy="27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77" name="AutoShape 13"/>
            <p:cNvCxnSpPr>
              <a:cxnSpLocks noChangeShapeType="1"/>
              <a:stCxn id="344070" idx="2"/>
              <a:endCxn id="344072" idx="0"/>
            </p:cNvCxnSpPr>
            <p:nvPr/>
          </p:nvCxnSpPr>
          <p:spPr bwMode="auto">
            <a:xfrm>
              <a:off x="6014" y="1821"/>
              <a:ext cx="1944" cy="27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78" name="AutoShape 14"/>
            <p:cNvCxnSpPr>
              <a:cxnSpLocks noChangeShapeType="1"/>
              <a:stCxn id="344071" idx="2"/>
              <a:endCxn id="344073" idx="0"/>
            </p:cNvCxnSpPr>
            <p:nvPr/>
          </p:nvCxnSpPr>
          <p:spPr bwMode="auto">
            <a:xfrm>
              <a:off x="3200" y="2669"/>
              <a:ext cx="1"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79" name="AutoShape 15"/>
            <p:cNvCxnSpPr>
              <a:cxnSpLocks noChangeShapeType="1"/>
              <a:stCxn id="344072" idx="2"/>
              <a:endCxn id="344075" idx="0"/>
            </p:cNvCxnSpPr>
            <p:nvPr/>
          </p:nvCxnSpPr>
          <p:spPr bwMode="auto">
            <a:xfrm>
              <a:off x="7958" y="2669"/>
              <a:ext cx="202"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80" name="AutoShape 16"/>
            <p:cNvCxnSpPr>
              <a:cxnSpLocks noChangeShapeType="1"/>
              <a:stCxn id="344072" idx="2"/>
              <a:endCxn id="344074" idx="0"/>
            </p:cNvCxnSpPr>
            <p:nvPr/>
          </p:nvCxnSpPr>
          <p:spPr bwMode="auto">
            <a:xfrm flipH="1">
              <a:off x="5644" y="2669"/>
              <a:ext cx="2314"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sp>
          <p:nvSpPr>
            <p:cNvPr id="344081" name="Rectangle 17"/>
            <p:cNvSpPr>
              <a:spLocks noChangeArrowheads="1"/>
            </p:cNvSpPr>
            <p:nvPr/>
          </p:nvSpPr>
          <p:spPr bwMode="auto">
            <a:xfrm>
              <a:off x="2198" y="4397"/>
              <a:ext cx="1584" cy="1008"/>
            </a:xfrm>
            <a:prstGeom prst="rect">
              <a:avLst/>
            </a:prstGeom>
            <a:solidFill>
              <a:srgbClr val="FFFFFF"/>
            </a:solidFill>
            <a:ln w="12700">
              <a:solidFill>
                <a:srgbClr val="A50021"/>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400">
                  <a:solidFill>
                    <a:srgbClr val="800000"/>
                  </a:solidFill>
                  <a:latin typeface="Tahoma" pitchFamily="34" charset="0"/>
                </a:rPr>
                <a:t>Madárvédelmi</a:t>
              </a:r>
            </a:p>
            <a:p>
              <a:pPr eaLnBrk="1" hangingPunct="1">
                <a:lnSpc>
                  <a:spcPct val="100000"/>
                </a:lnSpc>
                <a:spcBef>
                  <a:spcPct val="0"/>
                </a:spcBef>
                <a:buFontTx/>
                <a:buNone/>
              </a:pPr>
              <a:r>
                <a:rPr lang="hu-HU" altLang="hu-HU" sz="1400">
                  <a:solidFill>
                    <a:srgbClr val="800000"/>
                  </a:solidFill>
                  <a:latin typeface="Tahoma" pitchFamily="34" charset="0"/>
                </a:rPr>
                <a:t>Irányelv</a:t>
              </a:r>
            </a:p>
            <a:p>
              <a:pPr eaLnBrk="1" hangingPunct="1">
                <a:lnSpc>
                  <a:spcPct val="100000"/>
                </a:lnSpc>
                <a:spcBef>
                  <a:spcPct val="0"/>
                </a:spcBef>
                <a:buFontTx/>
                <a:buNone/>
              </a:pPr>
              <a:r>
                <a:rPr lang="hu-HU" altLang="hu-HU" sz="1200" b="0">
                  <a:solidFill>
                    <a:srgbClr val="800000"/>
                  </a:solidFill>
                  <a:latin typeface="Tahoma" pitchFamily="34" charset="0"/>
                </a:rPr>
                <a:t>(</a:t>
              </a:r>
              <a:r>
                <a:rPr lang="hu-HU" altLang="hu-HU" sz="1200">
                  <a:solidFill>
                    <a:srgbClr val="800000"/>
                  </a:solidFill>
                  <a:latin typeface="Tahoma" pitchFamily="34" charset="0"/>
                </a:rPr>
                <a:t>79/409/EGK,</a:t>
              </a:r>
            </a:p>
            <a:p>
              <a:pPr eaLnBrk="1" hangingPunct="1">
                <a:lnSpc>
                  <a:spcPct val="100000"/>
                </a:lnSpc>
                <a:spcBef>
                  <a:spcPct val="0"/>
                </a:spcBef>
                <a:buFontTx/>
                <a:buNone/>
              </a:pPr>
              <a:r>
                <a:rPr lang="hu-HU" altLang="hu-HU" sz="1200">
                  <a:solidFill>
                    <a:srgbClr val="800000"/>
                  </a:solidFill>
                  <a:latin typeface="Tahoma" pitchFamily="34" charset="0"/>
                </a:rPr>
                <a:t>2009/147/EK</a:t>
              </a:r>
              <a:r>
                <a:rPr lang="hu-HU" altLang="hu-HU" sz="1200" b="0">
                  <a:solidFill>
                    <a:srgbClr val="800000"/>
                  </a:solidFill>
                  <a:latin typeface="Tahoma" pitchFamily="34" charset="0"/>
                </a:rPr>
                <a:t>)</a:t>
              </a:r>
              <a:endParaRPr lang="hu-HU" altLang="hu-HU" sz="1200" b="0">
                <a:solidFill>
                  <a:srgbClr val="000000"/>
                </a:solidFill>
              </a:endParaRPr>
            </a:p>
          </p:txBody>
        </p:sp>
        <p:sp>
          <p:nvSpPr>
            <p:cNvPr id="344082" name="Rectangle 18"/>
            <p:cNvSpPr>
              <a:spLocks noChangeArrowheads="1"/>
            </p:cNvSpPr>
            <p:nvPr/>
          </p:nvSpPr>
          <p:spPr bwMode="auto">
            <a:xfrm flipH="1">
              <a:off x="6086" y="4397"/>
              <a:ext cx="1584" cy="1007"/>
            </a:xfrm>
            <a:prstGeom prst="rect">
              <a:avLst/>
            </a:prstGeom>
            <a:solidFill>
              <a:srgbClr val="FFFFFF"/>
            </a:solidFill>
            <a:ln w="12700">
              <a:solidFill>
                <a:srgbClr val="A50021"/>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400">
                  <a:solidFill>
                    <a:srgbClr val="800000"/>
                  </a:solidFill>
                  <a:latin typeface="Tahoma" pitchFamily="34" charset="0"/>
                </a:rPr>
                <a:t>Élőhelyvédelmi Irányelv</a:t>
              </a:r>
              <a:r>
                <a:rPr lang="hu-HU" altLang="hu-HU" sz="1300">
                  <a:solidFill>
                    <a:srgbClr val="800000"/>
                  </a:solidFill>
                  <a:latin typeface="Tahoma" pitchFamily="34" charset="0"/>
                </a:rPr>
                <a:t> </a:t>
              </a:r>
            </a:p>
            <a:p>
              <a:pPr eaLnBrk="1" hangingPunct="1">
                <a:lnSpc>
                  <a:spcPct val="100000"/>
                </a:lnSpc>
                <a:spcBef>
                  <a:spcPct val="0"/>
                </a:spcBef>
                <a:buFontTx/>
                <a:buNone/>
              </a:pPr>
              <a:endParaRPr lang="hu-HU" altLang="hu-HU" sz="1200" b="0">
                <a:solidFill>
                  <a:srgbClr val="800000"/>
                </a:solidFill>
                <a:latin typeface="Tahoma" pitchFamily="34" charset="0"/>
              </a:endParaRPr>
            </a:p>
            <a:p>
              <a:pPr eaLnBrk="1" hangingPunct="1">
                <a:lnSpc>
                  <a:spcPct val="100000"/>
                </a:lnSpc>
                <a:spcBef>
                  <a:spcPct val="0"/>
                </a:spcBef>
                <a:buFontTx/>
                <a:buNone/>
              </a:pPr>
              <a:r>
                <a:rPr lang="hu-HU" altLang="hu-HU" sz="1200" b="0">
                  <a:solidFill>
                    <a:srgbClr val="800000"/>
                  </a:solidFill>
                  <a:latin typeface="Tahoma" pitchFamily="34" charset="0"/>
                </a:rPr>
                <a:t>(</a:t>
              </a:r>
              <a:r>
                <a:rPr lang="hu-HU" altLang="hu-HU" sz="1200">
                  <a:solidFill>
                    <a:srgbClr val="800000"/>
                  </a:solidFill>
                  <a:latin typeface="Tahoma" pitchFamily="34" charset="0"/>
                </a:rPr>
                <a:t>92/43/EGK</a:t>
              </a:r>
              <a:r>
                <a:rPr lang="hu-HU" altLang="hu-HU" sz="1200" b="0">
                  <a:solidFill>
                    <a:srgbClr val="800000"/>
                  </a:solidFill>
                  <a:latin typeface="Tahoma" pitchFamily="34" charset="0"/>
                </a:rPr>
                <a:t>)</a:t>
              </a:r>
              <a:endParaRPr lang="hu-HU" altLang="hu-HU" sz="1200" b="0">
                <a:solidFill>
                  <a:srgbClr val="000000"/>
                </a:solidFill>
              </a:endParaRPr>
            </a:p>
          </p:txBody>
        </p:sp>
        <p:sp>
          <p:nvSpPr>
            <p:cNvPr id="344083" name="Rectangle 19"/>
            <p:cNvSpPr>
              <a:spLocks noChangeArrowheads="1"/>
            </p:cNvSpPr>
            <p:nvPr/>
          </p:nvSpPr>
          <p:spPr bwMode="auto">
            <a:xfrm>
              <a:off x="2205" y="5693"/>
              <a:ext cx="1991" cy="1057"/>
            </a:xfrm>
            <a:prstGeom prst="rect">
              <a:avLst/>
            </a:prstGeom>
            <a:solidFill>
              <a:srgbClr val="CCFFFF"/>
            </a:solidFill>
            <a:ln w="127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300">
                  <a:solidFill>
                    <a:srgbClr val="003366"/>
                  </a:solidFill>
                  <a:latin typeface="Tahoma" pitchFamily="34" charset="0"/>
                </a:rPr>
                <a:t>101 jelölő madárfaj</a:t>
              </a:r>
            </a:p>
            <a:p>
              <a:pPr eaLnBrk="1" hangingPunct="1">
                <a:lnSpc>
                  <a:spcPct val="100000"/>
                </a:lnSpc>
                <a:spcBef>
                  <a:spcPct val="0"/>
                </a:spcBef>
                <a:buFontTx/>
                <a:buNone/>
              </a:pPr>
              <a:r>
                <a:rPr lang="hu-HU" altLang="hu-HU" sz="1200" b="0" i="1">
                  <a:solidFill>
                    <a:srgbClr val="003366"/>
                  </a:solidFill>
                  <a:latin typeface="Tahoma" pitchFamily="34" charset="0"/>
                </a:rPr>
                <a:t>(73 madárfaj a Madárvédelmi Irányelv  I. melléklet alapján + 28 vonuló madárfaj) </a:t>
              </a:r>
              <a:r>
                <a:rPr lang="hu-HU" altLang="hu-HU" sz="1200" b="0">
                  <a:solidFill>
                    <a:srgbClr val="006600"/>
                  </a:solidFill>
                  <a:latin typeface="Tahoma" pitchFamily="34" charset="0"/>
                </a:rPr>
                <a:t>	</a:t>
              </a:r>
              <a:endParaRPr lang="hu-HU" altLang="hu-HU" sz="1200" b="0">
                <a:solidFill>
                  <a:srgbClr val="000000"/>
                </a:solidFill>
              </a:endParaRPr>
            </a:p>
          </p:txBody>
        </p:sp>
        <p:sp>
          <p:nvSpPr>
            <p:cNvPr id="344084" name="Rectangle 20"/>
            <p:cNvSpPr>
              <a:spLocks noChangeArrowheads="1"/>
            </p:cNvSpPr>
            <p:nvPr/>
          </p:nvSpPr>
          <p:spPr bwMode="auto">
            <a:xfrm rot="21594020" flipH="1">
              <a:off x="4502" y="5692"/>
              <a:ext cx="4751" cy="1061"/>
            </a:xfrm>
            <a:prstGeom prst="rect">
              <a:avLst/>
            </a:prstGeom>
            <a:solidFill>
              <a:srgbClr val="CCFF99"/>
            </a:solidFill>
            <a:ln w="127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300">
                  <a:solidFill>
                    <a:srgbClr val="006600"/>
                  </a:solidFill>
                  <a:latin typeface="Tahoma" pitchFamily="34" charset="0"/>
                </a:rPr>
                <a:t>46 jelölő élőhelytípus, 37 jelölő növényfaj, </a:t>
              </a:r>
            </a:p>
            <a:p>
              <a:pPr eaLnBrk="1" hangingPunct="1">
                <a:lnSpc>
                  <a:spcPct val="100000"/>
                </a:lnSpc>
                <a:spcBef>
                  <a:spcPct val="0"/>
                </a:spcBef>
                <a:buFontTx/>
                <a:buNone/>
              </a:pPr>
              <a:r>
                <a:rPr lang="hu-HU" altLang="hu-HU" sz="1300">
                  <a:solidFill>
                    <a:srgbClr val="006600"/>
                  </a:solidFill>
                  <a:latin typeface="Tahoma" pitchFamily="34" charset="0"/>
                </a:rPr>
                <a:t>104 </a:t>
              </a:r>
              <a:r>
                <a:rPr lang="hu-HU" altLang="hu-HU" sz="1300" b="0">
                  <a:solidFill>
                    <a:srgbClr val="006600"/>
                  </a:solidFill>
                  <a:latin typeface="Tahoma" pitchFamily="34" charset="0"/>
                </a:rPr>
                <a:t>(</a:t>
              </a:r>
              <a:r>
                <a:rPr lang="hu-HU" altLang="hu-HU" sz="1300">
                  <a:solidFill>
                    <a:srgbClr val="006600"/>
                  </a:solidFill>
                  <a:latin typeface="Tahoma" pitchFamily="34" charset="0"/>
                </a:rPr>
                <a:t>madarakon kívüli</a:t>
              </a:r>
              <a:r>
                <a:rPr lang="hu-HU" altLang="hu-HU" sz="1300" b="0">
                  <a:solidFill>
                    <a:srgbClr val="006600"/>
                  </a:solidFill>
                  <a:latin typeface="Tahoma" pitchFamily="34" charset="0"/>
                </a:rPr>
                <a:t>)</a:t>
              </a:r>
              <a:r>
                <a:rPr lang="hu-HU" altLang="hu-HU" sz="1300">
                  <a:solidFill>
                    <a:srgbClr val="006600"/>
                  </a:solidFill>
                  <a:latin typeface="Tahoma" pitchFamily="34" charset="0"/>
                </a:rPr>
                <a:t> jelölő állatfaj </a:t>
              </a:r>
              <a:r>
                <a:rPr lang="hu-HU" altLang="hu-HU" sz="1100" i="1">
                  <a:solidFill>
                    <a:srgbClr val="006600"/>
                  </a:solidFill>
                  <a:latin typeface="Tahoma" pitchFamily="34" charset="0"/>
                </a:rPr>
                <a:t>[51 ízeltlábúfaj</a:t>
              </a:r>
              <a:r>
                <a:rPr lang="hu-HU" altLang="hu-HU" sz="1100" b="0" i="1">
                  <a:solidFill>
                    <a:srgbClr val="006600"/>
                  </a:solidFill>
                  <a:latin typeface="Tahoma" pitchFamily="34" charset="0"/>
                </a:rPr>
                <a:t> (1 rákfaj, 50 rovarfaj: 21 lepkefaj, 19 bogárfaj, 4 szitakötőfaj, 6 egyenesszárnyúfaj), </a:t>
              </a:r>
              <a:r>
                <a:rPr lang="hu-HU" altLang="hu-HU" sz="1100" i="1">
                  <a:solidFill>
                    <a:srgbClr val="006600"/>
                  </a:solidFill>
                  <a:latin typeface="Tahoma" pitchFamily="34" charset="0"/>
                </a:rPr>
                <a:t>9 puha-testűfaj, 19 hal- és körszájúfaj, 5 kétéltűfaj, 2 hüllőfaj, 18 emlősfaj]</a:t>
              </a:r>
              <a:endParaRPr lang="hu-HU" altLang="hu-HU" sz="1100" b="0">
                <a:solidFill>
                  <a:srgbClr val="006600"/>
                </a:solidFill>
                <a:latin typeface="Tahoma" pitchFamily="34" charset="0"/>
              </a:endParaRPr>
            </a:p>
            <a:p>
              <a:pPr eaLnBrk="1" hangingPunct="1">
                <a:lnSpc>
                  <a:spcPct val="100000"/>
                </a:lnSpc>
                <a:spcBef>
                  <a:spcPct val="0"/>
                </a:spcBef>
                <a:buFontTx/>
                <a:buNone/>
              </a:pPr>
              <a:endParaRPr lang="hu-HU" altLang="hu-HU" sz="1100" b="0">
                <a:solidFill>
                  <a:srgbClr val="006600"/>
                </a:solidFill>
                <a:latin typeface="Tahoma" pitchFamily="34" charset="0"/>
              </a:endParaRPr>
            </a:p>
          </p:txBody>
        </p:sp>
        <p:cxnSp>
          <p:nvCxnSpPr>
            <p:cNvPr id="344085" name="AutoShape 21"/>
            <p:cNvCxnSpPr>
              <a:cxnSpLocks noChangeShapeType="1"/>
              <a:stCxn id="344082" idx="0"/>
              <a:endCxn id="344074" idx="2"/>
            </p:cNvCxnSpPr>
            <p:nvPr/>
          </p:nvCxnSpPr>
          <p:spPr bwMode="auto">
            <a:xfrm flipH="1" flipV="1">
              <a:off x="5644" y="3981"/>
              <a:ext cx="1234"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86" name="AutoShape 22"/>
            <p:cNvCxnSpPr>
              <a:cxnSpLocks noChangeShapeType="1"/>
            </p:cNvCxnSpPr>
            <p:nvPr/>
          </p:nvCxnSpPr>
          <p:spPr bwMode="auto">
            <a:xfrm flipV="1">
              <a:off x="6836" y="3965"/>
              <a:ext cx="1269" cy="43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87" name="AutoShape 23"/>
            <p:cNvCxnSpPr>
              <a:cxnSpLocks noChangeShapeType="1"/>
            </p:cNvCxnSpPr>
            <p:nvPr/>
          </p:nvCxnSpPr>
          <p:spPr bwMode="auto">
            <a:xfrm flipV="1">
              <a:off x="3062" y="3965"/>
              <a:ext cx="1" cy="43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sp>
          <p:nvSpPr>
            <p:cNvPr id="344088" name="Line 24"/>
            <p:cNvSpPr>
              <a:spLocks noChangeShapeType="1"/>
            </p:cNvSpPr>
            <p:nvPr/>
          </p:nvSpPr>
          <p:spPr bwMode="auto">
            <a:xfrm flipH="1" flipV="1">
              <a:off x="4070" y="3965"/>
              <a:ext cx="1" cy="1728"/>
            </a:xfrm>
            <a:prstGeom prst="line">
              <a:avLst/>
            </a:prstGeom>
            <a:noFill/>
            <a:ln w="1270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4089" name="Line 25"/>
            <p:cNvSpPr>
              <a:spLocks noChangeShapeType="1"/>
            </p:cNvSpPr>
            <p:nvPr/>
          </p:nvSpPr>
          <p:spPr bwMode="auto">
            <a:xfrm flipV="1">
              <a:off x="5510" y="3965"/>
              <a:ext cx="1" cy="1584"/>
            </a:xfrm>
            <a:prstGeom prst="line">
              <a:avLst/>
            </a:prstGeom>
            <a:noFill/>
            <a:ln w="127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4090" name="Line 26"/>
            <p:cNvSpPr>
              <a:spLocks noChangeShapeType="1"/>
            </p:cNvSpPr>
            <p:nvPr/>
          </p:nvSpPr>
          <p:spPr bwMode="auto">
            <a:xfrm flipV="1">
              <a:off x="8246" y="3965"/>
              <a:ext cx="1" cy="1584"/>
            </a:xfrm>
            <a:prstGeom prst="line">
              <a:avLst/>
            </a:prstGeom>
            <a:noFill/>
            <a:ln w="127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4091" name="Line 27"/>
            <p:cNvSpPr>
              <a:spLocks noChangeShapeType="1"/>
            </p:cNvSpPr>
            <p:nvPr/>
          </p:nvSpPr>
          <p:spPr bwMode="auto">
            <a:xfrm flipV="1">
              <a:off x="5510" y="5549"/>
              <a:ext cx="2736" cy="1"/>
            </a:xfrm>
            <a:prstGeom prst="line">
              <a:avLst/>
            </a:prstGeom>
            <a:noFill/>
            <a:ln w="12700">
              <a:solidFill>
                <a:srgbClr val="0066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44092" name="Line 28"/>
            <p:cNvSpPr>
              <a:spLocks noChangeShapeType="1"/>
            </p:cNvSpPr>
            <p:nvPr/>
          </p:nvSpPr>
          <p:spPr bwMode="auto">
            <a:xfrm flipV="1">
              <a:off x="6806" y="5549"/>
              <a:ext cx="1" cy="144"/>
            </a:xfrm>
            <a:prstGeom prst="line">
              <a:avLst/>
            </a:prstGeom>
            <a:noFill/>
            <a:ln w="12700">
              <a:solidFill>
                <a:srgbClr val="006600"/>
              </a:solidFill>
              <a:round/>
              <a:headEnd/>
              <a:tailEnd/>
            </a:ln>
            <a:extLst>
              <a:ext uri="{909E8E84-426E-40DD-AFC4-6F175D3DCCD1}">
                <a14:hiddenFill xmlns:a14="http://schemas.microsoft.com/office/drawing/2010/main">
                  <a:noFill/>
                </a14:hiddenFill>
              </a:ext>
            </a:extLst>
          </p:spPr>
          <p:txBody>
            <a:bodyPr/>
            <a:lstStyle/>
            <a:p>
              <a:endParaRPr lang="hu-HU"/>
            </a:p>
          </p:txBody>
        </p:sp>
      </p:gr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pPr eaLnBrk="1" hangingPunct="1"/>
            <a:r>
              <a:rPr lang="hu-HU" altLang="hu-HU" sz="3500" b="1" dirty="0" smtClean="0">
                <a:solidFill>
                  <a:srgbClr val="FF0000"/>
                </a:solidFill>
                <a:latin typeface="Tahoma" pitchFamily="34" charset="0"/>
                <a:cs typeface="Tahoma" pitchFamily="34" charset="0"/>
              </a:rPr>
              <a:t>Nemzetközi egyezmények</a:t>
            </a:r>
          </a:p>
        </p:txBody>
      </p:sp>
      <p:sp>
        <p:nvSpPr>
          <p:cNvPr id="345091" name="Rectangle 3"/>
          <p:cNvSpPr>
            <a:spLocks noGrp="1" noChangeArrowheads="1"/>
          </p:cNvSpPr>
          <p:nvPr>
            <p:ph type="body" idx="1"/>
          </p:nvPr>
        </p:nvSpPr>
        <p:spPr/>
        <p:txBody>
          <a:bodyPr/>
          <a:lstStyle/>
          <a:p>
            <a:pPr eaLnBrk="1" hangingPunct="1">
              <a:lnSpc>
                <a:spcPct val="90000"/>
              </a:lnSpc>
              <a:buFontTx/>
              <a:buNone/>
            </a:pPr>
            <a:r>
              <a:rPr lang="hu-HU" altLang="hu-HU" sz="2400" b="1" smtClean="0">
                <a:solidFill>
                  <a:srgbClr val="FF0000"/>
                </a:solidFill>
                <a:latin typeface="Tahoma" pitchFamily="34" charset="0"/>
                <a:cs typeface="Tahoma" pitchFamily="34" charset="0"/>
              </a:rPr>
              <a:t>Nemzetközi természetvédelmi egyezmények,</a:t>
            </a:r>
          </a:p>
          <a:p>
            <a:pPr eaLnBrk="1" hangingPunct="1">
              <a:lnSpc>
                <a:spcPct val="90000"/>
              </a:lnSpc>
              <a:buFontTx/>
              <a:buNone/>
            </a:pPr>
            <a:r>
              <a:rPr lang="hu-HU" altLang="hu-HU" sz="2400" smtClean="0">
                <a:latin typeface="Tahoma" pitchFamily="34" charset="0"/>
                <a:cs typeface="Tahoma" pitchFamily="34" charset="0"/>
              </a:rPr>
              <a:t>amelyekhez hazánk is csatlakozott:</a:t>
            </a:r>
          </a:p>
          <a:p>
            <a:pPr eaLnBrk="1" hangingPunct="1">
              <a:lnSpc>
                <a:spcPct val="90000"/>
              </a:lnSpc>
              <a:buFontTx/>
              <a:buNone/>
            </a:pPr>
            <a:r>
              <a:rPr lang="hu-HU" altLang="hu-HU" sz="2400" smtClean="0">
                <a:latin typeface="Tahoma" pitchFamily="34" charset="0"/>
                <a:cs typeface="Tahoma" pitchFamily="34" charset="0"/>
              </a:rPr>
              <a:t>	1. Ramsari Egyezmény, </a:t>
            </a:r>
          </a:p>
          <a:p>
            <a:pPr eaLnBrk="1" hangingPunct="1">
              <a:lnSpc>
                <a:spcPct val="90000"/>
              </a:lnSpc>
              <a:buFontTx/>
              <a:buNone/>
            </a:pPr>
            <a:r>
              <a:rPr lang="hu-HU" altLang="hu-HU" sz="2400" smtClean="0">
                <a:latin typeface="Tahoma" pitchFamily="34" charset="0"/>
                <a:cs typeface="Tahoma" pitchFamily="34" charset="0"/>
              </a:rPr>
              <a:t>	2. Washingtoni Egyezmény (CITES),</a:t>
            </a:r>
          </a:p>
          <a:p>
            <a:pPr eaLnBrk="1" hangingPunct="1">
              <a:lnSpc>
                <a:spcPct val="90000"/>
              </a:lnSpc>
              <a:buFontTx/>
              <a:buNone/>
            </a:pPr>
            <a:r>
              <a:rPr lang="hu-HU" altLang="hu-HU" sz="2400" smtClean="0">
                <a:latin typeface="Tahoma" pitchFamily="34" charset="0"/>
                <a:cs typeface="Tahoma" pitchFamily="34" charset="0"/>
              </a:rPr>
              <a:t>	3. Bonni Egyezmény,</a:t>
            </a:r>
          </a:p>
          <a:p>
            <a:pPr eaLnBrk="1" hangingPunct="1">
              <a:lnSpc>
                <a:spcPct val="90000"/>
              </a:lnSpc>
              <a:buFontTx/>
              <a:buNone/>
            </a:pPr>
            <a:r>
              <a:rPr lang="hu-HU" altLang="hu-HU" sz="2400" smtClean="0">
                <a:latin typeface="Tahoma" pitchFamily="34" charset="0"/>
                <a:cs typeface="Tahoma" pitchFamily="34" charset="0"/>
              </a:rPr>
              <a:t>	4. Berni Egyezmény,</a:t>
            </a:r>
          </a:p>
          <a:p>
            <a:pPr eaLnBrk="1" hangingPunct="1">
              <a:lnSpc>
                <a:spcPct val="90000"/>
              </a:lnSpc>
              <a:buFontTx/>
              <a:buNone/>
            </a:pPr>
            <a:r>
              <a:rPr lang="hu-HU" altLang="hu-HU" sz="2400" smtClean="0">
                <a:latin typeface="Tahoma" pitchFamily="34" charset="0"/>
                <a:cs typeface="Tahoma" pitchFamily="34" charset="0"/>
              </a:rPr>
              <a:t>	5. Rioi (Biodiverzitás) Egyezmény,</a:t>
            </a:r>
          </a:p>
          <a:p>
            <a:pPr eaLnBrk="1" hangingPunct="1">
              <a:lnSpc>
                <a:spcPct val="90000"/>
              </a:lnSpc>
              <a:buFontTx/>
              <a:buNone/>
            </a:pPr>
            <a:r>
              <a:rPr lang="hu-HU" altLang="hu-HU" sz="2400" smtClean="0">
                <a:latin typeface="Tahoma" pitchFamily="34" charset="0"/>
                <a:cs typeface="Tahoma" pitchFamily="34" charset="0"/>
              </a:rPr>
              <a:t>	6. Európai Táj Egyezmény (Firenzei Egyezmény),</a:t>
            </a:r>
          </a:p>
          <a:p>
            <a:pPr eaLnBrk="1" hangingPunct="1">
              <a:lnSpc>
                <a:spcPct val="90000"/>
              </a:lnSpc>
              <a:buFontTx/>
              <a:buNone/>
            </a:pPr>
            <a:r>
              <a:rPr lang="hu-HU" altLang="hu-HU" sz="2400" smtClean="0">
                <a:latin typeface="Tahoma" pitchFamily="34" charset="0"/>
                <a:cs typeface="Tahoma" pitchFamily="34" charset="0"/>
              </a:rPr>
              <a:t>	7. Kárpátok Egyezmény,</a:t>
            </a:r>
          </a:p>
          <a:p>
            <a:pPr eaLnBrk="1" hangingPunct="1">
              <a:lnSpc>
                <a:spcPct val="90000"/>
              </a:lnSpc>
              <a:buFontTx/>
              <a:buNone/>
            </a:pPr>
            <a:r>
              <a:rPr lang="hu-HU" altLang="hu-HU" sz="2400" smtClean="0">
                <a:solidFill>
                  <a:srgbClr val="000000"/>
                </a:solidFill>
                <a:latin typeface="Tahoma" pitchFamily="34" charset="0"/>
                <a:cs typeface="Tahoma" pitchFamily="34" charset="0"/>
              </a:rPr>
              <a:t>valamint a természet védelmét is szolgáló 	</a:t>
            </a:r>
          </a:p>
          <a:p>
            <a:pPr eaLnBrk="1" hangingPunct="1">
              <a:lnSpc>
                <a:spcPct val="90000"/>
              </a:lnSpc>
              <a:buFontTx/>
              <a:buNone/>
            </a:pPr>
            <a:r>
              <a:rPr lang="hu-HU" altLang="hu-HU" sz="2400" smtClean="0">
                <a:solidFill>
                  <a:srgbClr val="000000"/>
                </a:solidFill>
                <a:latin typeface="Tahoma" pitchFamily="34" charset="0"/>
                <a:cs typeface="Tahoma" pitchFamily="34" charset="0"/>
              </a:rPr>
              <a:t>	8. Világörökség Egyezmény.</a:t>
            </a:r>
            <a:endParaRPr lang="hu-HU" altLang="hu-HU" sz="2400" smtClean="0">
              <a:latin typeface="Tahoma" pitchFamily="34" charset="0"/>
              <a:cs typeface="Tahoma" pitchFamily="34" charset="0"/>
            </a:endParaRPr>
          </a:p>
          <a:p>
            <a:pPr eaLnBrk="1" hangingPunct="1">
              <a:lnSpc>
                <a:spcPct val="90000"/>
              </a:lnSpc>
              <a:buFontTx/>
              <a:buNone/>
            </a:pPr>
            <a:endParaRPr lang="hu-HU" altLang="hu-HU" sz="2000" smtClean="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pPr eaLnBrk="1" hangingPunct="1"/>
            <a:r>
              <a:rPr lang="hu-HU" altLang="hu-HU" sz="3300" b="1" dirty="0" smtClean="0">
                <a:latin typeface="Tahoma" pitchFamily="34" charset="0"/>
                <a:cs typeface="Tahoma" pitchFamily="34" charset="0"/>
              </a:rPr>
              <a:t>A vizes területek, </a:t>
            </a:r>
            <a:br>
              <a:rPr lang="hu-HU" altLang="hu-HU" sz="3300" b="1" dirty="0" smtClean="0">
                <a:latin typeface="Tahoma" pitchFamily="34" charset="0"/>
                <a:cs typeface="Tahoma" pitchFamily="34" charset="0"/>
              </a:rPr>
            </a:br>
            <a:r>
              <a:rPr lang="hu-HU" altLang="hu-HU" sz="3300" b="1" dirty="0" smtClean="0">
                <a:latin typeface="Tahoma" pitchFamily="34" charset="0"/>
                <a:cs typeface="Tahoma" pitchFamily="34" charset="0"/>
              </a:rPr>
              <a:t>a vízimadarak élőhelyeinek védelme</a:t>
            </a:r>
          </a:p>
        </p:txBody>
      </p:sp>
      <p:sp>
        <p:nvSpPr>
          <p:cNvPr id="346115" name="Rectangle 3"/>
          <p:cNvSpPr>
            <a:spLocks noGrp="1" noChangeArrowheads="1"/>
          </p:cNvSpPr>
          <p:nvPr>
            <p:ph type="body" idx="1"/>
          </p:nvPr>
        </p:nvSpPr>
        <p:spPr/>
        <p:txBody>
          <a:bodyPr/>
          <a:lstStyle/>
          <a:p>
            <a:pPr algn="ctr" eaLnBrk="1" hangingPunct="1">
              <a:buFontTx/>
              <a:buNone/>
            </a:pPr>
            <a:r>
              <a:rPr lang="hu-HU" altLang="hu-HU" sz="3100" smtClean="0">
                <a:solidFill>
                  <a:srgbClr val="FF0000"/>
                </a:solidFill>
                <a:latin typeface="Tahoma" pitchFamily="34" charset="0"/>
                <a:cs typeface="Tahoma" pitchFamily="34" charset="0"/>
              </a:rPr>
              <a:t>Egyezmény a nemzetközi jelentőségű vizes</a:t>
            </a:r>
          </a:p>
          <a:p>
            <a:pPr algn="ctr" eaLnBrk="1" hangingPunct="1">
              <a:buFontTx/>
              <a:buNone/>
            </a:pPr>
            <a:r>
              <a:rPr lang="hu-HU" altLang="hu-HU" sz="3100" smtClean="0">
                <a:solidFill>
                  <a:srgbClr val="FF0000"/>
                </a:solidFill>
                <a:latin typeface="Tahoma" pitchFamily="34" charset="0"/>
                <a:cs typeface="Tahoma" pitchFamily="34" charset="0"/>
              </a:rPr>
              <a:t>területekről, különösen mint vízimadarak </a:t>
            </a:r>
          </a:p>
          <a:p>
            <a:pPr algn="ctr" eaLnBrk="1" hangingPunct="1">
              <a:buFontTx/>
              <a:buNone/>
            </a:pPr>
            <a:r>
              <a:rPr lang="hu-HU" altLang="hu-HU" sz="3100" smtClean="0">
                <a:solidFill>
                  <a:srgbClr val="FF0000"/>
                </a:solidFill>
                <a:latin typeface="Tahoma" pitchFamily="34" charset="0"/>
                <a:cs typeface="Tahoma" pitchFamily="34" charset="0"/>
              </a:rPr>
              <a:t>élőhelyéről – </a:t>
            </a:r>
            <a:r>
              <a:rPr lang="hu-HU" altLang="hu-HU" sz="3100" b="1" smtClean="0">
                <a:solidFill>
                  <a:srgbClr val="FF0000"/>
                </a:solidFill>
                <a:latin typeface="Tahoma" pitchFamily="34" charset="0"/>
                <a:cs typeface="Tahoma" pitchFamily="34" charset="0"/>
              </a:rPr>
              <a:t>Ramsari Egyezmény</a:t>
            </a:r>
          </a:p>
          <a:p>
            <a:pPr eaLnBrk="1" hangingPunct="1">
              <a:buFontTx/>
              <a:buNone/>
            </a:pPr>
            <a:endParaRPr lang="hu-HU" altLang="hu-HU" sz="2000" smtClean="0">
              <a:latin typeface="Tahoma" pitchFamily="34" charset="0"/>
              <a:cs typeface="Tahoma" pitchFamily="34" charset="0"/>
            </a:endParaRPr>
          </a:p>
          <a:p>
            <a:pPr eaLnBrk="1" hangingPunct="1">
              <a:buFontTx/>
              <a:buNone/>
            </a:pPr>
            <a:r>
              <a:rPr lang="hu-HU" altLang="hu-HU" sz="3000" smtClean="0">
                <a:latin typeface="Tahoma" pitchFamily="34" charset="0"/>
                <a:cs typeface="Tahoma" pitchFamily="34" charset="0"/>
              </a:rPr>
              <a:t>Elfogadás:			1971</a:t>
            </a:r>
          </a:p>
          <a:p>
            <a:pPr eaLnBrk="1" hangingPunct="1">
              <a:buFontTx/>
              <a:buNone/>
            </a:pPr>
            <a:r>
              <a:rPr lang="hu-HU" altLang="hu-HU" sz="3000" smtClean="0">
                <a:latin typeface="Tahoma" pitchFamily="34" charset="0"/>
                <a:cs typeface="Tahoma" pitchFamily="34" charset="0"/>
              </a:rPr>
              <a:t>Helyszín:			Ramsar (Irán)</a:t>
            </a:r>
          </a:p>
          <a:p>
            <a:pPr eaLnBrk="1" hangingPunct="1">
              <a:buFontTx/>
              <a:buNone/>
            </a:pPr>
            <a:r>
              <a:rPr lang="hu-HU" altLang="hu-HU" sz="3000" smtClean="0">
                <a:latin typeface="Tahoma" pitchFamily="34" charset="0"/>
                <a:cs typeface="Tahoma" pitchFamily="34" charset="0"/>
              </a:rPr>
              <a:t>Hatálybalépés:		1975</a:t>
            </a:r>
          </a:p>
          <a:p>
            <a:pPr eaLnBrk="1" hangingPunct="1">
              <a:buFontTx/>
              <a:buNone/>
            </a:pPr>
            <a:r>
              <a:rPr lang="hu-HU" altLang="hu-HU" sz="3000" smtClean="0">
                <a:latin typeface="Tahoma" pitchFamily="34" charset="0"/>
                <a:cs typeface="Tahoma" pitchFamily="34" charset="0"/>
              </a:rPr>
              <a:t>Csatlakozásunk:		1979</a:t>
            </a:r>
          </a:p>
          <a:p>
            <a:pPr eaLnBrk="1" hangingPunct="1">
              <a:buFontTx/>
              <a:buNone/>
            </a:pPr>
            <a:endParaRPr lang="hu-HU" altLang="hu-HU" smtClean="0"/>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pPr eaLnBrk="1" hangingPunct="1"/>
            <a:r>
              <a:rPr lang="hu-HU" altLang="hu-HU" sz="3100" b="1" smtClean="0">
                <a:solidFill>
                  <a:srgbClr val="FF0000"/>
                </a:solidFill>
                <a:latin typeface="Tahoma" pitchFamily="34" charset="0"/>
                <a:cs typeface="Tahoma" pitchFamily="34" charset="0"/>
              </a:rPr>
              <a:t>Ramsari Egyezmény</a:t>
            </a:r>
          </a:p>
        </p:txBody>
      </p:sp>
      <p:sp>
        <p:nvSpPr>
          <p:cNvPr id="347139" name="Rectangle 3"/>
          <p:cNvSpPr>
            <a:spLocks noGrp="1" noChangeArrowheads="1"/>
          </p:cNvSpPr>
          <p:nvPr>
            <p:ph type="body" idx="1"/>
          </p:nvPr>
        </p:nvSpPr>
        <p:spPr>
          <a:xfrm>
            <a:off x="468313" y="1628775"/>
            <a:ext cx="8229600" cy="4525963"/>
          </a:xfrm>
        </p:spPr>
        <p:txBody>
          <a:bodyPr/>
          <a:lstStyle/>
          <a:p>
            <a:pPr eaLnBrk="1" hangingPunct="1">
              <a:buFontTx/>
              <a:buNone/>
            </a:pPr>
            <a:r>
              <a:rPr lang="hu-HU" altLang="hu-HU" sz="3000" dirty="0" smtClean="0">
                <a:latin typeface="Tahoma" pitchFamily="34" charset="0"/>
                <a:cs typeface="Tahoma" pitchFamily="34" charset="0"/>
              </a:rPr>
              <a:t>Célkitűzés:</a:t>
            </a:r>
          </a:p>
          <a:p>
            <a:pPr eaLnBrk="1" hangingPunct="1">
              <a:buFontTx/>
              <a:buNone/>
            </a:pPr>
            <a:r>
              <a:rPr lang="hu-HU" altLang="hu-HU" sz="3000" dirty="0" smtClean="0">
                <a:latin typeface="Tahoma" pitchFamily="34" charset="0"/>
                <a:cs typeface="Tahoma" pitchFamily="34" charset="0"/>
              </a:rPr>
              <a:t>	a vizes élőhelyek megőrzésének és ésszerű hasznosításának elősegítése, a természeti erőforrások védelme és bölcs használata, a vizes élőhelyek biológiai sokfélesége megőrzésének és fenntartható hasznosításának integrálása.</a:t>
            </a:r>
          </a:p>
          <a:p>
            <a:pPr eaLnBrk="1" hangingPunct="1">
              <a:buFontTx/>
              <a:buNone/>
            </a:pPr>
            <a:r>
              <a:rPr lang="hu-HU" altLang="hu-HU" sz="3000" dirty="0" smtClean="0">
                <a:latin typeface="Tahoma" pitchFamily="34" charset="0"/>
                <a:cs typeface="Tahoma" pitchFamily="34" charset="0"/>
              </a:rPr>
              <a:t>29 nemzetközi jelentőségű vizes élőhely, ún. </a:t>
            </a:r>
            <a:r>
              <a:rPr lang="hu-HU" altLang="hu-HU" sz="3000" dirty="0" err="1" smtClean="0">
                <a:latin typeface="Tahoma" pitchFamily="34" charset="0"/>
                <a:cs typeface="Tahoma" pitchFamily="34" charset="0"/>
              </a:rPr>
              <a:t>Ramsari</a:t>
            </a:r>
            <a:r>
              <a:rPr lang="hu-HU" altLang="hu-HU" sz="3000" dirty="0" smtClean="0">
                <a:latin typeface="Tahoma" pitchFamily="34" charset="0"/>
                <a:cs typeface="Tahoma" pitchFamily="34" charset="0"/>
              </a:rPr>
              <a:t> terület van hazánkban.</a:t>
            </a: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pPr eaLnBrk="1" hangingPunct="1"/>
            <a:r>
              <a:rPr lang="hu-HU" altLang="hu-HU" sz="3100" b="1" dirty="0" err="1" smtClean="0">
                <a:solidFill>
                  <a:schemeClr val="accent2"/>
                </a:solidFill>
                <a:latin typeface="Tahoma" pitchFamily="34" charset="0"/>
                <a:cs typeface="Tahoma" pitchFamily="34" charset="0"/>
              </a:rPr>
              <a:t>Ramsari</a:t>
            </a:r>
            <a:r>
              <a:rPr lang="hu-HU" altLang="hu-HU" sz="3100" b="1" dirty="0" smtClean="0">
                <a:solidFill>
                  <a:schemeClr val="accent2"/>
                </a:solidFill>
                <a:latin typeface="Tahoma" pitchFamily="34" charset="0"/>
                <a:cs typeface="Tahoma" pitchFamily="34" charset="0"/>
              </a:rPr>
              <a:t> Egyezmény</a:t>
            </a:r>
            <a:br>
              <a:rPr lang="hu-HU" altLang="hu-HU" sz="3100" b="1" dirty="0" smtClean="0">
                <a:solidFill>
                  <a:schemeClr val="accent2"/>
                </a:solidFill>
                <a:latin typeface="Tahoma" pitchFamily="34" charset="0"/>
                <a:cs typeface="Tahoma" pitchFamily="34" charset="0"/>
              </a:rPr>
            </a:br>
            <a:r>
              <a:rPr lang="hu-HU" altLang="hu-HU" sz="3100" b="1" dirty="0" smtClean="0">
                <a:solidFill>
                  <a:schemeClr val="accent2"/>
                </a:solidFill>
                <a:latin typeface="Tahoma" pitchFamily="34" charset="0"/>
                <a:cs typeface="Tahoma" pitchFamily="34" charset="0"/>
              </a:rPr>
              <a:t>kihirdetése</a:t>
            </a:r>
          </a:p>
        </p:txBody>
      </p:sp>
      <p:sp>
        <p:nvSpPr>
          <p:cNvPr id="348163" name="Rectangle 3"/>
          <p:cNvSpPr>
            <a:spLocks noGrp="1" noChangeArrowheads="1"/>
          </p:cNvSpPr>
          <p:nvPr>
            <p:ph type="body" idx="1"/>
          </p:nvPr>
        </p:nvSpPr>
        <p:spPr>
          <a:xfrm>
            <a:off x="457200" y="1484784"/>
            <a:ext cx="8229600" cy="4641379"/>
          </a:xfrm>
        </p:spPr>
        <p:txBody>
          <a:bodyPr/>
          <a:lstStyle/>
          <a:p>
            <a:pPr marL="0" indent="0" eaLnBrk="1" hangingPunct="1">
              <a:lnSpc>
                <a:spcPct val="90000"/>
              </a:lnSpc>
              <a:buNone/>
            </a:pPr>
            <a:endParaRPr lang="hu-HU" altLang="hu-HU" sz="800" b="1" dirty="0" smtClean="0">
              <a:solidFill>
                <a:srgbClr val="CC0000"/>
              </a:solidFill>
            </a:endParaRPr>
          </a:p>
          <a:p>
            <a:pPr eaLnBrk="1" hangingPunct="1">
              <a:lnSpc>
                <a:spcPct val="90000"/>
              </a:lnSpc>
            </a:pPr>
            <a:r>
              <a:rPr lang="hu-HU" altLang="hu-HU" sz="3000" dirty="0" smtClean="0">
                <a:solidFill>
                  <a:srgbClr val="CC0000"/>
                </a:solidFill>
                <a:latin typeface="Tahoma" pitchFamily="34" charset="0"/>
                <a:cs typeface="Tahoma" pitchFamily="34" charset="0"/>
              </a:rPr>
              <a:t>1993. évi XLII. törvény</a:t>
            </a:r>
            <a:r>
              <a:rPr lang="hu-HU" altLang="hu-HU" sz="3000" dirty="0" smtClean="0">
                <a:latin typeface="Tahoma" pitchFamily="34" charset="0"/>
                <a:cs typeface="Tahoma" pitchFamily="34" charset="0"/>
              </a:rPr>
              <a:t> </a:t>
            </a:r>
            <a:r>
              <a:rPr lang="hu-HU" altLang="hu-HU" sz="3000" u="sng" dirty="0" smtClean="0">
                <a:latin typeface="Tahoma" pitchFamily="34" charset="0"/>
                <a:cs typeface="Tahoma" pitchFamily="34" charset="0"/>
              </a:rPr>
              <a:t>a nemzetközi </a:t>
            </a:r>
          </a:p>
          <a:p>
            <a:pPr marL="0" indent="0" eaLnBrk="1" hangingPunct="1">
              <a:lnSpc>
                <a:spcPct val="90000"/>
              </a:lnSpc>
              <a:buNone/>
            </a:pPr>
            <a:r>
              <a:rPr lang="hu-HU" altLang="hu-HU" sz="3000" u="sng" dirty="0" smtClean="0">
                <a:latin typeface="Tahoma" pitchFamily="34" charset="0"/>
                <a:cs typeface="Tahoma" pitchFamily="34" charset="0"/>
              </a:rPr>
              <a:t>jelentőségű vadvizekről, különösen mint a </a:t>
            </a:r>
          </a:p>
          <a:p>
            <a:pPr marL="0" indent="0" eaLnBrk="1" hangingPunct="1">
              <a:lnSpc>
                <a:spcPct val="90000"/>
              </a:lnSpc>
              <a:buNone/>
            </a:pPr>
            <a:r>
              <a:rPr lang="hu-HU" altLang="hu-HU" sz="3000" u="sng" dirty="0" smtClean="0">
                <a:latin typeface="Tahoma" pitchFamily="34" charset="0"/>
                <a:cs typeface="Tahoma" pitchFamily="34" charset="0"/>
              </a:rPr>
              <a:t>vízimadarak tartózkodási helyéről</a:t>
            </a:r>
            <a:r>
              <a:rPr lang="hu-HU" altLang="hu-HU" sz="3000" dirty="0" smtClean="0">
                <a:latin typeface="Tahoma" pitchFamily="34" charset="0"/>
                <a:cs typeface="Tahoma" pitchFamily="34" charset="0"/>
              </a:rPr>
              <a:t> szóló, </a:t>
            </a:r>
          </a:p>
          <a:p>
            <a:pPr marL="0" indent="0" eaLnBrk="1" hangingPunct="1">
              <a:lnSpc>
                <a:spcPct val="90000"/>
              </a:lnSpc>
              <a:buNone/>
            </a:pPr>
            <a:r>
              <a:rPr lang="hu-HU" altLang="hu-HU" sz="3000" dirty="0" err="1" smtClean="0">
                <a:latin typeface="Tahoma" pitchFamily="34" charset="0"/>
                <a:cs typeface="Tahoma" pitchFamily="34" charset="0"/>
              </a:rPr>
              <a:t>Ramsarban</a:t>
            </a:r>
            <a:r>
              <a:rPr lang="hu-HU" altLang="hu-HU" sz="3000" dirty="0" smtClean="0">
                <a:latin typeface="Tahoma" pitchFamily="34" charset="0"/>
                <a:cs typeface="Tahoma" pitchFamily="34" charset="0"/>
              </a:rPr>
              <a:t>, 1971. február 2-án elfogadott </a:t>
            </a:r>
          </a:p>
          <a:p>
            <a:pPr marL="0" indent="0" eaLnBrk="1" hangingPunct="1">
              <a:lnSpc>
                <a:spcPct val="90000"/>
              </a:lnSpc>
              <a:buNone/>
            </a:pPr>
            <a:r>
              <a:rPr lang="hu-HU" altLang="hu-HU" sz="3000" dirty="0" smtClean="0">
                <a:latin typeface="Tahoma" pitchFamily="34" charset="0"/>
                <a:cs typeface="Tahoma" pitchFamily="34" charset="0"/>
              </a:rPr>
              <a:t>Egyezmény és annak 1982. december 3-án és </a:t>
            </a:r>
          </a:p>
          <a:p>
            <a:pPr marL="0" indent="0" eaLnBrk="1" hangingPunct="1">
              <a:lnSpc>
                <a:spcPct val="90000"/>
              </a:lnSpc>
              <a:buNone/>
            </a:pPr>
            <a:r>
              <a:rPr lang="hu-HU" altLang="hu-HU" sz="3000" dirty="0" smtClean="0">
                <a:latin typeface="Tahoma" pitchFamily="34" charset="0"/>
                <a:cs typeface="Tahoma" pitchFamily="34" charset="0"/>
              </a:rPr>
              <a:t>1987. május 28 - június 3. között elfogadott </a:t>
            </a:r>
          </a:p>
          <a:p>
            <a:pPr marL="0" indent="0" eaLnBrk="1" hangingPunct="1">
              <a:lnSpc>
                <a:spcPct val="90000"/>
              </a:lnSpc>
              <a:buNone/>
            </a:pPr>
            <a:r>
              <a:rPr lang="hu-HU" altLang="hu-HU" sz="3000" dirty="0" smtClean="0">
                <a:latin typeface="Tahoma" pitchFamily="34" charset="0"/>
                <a:cs typeface="Tahoma" pitchFamily="34" charset="0"/>
              </a:rPr>
              <a:t>módosításai egységes szerkezetben történő </a:t>
            </a:r>
          </a:p>
          <a:p>
            <a:pPr marL="0" indent="0" eaLnBrk="1" hangingPunct="1">
              <a:lnSpc>
                <a:spcPct val="90000"/>
              </a:lnSpc>
              <a:buNone/>
            </a:pPr>
            <a:r>
              <a:rPr lang="hu-HU" altLang="hu-HU" sz="3000" dirty="0" smtClean="0">
                <a:latin typeface="Tahoma" pitchFamily="34" charset="0"/>
                <a:cs typeface="Tahoma" pitchFamily="34" charset="0"/>
              </a:rPr>
              <a:t>kihirdetéséről</a:t>
            </a:r>
          </a:p>
          <a:p>
            <a:pPr eaLnBrk="1" hangingPunct="1">
              <a:lnSpc>
                <a:spcPct val="90000"/>
              </a:lnSpc>
              <a:buFontTx/>
              <a:buNone/>
            </a:pPr>
            <a:endParaRPr lang="hu-HU" altLang="hu-HU" sz="3000" dirty="0" smtClean="0"/>
          </a:p>
          <a:p>
            <a:pPr eaLnBrk="1" hangingPunct="1">
              <a:lnSpc>
                <a:spcPct val="90000"/>
              </a:lnSpc>
              <a:buFontTx/>
              <a:buNone/>
            </a:pPr>
            <a:endParaRPr lang="hu-HU" altLang="hu-HU" sz="3000" dirty="0" smtClean="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457200" y="115888"/>
            <a:ext cx="8229600" cy="1368425"/>
          </a:xfrm>
        </p:spPr>
        <p:txBody>
          <a:bodyPr/>
          <a:lstStyle/>
          <a:p>
            <a:pPr eaLnBrk="1" hangingPunct="1"/>
            <a:r>
              <a:rPr lang="hu-HU" altLang="hu-HU" sz="3300" b="1" smtClean="0">
                <a:solidFill>
                  <a:schemeClr val="tx1"/>
                </a:solidFill>
                <a:latin typeface="Tahoma" pitchFamily="34" charset="0"/>
                <a:cs typeface="Tahoma" pitchFamily="34" charset="0"/>
              </a:rPr>
              <a:t>A veszélyeztetett vadon élő állat- és növényfajok nemzetközi kereskedelmének szabályozása</a:t>
            </a:r>
          </a:p>
        </p:txBody>
      </p:sp>
      <p:sp>
        <p:nvSpPr>
          <p:cNvPr id="349187" name="Rectangle 3"/>
          <p:cNvSpPr>
            <a:spLocks noGrp="1" noChangeArrowheads="1"/>
          </p:cNvSpPr>
          <p:nvPr>
            <p:ph type="body" idx="1"/>
          </p:nvPr>
        </p:nvSpPr>
        <p:spPr>
          <a:xfrm>
            <a:off x="457200" y="1628775"/>
            <a:ext cx="8229600" cy="4497388"/>
          </a:xfrm>
        </p:spPr>
        <p:txBody>
          <a:bodyPr/>
          <a:lstStyle/>
          <a:p>
            <a:pPr eaLnBrk="1" hangingPunct="1">
              <a:buFontTx/>
              <a:buNone/>
            </a:pPr>
            <a:r>
              <a:rPr lang="hu-HU" altLang="hu-HU" smtClean="0">
                <a:solidFill>
                  <a:srgbClr val="FF0000"/>
                </a:solidFill>
              </a:rPr>
              <a:t>	</a:t>
            </a:r>
            <a:r>
              <a:rPr lang="hu-HU" altLang="hu-HU" sz="3000" smtClean="0">
                <a:solidFill>
                  <a:srgbClr val="FF0000"/>
                </a:solidFill>
                <a:latin typeface="Tahoma" pitchFamily="34" charset="0"/>
                <a:cs typeface="Tahoma" pitchFamily="34" charset="0"/>
              </a:rPr>
              <a:t>Egyezmény a veszélyeztetett vadon élő</a:t>
            </a:r>
          </a:p>
          <a:p>
            <a:pPr algn="ctr" eaLnBrk="1" hangingPunct="1">
              <a:buFontTx/>
              <a:buNone/>
            </a:pPr>
            <a:r>
              <a:rPr lang="hu-HU" altLang="hu-HU" sz="3000" smtClean="0">
                <a:solidFill>
                  <a:srgbClr val="FF0000"/>
                </a:solidFill>
                <a:latin typeface="Tahoma" pitchFamily="34" charset="0"/>
                <a:cs typeface="Tahoma" pitchFamily="34" charset="0"/>
              </a:rPr>
              <a:t>állat- és növényfajok nemzetközi</a:t>
            </a:r>
          </a:p>
          <a:p>
            <a:pPr algn="ctr" eaLnBrk="1" hangingPunct="1">
              <a:buFontTx/>
              <a:buNone/>
            </a:pPr>
            <a:r>
              <a:rPr lang="hu-HU" altLang="hu-HU" sz="3000" smtClean="0">
                <a:solidFill>
                  <a:srgbClr val="FF0000"/>
                </a:solidFill>
                <a:latin typeface="Tahoma" pitchFamily="34" charset="0"/>
                <a:cs typeface="Tahoma" pitchFamily="34" charset="0"/>
              </a:rPr>
              <a:t>kereskedelméről – </a:t>
            </a:r>
            <a:r>
              <a:rPr lang="hu-HU" altLang="hu-HU" sz="3000" b="1" smtClean="0">
                <a:solidFill>
                  <a:srgbClr val="FF0000"/>
                </a:solidFill>
                <a:latin typeface="Tahoma" pitchFamily="34" charset="0"/>
                <a:cs typeface="Tahoma" pitchFamily="34" charset="0"/>
              </a:rPr>
              <a:t>Washingtoni Egyezmény</a:t>
            </a:r>
          </a:p>
          <a:p>
            <a:pPr eaLnBrk="1" hangingPunct="1">
              <a:buFontTx/>
              <a:buNone/>
            </a:pPr>
            <a:endParaRPr lang="hu-HU" altLang="hu-HU" sz="2000" smtClean="0"/>
          </a:p>
          <a:p>
            <a:pPr eaLnBrk="1" hangingPunct="1">
              <a:buFontTx/>
              <a:buNone/>
            </a:pPr>
            <a:r>
              <a:rPr lang="hu-HU" altLang="hu-HU" sz="3000" smtClean="0"/>
              <a:t>Elfogadás:			1973</a:t>
            </a:r>
          </a:p>
          <a:p>
            <a:pPr eaLnBrk="1" hangingPunct="1">
              <a:buFontTx/>
              <a:buNone/>
            </a:pPr>
            <a:r>
              <a:rPr lang="hu-HU" altLang="hu-HU" sz="3000" smtClean="0"/>
              <a:t>Helyszín:			Washington (USA)</a:t>
            </a:r>
          </a:p>
          <a:p>
            <a:pPr eaLnBrk="1" hangingPunct="1">
              <a:buFontTx/>
              <a:buNone/>
            </a:pPr>
            <a:r>
              <a:rPr lang="hu-HU" altLang="hu-HU" sz="3000" smtClean="0"/>
              <a:t>Hatálybalépés:		1975</a:t>
            </a:r>
          </a:p>
          <a:p>
            <a:pPr eaLnBrk="1" hangingPunct="1">
              <a:buFontTx/>
              <a:buNone/>
            </a:pPr>
            <a:r>
              <a:rPr lang="hu-HU" altLang="hu-HU" sz="3000" smtClean="0"/>
              <a:t>Csatlakozásunk:	1985</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pPr eaLnBrk="1" hangingPunct="1"/>
            <a:r>
              <a:rPr lang="hu-HU" altLang="hu-HU" sz="3100" b="1" smtClean="0">
                <a:solidFill>
                  <a:srgbClr val="FF0000"/>
                </a:solidFill>
                <a:latin typeface="Tahoma" pitchFamily="34" charset="0"/>
                <a:cs typeface="Tahoma" pitchFamily="34" charset="0"/>
              </a:rPr>
              <a:t>Washingtoni</a:t>
            </a:r>
            <a:r>
              <a:rPr lang="hu-HU" altLang="hu-HU" sz="3100" smtClean="0">
                <a:solidFill>
                  <a:srgbClr val="FF0000"/>
                </a:solidFill>
                <a:latin typeface="Tahoma" pitchFamily="34" charset="0"/>
                <a:cs typeface="Tahoma" pitchFamily="34" charset="0"/>
              </a:rPr>
              <a:t> </a:t>
            </a:r>
            <a:r>
              <a:rPr lang="hu-HU" altLang="hu-HU" sz="3100" b="1" smtClean="0">
                <a:solidFill>
                  <a:srgbClr val="FF0000"/>
                </a:solidFill>
                <a:latin typeface="Tahoma" pitchFamily="34" charset="0"/>
                <a:cs typeface="Tahoma" pitchFamily="34" charset="0"/>
              </a:rPr>
              <a:t>Egyezmény</a:t>
            </a:r>
            <a:r>
              <a:rPr lang="hu-HU" altLang="hu-HU" sz="3100" smtClean="0">
                <a:solidFill>
                  <a:srgbClr val="FF0000"/>
                </a:solidFill>
                <a:latin typeface="Tahoma" pitchFamily="34" charset="0"/>
                <a:cs typeface="Tahoma" pitchFamily="34" charset="0"/>
              </a:rPr>
              <a:t> (CITES)</a:t>
            </a:r>
          </a:p>
        </p:txBody>
      </p:sp>
      <p:sp>
        <p:nvSpPr>
          <p:cNvPr id="350211" name="Rectangle 3"/>
          <p:cNvSpPr>
            <a:spLocks noGrp="1" noChangeArrowheads="1"/>
          </p:cNvSpPr>
          <p:nvPr>
            <p:ph type="body" idx="1"/>
          </p:nvPr>
        </p:nvSpPr>
        <p:spPr/>
        <p:txBody>
          <a:bodyPr/>
          <a:lstStyle/>
          <a:p>
            <a:pPr eaLnBrk="1" hangingPunct="1">
              <a:buFontTx/>
              <a:buNone/>
            </a:pPr>
            <a:r>
              <a:rPr lang="hu-HU" altLang="hu-HU" sz="3000" dirty="0" smtClean="0">
                <a:latin typeface="Tahoma" pitchFamily="34" charset="0"/>
                <a:cs typeface="Tahoma" pitchFamily="34" charset="0"/>
              </a:rPr>
              <a:t>Célkitűzés:</a:t>
            </a:r>
          </a:p>
          <a:p>
            <a:pPr eaLnBrk="1" hangingPunct="1">
              <a:buFontTx/>
              <a:buNone/>
            </a:pPr>
            <a:r>
              <a:rPr lang="hu-HU" altLang="hu-HU" sz="3000" dirty="0" smtClean="0">
                <a:latin typeface="Tahoma" pitchFamily="34" charset="0"/>
                <a:cs typeface="Tahoma" pitchFamily="34" charset="0"/>
              </a:rPr>
              <a:t>	a kereskedelem által veszélyeztetett fajok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élőhelyeiken történő megőrzése, védelme a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felvásárló piac és az élőhely országainak </a:t>
            </a:r>
            <a:endParaRPr lang="hu-HU" altLang="hu-HU" sz="3000" dirty="0">
              <a:latin typeface="Tahoma" pitchFamily="34" charset="0"/>
              <a:cs typeface="Tahoma" pitchFamily="34" charset="0"/>
            </a:endParaRPr>
          </a:p>
          <a:p>
            <a:pPr eaLnBrk="1" hangingPunct="1">
              <a:buFontTx/>
              <a:buNone/>
            </a:pPr>
            <a:r>
              <a:rPr lang="hu-HU" altLang="hu-HU" sz="3000" dirty="0" smtClean="0">
                <a:latin typeface="Tahoma" pitchFamily="34" charset="0"/>
                <a:cs typeface="Tahoma" pitchFamily="34" charset="0"/>
              </a:rPr>
              <a:t>	szoros együttműködésével, beleértve az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átmenő tranzit ellenőrzését.</a:t>
            </a:r>
          </a:p>
          <a:p>
            <a:pPr eaLnBrk="1" hangingPunct="1">
              <a:buFontTx/>
              <a:buNone/>
            </a:pPr>
            <a:r>
              <a:rPr lang="hu-HU" altLang="hu-HU" sz="3000" dirty="0" smtClean="0">
                <a:latin typeface="Tahoma" pitchFamily="34" charset="0"/>
                <a:cs typeface="Tahoma" pitchFamily="34" charset="0"/>
              </a:rPr>
              <a:t>Közel 35 ezer fajt érint.</a:t>
            </a: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pPr eaLnBrk="1" hangingPunct="1"/>
            <a:r>
              <a:rPr lang="hu-HU" altLang="hu-HU" sz="3100" b="1" smtClean="0">
                <a:solidFill>
                  <a:schemeClr val="accent2"/>
                </a:solidFill>
                <a:latin typeface="Tahoma" pitchFamily="34" charset="0"/>
                <a:cs typeface="Tahoma" pitchFamily="34" charset="0"/>
              </a:rPr>
              <a:t>Washingtoni Egyezmény</a:t>
            </a:r>
            <a:br>
              <a:rPr lang="hu-HU" altLang="hu-HU" sz="3100" b="1" smtClean="0">
                <a:solidFill>
                  <a:schemeClr val="accent2"/>
                </a:solidFill>
                <a:latin typeface="Tahoma" pitchFamily="34" charset="0"/>
                <a:cs typeface="Tahoma" pitchFamily="34" charset="0"/>
              </a:rPr>
            </a:br>
            <a:r>
              <a:rPr lang="hu-HU" altLang="hu-HU" sz="3100" b="1" smtClean="0">
                <a:solidFill>
                  <a:schemeClr val="accent2"/>
                </a:solidFill>
                <a:latin typeface="Tahoma" pitchFamily="34" charset="0"/>
                <a:cs typeface="Tahoma" pitchFamily="34" charset="0"/>
              </a:rPr>
              <a:t>kihirdetése</a:t>
            </a:r>
          </a:p>
        </p:txBody>
      </p:sp>
      <p:sp>
        <p:nvSpPr>
          <p:cNvPr id="351235" name="Rectangle 3"/>
          <p:cNvSpPr>
            <a:spLocks noGrp="1" noChangeArrowheads="1"/>
          </p:cNvSpPr>
          <p:nvPr>
            <p:ph type="body" idx="1"/>
          </p:nvPr>
        </p:nvSpPr>
        <p:spPr/>
        <p:txBody>
          <a:bodyPr/>
          <a:lstStyle/>
          <a:p>
            <a:pPr eaLnBrk="1" hangingPunct="1">
              <a:buFontTx/>
              <a:buNone/>
            </a:pPr>
            <a:endParaRPr lang="hu-HU" altLang="hu-HU" sz="800" b="1" dirty="0" smtClean="0"/>
          </a:p>
          <a:p>
            <a:pPr eaLnBrk="1" hangingPunct="1"/>
            <a:r>
              <a:rPr lang="hu-HU" altLang="hu-HU" sz="3000" dirty="0" smtClean="0">
                <a:solidFill>
                  <a:srgbClr val="CC0000"/>
                </a:solidFill>
                <a:latin typeface="Tahoma" pitchFamily="34" charset="0"/>
                <a:cs typeface="Tahoma" pitchFamily="34" charset="0"/>
              </a:rPr>
              <a:t>2003. évi XXXII. törvény</a:t>
            </a:r>
            <a:r>
              <a:rPr lang="hu-HU" altLang="hu-HU" sz="3000" dirty="0" smtClean="0">
                <a:latin typeface="Tahoma" pitchFamily="34" charset="0"/>
                <a:cs typeface="Tahoma" pitchFamily="34" charset="0"/>
              </a:rPr>
              <a:t> a Washingtonban, </a:t>
            </a:r>
          </a:p>
          <a:p>
            <a:pPr marL="0" indent="0" eaLnBrk="1" hangingPunct="1">
              <a:buNone/>
            </a:pPr>
            <a:r>
              <a:rPr lang="hu-HU" altLang="hu-HU" sz="3000" dirty="0" smtClean="0">
                <a:latin typeface="Tahoma" pitchFamily="34" charset="0"/>
                <a:cs typeface="Tahoma" pitchFamily="34" charset="0"/>
              </a:rPr>
              <a:t>1973. március 3. napján elfogadott, </a:t>
            </a:r>
          </a:p>
          <a:p>
            <a:pPr eaLnBrk="1" hangingPunct="1">
              <a:buFontTx/>
              <a:buNone/>
            </a:pPr>
            <a:r>
              <a:rPr lang="hu-HU" altLang="hu-HU" sz="3000" u="sng" dirty="0" smtClean="0">
                <a:latin typeface="Tahoma" pitchFamily="34" charset="0"/>
                <a:cs typeface="Tahoma" pitchFamily="34" charset="0"/>
              </a:rPr>
              <a:t>a veszélyeztetett vadon élő állat- és </a:t>
            </a:r>
            <a:endParaRPr lang="hu-HU" altLang="hu-HU" sz="3000" u="sng" dirty="0">
              <a:latin typeface="Tahoma" pitchFamily="34" charset="0"/>
              <a:cs typeface="Tahoma" pitchFamily="34" charset="0"/>
            </a:endParaRPr>
          </a:p>
          <a:p>
            <a:pPr eaLnBrk="1" hangingPunct="1">
              <a:buFontTx/>
              <a:buNone/>
            </a:pPr>
            <a:r>
              <a:rPr lang="hu-HU" altLang="hu-HU" sz="3000" u="sng" dirty="0" smtClean="0">
                <a:latin typeface="Tahoma" pitchFamily="34" charset="0"/>
                <a:cs typeface="Tahoma" pitchFamily="34" charset="0"/>
              </a:rPr>
              <a:t>növényfajok nemzetközi kereskedelméről</a:t>
            </a:r>
            <a:r>
              <a:rPr lang="hu-HU" altLang="hu-HU" sz="3000" dirty="0" smtClean="0">
                <a:latin typeface="Tahoma" pitchFamily="34" charset="0"/>
                <a:cs typeface="Tahoma" pitchFamily="34" charset="0"/>
              </a:rPr>
              <a:t> </a:t>
            </a:r>
          </a:p>
          <a:p>
            <a:pPr eaLnBrk="1" hangingPunct="1">
              <a:buFontTx/>
              <a:buNone/>
            </a:pPr>
            <a:r>
              <a:rPr lang="hu-HU" altLang="hu-HU" sz="3000" dirty="0" smtClean="0">
                <a:latin typeface="Tahoma" pitchFamily="34" charset="0"/>
                <a:cs typeface="Tahoma" pitchFamily="34" charset="0"/>
              </a:rPr>
              <a:t>szóló egyezmény kihirdetéséről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115888"/>
            <a:ext cx="8229600" cy="1027112"/>
          </a:xfrm>
        </p:spPr>
        <p:txBody>
          <a:bodyPr/>
          <a:lstStyle/>
          <a:p>
            <a:pPr eaLnBrk="1" hangingPunct="1"/>
            <a:r>
              <a:rPr lang="hu-HU" altLang="hu-HU" sz="3500" b="1" smtClean="0">
                <a:solidFill>
                  <a:srgbClr val="000099"/>
                </a:solidFill>
                <a:latin typeface="Tahoma" pitchFamily="34" charset="0"/>
                <a:cs typeface="Tahoma" pitchFamily="34" charset="0"/>
              </a:rPr>
              <a:t>A Tvt. </a:t>
            </a:r>
            <a:r>
              <a:rPr lang="hu-HU" altLang="hu-HU" sz="3500" b="1" smtClean="0">
                <a:solidFill>
                  <a:srgbClr val="CC0066"/>
                </a:solidFill>
                <a:latin typeface="Tahoma" pitchFamily="34" charset="0"/>
                <a:cs typeface="Tahoma" pitchFamily="34" charset="0"/>
              </a:rPr>
              <a:t>Részei</a:t>
            </a:r>
          </a:p>
        </p:txBody>
      </p:sp>
      <p:sp>
        <p:nvSpPr>
          <p:cNvPr id="140291" name="Rectangle 3"/>
          <p:cNvSpPr>
            <a:spLocks noGrp="1" noChangeArrowheads="1"/>
          </p:cNvSpPr>
          <p:nvPr>
            <p:ph type="body" idx="1"/>
          </p:nvPr>
        </p:nvSpPr>
        <p:spPr>
          <a:xfrm>
            <a:off x="323850" y="1412875"/>
            <a:ext cx="8229600" cy="4713288"/>
          </a:xfrm>
        </p:spPr>
        <p:txBody>
          <a:bodyPr/>
          <a:lstStyle/>
          <a:p>
            <a:pPr marL="812800" indent="-812800" eaLnBrk="1" hangingPunct="1">
              <a:buFontTx/>
              <a:buNone/>
            </a:pPr>
            <a:r>
              <a:rPr lang="hu-HU" altLang="hu-HU" sz="2400" b="1" smtClean="0">
                <a:solidFill>
                  <a:srgbClr val="CC0066"/>
                </a:solidFill>
                <a:latin typeface="Tahoma" pitchFamily="34" charset="0"/>
                <a:cs typeface="Tahoma" pitchFamily="34" charset="0"/>
              </a:rPr>
              <a:t>I. Rész</a:t>
            </a:r>
            <a:r>
              <a:rPr lang="hu-HU" altLang="hu-HU" sz="2000" smtClean="0">
                <a:latin typeface="Tahoma" pitchFamily="34" charset="0"/>
                <a:cs typeface="Tahoma" pitchFamily="34" charset="0"/>
              </a:rPr>
              <a:t> </a:t>
            </a:r>
            <a:r>
              <a:rPr lang="hu-HU" altLang="hu-HU" sz="2000" b="1" smtClean="0">
                <a:latin typeface="Tahoma" pitchFamily="34" charset="0"/>
                <a:cs typeface="Tahoma" pitchFamily="34" charset="0"/>
              </a:rPr>
              <a:t>ÁLTALÁNOS RENDELKEZÉSEK</a:t>
            </a:r>
          </a:p>
          <a:p>
            <a:pPr marL="812800" indent="-812800" eaLnBrk="1" hangingPunct="1">
              <a:buFontTx/>
              <a:buNone/>
            </a:pPr>
            <a:r>
              <a:rPr lang="hu-HU" altLang="hu-HU" sz="2400" b="1" smtClean="0">
                <a:solidFill>
                  <a:srgbClr val="CC0066"/>
                </a:solidFill>
                <a:latin typeface="Tahoma" pitchFamily="34" charset="0"/>
                <a:cs typeface="Tahoma" pitchFamily="34" charset="0"/>
              </a:rPr>
              <a:t>II. Rész</a:t>
            </a:r>
            <a:r>
              <a:rPr lang="hu-HU" altLang="hu-HU" sz="2400" b="1" smtClean="0">
                <a:latin typeface="Tahoma" pitchFamily="34" charset="0"/>
                <a:cs typeface="Tahoma" pitchFamily="34" charset="0"/>
              </a:rPr>
              <a:t> </a:t>
            </a:r>
            <a:r>
              <a:rPr lang="hu-HU" altLang="hu-HU" sz="2000" b="1" smtClean="0">
                <a:latin typeface="Tahoma" pitchFamily="34" charset="0"/>
                <a:cs typeface="Tahoma" pitchFamily="34" charset="0"/>
              </a:rPr>
              <a:t>A TERMÉSZETI ÉRTÉKEK ÉS TERMÉSZETI TERÜLETEK</a:t>
            </a:r>
          </a:p>
          <a:p>
            <a:pPr marL="812800" indent="-812800" eaLnBrk="1" hangingPunct="1">
              <a:buFontTx/>
              <a:buNone/>
            </a:pPr>
            <a:r>
              <a:rPr lang="hu-HU" altLang="hu-HU" sz="2000" b="1" smtClean="0">
                <a:latin typeface="Tahoma" pitchFamily="34" charset="0"/>
                <a:cs typeface="Tahoma" pitchFamily="34" charset="0"/>
              </a:rPr>
              <a:t>ÁLTALÁNOS VÉDELME</a:t>
            </a:r>
          </a:p>
          <a:p>
            <a:pPr marL="812800" indent="-812800" eaLnBrk="1" hangingPunct="1">
              <a:buFontTx/>
              <a:buNone/>
            </a:pPr>
            <a:r>
              <a:rPr lang="hu-HU" altLang="hu-HU" sz="2400" b="1" smtClean="0">
                <a:solidFill>
                  <a:srgbClr val="CC0066"/>
                </a:solidFill>
                <a:latin typeface="Tahoma" pitchFamily="34" charset="0"/>
                <a:cs typeface="Tahoma" pitchFamily="34" charset="0"/>
              </a:rPr>
              <a:t>III. Rész</a:t>
            </a:r>
            <a:r>
              <a:rPr lang="hu-HU" altLang="hu-HU" sz="2000" b="1" smtClean="0">
                <a:solidFill>
                  <a:srgbClr val="CC0066"/>
                </a:solidFill>
                <a:latin typeface="Tahoma" pitchFamily="34" charset="0"/>
                <a:cs typeface="Tahoma" pitchFamily="34" charset="0"/>
              </a:rPr>
              <a:t> </a:t>
            </a:r>
            <a:r>
              <a:rPr lang="hu-HU" altLang="hu-HU" sz="2000" b="1" smtClean="0">
                <a:latin typeface="Tahoma" pitchFamily="34" charset="0"/>
                <a:cs typeface="Tahoma" pitchFamily="34" charset="0"/>
              </a:rPr>
              <a:t>TERMÉSZETI TERÜLETEK ÉS ÉRTÉKEK KIEMELT </a:t>
            </a:r>
          </a:p>
          <a:p>
            <a:pPr marL="812800" indent="-812800" eaLnBrk="1" hangingPunct="1">
              <a:buFontTx/>
              <a:buNone/>
            </a:pPr>
            <a:r>
              <a:rPr lang="hu-HU" altLang="hu-HU" sz="2000" b="1" smtClean="0">
                <a:latin typeface="Tahoma" pitchFamily="34" charset="0"/>
                <a:cs typeface="Tahoma" pitchFamily="34" charset="0"/>
              </a:rPr>
              <a:t>OLTALMA</a:t>
            </a:r>
          </a:p>
          <a:p>
            <a:pPr marL="812800" indent="-812800" eaLnBrk="1" hangingPunct="1">
              <a:buFontTx/>
              <a:buNone/>
            </a:pPr>
            <a:r>
              <a:rPr lang="hu-HU" altLang="hu-HU" sz="2400" b="1" smtClean="0">
                <a:solidFill>
                  <a:srgbClr val="CC0066"/>
                </a:solidFill>
                <a:latin typeface="Tahoma" pitchFamily="34" charset="0"/>
                <a:cs typeface="Tahoma" pitchFamily="34" charset="0"/>
              </a:rPr>
              <a:t>IV. Rész</a:t>
            </a:r>
            <a:r>
              <a:rPr lang="hu-HU" altLang="hu-HU" sz="2000" b="1" smtClean="0">
                <a:solidFill>
                  <a:srgbClr val="CC0066"/>
                </a:solidFill>
                <a:latin typeface="Tahoma" pitchFamily="34" charset="0"/>
                <a:cs typeface="Tahoma" pitchFamily="34" charset="0"/>
              </a:rPr>
              <a:t> </a:t>
            </a:r>
            <a:r>
              <a:rPr lang="hu-HU" altLang="hu-HU" sz="2000" b="1" smtClean="0">
                <a:latin typeface="Tahoma" pitchFamily="34" charset="0"/>
                <a:cs typeface="Tahoma" pitchFamily="34" charset="0"/>
              </a:rPr>
              <a:t>A TERMÉSZET VÉDELMÉNEK TERVEZÉSI ÉS </a:t>
            </a:r>
          </a:p>
          <a:p>
            <a:pPr marL="812800" indent="-812800" eaLnBrk="1" hangingPunct="1">
              <a:buFontTx/>
              <a:buNone/>
            </a:pPr>
            <a:r>
              <a:rPr lang="hu-HU" altLang="hu-HU" sz="2000" b="1" smtClean="0">
                <a:latin typeface="Tahoma" pitchFamily="34" charset="0"/>
                <a:cs typeface="Tahoma" pitchFamily="34" charset="0"/>
              </a:rPr>
              <a:t>SZERVEZETI RENDSZERE</a:t>
            </a:r>
          </a:p>
          <a:p>
            <a:pPr marL="812800" indent="-812800" eaLnBrk="1" hangingPunct="1">
              <a:buFontTx/>
              <a:buNone/>
            </a:pPr>
            <a:r>
              <a:rPr lang="hu-HU" altLang="hu-HU" sz="2400" b="1" smtClean="0">
                <a:solidFill>
                  <a:srgbClr val="CC0066"/>
                </a:solidFill>
                <a:latin typeface="Tahoma" pitchFamily="34" charset="0"/>
                <a:cs typeface="Tahoma" pitchFamily="34" charset="0"/>
              </a:rPr>
              <a:t>V. Rész</a:t>
            </a:r>
            <a:r>
              <a:rPr lang="hu-HU" altLang="hu-HU" sz="2000" b="1" smtClean="0">
                <a:solidFill>
                  <a:srgbClr val="CC0066"/>
                </a:solidFill>
                <a:latin typeface="Tahoma" pitchFamily="34" charset="0"/>
                <a:cs typeface="Tahoma" pitchFamily="34" charset="0"/>
              </a:rPr>
              <a:t> </a:t>
            </a:r>
            <a:r>
              <a:rPr lang="hu-HU" altLang="hu-HU" sz="2000" b="1" smtClean="0">
                <a:latin typeface="Tahoma" pitchFamily="34" charset="0"/>
                <a:cs typeface="Tahoma" pitchFamily="34" charset="0"/>
              </a:rPr>
              <a:t>A TERMÉSZET VÉDELMÉNEK TULAJDONI ÉS </a:t>
            </a:r>
          </a:p>
          <a:p>
            <a:pPr marL="812800" indent="-812800" eaLnBrk="1" hangingPunct="1">
              <a:buFontTx/>
              <a:buNone/>
            </a:pPr>
            <a:r>
              <a:rPr lang="hu-HU" altLang="hu-HU" sz="2000" b="1" smtClean="0">
                <a:latin typeface="Tahoma" pitchFamily="34" charset="0"/>
                <a:cs typeface="Tahoma" pitchFamily="34" charset="0"/>
              </a:rPr>
              <a:t>GAZDASÁGI ALAPJAI</a:t>
            </a:r>
          </a:p>
          <a:p>
            <a:pPr marL="812800" indent="-812800" eaLnBrk="1" hangingPunct="1">
              <a:buFontTx/>
              <a:buNone/>
            </a:pPr>
            <a:r>
              <a:rPr lang="hu-HU" altLang="hu-HU" sz="2400" b="1" smtClean="0">
                <a:solidFill>
                  <a:srgbClr val="CC0066"/>
                </a:solidFill>
                <a:latin typeface="Tahoma" pitchFamily="34" charset="0"/>
                <a:cs typeface="Tahoma" pitchFamily="34" charset="0"/>
              </a:rPr>
              <a:t>VI. Rész</a:t>
            </a:r>
            <a:r>
              <a:rPr lang="hu-HU" altLang="hu-HU" sz="2000" b="1" smtClean="0">
                <a:solidFill>
                  <a:srgbClr val="CC0066"/>
                </a:solidFill>
                <a:latin typeface="Tahoma" pitchFamily="34" charset="0"/>
                <a:cs typeface="Tahoma" pitchFamily="34" charset="0"/>
              </a:rPr>
              <a:t> </a:t>
            </a:r>
            <a:r>
              <a:rPr lang="hu-HU" altLang="hu-HU" sz="2000" b="1" smtClean="0">
                <a:latin typeface="Tahoma" pitchFamily="34" charset="0"/>
                <a:cs typeface="Tahoma" pitchFamily="34" charset="0"/>
              </a:rPr>
              <a:t>A TERMÉSZETVÉDELEM ELJÁRÁSJOGI SZABÁLYAI </a:t>
            </a:r>
          </a:p>
          <a:p>
            <a:pPr marL="812800" indent="-812800" eaLnBrk="1" hangingPunct="1">
              <a:buFontTx/>
              <a:buNone/>
            </a:pPr>
            <a:r>
              <a:rPr lang="hu-HU" altLang="hu-HU" sz="2000" b="1" smtClean="0">
                <a:latin typeface="Tahoma" pitchFamily="34" charset="0"/>
                <a:cs typeface="Tahoma" pitchFamily="34" charset="0"/>
              </a:rPr>
              <a:t>ÉS SZANKCIÓI</a:t>
            </a:r>
          </a:p>
          <a:p>
            <a:pPr marL="812800" indent="-812800" eaLnBrk="1" hangingPunct="1">
              <a:buFontTx/>
              <a:buNone/>
            </a:pPr>
            <a:endParaRPr lang="hu-HU" altLang="hu-HU" sz="2000" b="1" smtClean="0"/>
          </a:p>
          <a:p>
            <a:pPr marL="812800" indent="-812800" eaLnBrk="1" hangingPunct="1">
              <a:buFontTx/>
              <a:buNone/>
            </a:pPr>
            <a:endParaRPr lang="hu-HU" altLang="hu-HU" sz="2000" b="1" smtClean="0"/>
          </a:p>
        </p:txBody>
      </p:sp>
      <p:sp>
        <p:nvSpPr>
          <p:cNvPr id="140292" name="Rectangle 5"/>
          <p:cNvSpPr>
            <a:spLocks noChangeArrowheads="1"/>
          </p:cNvSpPr>
          <p:nvPr/>
        </p:nvSpPr>
        <p:spPr bwMode="auto">
          <a:xfrm>
            <a:off x="2286000" y="4868863"/>
            <a:ext cx="457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pPr eaLnBrk="1" hangingPunct="1"/>
            <a:r>
              <a:rPr lang="hu-HU" altLang="hu-HU" sz="3300" b="1" smtClean="0">
                <a:solidFill>
                  <a:schemeClr val="tx1"/>
                </a:solidFill>
                <a:latin typeface="Tahoma" pitchFamily="34" charset="0"/>
                <a:cs typeface="Tahoma" pitchFamily="34" charset="0"/>
              </a:rPr>
              <a:t>A vándorló vadon élő állatfajok védelme</a:t>
            </a:r>
          </a:p>
        </p:txBody>
      </p:sp>
      <p:sp>
        <p:nvSpPr>
          <p:cNvPr id="352259" name="Rectangle 3"/>
          <p:cNvSpPr>
            <a:spLocks noGrp="1" noChangeArrowheads="1"/>
          </p:cNvSpPr>
          <p:nvPr>
            <p:ph type="body" idx="1"/>
          </p:nvPr>
        </p:nvSpPr>
        <p:spPr/>
        <p:txBody>
          <a:bodyPr/>
          <a:lstStyle/>
          <a:p>
            <a:pPr algn="ctr" eaLnBrk="1" hangingPunct="1">
              <a:buFontTx/>
              <a:buNone/>
            </a:pPr>
            <a:r>
              <a:rPr lang="hu-HU" altLang="hu-HU" sz="3100" smtClean="0">
                <a:solidFill>
                  <a:srgbClr val="FF0000"/>
                </a:solidFill>
                <a:latin typeface="Tahoma" pitchFamily="34" charset="0"/>
                <a:cs typeface="Tahoma" pitchFamily="34" charset="0"/>
              </a:rPr>
              <a:t>Egyezmény a vándorló vadon élő állatfajok</a:t>
            </a:r>
          </a:p>
          <a:p>
            <a:pPr algn="ctr" eaLnBrk="1" hangingPunct="1">
              <a:buFontTx/>
              <a:buNone/>
            </a:pPr>
            <a:r>
              <a:rPr lang="hu-HU" altLang="hu-HU" sz="3100" smtClean="0">
                <a:solidFill>
                  <a:srgbClr val="FF0000"/>
                </a:solidFill>
                <a:latin typeface="Tahoma" pitchFamily="34" charset="0"/>
                <a:cs typeface="Tahoma" pitchFamily="34" charset="0"/>
              </a:rPr>
              <a:t>védelméről – </a:t>
            </a:r>
            <a:r>
              <a:rPr lang="hu-HU" altLang="hu-HU" sz="3100" b="1" smtClean="0">
                <a:solidFill>
                  <a:srgbClr val="FF0000"/>
                </a:solidFill>
                <a:latin typeface="Tahoma" pitchFamily="34" charset="0"/>
                <a:cs typeface="Tahoma" pitchFamily="34" charset="0"/>
              </a:rPr>
              <a:t>Bonni Egyezmény</a:t>
            </a:r>
          </a:p>
          <a:p>
            <a:pPr eaLnBrk="1" hangingPunct="1">
              <a:buFontTx/>
              <a:buNone/>
            </a:pPr>
            <a:endParaRPr lang="hu-HU" altLang="hu-HU" smtClean="0">
              <a:solidFill>
                <a:srgbClr val="FF0000"/>
              </a:solidFill>
            </a:endParaRPr>
          </a:p>
          <a:p>
            <a:pPr eaLnBrk="1" hangingPunct="1">
              <a:buFontTx/>
              <a:buNone/>
            </a:pPr>
            <a:r>
              <a:rPr lang="hu-HU" altLang="hu-HU" sz="3000" smtClean="0"/>
              <a:t>Elfogadás:			1979</a:t>
            </a:r>
          </a:p>
          <a:p>
            <a:pPr eaLnBrk="1" hangingPunct="1">
              <a:buFontTx/>
              <a:buNone/>
            </a:pPr>
            <a:r>
              <a:rPr lang="hu-HU" altLang="hu-HU" sz="3000" smtClean="0"/>
              <a:t>Helyszín:			Bonn (NSzK)</a:t>
            </a:r>
          </a:p>
          <a:p>
            <a:pPr eaLnBrk="1" hangingPunct="1">
              <a:buFontTx/>
              <a:buNone/>
            </a:pPr>
            <a:r>
              <a:rPr lang="hu-HU" altLang="hu-HU" sz="3000" smtClean="0"/>
              <a:t>Hatálybalépés:		1983</a:t>
            </a:r>
          </a:p>
          <a:p>
            <a:pPr eaLnBrk="1" hangingPunct="1">
              <a:buFontTx/>
              <a:buNone/>
            </a:pPr>
            <a:r>
              <a:rPr lang="hu-HU" altLang="hu-HU" sz="3000" smtClean="0"/>
              <a:t>Csatlakozásunk:	1983</a:t>
            </a:r>
          </a:p>
          <a:p>
            <a:pPr eaLnBrk="1" hangingPunct="1">
              <a:buFontTx/>
              <a:buNone/>
            </a:pPr>
            <a:endParaRPr lang="hu-HU" altLang="hu-HU" sz="3000" smtClean="0"/>
          </a:p>
        </p:txBody>
      </p:sp>
      <p:sp>
        <p:nvSpPr>
          <p:cNvPr id="352260" name="Rectangle 4"/>
          <p:cNvSpPr>
            <a:spLocks noChangeArrowheads="1"/>
          </p:cNvSpPr>
          <p:nvPr/>
        </p:nvSpPr>
        <p:spPr bwMode="auto">
          <a:xfrm>
            <a:off x="2286000" y="2697163"/>
            <a:ext cx="4572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b="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pPr eaLnBrk="1" hangingPunct="1"/>
            <a:r>
              <a:rPr lang="hu-HU" altLang="hu-HU" sz="3100" b="1" smtClean="0">
                <a:solidFill>
                  <a:srgbClr val="FF0000"/>
                </a:solidFill>
                <a:latin typeface="Tahoma" pitchFamily="34" charset="0"/>
                <a:cs typeface="Tahoma" pitchFamily="34" charset="0"/>
              </a:rPr>
              <a:t>Bonni Egyezmény</a:t>
            </a:r>
          </a:p>
        </p:txBody>
      </p:sp>
      <p:sp>
        <p:nvSpPr>
          <p:cNvPr id="353283" name="Rectangle 3"/>
          <p:cNvSpPr>
            <a:spLocks noGrp="1" noChangeArrowheads="1"/>
          </p:cNvSpPr>
          <p:nvPr>
            <p:ph type="body" idx="1"/>
          </p:nvPr>
        </p:nvSpPr>
        <p:spPr>
          <a:xfrm>
            <a:off x="468313" y="1628775"/>
            <a:ext cx="8229600" cy="4525963"/>
          </a:xfrm>
        </p:spPr>
        <p:txBody>
          <a:bodyPr/>
          <a:lstStyle/>
          <a:p>
            <a:pPr eaLnBrk="1" hangingPunct="1">
              <a:buFontTx/>
              <a:buNone/>
            </a:pPr>
            <a:r>
              <a:rPr lang="hu-HU" altLang="hu-HU" sz="3100" dirty="0" smtClean="0">
                <a:latin typeface="Tahoma" pitchFamily="34" charset="0"/>
                <a:cs typeface="Tahoma" pitchFamily="34" charset="0"/>
              </a:rPr>
              <a:t>Célkitűzés: </a:t>
            </a:r>
          </a:p>
          <a:p>
            <a:pPr eaLnBrk="1" hangingPunct="1">
              <a:buFontTx/>
              <a:buNone/>
            </a:pPr>
            <a:r>
              <a:rPr lang="hu-HU" altLang="hu-HU" sz="3100" dirty="0" smtClean="0">
                <a:latin typeface="Tahoma" pitchFamily="34" charset="0"/>
                <a:cs typeface="Tahoma" pitchFamily="34" charset="0"/>
              </a:rPr>
              <a:t>	a vándorló állatfajok védelmének </a:t>
            </a:r>
          </a:p>
          <a:p>
            <a:pPr eaLnBrk="1" hangingPunct="1">
              <a:buFontTx/>
              <a:buNone/>
            </a:pPr>
            <a:r>
              <a:rPr lang="hu-HU" altLang="hu-HU" sz="3100" dirty="0">
                <a:latin typeface="Tahoma" pitchFamily="34" charset="0"/>
                <a:cs typeface="Tahoma" pitchFamily="34" charset="0"/>
              </a:rPr>
              <a:t>	</a:t>
            </a:r>
            <a:r>
              <a:rPr lang="hu-HU" altLang="hu-HU" sz="3100" dirty="0" smtClean="0">
                <a:latin typeface="Tahoma" pitchFamily="34" charset="0"/>
                <a:cs typeface="Tahoma" pitchFamily="34" charset="0"/>
              </a:rPr>
              <a:t>biztosítása, az ezzel kapcsolatos nemzetközi </a:t>
            </a:r>
          </a:p>
          <a:p>
            <a:pPr eaLnBrk="1" hangingPunct="1">
              <a:buFontTx/>
              <a:buNone/>
            </a:pPr>
            <a:r>
              <a:rPr lang="hu-HU" altLang="hu-HU" sz="3100" dirty="0">
                <a:latin typeface="Tahoma" pitchFamily="34" charset="0"/>
                <a:cs typeface="Tahoma" pitchFamily="34" charset="0"/>
              </a:rPr>
              <a:t>	</a:t>
            </a:r>
            <a:r>
              <a:rPr lang="hu-HU" altLang="hu-HU" sz="3100" dirty="0" smtClean="0">
                <a:latin typeface="Tahoma" pitchFamily="34" charset="0"/>
                <a:cs typeface="Tahoma" pitchFamily="34" charset="0"/>
              </a:rPr>
              <a:t>együttműködés és kutatások elősegítése, </a:t>
            </a:r>
          </a:p>
          <a:p>
            <a:pPr eaLnBrk="1" hangingPunct="1">
              <a:buFontTx/>
              <a:buNone/>
            </a:pPr>
            <a:r>
              <a:rPr lang="hu-HU" altLang="hu-HU" sz="3100" dirty="0">
                <a:latin typeface="Tahoma" pitchFamily="34" charset="0"/>
                <a:cs typeface="Tahoma" pitchFamily="34" charset="0"/>
              </a:rPr>
              <a:t>	</a:t>
            </a:r>
            <a:r>
              <a:rPr lang="hu-HU" altLang="hu-HU" sz="3100" dirty="0" smtClean="0">
                <a:latin typeface="Tahoma" pitchFamily="34" charset="0"/>
                <a:cs typeface="Tahoma" pitchFamily="34" charset="0"/>
              </a:rPr>
              <a:t>támogatása.</a:t>
            </a: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r>
              <a:rPr lang="hu-HU" altLang="hu-HU" sz="3100" b="1" smtClean="0">
                <a:solidFill>
                  <a:schemeClr val="accent2"/>
                </a:solidFill>
                <a:latin typeface="Tahoma" pitchFamily="34" charset="0"/>
                <a:cs typeface="Tahoma" pitchFamily="34" charset="0"/>
              </a:rPr>
              <a:t>Bonni Egyezmény</a:t>
            </a:r>
            <a:br>
              <a:rPr lang="hu-HU" altLang="hu-HU" sz="3100" b="1" smtClean="0">
                <a:solidFill>
                  <a:schemeClr val="accent2"/>
                </a:solidFill>
                <a:latin typeface="Tahoma" pitchFamily="34" charset="0"/>
                <a:cs typeface="Tahoma" pitchFamily="34" charset="0"/>
              </a:rPr>
            </a:br>
            <a:r>
              <a:rPr lang="hu-HU" altLang="hu-HU" sz="3100" b="1" smtClean="0">
                <a:solidFill>
                  <a:schemeClr val="accent2"/>
                </a:solidFill>
                <a:latin typeface="Tahoma" pitchFamily="34" charset="0"/>
                <a:cs typeface="Tahoma" pitchFamily="34" charset="0"/>
              </a:rPr>
              <a:t>kihirdetése</a:t>
            </a:r>
          </a:p>
        </p:txBody>
      </p:sp>
      <p:sp>
        <p:nvSpPr>
          <p:cNvPr id="354307" name="Rectangle 3"/>
          <p:cNvSpPr>
            <a:spLocks noGrp="1" noChangeArrowheads="1"/>
          </p:cNvSpPr>
          <p:nvPr>
            <p:ph type="body" idx="1"/>
          </p:nvPr>
        </p:nvSpPr>
        <p:spPr/>
        <p:txBody>
          <a:bodyPr/>
          <a:lstStyle/>
          <a:p>
            <a:pPr marL="0" indent="0" eaLnBrk="1" hangingPunct="1">
              <a:buNone/>
            </a:pPr>
            <a:endParaRPr lang="hu-HU" altLang="hu-HU" sz="900" dirty="0" smtClean="0">
              <a:solidFill>
                <a:srgbClr val="CC0000"/>
              </a:solidFill>
            </a:endParaRPr>
          </a:p>
          <a:p>
            <a:pPr eaLnBrk="1" hangingPunct="1"/>
            <a:r>
              <a:rPr lang="hu-HU" altLang="hu-HU" sz="3000" dirty="0" smtClean="0">
                <a:solidFill>
                  <a:srgbClr val="CC0000"/>
                </a:solidFill>
                <a:latin typeface="Tahoma" pitchFamily="34" charset="0"/>
                <a:cs typeface="Tahoma" pitchFamily="34" charset="0"/>
              </a:rPr>
              <a:t>1986. évi 6. törvényerejű rendelet</a:t>
            </a:r>
            <a:r>
              <a:rPr lang="hu-HU" altLang="hu-HU" sz="3000" dirty="0" smtClean="0">
                <a:latin typeface="Tahoma" pitchFamily="34" charset="0"/>
                <a:cs typeface="Tahoma" pitchFamily="34" charset="0"/>
              </a:rPr>
              <a:t> a </a:t>
            </a:r>
          </a:p>
          <a:p>
            <a:pPr marL="0" indent="0" eaLnBrk="1" hangingPunct="1">
              <a:buNone/>
            </a:pPr>
            <a:r>
              <a:rPr lang="hu-HU" altLang="hu-HU" sz="3000" dirty="0" smtClean="0">
                <a:latin typeface="Tahoma" pitchFamily="34" charset="0"/>
                <a:cs typeface="Tahoma" pitchFamily="34" charset="0"/>
              </a:rPr>
              <a:t>Bonnban, az 1979. évi június hó 23. napján </a:t>
            </a:r>
          </a:p>
          <a:p>
            <a:pPr marL="0" indent="0" eaLnBrk="1" hangingPunct="1">
              <a:buNone/>
            </a:pPr>
            <a:r>
              <a:rPr lang="hu-HU" altLang="hu-HU" sz="3000" dirty="0" smtClean="0">
                <a:latin typeface="Tahoma" pitchFamily="34" charset="0"/>
                <a:cs typeface="Tahoma" pitchFamily="34" charset="0"/>
              </a:rPr>
              <a:t>kelt, </a:t>
            </a:r>
            <a:r>
              <a:rPr lang="hu-HU" altLang="hu-HU" sz="3000" u="sng" dirty="0" smtClean="0">
                <a:latin typeface="Tahoma" pitchFamily="34" charset="0"/>
                <a:cs typeface="Tahoma" pitchFamily="34" charset="0"/>
              </a:rPr>
              <a:t>a vándorló vadon élő állatfajok védelméről</a:t>
            </a:r>
            <a:r>
              <a:rPr lang="hu-HU" altLang="hu-HU" sz="3000" dirty="0" smtClean="0">
                <a:latin typeface="Tahoma" pitchFamily="34" charset="0"/>
                <a:cs typeface="Tahoma" pitchFamily="34" charset="0"/>
              </a:rPr>
              <a:t> </a:t>
            </a:r>
          </a:p>
          <a:p>
            <a:pPr marL="0" indent="0" eaLnBrk="1" hangingPunct="1">
              <a:buNone/>
            </a:pPr>
            <a:r>
              <a:rPr lang="hu-HU" altLang="hu-HU" sz="3000" dirty="0" smtClean="0">
                <a:latin typeface="Tahoma" pitchFamily="34" charset="0"/>
                <a:cs typeface="Tahoma" pitchFamily="34" charset="0"/>
              </a:rPr>
              <a:t>szóló egyezmény kihirdetéséről</a:t>
            </a:r>
          </a:p>
          <a:p>
            <a:pPr eaLnBrk="1" hangingPunct="1">
              <a:buFontTx/>
              <a:buNone/>
            </a:pPr>
            <a:endParaRPr lang="hu-HU" altLang="hu-HU" sz="2800" dirty="0" smtClean="0"/>
          </a:p>
          <a:p>
            <a:pPr eaLnBrk="1" hangingPunct="1">
              <a:buFontTx/>
              <a:buNone/>
            </a:pPr>
            <a:endParaRPr lang="hu-HU" altLang="hu-HU" sz="2800" dirty="0" smtClean="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pPr eaLnBrk="1" hangingPunct="1"/>
            <a:r>
              <a:rPr lang="hu-HU" altLang="hu-HU" sz="3300" b="1" smtClean="0">
                <a:solidFill>
                  <a:schemeClr val="tx1"/>
                </a:solidFill>
                <a:latin typeface="Tahoma" pitchFamily="34" charset="0"/>
                <a:cs typeface="Tahoma" pitchFamily="34" charset="0"/>
              </a:rPr>
              <a:t>Az európai természetes élővilág és élőhelyeik védelme</a:t>
            </a:r>
          </a:p>
        </p:txBody>
      </p:sp>
      <p:sp>
        <p:nvSpPr>
          <p:cNvPr id="355331" name="Rectangle 3"/>
          <p:cNvSpPr>
            <a:spLocks noGrp="1" noChangeArrowheads="1"/>
          </p:cNvSpPr>
          <p:nvPr>
            <p:ph type="body" idx="1"/>
          </p:nvPr>
        </p:nvSpPr>
        <p:spPr/>
        <p:txBody>
          <a:bodyPr/>
          <a:lstStyle/>
          <a:p>
            <a:pPr algn="ctr" eaLnBrk="1" hangingPunct="1">
              <a:lnSpc>
                <a:spcPct val="90000"/>
              </a:lnSpc>
              <a:buFontTx/>
              <a:buNone/>
            </a:pPr>
            <a:r>
              <a:rPr lang="hu-HU" altLang="hu-HU" sz="3100" smtClean="0">
                <a:solidFill>
                  <a:srgbClr val="FF0000"/>
                </a:solidFill>
                <a:latin typeface="Tahoma" pitchFamily="34" charset="0"/>
                <a:cs typeface="Tahoma" pitchFamily="34" charset="0"/>
              </a:rPr>
              <a:t>Egyezmény az európai vadon élő növények,</a:t>
            </a:r>
          </a:p>
          <a:p>
            <a:pPr algn="ctr" eaLnBrk="1" hangingPunct="1">
              <a:lnSpc>
                <a:spcPct val="90000"/>
              </a:lnSpc>
              <a:buFontTx/>
              <a:buNone/>
            </a:pPr>
            <a:r>
              <a:rPr lang="hu-HU" altLang="hu-HU" sz="3100" smtClean="0">
                <a:solidFill>
                  <a:srgbClr val="FF0000"/>
                </a:solidFill>
                <a:latin typeface="Tahoma" pitchFamily="34" charset="0"/>
                <a:cs typeface="Tahoma" pitchFamily="34" charset="0"/>
              </a:rPr>
              <a:t>állatok és természetes élőhelyeik</a:t>
            </a:r>
          </a:p>
          <a:p>
            <a:pPr algn="ctr" eaLnBrk="1" hangingPunct="1">
              <a:lnSpc>
                <a:spcPct val="90000"/>
              </a:lnSpc>
              <a:buFontTx/>
              <a:buNone/>
            </a:pPr>
            <a:r>
              <a:rPr lang="hu-HU" altLang="hu-HU" sz="3100" smtClean="0">
                <a:solidFill>
                  <a:srgbClr val="FF0000"/>
                </a:solidFill>
                <a:latin typeface="Tahoma" pitchFamily="34" charset="0"/>
                <a:cs typeface="Tahoma" pitchFamily="34" charset="0"/>
              </a:rPr>
              <a:t>védelméről – </a:t>
            </a:r>
            <a:r>
              <a:rPr lang="hu-HU" altLang="hu-HU" sz="3100" b="1" smtClean="0">
                <a:solidFill>
                  <a:srgbClr val="FF0000"/>
                </a:solidFill>
                <a:latin typeface="Tahoma" pitchFamily="34" charset="0"/>
                <a:cs typeface="Tahoma" pitchFamily="34" charset="0"/>
              </a:rPr>
              <a:t>Berni Egyezmény</a:t>
            </a:r>
            <a:r>
              <a:rPr lang="hu-HU" altLang="hu-HU" sz="3100" smtClean="0">
                <a:solidFill>
                  <a:srgbClr val="FF0000"/>
                </a:solidFill>
                <a:latin typeface="Tahoma" pitchFamily="34" charset="0"/>
                <a:cs typeface="Tahoma" pitchFamily="34" charset="0"/>
              </a:rPr>
              <a:t> </a:t>
            </a:r>
          </a:p>
          <a:p>
            <a:pPr eaLnBrk="1" hangingPunct="1">
              <a:lnSpc>
                <a:spcPct val="90000"/>
              </a:lnSpc>
              <a:buFontTx/>
              <a:buNone/>
            </a:pPr>
            <a:endParaRPr lang="hu-HU" altLang="hu-HU" smtClean="0">
              <a:solidFill>
                <a:srgbClr val="FF0000"/>
              </a:solidFill>
            </a:endParaRPr>
          </a:p>
          <a:p>
            <a:pPr eaLnBrk="1" hangingPunct="1">
              <a:lnSpc>
                <a:spcPct val="90000"/>
              </a:lnSpc>
              <a:buFontTx/>
              <a:buNone/>
            </a:pPr>
            <a:r>
              <a:rPr lang="hu-HU" altLang="hu-HU" sz="3000" smtClean="0">
                <a:latin typeface="Tahoma" pitchFamily="34" charset="0"/>
                <a:cs typeface="Tahoma" pitchFamily="34" charset="0"/>
              </a:rPr>
              <a:t>Elfogadás:			1979</a:t>
            </a:r>
          </a:p>
          <a:p>
            <a:pPr eaLnBrk="1" hangingPunct="1">
              <a:lnSpc>
                <a:spcPct val="90000"/>
              </a:lnSpc>
              <a:buFontTx/>
              <a:buNone/>
            </a:pPr>
            <a:r>
              <a:rPr lang="hu-HU" altLang="hu-HU" sz="3000" smtClean="0">
                <a:latin typeface="Tahoma" pitchFamily="34" charset="0"/>
                <a:cs typeface="Tahoma" pitchFamily="34" charset="0"/>
              </a:rPr>
              <a:t>Helyszín:			Bern (Svájc)</a:t>
            </a:r>
          </a:p>
          <a:p>
            <a:pPr eaLnBrk="1" hangingPunct="1">
              <a:lnSpc>
                <a:spcPct val="90000"/>
              </a:lnSpc>
              <a:buFontTx/>
              <a:buNone/>
            </a:pPr>
            <a:r>
              <a:rPr lang="hu-HU" altLang="hu-HU" sz="3000" smtClean="0">
                <a:latin typeface="Tahoma" pitchFamily="34" charset="0"/>
                <a:cs typeface="Tahoma" pitchFamily="34" charset="0"/>
              </a:rPr>
              <a:t>Hatálybalépés:		1982</a:t>
            </a:r>
          </a:p>
          <a:p>
            <a:pPr eaLnBrk="1" hangingPunct="1">
              <a:lnSpc>
                <a:spcPct val="90000"/>
              </a:lnSpc>
              <a:buFontTx/>
              <a:buNone/>
            </a:pPr>
            <a:r>
              <a:rPr lang="hu-HU" altLang="hu-HU" sz="3000" smtClean="0">
                <a:latin typeface="Tahoma" pitchFamily="34" charset="0"/>
                <a:cs typeface="Tahoma" pitchFamily="34" charset="0"/>
              </a:rPr>
              <a:t>Csatlakozásunk:		1989</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pPr eaLnBrk="1" hangingPunct="1"/>
            <a:r>
              <a:rPr lang="hu-HU" altLang="hu-HU" sz="3100" b="1" smtClean="0">
                <a:solidFill>
                  <a:srgbClr val="FF0000"/>
                </a:solidFill>
                <a:latin typeface="Tahoma" pitchFamily="34" charset="0"/>
                <a:cs typeface="Tahoma" pitchFamily="34" charset="0"/>
              </a:rPr>
              <a:t>Berni Egyezmény</a:t>
            </a:r>
          </a:p>
        </p:txBody>
      </p:sp>
      <p:sp>
        <p:nvSpPr>
          <p:cNvPr id="356355" name="Rectangle 3"/>
          <p:cNvSpPr>
            <a:spLocks noGrp="1" noChangeArrowheads="1"/>
          </p:cNvSpPr>
          <p:nvPr>
            <p:ph type="body" idx="1"/>
          </p:nvPr>
        </p:nvSpPr>
        <p:spPr/>
        <p:txBody>
          <a:bodyPr/>
          <a:lstStyle/>
          <a:p>
            <a:pPr eaLnBrk="1" hangingPunct="1">
              <a:lnSpc>
                <a:spcPct val="90000"/>
              </a:lnSpc>
              <a:buFontTx/>
              <a:buNone/>
            </a:pPr>
            <a:r>
              <a:rPr lang="hu-HU" altLang="hu-HU" sz="3000" dirty="0" smtClean="0">
                <a:latin typeface="Tahoma" pitchFamily="34" charset="0"/>
                <a:cs typeface="Tahoma" pitchFamily="34" charset="0"/>
              </a:rPr>
              <a:t>Célkitűzés: </a:t>
            </a:r>
          </a:p>
          <a:p>
            <a:pPr eaLnBrk="1" hangingPunct="1">
              <a:lnSpc>
                <a:spcPct val="90000"/>
              </a:lnSpc>
              <a:buFontTx/>
              <a:buNone/>
            </a:pPr>
            <a:r>
              <a:rPr lang="hu-HU" altLang="hu-HU" sz="3000" dirty="0" smtClean="0">
                <a:latin typeface="Tahoma" pitchFamily="34" charset="0"/>
                <a:cs typeface="Tahoma" pitchFamily="34" charset="0"/>
              </a:rPr>
              <a:t>	a vadon élő állat- és növényfajok és ezek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élőhelyeinek védelme különös figyelemmel a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veszélyeztetett fajokra (beleértve a vonuló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fajokat is) és a veszélyeztetett élőhelyekre,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továbbá az özönfajokkal kapcsolatos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kérdésekre, ezek érdekében az országok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közötti együttműködés elősegítése.</a:t>
            </a:r>
          </a:p>
          <a:p>
            <a:pPr eaLnBrk="1" hangingPunct="1">
              <a:lnSpc>
                <a:spcPct val="90000"/>
              </a:lnSpc>
              <a:buFontTx/>
              <a:buNone/>
            </a:pPr>
            <a:endParaRPr lang="hu-HU" altLang="hu-HU" dirty="0" smtClean="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pPr eaLnBrk="1" hangingPunct="1"/>
            <a:r>
              <a:rPr lang="hu-HU" altLang="hu-HU" sz="3100" b="1" smtClean="0">
                <a:solidFill>
                  <a:schemeClr val="accent2"/>
                </a:solidFill>
                <a:latin typeface="Tahoma" pitchFamily="34" charset="0"/>
                <a:cs typeface="Tahoma" pitchFamily="34" charset="0"/>
              </a:rPr>
              <a:t>Berni Egyezmény</a:t>
            </a:r>
            <a:br>
              <a:rPr lang="hu-HU" altLang="hu-HU" sz="3100" b="1" smtClean="0">
                <a:solidFill>
                  <a:schemeClr val="accent2"/>
                </a:solidFill>
                <a:latin typeface="Tahoma" pitchFamily="34" charset="0"/>
                <a:cs typeface="Tahoma" pitchFamily="34" charset="0"/>
              </a:rPr>
            </a:br>
            <a:r>
              <a:rPr lang="hu-HU" altLang="hu-HU" sz="3100" b="1" smtClean="0">
                <a:solidFill>
                  <a:schemeClr val="accent2"/>
                </a:solidFill>
                <a:latin typeface="Tahoma" pitchFamily="34" charset="0"/>
                <a:cs typeface="Tahoma" pitchFamily="34" charset="0"/>
              </a:rPr>
              <a:t>kihirdetése</a:t>
            </a:r>
          </a:p>
        </p:txBody>
      </p:sp>
      <p:sp>
        <p:nvSpPr>
          <p:cNvPr id="357379" name="Rectangle 3"/>
          <p:cNvSpPr>
            <a:spLocks noGrp="1" noChangeArrowheads="1"/>
          </p:cNvSpPr>
          <p:nvPr>
            <p:ph type="body" idx="1"/>
          </p:nvPr>
        </p:nvSpPr>
        <p:spPr/>
        <p:txBody>
          <a:bodyPr/>
          <a:lstStyle/>
          <a:p>
            <a:pPr eaLnBrk="1" hangingPunct="1">
              <a:buFontTx/>
              <a:buNone/>
            </a:pPr>
            <a:endParaRPr lang="hu-HU" altLang="hu-HU" sz="800" b="1" dirty="0" smtClean="0"/>
          </a:p>
          <a:p>
            <a:pPr eaLnBrk="1" hangingPunct="1"/>
            <a:r>
              <a:rPr lang="hu-HU" altLang="hu-HU" sz="3000" dirty="0" smtClean="0">
                <a:latin typeface="Tahoma" pitchFamily="34" charset="0"/>
                <a:cs typeface="Tahoma" pitchFamily="34" charset="0"/>
              </a:rPr>
              <a:t>Egyezmény </a:t>
            </a:r>
            <a:r>
              <a:rPr lang="hu-HU" altLang="hu-HU" sz="3000" u="sng" dirty="0" smtClean="0">
                <a:latin typeface="Tahoma" pitchFamily="34" charset="0"/>
                <a:cs typeface="Tahoma" pitchFamily="34" charset="0"/>
              </a:rPr>
              <a:t>az európai vadon élő növények, </a:t>
            </a:r>
          </a:p>
          <a:p>
            <a:pPr marL="0" indent="0" eaLnBrk="1" hangingPunct="1">
              <a:buNone/>
            </a:pPr>
            <a:r>
              <a:rPr lang="hu-HU" altLang="hu-HU" sz="3000" u="sng" dirty="0" smtClean="0">
                <a:latin typeface="Tahoma" pitchFamily="34" charset="0"/>
                <a:cs typeface="Tahoma" pitchFamily="34" charset="0"/>
              </a:rPr>
              <a:t>állatok és természetes élőhelyeik védelméről</a:t>
            </a:r>
            <a:r>
              <a:rPr lang="hu-HU" altLang="hu-HU" sz="3000" dirty="0" smtClean="0">
                <a:latin typeface="Tahoma" pitchFamily="34" charset="0"/>
                <a:cs typeface="Tahoma" pitchFamily="34" charset="0"/>
              </a:rPr>
              <a:t> </a:t>
            </a:r>
          </a:p>
          <a:p>
            <a:pPr marL="0" indent="0" eaLnBrk="1" hangingPunct="1">
              <a:buNone/>
            </a:pPr>
            <a:r>
              <a:rPr lang="hu-HU" altLang="hu-HU" sz="3000" dirty="0" smtClean="0">
                <a:latin typeface="Tahoma" pitchFamily="34" charset="0"/>
                <a:cs typeface="Tahoma" pitchFamily="34" charset="0"/>
              </a:rPr>
              <a:t>Magyar Közlöny 1990. évi 64. szám V. rész:</a:t>
            </a:r>
            <a:r>
              <a:rPr lang="hu-HU" altLang="hu-HU" sz="3000" dirty="0" smtClean="0">
                <a:solidFill>
                  <a:srgbClr val="CC0000"/>
                </a:solidFill>
                <a:latin typeface="Tahoma" pitchFamily="34" charset="0"/>
                <a:cs typeface="Tahoma" pitchFamily="34" charset="0"/>
              </a:rPr>
              <a:t> </a:t>
            </a:r>
          </a:p>
          <a:p>
            <a:pPr marL="0" indent="0" eaLnBrk="1" hangingPunct="1">
              <a:buNone/>
            </a:pPr>
            <a:r>
              <a:rPr lang="hu-HU" altLang="hu-HU" sz="3000" dirty="0" smtClean="0">
                <a:solidFill>
                  <a:srgbClr val="CC0000"/>
                </a:solidFill>
                <a:latin typeface="Tahoma" pitchFamily="34" charset="0"/>
                <a:cs typeface="Tahoma" pitchFamily="34" charset="0"/>
              </a:rPr>
              <a:t>Nemzetközi Egyezmények, 7. sorszámú </a:t>
            </a:r>
          </a:p>
          <a:p>
            <a:pPr marL="0" indent="0" eaLnBrk="1" hangingPunct="1">
              <a:buNone/>
            </a:pPr>
            <a:r>
              <a:rPr lang="hu-HU" altLang="hu-HU" sz="3000" dirty="0" smtClean="0">
                <a:solidFill>
                  <a:srgbClr val="CC0000"/>
                </a:solidFill>
                <a:latin typeface="Tahoma" pitchFamily="34" charset="0"/>
                <a:cs typeface="Tahoma" pitchFamily="34" charset="0"/>
              </a:rPr>
              <a:t>közzététel</a:t>
            </a:r>
            <a:r>
              <a:rPr lang="hu-HU" altLang="hu-HU" sz="3000" dirty="0" smtClean="0">
                <a:latin typeface="Tahoma" pitchFamily="34" charset="0"/>
                <a:cs typeface="Tahoma" pitchFamily="34" charset="0"/>
              </a:rPr>
              <a:t> a környezetvédelmi minisztertől</a:t>
            </a:r>
          </a:p>
          <a:p>
            <a:pPr eaLnBrk="1" hangingPunct="1">
              <a:buFontTx/>
              <a:buNone/>
            </a:pPr>
            <a:endParaRPr lang="hu-HU" altLang="hu-HU" sz="3000" dirty="0" smtClean="0"/>
          </a:p>
          <a:p>
            <a:pPr eaLnBrk="1" hangingPunct="1">
              <a:buFontTx/>
              <a:buNone/>
            </a:pPr>
            <a:endParaRPr lang="hu-HU" altLang="hu-HU" sz="3500" b="1" dirty="0" smtClean="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pPr eaLnBrk="1" hangingPunct="1"/>
            <a:r>
              <a:rPr lang="hu-HU" altLang="hu-HU" sz="3300" b="1" smtClean="0">
                <a:solidFill>
                  <a:schemeClr val="tx1"/>
                </a:solidFill>
                <a:latin typeface="Tahoma" pitchFamily="34" charset="0"/>
                <a:cs typeface="Tahoma" pitchFamily="34" charset="0"/>
              </a:rPr>
              <a:t>A biológiai sokféleség megőrzése</a:t>
            </a:r>
          </a:p>
        </p:txBody>
      </p:sp>
      <p:sp>
        <p:nvSpPr>
          <p:cNvPr id="358403" name="Rectangle 3"/>
          <p:cNvSpPr>
            <a:spLocks noGrp="1" noChangeArrowheads="1"/>
          </p:cNvSpPr>
          <p:nvPr>
            <p:ph type="body" idx="1"/>
          </p:nvPr>
        </p:nvSpPr>
        <p:spPr/>
        <p:txBody>
          <a:bodyPr/>
          <a:lstStyle/>
          <a:p>
            <a:pPr algn="ctr" eaLnBrk="1" hangingPunct="1">
              <a:lnSpc>
                <a:spcPct val="90000"/>
              </a:lnSpc>
              <a:buFontTx/>
              <a:buNone/>
            </a:pPr>
            <a:r>
              <a:rPr lang="hu-HU" altLang="hu-HU" sz="3100" smtClean="0">
                <a:solidFill>
                  <a:srgbClr val="FF0000"/>
                </a:solidFill>
                <a:latin typeface="Tahoma" pitchFamily="34" charset="0"/>
                <a:cs typeface="Tahoma" pitchFamily="34" charset="0"/>
              </a:rPr>
              <a:t>Biológiai sokféleség egyezmény</a:t>
            </a:r>
          </a:p>
          <a:p>
            <a:pPr algn="ctr" eaLnBrk="1" hangingPunct="1">
              <a:lnSpc>
                <a:spcPct val="90000"/>
              </a:lnSpc>
              <a:buFontTx/>
              <a:buNone/>
            </a:pPr>
            <a:r>
              <a:rPr lang="hu-HU" altLang="hu-HU" sz="3100" smtClean="0">
                <a:solidFill>
                  <a:srgbClr val="FF0000"/>
                </a:solidFill>
                <a:latin typeface="Tahoma" pitchFamily="34" charset="0"/>
                <a:cs typeface="Tahoma" pitchFamily="34" charset="0"/>
              </a:rPr>
              <a:t>(Biodiverzitás Egyezmény) </a:t>
            </a:r>
          </a:p>
          <a:p>
            <a:pPr algn="ctr" eaLnBrk="1" hangingPunct="1">
              <a:lnSpc>
                <a:spcPct val="90000"/>
              </a:lnSpc>
              <a:buFontTx/>
              <a:buNone/>
            </a:pPr>
            <a:r>
              <a:rPr lang="hu-HU" altLang="hu-HU" sz="3100" smtClean="0">
                <a:solidFill>
                  <a:srgbClr val="FF0000"/>
                </a:solidFill>
                <a:latin typeface="Tahoma" pitchFamily="34" charset="0"/>
                <a:cs typeface="Tahoma" pitchFamily="34" charset="0"/>
              </a:rPr>
              <a:t>– </a:t>
            </a:r>
            <a:r>
              <a:rPr lang="hu-HU" altLang="hu-HU" sz="3100" b="1" smtClean="0">
                <a:solidFill>
                  <a:srgbClr val="FF0000"/>
                </a:solidFill>
                <a:latin typeface="Tahoma" pitchFamily="34" charset="0"/>
                <a:cs typeface="Tahoma" pitchFamily="34" charset="0"/>
              </a:rPr>
              <a:t>Rioi Egyezmény</a:t>
            </a:r>
          </a:p>
          <a:p>
            <a:pPr eaLnBrk="1" hangingPunct="1">
              <a:lnSpc>
                <a:spcPct val="90000"/>
              </a:lnSpc>
              <a:buFontTx/>
              <a:buNone/>
            </a:pPr>
            <a:endParaRPr lang="hu-HU" altLang="hu-HU" smtClean="0">
              <a:solidFill>
                <a:srgbClr val="FF0000"/>
              </a:solidFill>
            </a:endParaRPr>
          </a:p>
          <a:p>
            <a:pPr eaLnBrk="1" hangingPunct="1">
              <a:lnSpc>
                <a:spcPct val="90000"/>
              </a:lnSpc>
              <a:buFontTx/>
              <a:buNone/>
            </a:pPr>
            <a:r>
              <a:rPr lang="hu-HU" altLang="hu-HU" sz="3000" smtClean="0">
                <a:latin typeface="Tahoma" pitchFamily="34" charset="0"/>
                <a:cs typeface="Tahoma" pitchFamily="34" charset="0"/>
              </a:rPr>
              <a:t>Elfogadás:			1992</a:t>
            </a:r>
          </a:p>
          <a:p>
            <a:pPr eaLnBrk="1" hangingPunct="1">
              <a:lnSpc>
                <a:spcPct val="90000"/>
              </a:lnSpc>
              <a:buFontTx/>
              <a:buNone/>
            </a:pPr>
            <a:r>
              <a:rPr lang="hu-HU" altLang="hu-HU" sz="3000" smtClean="0">
                <a:latin typeface="Tahoma" pitchFamily="34" charset="0"/>
                <a:cs typeface="Tahoma" pitchFamily="34" charset="0"/>
              </a:rPr>
              <a:t>Helyszín:			Rio de Janeiro (Brazília)</a:t>
            </a:r>
          </a:p>
          <a:p>
            <a:pPr eaLnBrk="1" hangingPunct="1">
              <a:lnSpc>
                <a:spcPct val="90000"/>
              </a:lnSpc>
              <a:buFontTx/>
              <a:buNone/>
            </a:pPr>
            <a:r>
              <a:rPr lang="hu-HU" altLang="hu-HU" sz="3000" smtClean="0">
                <a:latin typeface="Tahoma" pitchFamily="34" charset="0"/>
                <a:cs typeface="Tahoma" pitchFamily="34" charset="0"/>
              </a:rPr>
              <a:t>Hatálybalépés:		1993</a:t>
            </a:r>
          </a:p>
          <a:p>
            <a:pPr eaLnBrk="1" hangingPunct="1">
              <a:lnSpc>
                <a:spcPct val="90000"/>
              </a:lnSpc>
              <a:buFontTx/>
              <a:buNone/>
            </a:pPr>
            <a:r>
              <a:rPr lang="hu-HU" altLang="hu-HU" sz="3000" smtClean="0">
                <a:latin typeface="Tahoma" pitchFamily="34" charset="0"/>
                <a:cs typeface="Tahoma" pitchFamily="34" charset="0"/>
              </a:rPr>
              <a:t>Csatlakozásunk:		1994</a:t>
            </a: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pPr eaLnBrk="1" hangingPunct="1"/>
            <a:r>
              <a:rPr lang="hu-HU" altLang="hu-HU" sz="3100" b="1" smtClean="0">
                <a:solidFill>
                  <a:srgbClr val="FF0000"/>
                </a:solidFill>
                <a:latin typeface="Tahoma" pitchFamily="34" charset="0"/>
                <a:cs typeface="Tahoma" pitchFamily="34" charset="0"/>
              </a:rPr>
              <a:t>Rioi (Biodiverzitás) Egyezmény</a:t>
            </a:r>
          </a:p>
        </p:txBody>
      </p:sp>
      <p:sp>
        <p:nvSpPr>
          <p:cNvPr id="359427" name="Rectangle 3"/>
          <p:cNvSpPr>
            <a:spLocks noGrp="1" noChangeArrowheads="1"/>
          </p:cNvSpPr>
          <p:nvPr>
            <p:ph type="body" idx="1"/>
          </p:nvPr>
        </p:nvSpPr>
        <p:spPr/>
        <p:txBody>
          <a:bodyPr/>
          <a:lstStyle/>
          <a:p>
            <a:pPr eaLnBrk="1" hangingPunct="1">
              <a:buFontTx/>
              <a:buNone/>
            </a:pPr>
            <a:r>
              <a:rPr lang="hu-HU" altLang="hu-HU" sz="3000" dirty="0" smtClean="0">
                <a:latin typeface="Tahoma" pitchFamily="34" charset="0"/>
                <a:cs typeface="Tahoma" pitchFamily="34" charset="0"/>
              </a:rPr>
              <a:t>Célkitűzés:</a:t>
            </a:r>
          </a:p>
          <a:p>
            <a:pPr eaLnBrk="1" hangingPunct="1">
              <a:buFontTx/>
              <a:buNone/>
            </a:pPr>
            <a:r>
              <a:rPr lang="hu-HU" altLang="hu-HU" sz="3000" dirty="0" smtClean="0">
                <a:latin typeface="Tahoma" pitchFamily="34" charset="0"/>
                <a:cs typeface="Tahoma" pitchFamily="34" charset="0"/>
              </a:rPr>
              <a:t>	a biológiai sokféleség megőrzése (</a:t>
            </a:r>
            <a:r>
              <a:rPr lang="hu-HU" altLang="hu-HU" sz="3000" dirty="0" err="1" smtClean="0">
                <a:latin typeface="Tahoma" pitchFamily="34" charset="0"/>
                <a:cs typeface="Tahoma" pitchFamily="34" charset="0"/>
              </a:rPr>
              <a:t>in</a:t>
            </a:r>
            <a:r>
              <a:rPr lang="hu-HU" altLang="hu-HU" sz="3000" dirty="0" smtClean="0">
                <a:latin typeface="Tahoma" pitchFamily="34" charset="0"/>
                <a:cs typeface="Tahoma" pitchFamily="34" charset="0"/>
              </a:rPr>
              <a:t> situ és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ex situ védelemmel, az özönfajok elleni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védekezéssel), komponenseinek fenntartható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használata és a genetikai források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hasznosításából, azaz az élővilágból származó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hasznok igazságos elosztása.</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pPr eaLnBrk="1" hangingPunct="1"/>
            <a:r>
              <a:rPr lang="hu-HU" altLang="hu-HU" sz="3100" b="1" smtClean="0">
                <a:solidFill>
                  <a:schemeClr val="accent2"/>
                </a:solidFill>
                <a:latin typeface="Tahoma" pitchFamily="34" charset="0"/>
                <a:cs typeface="Tahoma" pitchFamily="34" charset="0"/>
              </a:rPr>
              <a:t>Rioi Egyezmény</a:t>
            </a:r>
            <a:br>
              <a:rPr lang="hu-HU" altLang="hu-HU" sz="3100" b="1" smtClean="0">
                <a:solidFill>
                  <a:schemeClr val="accent2"/>
                </a:solidFill>
                <a:latin typeface="Tahoma" pitchFamily="34" charset="0"/>
                <a:cs typeface="Tahoma" pitchFamily="34" charset="0"/>
              </a:rPr>
            </a:br>
            <a:r>
              <a:rPr lang="hu-HU" altLang="hu-HU" sz="3100" b="1" smtClean="0">
                <a:solidFill>
                  <a:schemeClr val="accent2"/>
                </a:solidFill>
                <a:latin typeface="Tahoma" pitchFamily="34" charset="0"/>
                <a:cs typeface="Tahoma" pitchFamily="34" charset="0"/>
              </a:rPr>
              <a:t>kihirdetése</a:t>
            </a:r>
          </a:p>
        </p:txBody>
      </p:sp>
      <p:sp>
        <p:nvSpPr>
          <p:cNvPr id="360451" name="Rectangle 3"/>
          <p:cNvSpPr>
            <a:spLocks noGrp="1" noChangeArrowheads="1"/>
          </p:cNvSpPr>
          <p:nvPr>
            <p:ph type="body" idx="1"/>
          </p:nvPr>
        </p:nvSpPr>
        <p:spPr/>
        <p:txBody>
          <a:bodyPr/>
          <a:lstStyle/>
          <a:p>
            <a:pPr eaLnBrk="1" hangingPunct="1">
              <a:buFontTx/>
              <a:buNone/>
            </a:pPr>
            <a:endParaRPr lang="hu-HU" altLang="hu-HU" sz="800" b="1" dirty="0" smtClean="0"/>
          </a:p>
          <a:p>
            <a:pPr eaLnBrk="1" hangingPunct="1"/>
            <a:r>
              <a:rPr lang="hu-HU" altLang="hu-HU" sz="3000" dirty="0" smtClean="0">
                <a:solidFill>
                  <a:srgbClr val="CC0000"/>
                </a:solidFill>
                <a:latin typeface="Tahoma" pitchFamily="34" charset="0"/>
                <a:cs typeface="Tahoma" pitchFamily="34" charset="0"/>
              </a:rPr>
              <a:t>1995. évi LXXXI. törvény</a:t>
            </a:r>
            <a:r>
              <a:rPr lang="hu-HU" altLang="hu-HU" sz="3000" dirty="0" smtClean="0">
                <a:latin typeface="Tahoma" pitchFamily="34" charset="0"/>
                <a:cs typeface="Tahoma" pitchFamily="34" charset="0"/>
              </a:rPr>
              <a:t> a </a:t>
            </a:r>
            <a:r>
              <a:rPr lang="hu-HU" altLang="hu-HU" sz="3000" u="sng" dirty="0" smtClean="0">
                <a:latin typeface="Tahoma" pitchFamily="34" charset="0"/>
                <a:cs typeface="Tahoma" pitchFamily="34" charset="0"/>
              </a:rPr>
              <a:t>Biológiai </a:t>
            </a:r>
          </a:p>
          <a:p>
            <a:pPr marL="0" indent="0" eaLnBrk="1" hangingPunct="1">
              <a:buNone/>
            </a:pPr>
            <a:r>
              <a:rPr lang="hu-HU" altLang="hu-HU" sz="3000" u="sng" dirty="0" smtClean="0">
                <a:latin typeface="Tahoma" pitchFamily="34" charset="0"/>
                <a:cs typeface="Tahoma" pitchFamily="34" charset="0"/>
              </a:rPr>
              <a:t>Sokféleség</a:t>
            </a:r>
            <a:r>
              <a:rPr lang="hu-HU" altLang="hu-HU" sz="3000" dirty="0" smtClean="0">
                <a:latin typeface="Tahoma" pitchFamily="34" charset="0"/>
                <a:cs typeface="Tahoma" pitchFamily="34" charset="0"/>
              </a:rPr>
              <a:t> Egyezmény kihirdetéséről</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pPr eaLnBrk="1" hangingPunct="1"/>
            <a:r>
              <a:rPr lang="hu-HU" altLang="hu-HU" sz="3600" b="1" smtClean="0">
                <a:solidFill>
                  <a:schemeClr val="tx1"/>
                </a:solidFill>
              </a:rPr>
              <a:t>A európai tájak védelme</a:t>
            </a:r>
          </a:p>
        </p:txBody>
      </p:sp>
      <p:sp>
        <p:nvSpPr>
          <p:cNvPr id="361475" name="Rectangle 3"/>
          <p:cNvSpPr>
            <a:spLocks noGrp="1" noChangeArrowheads="1"/>
          </p:cNvSpPr>
          <p:nvPr>
            <p:ph type="body" idx="1"/>
          </p:nvPr>
        </p:nvSpPr>
        <p:spPr/>
        <p:txBody>
          <a:bodyPr/>
          <a:lstStyle/>
          <a:p>
            <a:pPr algn="ctr" eaLnBrk="1" hangingPunct="1">
              <a:buFontTx/>
              <a:buNone/>
            </a:pPr>
            <a:r>
              <a:rPr lang="hu-HU" altLang="hu-HU" smtClean="0">
                <a:solidFill>
                  <a:srgbClr val="FF0000"/>
                </a:solidFill>
              </a:rPr>
              <a:t>Európai Táj Egyezmény </a:t>
            </a:r>
          </a:p>
          <a:p>
            <a:pPr algn="ctr" eaLnBrk="1" hangingPunct="1">
              <a:buFontTx/>
              <a:buNone/>
            </a:pPr>
            <a:r>
              <a:rPr lang="hu-HU" altLang="hu-HU" smtClean="0">
                <a:solidFill>
                  <a:srgbClr val="FF0000"/>
                </a:solidFill>
              </a:rPr>
              <a:t>(</a:t>
            </a:r>
            <a:r>
              <a:rPr lang="hu-HU" altLang="hu-HU" b="1" smtClean="0">
                <a:solidFill>
                  <a:srgbClr val="FF0000"/>
                </a:solidFill>
              </a:rPr>
              <a:t>Tájegyezmény,</a:t>
            </a:r>
            <a:r>
              <a:rPr lang="hu-HU" altLang="hu-HU" smtClean="0">
                <a:solidFill>
                  <a:srgbClr val="FF0000"/>
                </a:solidFill>
              </a:rPr>
              <a:t> Firenzei Egyezmény)</a:t>
            </a:r>
          </a:p>
          <a:p>
            <a:pPr eaLnBrk="1" hangingPunct="1">
              <a:buFontTx/>
              <a:buNone/>
            </a:pPr>
            <a:endParaRPr lang="hu-HU" altLang="hu-HU" smtClean="0">
              <a:solidFill>
                <a:srgbClr val="FF0000"/>
              </a:solidFill>
            </a:endParaRPr>
          </a:p>
          <a:p>
            <a:pPr eaLnBrk="1" hangingPunct="1">
              <a:buFontTx/>
              <a:buNone/>
            </a:pPr>
            <a:r>
              <a:rPr lang="hu-HU" altLang="hu-HU" smtClean="0"/>
              <a:t>Elfogadás:		2000</a:t>
            </a:r>
          </a:p>
          <a:p>
            <a:pPr eaLnBrk="1" hangingPunct="1">
              <a:buFontTx/>
              <a:buNone/>
            </a:pPr>
            <a:r>
              <a:rPr lang="hu-HU" altLang="hu-HU" smtClean="0"/>
              <a:t>Helyszín:			Firenze (Olaszország)</a:t>
            </a:r>
          </a:p>
          <a:p>
            <a:pPr eaLnBrk="1" hangingPunct="1">
              <a:buFontTx/>
              <a:buNone/>
            </a:pPr>
            <a:r>
              <a:rPr lang="hu-HU" altLang="hu-HU" smtClean="0"/>
              <a:t>Hatálybalépés:		2004</a:t>
            </a:r>
          </a:p>
          <a:p>
            <a:pPr eaLnBrk="1" hangingPunct="1">
              <a:buFontTx/>
              <a:buNone/>
            </a:pPr>
            <a:r>
              <a:rPr lang="hu-HU" altLang="hu-HU" smtClean="0"/>
              <a:t>Csatlakozásunk:	2005</a:t>
            </a:r>
          </a:p>
          <a:p>
            <a:pPr eaLnBrk="1" hangingPunct="1">
              <a:buFontTx/>
              <a:buNone/>
            </a:pPr>
            <a:endParaRPr lang="hu-HU" altLang="hu-HU" smtClean="0"/>
          </a:p>
        </p:txBody>
      </p:sp>
      <p:sp>
        <p:nvSpPr>
          <p:cNvPr id="361476" name="Rectangle 4"/>
          <p:cNvSpPr>
            <a:spLocks noChangeArrowheads="1"/>
          </p:cNvSpPr>
          <p:nvPr/>
        </p:nvSpPr>
        <p:spPr bwMode="auto">
          <a:xfrm>
            <a:off x="2286000" y="2697163"/>
            <a:ext cx="4572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b="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hu-HU" altLang="hu-HU" sz="3500" b="1" smtClean="0">
                <a:solidFill>
                  <a:srgbClr val="336600"/>
                </a:solidFill>
                <a:latin typeface="Tahoma" pitchFamily="34" charset="0"/>
                <a:cs typeface="Tahoma" pitchFamily="34" charset="0"/>
              </a:rPr>
              <a:t>A TERMÉSZETVÉDELEM FŐBB ALAPFOGALMAI</a:t>
            </a:r>
            <a:r>
              <a:rPr lang="hu-HU" altLang="hu-HU" sz="3600" b="1" smtClean="0">
                <a:solidFill>
                  <a:srgbClr val="336600"/>
                </a:solidFill>
                <a:latin typeface="Tahoma" pitchFamily="34" charset="0"/>
                <a:cs typeface="Tahoma" pitchFamily="34" charset="0"/>
              </a:rPr>
              <a:t> </a:t>
            </a:r>
            <a:r>
              <a:rPr lang="hu-HU" altLang="hu-HU" sz="3100" smtClean="0">
                <a:solidFill>
                  <a:srgbClr val="336600"/>
                </a:solidFill>
                <a:latin typeface="Tahoma" pitchFamily="34" charset="0"/>
                <a:cs typeface="Tahoma" pitchFamily="34" charset="0"/>
              </a:rPr>
              <a:t>(a Tvt. I. Rész alapján)</a:t>
            </a:r>
          </a:p>
        </p:txBody>
      </p:sp>
      <p:sp>
        <p:nvSpPr>
          <p:cNvPr id="141315" name="Rectangle 3"/>
          <p:cNvSpPr>
            <a:spLocks noGrp="1" noChangeArrowheads="1"/>
          </p:cNvSpPr>
          <p:nvPr>
            <p:ph type="body" idx="1"/>
          </p:nvPr>
        </p:nvSpPr>
        <p:spPr>
          <a:xfrm>
            <a:off x="468313" y="1628775"/>
            <a:ext cx="8229600" cy="4525963"/>
          </a:xfrm>
        </p:spPr>
        <p:txBody>
          <a:bodyPr/>
          <a:lstStyle/>
          <a:p>
            <a:pPr eaLnBrk="1" hangingPunct="1">
              <a:lnSpc>
                <a:spcPct val="80000"/>
              </a:lnSpc>
              <a:buFontTx/>
              <a:buNone/>
            </a:pPr>
            <a:endParaRPr lang="hu-HU" altLang="hu-HU" sz="2600" b="1" smtClean="0">
              <a:solidFill>
                <a:srgbClr val="33CC33"/>
              </a:solidFill>
            </a:endParaRPr>
          </a:p>
          <a:p>
            <a:pPr eaLnBrk="1" hangingPunct="1">
              <a:lnSpc>
                <a:spcPct val="80000"/>
              </a:lnSpc>
              <a:buFontTx/>
              <a:buNone/>
            </a:pPr>
            <a:r>
              <a:rPr lang="hu-HU" altLang="hu-HU" sz="2600" b="1" smtClean="0">
                <a:solidFill>
                  <a:srgbClr val="33CC33"/>
                </a:solidFill>
                <a:latin typeface="Tahoma" pitchFamily="34" charset="0"/>
                <a:cs typeface="Tahoma" pitchFamily="34" charset="0"/>
              </a:rPr>
              <a:t>TERMÉSZETI ÉRTÉK</a:t>
            </a:r>
          </a:p>
          <a:p>
            <a:pPr eaLnBrk="1" hangingPunct="1">
              <a:lnSpc>
                <a:spcPct val="80000"/>
              </a:lnSpc>
              <a:buFontTx/>
              <a:buNone/>
            </a:pPr>
            <a:r>
              <a:rPr lang="hu-HU" altLang="hu-HU" sz="2600" b="1" smtClean="0">
                <a:solidFill>
                  <a:srgbClr val="0033CC"/>
                </a:solidFill>
                <a:latin typeface="Tahoma" pitchFamily="34" charset="0"/>
                <a:cs typeface="Tahoma" pitchFamily="34" charset="0"/>
              </a:rPr>
              <a:t>TERMÉSZETI TERÜLET</a:t>
            </a:r>
          </a:p>
          <a:p>
            <a:pPr eaLnBrk="1" hangingPunct="1">
              <a:lnSpc>
                <a:spcPct val="80000"/>
              </a:lnSpc>
              <a:buFontTx/>
              <a:buNone/>
            </a:pPr>
            <a:r>
              <a:rPr lang="hu-HU" altLang="hu-HU" sz="2600" b="1" smtClean="0">
                <a:solidFill>
                  <a:srgbClr val="FF9900"/>
                </a:solidFill>
                <a:latin typeface="Tahoma" pitchFamily="34" charset="0"/>
                <a:cs typeface="Tahoma" pitchFamily="34" charset="0"/>
              </a:rPr>
              <a:t>TERMÉSZETES ÁLLAPOT</a:t>
            </a:r>
          </a:p>
          <a:p>
            <a:pPr eaLnBrk="1" hangingPunct="1">
              <a:lnSpc>
                <a:spcPct val="80000"/>
              </a:lnSpc>
              <a:buFontTx/>
              <a:buNone/>
            </a:pPr>
            <a:r>
              <a:rPr lang="hu-HU" altLang="hu-HU" sz="2600" b="1" smtClean="0">
                <a:solidFill>
                  <a:srgbClr val="FF9900"/>
                </a:solidFill>
                <a:latin typeface="Tahoma" pitchFamily="34" charset="0"/>
                <a:cs typeface="Tahoma" pitchFamily="34" charset="0"/>
              </a:rPr>
              <a:t>TERMÉSZETKÖZELI ÁLLAPOT</a:t>
            </a:r>
          </a:p>
          <a:p>
            <a:pPr eaLnBrk="1" hangingPunct="1">
              <a:lnSpc>
                <a:spcPct val="80000"/>
              </a:lnSpc>
              <a:buFontTx/>
              <a:buNone/>
            </a:pPr>
            <a:r>
              <a:rPr lang="hu-HU" altLang="hu-HU" sz="2600" b="1" smtClean="0">
                <a:solidFill>
                  <a:srgbClr val="33CC33"/>
                </a:solidFill>
                <a:latin typeface="Tahoma" pitchFamily="34" charset="0"/>
                <a:cs typeface="Tahoma" pitchFamily="34" charset="0"/>
              </a:rPr>
              <a:t>VÉDETT TERMÉSZETI ÉRTÉK és kategóriái </a:t>
            </a:r>
          </a:p>
          <a:p>
            <a:pPr eaLnBrk="1" hangingPunct="1">
              <a:lnSpc>
                <a:spcPct val="80000"/>
              </a:lnSpc>
              <a:buFontTx/>
              <a:buNone/>
            </a:pPr>
            <a:r>
              <a:rPr lang="hu-HU" altLang="hu-HU" sz="2600" b="1" smtClean="0">
                <a:solidFill>
                  <a:srgbClr val="0033CC"/>
                </a:solidFill>
                <a:latin typeface="Tahoma" pitchFamily="34" charset="0"/>
                <a:cs typeface="Tahoma" pitchFamily="34" charset="0"/>
              </a:rPr>
              <a:t>VÉDETT TERMÉSZETI TERÜLET és kategóriái</a:t>
            </a:r>
          </a:p>
          <a:p>
            <a:pPr eaLnBrk="1" hangingPunct="1">
              <a:lnSpc>
                <a:spcPct val="80000"/>
              </a:lnSpc>
              <a:buFontTx/>
              <a:buNone/>
            </a:pPr>
            <a:r>
              <a:rPr lang="hu-HU" altLang="hu-HU" sz="2600" b="1" smtClean="0">
                <a:solidFill>
                  <a:srgbClr val="0033CC"/>
                </a:solidFill>
                <a:latin typeface="Tahoma" pitchFamily="34" charset="0"/>
                <a:cs typeface="Tahoma" pitchFamily="34" charset="0"/>
              </a:rPr>
              <a:t>ÉLŐHELY</a:t>
            </a:r>
          </a:p>
          <a:p>
            <a:pPr eaLnBrk="1" hangingPunct="1">
              <a:lnSpc>
                <a:spcPct val="80000"/>
              </a:lnSpc>
              <a:buFontTx/>
              <a:buNone/>
            </a:pPr>
            <a:r>
              <a:rPr lang="hu-HU" altLang="hu-HU" sz="2600" b="1" smtClean="0">
                <a:solidFill>
                  <a:srgbClr val="FF9900"/>
                </a:solidFill>
                <a:latin typeface="Tahoma" pitchFamily="34" charset="0"/>
                <a:cs typeface="Tahoma" pitchFamily="34" charset="0"/>
              </a:rPr>
              <a:t>BIOLÓGIAI SOKFÉLESÉG (biodiverzitás)</a:t>
            </a:r>
          </a:p>
          <a:p>
            <a:pPr eaLnBrk="1" hangingPunct="1">
              <a:lnSpc>
                <a:spcPct val="80000"/>
              </a:lnSpc>
              <a:buFontTx/>
              <a:buNone/>
            </a:pPr>
            <a:r>
              <a:rPr lang="hu-HU" altLang="hu-HU" sz="2600" b="1" smtClean="0">
                <a:solidFill>
                  <a:srgbClr val="33CC33"/>
                </a:solidFill>
                <a:latin typeface="Tahoma" pitchFamily="34" charset="0"/>
                <a:cs typeface="Tahoma" pitchFamily="34" charset="0"/>
              </a:rPr>
              <a:t>ÉLŐ SZERVEZET</a:t>
            </a:r>
          </a:p>
          <a:p>
            <a:pPr eaLnBrk="1" hangingPunct="1">
              <a:lnSpc>
                <a:spcPct val="80000"/>
              </a:lnSpc>
              <a:buFontTx/>
              <a:buNone/>
            </a:pPr>
            <a:r>
              <a:rPr lang="hu-HU" altLang="hu-HU" sz="2600" b="1" smtClean="0">
                <a:solidFill>
                  <a:srgbClr val="33CC33"/>
                </a:solidFill>
                <a:latin typeface="Tahoma" pitchFamily="34" charset="0"/>
                <a:cs typeface="Tahoma" pitchFamily="34" charset="0"/>
              </a:rPr>
              <a:t>EGYED (PÉLDÁNY)</a:t>
            </a: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pPr eaLnBrk="1" hangingPunct="1"/>
            <a:r>
              <a:rPr lang="hu-HU" altLang="hu-HU" sz="3300" b="1" smtClean="0">
                <a:solidFill>
                  <a:srgbClr val="FF0000"/>
                </a:solidFill>
                <a:latin typeface="Tahoma" pitchFamily="34" charset="0"/>
                <a:cs typeface="Tahoma" pitchFamily="34" charset="0"/>
              </a:rPr>
              <a:t>Tájegyezmény</a:t>
            </a:r>
          </a:p>
        </p:txBody>
      </p:sp>
      <p:sp>
        <p:nvSpPr>
          <p:cNvPr id="362499" name="Rectangle 3"/>
          <p:cNvSpPr>
            <a:spLocks noGrp="1" noChangeArrowheads="1"/>
          </p:cNvSpPr>
          <p:nvPr>
            <p:ph type="body" idx="1"/>
          </p:nvPr>
        </p:nvSpPr>
        <p:spPr>
          <a:xfrm>
            <a:off x="468313" y="1628775"/>
            <a:ext cx="8229600" cy="4525963"/>
          </a:xfrm>
        </p:spPr>
        <p:txBody>
          <a:bodyPr/>
          <a:lstStyle/>
          <a:p>
            <a:pPr eaLnBrk="1" hangingPunct="1">
              <a:buFontTx/>
              <a:buNone/>
            </a:pPr>
            <a:r>
              <a:rPr lang="hu-HU" altLang="hu-HU" sz="3000" smtClean="0">
                <a:latin typeface="Tahoma" pitchFamily="34" charset="0"/>
                <a:cs typeface="Tahoma" pitchFamily="34" charset="0"/>
              </a:rPr>
              <a:t>Célkitűzés: </a:t>
            </a:r>
          </a:p>
          <a:p>
            <a:pPr eaLnBrk="1" hangingPunct="1">
              <a:buFontTx/>
              <a:buNone/>
            </a:pPr>
            <a:r>
              <a:rPr lang="hu-HU" altLang="hu-HU" sz="3000" smtClean="0">
                <a:latin typeface="Tahoma" pitchFamily="34" charset="0"/>
                <a:cs typeface="Tahoma" pitchFamily="34" charset="0"/>
              </a:rPr>
              <a:t>	általános jogi keret biztosítása Európa összes tájának védelméhez, az ezzel kapcsolatos kezelési és tervezési feladatokhoz, a nemzetközi (európai) együttműködéshez és a nemzeti szinten megvalósítandó tevékenységekhez.</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pPr eaLnBrk="1" hangingPunct="1"/>
            <a:r>
              <a:rPr lang="hu-HU" altLang="hu-HU" sz="3100" b="1" smtClean="0">
                <a:solidFill>
                  <a:schemeClr val="accent2"/>
                </a:solidFill>
                <a:latin typeface="Tahoma" pitchFamily="34" charset="0"/>
                <a:cs typeface="Tahoma" pitchFamily="34" charset="0"/>
              </a:rPr>
              <a:t>Tájegyezmény</a:t>
            </a:r>
            <a:br>
              <a:rPr lang="hu-HU" altLang="hu-HU" sz="3100" b="1" smtClean="0">
                <a:solidFill>
                  <a:schemeClr val="accent2"/>
                </a:solidFill>
                <a:latin typeface="Tahoma" pitchFamily="34" charset="0"/>
                <a:cs typeface="Tahoma" pitchFamily="34" charset="0"/>
              </a:rPr>
            </a:br>
            <a:r>
              <a:rPr lang="hu-HU" altLang="hu-HU" sz="3100" b="1" smtClean="0">
                <a:solidFill>
                  <a:schemeClr val="accent2"/>
                </a:solidFill>
                <a:latin typeface="Tahoma" pitchFamily="34" charset="0"/>
                <a:cs typeface="Tahoma" pitchFamily="34" charset="0"/>
              </a:rPr>
              <a:t>kihirdetése</a:t>
            </a:r>
          </a:p>
        </p:txBody>
      </p:sp>
      <p:sp>
        <p:nvSpPr>
          <p:cNvPr id="363523" name="Rectangle 3"/>
          <p:cNvSpPr>
            <a:spLocks noGrp="1" noChangeArrowheads="1"/>
          </p:cNvSpPr>
          <p:nvPr>
            <p:ph type="body" idx="1"/>
          </p:nvPr>
        </p:nvSpPr>
        <p:spPr/>
        <p:txBody>
          <a:bodyPr/>
          <a:lstStyle/>
          <a:p>
            <a:pPr eaLnBrk="1" hangingPunct="1">
              <a:buFontTx/>
              <a:buNone/>
            </a:pPr>
            <a:endParaRPr lang="hu-HU" altLang="hu-HU" sz="800" u="sng" dirty="0" smtClean="0"/>
          </a:p>
          <a:p>
            <a:pPr eaLnBrk="1" hangingPunct="1"/>
            <a:r>
              <a:rPr lang="hu-HU" altLang="hu-HU" sz="3000" dirty="0" smtClean="0">
                <a:solidFill>
                  <a:srgbClr val="CC0000"/>
                </a:solidFill>
                <a:latin typeface="Tahoma" pitchFamily="34" charset="0"/>
                <a:cs typeface="Tahoma" pitchFamily="34" charset="0"/>
              </a:rPr>
              <a:t>2007. évi CXI. törvény</a:t>
            </a:r>
            <a:r>
              <a:rPr lang="hu-HU" altLang="hu-HU" sz="3000" dirty="0" smtClean="0">
                <a:latin typeface="Tahoma" pitchFamily="34" charset="0"/>
                <a:cs typeface="Tahoma" pitchFamily="34" charset="0"/>
              </a:rPr>
              <a:t> a Firenzében, 2000. </a:t>
            </a:r>
          </a:p>
          <a:p>
            <a:pPr marL="0" indent="0" eaLnBrk="1" hangingPunct="1">
              <a:buNone/>
            </a:pPr>
            <a:r>
              <a:rPr lang="hu-HU" altLang="hu-HU" sz="3000" dirty="0" smtClean="0">
                <a:latin typeface="Tahoma" pitchFamily="34" charset="0"/>
                <a:cs typeface="Tahoma" pitchFamily="34" charset="0"/>
              </a:rPr>
              <a:t>október 20-án kelt, </a:t>
            </a:r>
            <a:r>
              <a:rPr lang="hu-HU" altLang="hu-HU" sz="3000" u="sng" dirty="0" smtClean="0">
                <a:latin typeface="Tahoma" pitchFamily="34" charset="0"/>
                <a:cs typeface="Tahoma" pitchFamily="34" charset="0"/>
              </a:rPr>
              <a:t>az Európai Táj Egyezmény</a:t>
            </a:r>
            <a:r>
              <a:rPr lang="hu-HU" altLang="hu-HU" sz="3000" dirty="0" smtClean="0">
                <a:latin typeface="Tahoma" pitchFamily="34" charset="0"/>
                <a:cs typeface="Tahoma" pitchFamily="34" charset="0"/>
              </a:rPr>
              <a:t> </a:t>
            </a:r>
          </a:p>
          <a:p>
            <a:pPr marL="0" indent="0" eaLnBrk="1" hangingPunct="1">
              <a:buNone/>
            </a:pPr>
            <a:r>
              <a:rPr lang="hu-HU" altLang="hu-HU" sz="3000" dirty="0" smtClean="0">
                <a:latin typeface="Tahoma" pitchFamily="34" charset="0"/>
                <a:cs typeface="Tahoma" pitchFamily="34" charset="0"/>
              </a:rPr>
              <a:t>kihirdetéséről</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250825" y="20638"/>
            <a:ext cx="8229600" cy="1176337"/>
          </a:xfrm>
        </p:spPr>
        <p:txBody>
          <a:bodyPr/>
          <a:lstStyle/>
          <a:p>
            <a:pPr eaLnBrk="1" hangingPunct="1"/>
            <a:r>
              <a:rPr lang="hu-HU" altLang="hu-HU" sz="3300" b="1" smtClean="0">
                <a:solidFill>
                  <a:srgbClr val="FF0000"/>
                </a:solidFill>
                <a:latin typeface="Tahoma" pitchFamily="34" charset="0"/>
                <a:cs typeface="Tahoma" pitchFamily="34" charset="0"/>
              </a:rPr>
              <a:t>Világörökség Egyezmény </a:t>
            </a:r>
            <a:br>
              <a:rPr lang="hu-HU" altLang="hu-HU" sz="3300" b="1" smtClean="0">
                <a:solidFill>
                  <a:srgbClr val="FF0000"/>
                </a:solidFill>
                <a:latin typeface="Tahoma" pitchFamily="34" charset="0"/>
                <a:cs typeface="Tahoma" pitchFamily="34" charset="0"/>
              </a:rPr>
            </a:br>
            <a:r>
              <a:rPr lang="hu-HU" altLang="hu-HU" sz="3300" b="1" smtClean="0">
                <a:solidFill>
                  <a:schemeClr val="accent2"/>
                </a:solidFill>
                <a:latin typeface="Tahoma" pitchFamily="34" charset="0"/>
                <a:cs typeface="Tahoma" pitchFamily="34" charset="0"/>
              </a:rPr>
              <a:t>és kihirdetése</a:t>
            </a:r>
          </a:p>
        </p:txBody>
      </p:sp>
      <p:sp>
        <p:nvSpPr>
          <p:cNvPr id="364547" name="Rectangle 3"/>
          <p:cNvSpPr>
            <a:spLocks noGrp="1" noChangeArrowheads="1"/>
          </p:cNvSpPr>
          <p:nvPr>
            <p:ph type="body" idx="1"/>
          </p:nvPr>
        </p:nvSpPr>
        <p:spPr>
          <a:xfrm>
            <a:off x="457200" y="1268413"/>
            <a:ext cx="8147050" cy="5400947"/>
          </a:xfrm>
        </p:spPr>
        <p:txBody>
          <a:bodyPr/>
          <a:lstStyle/>
          <a:p>
            <a:pPr eaLnBrk="1" hangingPunct="1">
              <a:lnSpc>
                <a:spcPct val="80000"/>
              </a:lnSpc>
              <a:buFontTx/>
              <a:buNone/>
            </a:pPr>
            <a:r>
              <a:rPr lang="hu-HU" altLang="hu-HU" sz="2400" dirty="0" smtClean="0">
                <a:solidFill>
                  <a:srgbClr val="FF0000"/>
                </a:solidFill>
              </a:rPr>
              <a:t>	    </a:t>
            </a:r>
            <a:r>
              <a:rPr lang="hu-HU" altLang="hu-HU" sz="3100" dirty="0" smtClean="0">
                <a:solidFill>
                  <a:srgbClr val="FF0000"/>
                </a:solidFill>
                <a:latin typeface="Tahoma" pitchFamily="34" charset="0"/>
                <a:cs typeface="Tahoma" pitchFamily="34" charset="0"/>
              </a:rPr>
              <a:t>Az </a:t>
            </a:r>
            <a:r>
              <a:rPr lang="hu-HU" altLang="hu-HU" sz="3100" dirty="0" err="1" smtClean="0">
                <a:solidFill>
                  <a:srgbClr val="FF0000"/>
                </a:solidFill>
                <a:latin typeface="Tahoma" pitchFamily="34" charset="0"/>
                <a:cs typeface="Tahoma" pitchFamily="34" charset="0"/>
              </a:rPr>
              <a:t>Unesco</a:t>
            </a:r>
            <a:r>
              <a:rPr lang="hu-HU" altLang="hu-HU" sz="3100" dirty="0" smtClean="0">
                <a:solidFill>
                  <a:srgbClr val="FF0000"/>
                </a:solidFill>
                <a:latin typeface="Tahoma" pitchFamily="34" charset="0"/>
                <a:cs typeface="Tahoma" pitchFamily="34" charset="0"/>
              </a:rPr>
              <a:t> Világörökség Egyezménye </a:t>
            </a:r>
          </a:p>
          <a:p>
            <a:pPr algn="ctr" eaLnBrk="1" hangingPunct="1">
              <a:lnSpc>
                <a:spcPct val="80000"/>
              </a:lnSpc>
              <a:buFontTx/>
              <a:buNone/>
            </a:pPr>
            <a:r>
              <a:rPr lang="hu-HU" altLang="hu-HU" sz="3100" dirty="0" smtClean="0">
                <a:solidFill>
                  <a:srgbClr val="FF0000"/>
                </a:solidFill>
                <a:latin typeface="Tahoma" pitchFamily="34" charset="0"/>
                <a:cs typeface="Tahoma" pitchFamily="34" charset="0"/>
              </a:rPr>
              <a:t>a Világ Kulturális és Természeti Örökségének Védelméről </a:t>
            </a:r>
          </a:p>
          <a:p>
            <a:pPr algn="ctr" eaLnBrk="1" hangingPunct="1">
              <a:lnSpc>
                <a:spcPct val="80000"/>
              </a:lnSpc>
              <a:buFontTx/>
              <a:buNone/>
            </a:pPr>
            <a:r>
              <a:rPr lang="hu-HU" altLang="hu-HU" sz="3100" b="1" dirty="0" smtClean="0">
                <a:solidFill>
                  <a:srgbClr val="FF0000"/>
                </a:solidFill>
                <a:latin typeface="Tahoma" pitchFamily="34" charset="0"/>
                <a:cs typeface="Tahoma" pitchFamily="34" charset="0"/>
              </a:rPr>
              <a:t>	    (Világörökség Egyezmény)</a:t>
            </a:r>
          </a:p>
          <a:p>
            <a:pPr eaLnBrk="1" hangingPunct="1">
              <a:lnSpc>
                <a:spcPct val="80000"/>
              </a:lnSpc>
              <a:buFontTx/>
              <a:buNone/>
            </a:pPr>
            <a:endParaRPr lang="hu-HU" altLang="hu-HU" sz="1000" b="1" dirty="0" smtClean="0">
              <a:solidFill>
                <a:srgbClr val="FF0000"/>
              </a:solidFill>
            </a:endParaRPr>
          </a:p>
          <a:p>
            <a:pPr eaLnBrk="1" hangingPunct="1">
              <a:lnSpc>
                <a:spcPct val="80000"/>
              </a:lnSpc>
              <a:buFontTx/>
              <a:buNone/>
            </a:pPr>
            <a:r>
              <a:rPr lang="hu-HU" altLang="hu-HU" sz="2800" dirty="0" smtClean="0">
                <a:latin typeface="Tahoma" pitchFamily="34" charset="0"/>
                <a:cs typeface="Tahoma" pitchFamily="34" charset="0"/>
              </a:rPr>
              <a:t>ENSZ Stockholm, UNESCO Párizs, 1972.</a:t>
            </a:r>
          </a:p>
          <a:p>
            <a:pPr eaLnBrk="1" hangingPunct="1">
              <a:lnSpc>
                <a:spcPct val="80000"/>
              </a:lnSpc>
              <a:buFontTx/>
              <a:buNone/>
            </a:pPr>
            <a:r>
              <a:rPr lang="hu-HU" altLang="hu-HU" sz="2800" dirty="0" smtClean="0">
                <a:latin typeface="Tahoma" pitchFamily="34" charset="0"/>
                <a:cs typeface="Tahoma" pitchFamily="34" charset="0"/>
              </a:rPr>
              <a:t>Magyarország csatlakozása: 1985.</a:t>
            </a:r>
            <a:endParaRPr lang="hu-HU" altLang="hu-HU" sz="1000" dirty="0" smtClean="0">
              <a:latin typeface="Tahoma" pitchFamily="34" charset="0"/>
              <a:cs typeface="Tahoma" pitchFamily="34" charset="0"/>
            </a:endParaRPr>
          </a:p>
          <a:p>
            <a:pPr eaLnBrk="1" hangingPunct="1">
              <a:lnSpc>
                <a:spcPct val="80000"/>
              </a:lnSpc>
              <a:buFontTx/>
              <a:buNone/>
            </a:pPr>
            <a:endParaRPr lang="hu-HU" altLang="hu-HU" sz="1000" dirty="0" smtClean="0">
              <a:solidFill>
                <a:srgbClr val="006600"/>
              </a:solidFill>
              <a:latin typeface="Tahoma" pitchFamily="34" charset="0"/>
              <a:cs typeface="Tahoma" pitchFamily="34" charset="0"/>
            </a:endParaRPr>
          </a:p>
          <a:p>
            <a:pPr eaLnBrk="1" hangingPunct="1">
              <a:lnSpc>
                <a:spcPct val="80000"/>
              </a:lnSpc>
              <a:buFontTx/>
              <a:buNone/>
            </a:pPr>
            <a:r>
              <a:rPr lang="hu-HU" altLang="hu-HU" sz="2800" dirty="0" smtClean="0">
                <a:solidFill>
                  <a:srgbClr val="006600"/>
                </a:solidFill>
                <a:latin typeface="Tahoma" pitchFamily="34" charset="0"/>
                <a:cs typeface="Tahoma" pitchFamily="34" charset="0"/>
              </a:rPr>
              <a:t>Természeti világörökségi helyszín</a:t>
            </a:r>
          </a:p>
          <a:p>
            <a:pPr eaLnBrk="1" hangingPunct="1">
              <a:lnSpc>
                <a:spcPct val="80000"/>
              </a:lnSpc>
              <a:buFontTx/>
              <a:buNone/>
            </a:pPr>
            <a:r>
              <a:rPr lang="hu-HU" altLang="hu-HU" sz="2800" dirty="0" smtClean="0">
                <a:solidFill>
                  <a:srgbClr val="006600"/>
                </a:solidFill>
                <a:latin typeface="Tahoma" pitchFamily="34" charset="0"/>
                <a:cs typeface="Tahoma" pitchFamily="34" charset="0"/>
              </a:rPr>
              <a:t>Kulturális világörökségi helyszín</a:t>
            </a:r>
          </a:p>
          <a:p>
            <a:pPr eaLnBrk="1" hangingPunct="1">
              <a:lnSpc>
                <a:spcPct val="80000"/>
              </a:lnSpc>
              <a:buFontTx/>
              <a:buNone/>
            </a:pPr>
            <a:r>
              <a:rPr lang="hu-HU" altLang="hu-HU" sz="2800" dirty="0" smtClean="0">
                <a:solidFill>
                  <a:srgbClr val="006600"/>
                </a:solidFill>
                <a:latin typeface="Tahoma" pitchFamily="34" charset="0"/>
                <a:cs typeface="Tahoma" pitchFamily="34" charset="0"/>
              </a:rPr>
              <a:t>Vegyes világörökségi helyszín (</a:t>
            </a:r>
            <a:r>
              <a:rPr lang="hu-HU" altLang="hu-HU" sz="2800" dirty="0" err="1" smtClean="0">
                <a:solidFill>
                  <a:srgbClr val="006600"/>
                </a:solidFill>
                <a:latin typeface="Tahoma" pitchFamily="34" charset="0"/>
                <a:cs typeface="Tahoma" pitchFamily="34" charset="0"/>
              </a:rPr>
              <a:t>kultúrtáj</a:t>
            </a:r>
            <a:r>
              <a:rPr lang="hu-HU" altLang="hu-HU" sz="2800" dirty="0" smtClean="0">
                <a:solidFill>
                  <a:srgbClr val="006600"/>
                </a:solidFill>
                <a:latin typeface="Tahoma" pitchFamily="34" charset="0"/>
                <a:cs typeface="Tahoma" pitchFamily="34" charset="0"/>
              </a:rPr>
              <a:t>)</a:t>
            </a:r>
          </a:p>
          <a:p>
            <a:pPr eaLnBrk="1" hangingPunct="1">
              <a:lnSpc>
                <a:spcPct val="80000"/>
              </a:lnSpc>
              <a:buFontTx/>
              <a:buNone/>
            </a:pPr>
            <a:endParaRPr lang="hu-HU" altLang="hu-HU" sz="1000" dirty="0" smtClean="0">
              <a:solidFill>
                <a:srgbClr val="006600"/>
              </a:solidFill>
              <a:latin typeface="Tahoma" pitchFamily="34" charset="0"/>
              <a:cs typeface="Tahoma" pitchFamily="34" charset="0"/>
            </a:endParaRPr>
          </a:p>
          <a:p>
            <a:pPr eaLnBrk="1" hangingPunct="1">
              <a:lnSpc>
                <a:spcPct val="80000"/>
              </a:lnSpc>
            </a:pPr>
            <a:r>
              <a:rPr lang="hu-HU" altLang="hu-HU" sz="2800" dirty="0" smtClean="0">
                <a:solidFill>
                  <a:srgbClr val="CC0000"/>
                </a:solidFill>
                <a:latin typeface="Tahoma" pitchFamily="34" charset="0"/>
                <a:cs typeface="Tahoma" pitchFamily="34" charset="0"/>
              </a:rPr>
              <a:t>2011. évi LXXVII. törvény</a:t>
            </a:r>
            <a:r>
              <a:rPr lang="hu-HU" altLang="hu-HU" sz="2800" dirty="0" smtClean="0">
                <a:latin typeface="Tahoma" pitchFamily="34" charset="0"/>
                <a:cs typeface="Tahoma" pitchFamily="34" charset="0"/>
              </a:rPr>
              <a:t> </a:t>
            </a:r>
            <a:r>
              <a:rPr lang="hu-HU" altLang="hu-HU" sz="2800" u="sng" dirty="0" smtClean="0">
                <a:latin typeface="Tahoma" pitchFamily="34" charset="0"/>
                <a:cs typeface="Tahoma" pitchFamily="34" charset="0"/>
              </a:rPr>
              <a:t>a világörökségről</a:t>
            </a:r>
          </a:p>
          <a:p>
            <a:pPr eaLnBrk="1" hangingPunct="1">
              <a:lnSpc>
                <a:spcPct val="80000"/>
              </a:lnSpc>
              <a:buFontTx/>
              <a:buNone/>
            </a:pPr>
            <a:endParaRPr lang="hu-HU" altLang="hu-HU" sz="1600" u="sng" dirty="0" smtClean="0"/>
          </a:p>
          <a:p>
            <a:pPr eaLnBrk="1" hangingPunct="1">
              <a:lnSpc>
                <a:spcPct val="80000"/>
              </a:lnSpc>
              <a:buFontTx/>
              <a:buNone/>
            </a:pPr>
            <a:endParaRPr lang="hu-HU" altLang="hu-HU" sz="1600" u="sng" dirty="0" smtClean="0"/>
          </a:p>
          <a:p>
            <a:pPr eaLnBrk="1" hangingPunct="1">
              <a:lnSpc>
                <a:spcPct val="80000"/>
              </a:lnSpc>
              <a:buFontTx/>
              <a:buNone/>
            </a:pPr>
            <a:endParaRPr lang="hu-HU" altLang="hu-HU" sz="2200" dirty="0" smtClean="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468313" y="188913"/>
            <a:ext cx="8229600" cy="1008062"/>
          </a:xfrm>
        </p:spPr>
        <p:txBody>
          <a:bodyPr/>
          <a:lstStyle/>
          <a:p>
            <a:pPr eaLnBrk="1" hangingPunct="1"/>
            <a:r>
              <a:rPr lang="hu-HU" altLang="hu-HU" sz="3100" b="1" smtClean="0">
                <a:solidFill>
                  <a:srgbClr val="FF0000"/>
                </a:solidFill>
                <a:latin typeface="Tahoma" pitchFamily="34" charset="0"/>
                <a:cs typeface="Tahoma" pitchFamily="34" charset="0"/>
              </a:rPr>
              <a:t/>
            </a:r>
            <a:br>
              <a:rPr lang="hu-HU" altLang="hu-HU" sz="3100" b="1" smtClean="0">
                <a:solidFill>
                  <a:srgbClr val="FF0000"/>
                </a:solidFill>
                <a:latin typeface="Tahoma" pitchFamily="34" charset="0"/>
                <a:cs typeface="Tahoma" pitchFamily="34" charset="0"/>
              </a:rPr>
            </a:br>
            <a:r>
              <a:rPr lang="hu-HU" altLang="hu-HU" sz="3300" b="1" smtClean="0">
                <a:solidFill>
                  <a:srgbClr val="FF0000"/>
                </a:solidFill>
                <a:latin typeface="Tahoma" pitchFamily="34" charset="0"/>
                <a:cs typeface="Tahoma" pitchFamily="34" charset="0"/>
              </a:rPr>
              <a:t>Kárpátok Egyezmény</a:t>
            </a:r>
            <a:r>
              <a:rPr lang="hu-HU" altLang="hu-HU" sz="3300" b="1" smtClean="0">
                <a:solidFill>
                  <a:srgbClr val="333399"/>
                </a:solidFill>
                <a:latin typeface="Tahoma" pitchFamily="34" charset="0"/>
                <a:cs typeface="Tahoma" pitchFamily="34" charset="0"/>
              </a:rPr>
              <a:t> és kihirdetése</a:t>
            </a:r>
            <a:r>
              <a:rPr lang="hu-HU" altLang="hu-HU" sz="3200" b="1" smtClean="0">
                <a:solidFill>
                  <a:schemeClr val="accent2"/>
                </a:solidFill>
              </a:rPr>
              <a:t/>
            </a:r>
            <a:br>
              <a:rPr lang="hu-HU" altLang="hu-HU" sz="3200" b="1" smtClean="0">
                <a:solidFill>
                  <a:schemeClr val="accent2"/>
                </a:solidFill>
              </a:rPr>
            </a:br>
            <a:r>
              <a:rPr lang="hu-HU" altLang="hu-HU" sz="3200" b="1" smtClean="0">
                <a:solidFill>
                  <a:schemeClr val="accent2"/>
                </a:solidFill>
              </a:rPr>
              <a:t> </a:t>
            </a:r>
            <a:endParaRPr lang="hu-HU" altLang="hu-HU" sz="3100" b="1" smtClean="0">
              <a:solidFill>
                <a:schemeClr val="accent2"/>
              </a:solidFill>
              <a:latin typeface="Tahoma" pitchFamily="34" charset="0"/>
              <a:cs typeface="Tahoma" pitchFamily="34" charset="0"/>
            </a:endParaRPr>
          </a:p>
        </p:txBody>
      </p:sp>
      <p:sp>
        <p:nvSpPr>
          <p:cNvPr id="365571" name="Rectangle 3"/>
          <p:cNvSpPr>
            <a:spLocks noGrp="1" noChangeArrowheads="1"/>
          </p:cNvSpPr>
          <p:nvPr>
            <p:ph type="body" idx="1"/>
          </p:nvPr>
        </p:nvSpPr>
        <p:spPr>
          <a:xfrm>
            <a:off x="457200" y="1412875"/>
            <a:ext cx="8229600" cy="4968875"/>
          </a:xfrm>
        </p:spPr>
        <p:txBody>
          <a:bodyPr/>
          <a:lstStyle/>
          <a:p>
            <a:pPr eaLnBrk="1" hangingPunct="1">
              <a:buFontTx/>
              <a:buNone/>
            </a:pPr>
            <a:r>
              <a:rPr lang="hu-HU" altLang="hu-HU" dirty="0" smtClean="0">
                <a:solidFill>
                  <a:srgbClr val="FF0000"/>
                </a:solidFill>
              </a:rPr>
              <a:t>   </a:t>
            </a:r>
            <a:r>
              <a:rPr lang="hu-HU" altLang="hu-HU" sz="3100" dirty="0" smtClean="0">
                <a:solidFill>
                  <a:srgbClr val="FF0000"/>
                </a:solidFill>
                <a:latin typeface="Tahoma" pitchFamily="34" charset="0"/>
                <a:cs typeface="Tahoma" pitchFamily="34" charset="0"/>
              </a:rPr>
              <a:t>Keretegyezmény a Kárpátok Védelméről és       Fenntartható Fejlesztéséről </a:t>
            </a:r>
          </a:p>
          <a:p>
            <a:pPr eaLnBrk="1" hangingPunct="1">
              <a:buFontTx/>
              <a:buNone/>
            </a:pPr>
            <a:r>
              <a:rPr lang="hu-HU" altLang="hu-HU" sz="3100" dirty="0" smtClean="0">
                <a:solidFill>
                  <a:srgbClr val="FF0000"/>
                </a:solidFill>
                <a:latin typeface="Tahoma" pitchFamily="34" charset="0"/>
                <a:cs typeface="Tahoma" pitchFamily="34" charset="0"/>
              </a:rPr>
              <a:t>	(Kárpátok Egyezmény)</a:t>
            </a:r>
          </a:p>
          <a:p>
            <a:pPr eaLnBrk="1" hangingPunct="1">
              <a:buFontTx/>
              <a:buNone/>
            </a:pPr>
            <a:endParaRPr lang="hu-HU" altLang="hu-HU" sz="800" dirty="0" smtClean="0"/>
          </a:p>
          <a:p>
            <a:pPr eaLnBrk="1" hangingPunct="1">
              <a:buFontTx/>
              <a:buNone/>
            </a:pPr>
            <a:r>
              <a:rPr lang="hu-HU" altLang="hu-HU" sz="3000" dirty="0" smtClean="0">
                <a:latin typeface="Tahoma" pitchFamily="34" charset="0"/>
                <a:cs typeface="Tahoma" pitchFamily="34" charset="0"/>
              </a:rPr>
              <a:t>	Elfogadás: Kijev 2003, aláírás 2004, hatálybalépés 2006.</a:t>
            </a:r>
          </a:p>
          <a:p>
            <a:pPr eaLnBrk="1" hangingPunct="1">
              <a:buFontTx/>
              <a:buNone/>
            </a:pPr>
            <a:endParaRPr lang="hu-HU" altLang="hu-HU" sz="800" dirty="0" smtClean="0">
              <a:latin typeface="Tahoma" pitchFamily="34" charset="0"/>
              <a:cs typeface="Tahoma" pitchFamily="34" charset="0"/>
            </a:endParaRPr>
          </a:p>
          <a:p>
            <a:pPr eaLnBrk="1" hangingPunct="1"/>
            <a:r>
              <a:rPr lang="hu-HU" altLang="hu-HU" sz="3000" dirty="0" smtClean="0">
                <a:solidFill>
                  <a:srgbClr val="CC0000"/>
                </a:solidFill>
                <a:latin typeface="Tahoma" pitchFamily="34" charset="0"/>
                <a:cs typeface="Tahoma" pitchFamily="34" charset="0"/>
              </a:rPr>
              <a:t>306/2005. (XII. 25.) Korm. rendelet</a:t>
            </a:r>
            <a:r>
              <a:rPr lang="hu-HU" altLang="hu-HU" sz="3000" dirty="0" smtClean="0">
                <a:latin typeface="Tahoma" pitchFamily="34" charset="0"/>
                <a:cs typeface="Tahoma" pitchFamily="34" charset="0"/>
              </a:rPr>
              <a:t> </a:t>
            </a:r>
          </a:p>
          <a:p>
            <a:pPr eaLnBrk="1" hangingPunct="1">
              <a:buFontTx/>
              <a:buNone/>
            </a:pPr>
            <a:r>
              <a:rPr lang="hu-HU" altLang="hu-HU" sz="2850" u="sng" dirty="0" smtClean="0">
                <a:latin typeface="Tahoma" pitchFamily="34" charset="0"/>
                <a:cs typeface="Tahoma" pitchFamily="34" charset="0"/>
              </a:rPr>
              <a:t>a Kárpátok védelméről és fenntartható </a:t>
            </a:r>
          </a:p>
          <a:p>
            <a:pPr eaLnBrk="1" hangingPunct="1">
              <a:buFontTx/>
              <a:buNone/>
            </a:pPr>
            <a:r>
              <a:rPr lang="hu-HU" altLang="hu-HU" sz="2850" u="sng" dirty="0" smtClean="0">
                <a:latin typeface="Tahoma" pitchFamily="34" charset="0"/>
                <a:cs typeface="Tahoma" pitchFamily="34" charset="0"/>
              </a:rPr>
              <a:t>fejlesztéséről</a:t>
            </a:r>
            <a:r>
              <a:rPr lang="hu-HU" altLang="hu-HU" sz="2850" dirty="0" smtClean="0">
                <a:latin typeface="Tahoma" pitchFamily="34" charset="0"/>
                <a:cs typeface="Tahoma" pitchFamily="34" charset="0"/>
              </a:rPr>
              <a:t> szóló Keretegyezmény kihirdetéséről</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989138"/>
            <a:ext cx="7772400" cy="1611312"/>
          </a:xfrm>
        </p:spPr>
        <p:txBody>
          <a:bodyPr/>
          <a:lstStyle/>
          <a:p>
            <a:pPr eaLnBrk="1" hangingPunct="1"/>
            <a:r>
              <a:rPr lang="hu-HU" altLang="hu-HU" sz="3500" b="1" smtClean="0">
                <a:solidFill>
                  <a:srgbClr val="CC3300"/>
                </a:solidFill>
                <a:latin typeface="Tahoma" pitchFamily="34" charset="0"/>
                <a:cs typeface="Tahoma" pitchFamily="34" charset="0"/>
              </a:rPr>
              <a:t>Nemzetközi jelentőségű (nemzetközi minősítésű)</a:t>
            </a:r>
            <a:br>
              <a:rPr lang="hu-HU" altLang="hu-HU" sz="3500" b="1" smtClean="0">
                <a:solidFill>
                  <a:srgbClr val="CC3300"/>
                </a:solidFill>
                <a:latin typeface="Tahoma" pitchFamily="34" charset="0"/>
                <a:cs typeface="Tahoma" pitchFamily="34" charset="0"/>
              </a:rPr>
            </a:br>
            <a:r>
              <a:rPr lang="hu-HU" altLang="hu-HU" sz="3500" b="1" smtClean="0">
                <a:solidFill>
                  <a:srgbClr val="CC3300"/>
                </a:solidFill>
                <a:latin typeface="Tahoma" pitchFamily="34" charset="0"/>
                <a:cs typeface="Tahoma" pitchFamily="34" charset="0"/>
              </a:rPr>
              <a:t>természeti területek</a:t>
            </a:r>
          </a:p>
        </p:txBody>
      </p:sp>
      <p:sp>
        <p:nvSpPr>
          <p:cNvPr id="366595" name="Rectangle 3"/>
          <p:cNvSpPr>
            <a:spLocks noGrp="1" noChangeArrowheads="1"/>
          </p:cNvSpPr>
          <p:nvPr>
            <p:ph type="subTitle" idx="1"/>
          </p:nvPr>
        </p:nvSpPr>
        <p:spPr>
          <a:xfrm>
            <a:off x="1371600" y="3886200"/>
            <a:ext cx="6400800" cy="550863"/>
          </a:xfrm>
        </p:spPr>
        <p:txBody>
          <a:bodyPr/>
          <a:lstStyle/>
          <a:p>
            <a:pPr eaLnBrk="1" hangingPunct="1"/>
            <a:r>
              <a:rPr lang="hu-HU" altLang="hu-HU" sz="2800" b="1" smtClean="0">
                <a:solidFill>
                  <a:srgbClr val="CC3300"/>
                </a:solidFill>
                <a:latin typeface="Tahoma" pitchFamily="34" charset="0"/>
                <a:cs typeface="Tahoma" pitchFamily="34" charset="0"/>
              </a:rPr>
              <a:t>amire különösen büszkék vagyunk</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pPr eaLnBrk="1" hangingPunct="1"/>
            <a:r>
              <a:rPr lang="hu-HU" altLang="hu-HU" sz="4000" smtClean="0"/>
              <a:t/>
            </a:r>
            <a:br>
              <a:rPr lang="hu-HU" altLang="hu-HU" sz="4000" smtClean="0"/>
            </a:br>
            <a:r>
              <a:rPr lang="hu-HU" altLang="hu-HU" sz="3300" b="1" smtClean="0">
                <a:solidFill>
                  <a:srgbClr val="CC3300"/>
                </a:solidFill>
                <a:latin typeface="Tahoma" pitchFamily="34" charset="0"/>
                <a:cs typeface="Tahoma" pitchFamily="34" charset="0"/>
              </a:rPr>
              <a:t>UNESCO Világörökség Egyezmény keretében világörökségi elismerés</a:t>
            </a:r>
            <a:r>
              <a:rPr lang="hu-HU" altLang="hu-HU" sz="3600" smtClean="0">
                <a:solidFill>
                  <a:srgbClr val="CC3300"/>
                </a:solidFill>
                <a:latin typeface="Tahoma" pitchFamily="34" charset="0"/>
                <a:cs typeface="Tahoma" pitchFamily="34" charset="0"/>
              </a:rPr>
              <a:t/>
            </a:r>
            <a:br>
              <a:rPr lang="hu-HU" altLang="hu-HU" sz="3600" smtClean="0">
                <a:solidFill>
                  <a:srgbClr val="CC3300"/>
                </a:solidFill>
                <a:latin typeface="Tahoma" pitchFamily="34" charset="0"/>
                <a:cs typeface="Tahoma" pitchFamily="34" charset="0"/>
              </a:rPr>
            </a:br>
            <a:endParaRPr lang="hu-HU" altLang="hu-HU" sz="3600" smtClean="0">
              <a:solidFill>
                <a:srgbClr val="CC3300"/>
              </a:solidFill>
              <a:latin typeface="Tahoma" pitchFamily="34" charset="0"/>
              <a:cs typeface="Tahoma" pitchFamily="34" charset="0"/>
            </a:endParaRPr>
          </a:p>
        </p:txBody>
      </p:sp>
      <p:sp>
        <p:nvSpPr>
          <p:cNvPr id="367619" name="Rectangle 3"/>
          <p:cNvSpPr>
            <a:spLocks noGrp="1" noChangeArrowheads="1"/>
          </p:cNvSpPr>
          <p:nvPr>
            <p:ph type="body" idx="1"/>
          </p:nvPr>
        </p:nvSpPr>
        <p:spPr/>
        <p:txBody>
          <a:bodyPr/>
          <a:lstStyle/>
          <a:p>
            <a:pPr eaLnBrk="1" hangingPunct="1">
              <a:lnSpc>
                <a:spcPct val="90000"/>
              </a:lnSpc>
              <a:buFontTx/>
              <a:buNone/>
            </a:pPr>
            <a:r>
              <a:rPr lang="hu-HU" altLang="hu-HU" sz="2800" b="1" smtClean="0">
                <a:solidFill>
                  <a:srgbClr val="008000"/>
                </a:solidFill>
              </a:rPr>
              <a:t> </a:t>
            </a:r>
            <a:endParaRPr lang="hu-HU" altLang="hu-HU" sz="800" smtClean="0"/>
          </a:p>
          <a:p>
            <a:pPr eaLnBrk="1" hangingPunct="1">
              <a:lnSpc>
                <a:spcPct val="90000"/>
              </a:lnSpc>
            </a:pPr>
            <a:r>
              <a:rPr lang="hu-HU" altLang="hu-HU" b="1" smtClean="0">
                <a:solidFill>
                  <a:srgbClr val="008000"/>
                </a:solidFill>
                <a:latin typeface="Tahoma" pitchFamily="34" charset="0"/>
                <a:cs typeface="Tahoma" pitchFamily="34" charset="0"/>
              </a:rPr>
              <a:t>Világörökség területek</a:t>
            </a:r>
            <a:r>
              <a:rPr lang="hu-HU" altLang="hu-HU" sz="2800" b="1" smtClean="0">
                <a:solidFill>
                  <a:srgbClr val="008000"/>
                </a:solidFill>
                <a:latin typeface="Tahoma" pitchFamily="34" charset="0"/>
                <a:cs typeface="Tahoma" pitchFamily="34" charset="0"/>
              </a:rPr>
              <a:t>	</a:t>
            </a:r>
            <a:endParaRPr lang="hu-HU" altLang="hu-HU" sz="2400" smtClean="0">
              <a:latin typeface="Tahoma" pitchFamily="34" charset="0"/>
              <a:cs typeface="Tahoma" pitchFamily="34" charset="0"/>
            </a:endParaRPr>
          </a:p>
          <a:p>
            <a:pPr lvl="1" eaLnBrk="1" hangingPunct="1">
              <a:lnSpc>
                <a:spcPct val="90000"/>
              </a:lnSpc>
            </a:pPr>
            <a:r>
              <a:rPr lang="hu-HU" altLang="hu-HU" smtClean="0">
                <a:solidFill>
                  <a:srgbClr val="008000"/>
                </a:solidFill>
                <a:latin typeface="Tahoma" pitchFamily="34" charset="0"/>
                <a:cs typeface="Tahoma" pitchFamily="34" charset="0"/>
              </a:rPr>
              <a:t>természeti örökség kategória (Aggteleki- és Szlovák-karszt barlangvilága /ANP/) /ilyen a Yellowstone NP, és a Grand-kanyon/,</a:t>
            </a:r>
          </a:p>
          <a:p>
            <a:pPr lvl="1" eaLnBrk="1" hangingPunct="1">
              <a:lnSpc>
                <a:spcPct val="90000"/>
              </a:lnSpc>
            </a:pPr>
            <a:r>
              <a:rPr lang="hu-HU" altLang="hu-HU" smtClean="0">
                <a:solidFill>
                  <a:srgbClr val="008000"/>
                </a:solidFill>
                <a:latin typeface="Tahoma" pitchFamily="34" charset="0"/>
                <a:cs typeface="Tahoma" pitchFamily="34" charset="0"/>
              </a:rPr>
              <a:t>kultúrtáj kategória (Hollókő ófalu és táji környezete /TK/, Tokaji történelmi borvidék kultúrtáj /TK/, Pannonhalmi Apátság és természeti környezete /TK/, Hortobágy - a Puszta /NP/, Fertő kultúrtáj /NP/).</a:t>
            </a:r>
          </a:p>
          <a:p>
            <a:pPr eaLnBrk="1" hangingPunct="1">
              <a:lnSpc>
                <a:spcPct val="90000"/>
              </a:lnSpc>
            </a:pPr>
            <a:endParaRPr lang="hu-HU" altLang="hu-HU" sz="2400" smtClean="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pPr eaLnBrk="1" hangingPunct="1"/>
            <a:r>
              <a:rPr lang="hu-HU" altLang="hu-HU" sz="3300" b="1" smtClean="0">
                <a:solidFill>
                  <a:srgbClr val="CC3300"/>
                </a:solidFill>
                <a:latin typeface="Tahoma" pitchFamily="34" charset="0"/>
                <a:cs typeface="Tahoma" pitchFamily="34" charset="0"/>
              </a:rPr>
              <a:t>Európa Tanács</a:t>
            </a:r>
            <a:br>
              <a:rPr lang="hu-HU" altLang="hu-HU" sz="3300" b="1" smtClean="0">
                <a:solidFill>
                  <a:srgbClr val="CC3300"/>
                </a:solidFill>
                <a:latin typeface="Tahoma" pitchFamily="34" charset="0"/>
                <a:cs typeface="Tahoma" pitchFamily="34" charset="0"/>
              </a:rPr>
            </a:br>
            <a:r>
              <a:rPr lang="hu-HU" altLang="hu-HU" sz="3300" b="1" smtClean="0">
                <a:solidFill>
                  <a:srgbClr val="CC3300"/>
                </a:solidFill>
                <a:latin typeface="Tahoma" pitchFamily="34" charset="0"/>
                <a:cs typeface="Tahoma" pitchFamily="34" charset="0"/>
              </a:rPr>
              <a:t>Európa Diplomás területek</a:t>
            </a:r>
          </a:p>
        </p:txBody>
      </p:sp>
      <p:sp>
        <p:nvSpPr>
          <p:cNvPr id="368643" name="Rectangle 3"/>
          <p:cNvSpPr>
            <a:spLocks noGrp="1" noChangeArrowheads="1"/>
          </p:cNvSpPr>
          <p:nvPr>
            <p:ph type="body" idx="1"/>
          </p:nvPr>
        </p:nvSpPr>
        <p:spPr/>
        <p:txBody>
          <a:bodyPr/>
          <a:lstStyle/>
          <a:p>
            <a:pPr eaLnBrk="1" hangingPunct="1">
              <a:buFontTx/>
              <a:buNone/>
            </a:pPr>
            <a:r>
              <a:rPr lang="hu-HU" altLang="hu-HU" sz="3000" smtClean="0">
                <a:latin typeface="Tahoma" pitchFamily="34" charset="0"/>
                <a:cs typeface="Tahoma" pitchFamily="34" charset="0"/>
              </a:rPr>
              <a:t>= kontinensünk táji sokféleségének megőrzése</a:t>
            </a:r>
          </a:p>
          <a:p>
            <a:pPr eaLnBrk="1" hangingPunct="1">
              <a:buFontTx/>
              <a:buNone/>
            </a:pPr>
            <a:r>
              <a:rPr lang="hu-HU" altLang="hu-HU" sz="3000" smtClean="0">
                <a:latin typeface="Tahoma" pitchFamily="34" charset="0"/>
                <a:cs typeface="Tahoma" pitchFamily="34" charset="0"/>
              </a:rPr>
              <a:t>szempontjából kiemelkedően fontos természeti </a:t>
            </a:r>
          </a:p>
          <a:p>
            <a:pPr eaLnBrk="1" hangingPunct="1">
              <a:buFontTx/>
              <a:buNone/>
            </a:pPr>
            <a:r>
              <a:rPr lang="hu-HU" altLang="hu-HU" sz="3000" smtClean="0">
                <a:latin typeface="Tahoma" pitchFamily="34" charset="0"/>
                <a:cs typeface="Tahoma" pitchFamily="34" charset="0"/>
              </a:rPr>
              <a:t>területek</a:t>
            </a:r>
          </a:p>
          <a:p>
            <a:pPr eaLnBrk="1" hangingPunct="1">
              <a:buFontTx/>
              <a:buNone/>
            </a:pPr>
            <a:endParaRPr lang="hu-HU" altLang="hu-HU" sz="1600" smtClean="0">
              <a:latin typeface="Tahoma" pitchFamily="34" charset="0"/>
              <a:cs typeface="Tahoma" pitchFamily="34" charset="0"/>
            </a:endParaRPr>
          </a:p>
          <a:p>
            <a:pPr eaLnBrk="1" hangingPunct="1"/>
            <a:r>
              <a:rPr lang="hu-HU" altLang="hu-HU" sz="3000" b="1" smtClean="0">
                <a:solidFill>
                  <a:srgbClr val="008000"/>
                </a:solidFill>
                <a:latin typeface="Tahoma" pitchFamily="34" charset="0"/>
                <a:cs typeface="Tahoma" pitchFamily="34" charset="0"/>
              </a:rPr>
              <a:t>Európa diplomás területek</a:t>
            </a:r>
          </a:p>
          <a:p>
            <a:pPr lvl="1" eaLnBrk="1" hangingPunct="1"/>
            <a:r>
              <a:rPr lang="hu-HU" altLang="hu-HU" sz="3000" smtClean="0">
                <a:solidFill>
                  <a:srgbClr val="008000"/>
                </a:solidFill>
                <a:latin typeface="Tahoma" pitchFamily="34" charset="0"/>
                <a:cs typeface="Tahoma" pitchFamily="34" charset="0"/>
              </a:rPr>
              <a:t>Szénások (a pilisi len egyedüli élőhelye),</a:t>
            </a:r>
          </a:p>
          <a:p>
            <a:pPr lvl="1" eaLnBrk="1" hangingPunct="1"/>
            <a:r>
              <a:rPr lang="hu-HU" altLang="hu-HU" sz="3000" smtClean="0">
                <a:solidFill>
                  <a:srgbClr val="008000"/>
                </a:solidFill>
                <a:latin typeface="Tahoma" pitchFamily="34" charset="0"/>
                <a:cs typeface="Tahoma" pitchFamily="34" charset="0"/>
              </a:rPr>
              <a:t>Tihanyi-félsziget,</a:t>
            </a:r>
          </a:p>
          <a:p>
            <a:pPr lvl="1" eaLnBrk="1" hangingPunct="1"/>
            <a:r>
              <a:rPr lang="hu-HU" altLang="hu-HU" sz="3000" smtClean="0">
                <a:solidFill>
                  <a:srgbClr val="008000"/>
                </a:solidFill>
                <a:latin typeface="Tahoma" pitchFamily="34" charset="0"/>
                <a:cs typeface="Tahoma" pitchFamily="34" charset="0"/>
              </a:rPr>
              <a:t>Ipolytarnóci Ősmaradványok TT.</a:t>
            </a:r>
          </a:p>
          <a:p>
            <a:pPr eaLnBrk="1" hangingPunct="1">
              <a:buFontTx/>
              <a:buNone/>
            </a:pPr>
            <a:endParaRPr lang="hu-HU" altLang="hu-HU" sz="2400" smtClean="0"/>
          </a:p>
        </p:txBody>
      </p:sp>
      <p:sp>
        <p:nvSpPr>
          <p:cNvPr id="368644" name="Rectangle 4"/>
          <p:cNvSpPr>
            <a:spLocks noChangeArrowheads="1"/>
          </p:cNvSpPr>
          <p:nvPr/>
        </p:nvSpPr>
        <p:spPr bwMode="auto">
          <a:xfrm>
            <a:off x="3108325" y="3246438"/>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800" b="0">
                <a:solidFill>
                  <a:srgbClr val="008000"/>
                </a:solidFill>
              </a:rPr>
              <a:t>	</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pPr eaLnBrk="1" hangingPunct="1"/>
            <a:r>
              <a:rPr lang="hu-HU" altLang="hu-HU" sz="3300" b="1" smtClean="0">
                <a:solidFill>
                  <a:srgbClr val="CC3300"/>
                </a:solidFill>
                <a:latin typeface="Tahoma" pitchFamily="34" charset="0"/>
                <a:cs typeface="Tahoma" pitchFamily="34" charset="0"/>
              </a:rPr>
              <a:t>Ramsari Egyezmény</a:t>
            </a:r>
            <a:br>
              <a:rPr lang="hu-HU" altLang="hu-HU" sz="3300" b="1" smtClean="0">
                <a:solidFill>
                  <a:srgbClr val="CC3300"/>
                </a:solidFill>
                <a:latin typeface="Tahoma" pitchFamily="34" charset="0"/>
                <a:cs typeface="Tahoma" pitchFamily="34" charset="0"/>
              </a:rPr>
            </a:br>
            <a:r>
              <a:rPr lang="hu-HU" altLang="hu-HU" sz="3300" b="1" smtClean="0">
                <a:solidFill>
                  <a:srgbClr val="CC3300"/>
                </a:solidFill>
                <a:latin typeface="Tahoma" pitchFamily="34" charset="0"/>
                <a:cs typeface="Tahoma" pitchFamily="34" charset="0"/>
              </a:rPr>
              <a:t>Ramsari területek</a:t>
            </a:r>
          </a:p>
        </p:txBody>
      </p:sp>
      <p:sp>
        <p:nvSpPr>
          <p:cNvPr id="369667" name="Rectangle 3"/>
          <p:cNvSpPr>
            <a:spLocks noGrp="1" noChangeArrowheads="1"/>
          </p:cNvSpPr>
          <p:nvPr>
            <p:ph type="body" idx="1"/>
          </p:nvPr>
        </p:nvSpPr>
        <p:spPr>
          <a:xfrm>
            <a:off x="457200" y="1600200"/>
            <a:ext cx="8229600" cy="4708525"/>
          </a:xfrm>
        </p:spPr>
        <p:txBody>
          <a:bodyPr/>
          <a:lstStyle/>
          <a:p>
            <a:pPr eaLnBrk="1" hangingPunct="1">
              <a:buFontTx/>
              <a:buNone/>
            </a:pPr>
            <a:r>
              <a:rPr lang="hu-HU" altLang="hu-HU" sz="3000" smtClean="0">
                <a:latin typeface="Tahoma" pitchFamily="34" charset="0"/>
                <a:cs typeface="Tahoma" pitchFamily="34" charset="0"/>
              </a:rPr>
              <a:t>Ramsari Egyezmény a nemzetközi jelentőség</a:t>
            </a:r>
          </a:p>
          <a:p>
            <a:pPr eaLnBrk="1" hangingPunct="1">
              <a:buFontTx/>
              <a:buNone/>
            </a:pPr>
            <a:r>
              <a:rPr lang="hu-HU" altLang="hu-HU" sz="3000" smtClean="0">
                <a:latin typeface="Tahoma" pitchFamily="34" charset="0"/>
                <a:cs typeface="Tahoma" pitchFamily="34" charset="0"/>
              </a:rPr>
              <a:t>vadvizekről, különösen mint a vízimadarak </a:t>
            </a:r>
          </a:p>
          <a:p>
            <a:pPr eaLnBrk="1" hangingPunct="1">
              <a:buFontTx/>
              <a:buNone/>
            </a:pPr>
            <a:r>
              <a:rPr lang="hu-HU" altLang="hu-HU" sz="3000" smtClean="0">
                <a:latin typeface="Tahoma" pitchFamily="34" charset="0"/>
                <a:cs typeface="Tahoma" pitchFamily="34" charset="0"/>
              </a:rPr>
              <a:t>élőhelyéről</a:t>
            </a:r>
          </a:p>
          <a:p>
            <a:pPr eaLnBrk="1" hangingPunct="1">
              <a:buFontTx/>
              <a:buNone/>
            </a:pPr>
            <a:endParaRPr lang="hu-HU" altLang="hu-HU" sz="1400" smtClean="0">
              <a:latin typeface="Tahoma" pitchFamily="34" charset="0"/>
              <a:cs typeface="Tahoma" pitchFamily="34" charset="0"/>
            </a:endParaRPr>
          </a:p>
          <a:p>
            <a:pPr eaLnBrk="1" hangingPunct="1"/>
            <a:r>
              <a:rPr lang="hu-HU" altLang="hu-HU" sz="3000" b="1" smtClean="0">
                <a:solidFill>
                  <a:srgbClr val="008000"/>
                </a:solidFill>
                <a:latin typeface="Tahoma" pitchFamily="34" charset="0"/>
                <a:cs typeface="Tahoma" pitchFamily="34" charset="0"/>
              </a:rPr>
              <a:t>Ramsari területek </a:t>
            </a:r>
            <a:r>
              <a:rPr lang="hu-HU" altLang="hu-HU" sz="3000" smtClean="0">
                <a:solidFill>
                  <a:srgbClr val="008000"/>
                </a:solidFill>
                <a:latin typeface="Tahoma" pitchFamily="34" charset="0"/>
                <a:cs typeface="Tahoma" pitchFamily="34" charset="0"/>
              </a:rPr>
              <a:t>(29)</a:t>
            </a:r>
          </a:p>
          <a:p>
            <a:pPr lvl="1" eaLnBrk="1" hangingPunct="1"/>
            <a:r>
              <a:rPr lang="hu-HU" altLang="hu-HU" sz="3000" smtClean="0">
                <a:solidFill>
                  <a:srgbClr val="008000"/>
                </a:solidFill>
                <a:latin typeface="Tahoma" pitchFamily="34" charset="0"/>
                <a:cs typeface="Tahoma" pitchFamily="34" charset="0"/>
              </a:rPr>
              <a:t>Bodrogzug,</a:t>
            </a:r>
          </a:p>
          <a:p>
            <a:pPr lvl="1" eaLnBrk="1" hangingPunct="1"/>
            <a:r>
              <a:rPr lang="hu-HU" altLang="hu-HU" sz="3000" smtClean="0">
                <a:solidFill>
                  <a:srgbClr val="008000"/>
                </a:solidFill>
                <a:latin typeface="Tahoma" pitchFamily="34" charset="0"/>
                <a:cs typeface="Tahoma" pitchFamily="34" charset="0"/>
              </a:rPr>
              <a:t>Izsáki Kolon-tó,</a:t>
            </a:r>
          </a:p>
          <a:p>
            <a:pPr lvl="1" eaLnBrk="1" hangingPunct="1"/>
            <a:r>
              <a:rPr lang="hu-HU" altLang="hu-HU" sz="3000" smtClean="0">
                <a:solidFill>
                  <a:srgbClr val="008000"/>
                </a:solidFill>
                <a:latin typeface="Tahoma" pitchFamily="34" charset="0"/>
                <a:cs typeface="Tahoma" pitchFamily="34" charset="0"/>
              </a:rPr>
              <a:t>Kis-Balaton</a:t>
            </a:r>
          </a:p>
          <a:p>
            <a:pPr lvl="1" eaLnBrk="1" hangingPunct="1"/>
            <a:r>
              <a:rPr lang="hu-HU" altLang="hu-HU" sz="3000" smtClean="0">
                <a:solidFill>
                  <a:srgbClr val="008000"/>
                </a:solidFill>
                <a:latin typeface="Tahoma" pitchFamily="34" charset="0"/>
                <a:cs typeface="Tahoma" pitchFamily="34" charset="0"/>
              </a:rPr>
              <a:t>Ipoly-völgy stb.</a:t>
            </a:r>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pPr eaLnBrk="1" hangingPunct="1"/>
            <a:r>
              <a:rPr lang="hu-HU" altLang="hu-HU" sz="3100" b="1" smtClean="0">
                <a:solidFill>
                  <a:srgbClr val="CC3300"/>
                </a:solidFill>
                <a:latin typeface="Tahoma" pitchFamily="34" charset="0"/>
                <a:cs typeface="Tahoma" pitchFamily="34" charset="0"/>
              </a:rPr>
              <a:t>UNESCO „Ember és bioszféra” program:</a:t>
            </a:r>
            <a:br>
              <a:rPr lang="hu-HU" altLang="hu-HU" sz="3100" b="1" smtClean="0">
                <a:solidFill>
                  <a:srgbClr val="CC3300"/>
                </a:solidFill>
                <a:latin typeface="Tahoma" pitchFamily="34" charset="0"/>
                <a:cs typeface="Tahoma" pitchFamily="34" charset="0"/>
              </a:rPr>
            </a:br>
            <a:r>
              <a:rPr lang="hu-HU" altLang="hu-HU" sz="3100" b="1" smtClean="0">
                <a:solidFill>
                  <a:srgbClr val="CC3300"/>
                </a:solidFill>
                <a:latin typeface="Tahoma" pitchFamily="34" charset="0"/>
                <a:cs typeface="Tahoma" pitchFamily="34" charset="0"/>
              </a:rPr>
              <a:t>MAB Bioszféra-rezervátumok</a:t>
            </a:r>
          </a:p>
        </p:txBody>
      </p:sp>
      <p:sp>
        <p:nvSpPr>
          <p:cNvPr id="370691" name="Rectangle 3"/>
          <p:cNvSpPr>
            <a:spLocks noGrp="1" noChangeArrowheads="1"/>
          </p:cNvSpPr>
          <p:nvPr>
            <p:ph type="body" idx="1"/>
          </p:nvPr>
        </p:nvSpPr>
        <p:spPr/>
        <p:txBody>
          <a:bodyPr/>
          <a:lstStyle/>
          <a:p>
            <a:pPr eaLnBrk="1" hangingPunct="1">
              <a:lnSpc>
                <a:spcPct val="90000"/>
              </a:lnSpc>
              <a:buFontTx/>
              <a:buNone/>
            </a:pPr>
            <a:r>
              <a:rPr lang="hu-HU" altLang="hu-HU" sz="2900" smtClean="0">
                <a:latin typeface="Tahoma" pitchFamily="34" charset="0"/>
                <a:cs typeface="Tahoma" pitchFamily="34" charset="0"/>
              </a:rPr>
              <a:t>A Föld nagy ökoszisztéma-típusait reprezentáló </a:t>
            </a:r>
          </a:p>
          <a:p>
            <a:pPr eaLnBrk="1" hangingPunct="1">
              <a:lnSpc>
                <a:spcPct val="90000"/>
              </a:lnSpc>
              <a:buFontTx/>
              <a:buNone/>
            </a:pPr>
            <a:r>
              <a:rPr lang="hu-HU" altLang="hu-HU" sz="2900" smtClean="0">
                <a:latin typeface="Tahoma" pitchFamily="34" charset="0"/>
                <a:cs typeface="Tahoma" pitchFamily="34" charset="0"/>
              </a:rPr>
              <a:t>kiemelkedően értékes területek</a:t>
            </a:r>
          </a:p>
          <a:p>
            <a:pPr eaLnBrk="1" hangingPunct="1">
              <a:lnSpc>
                <a:spcPct val="90000"/>
              </a:lnSpc>
            </a:pPr>
            <a:r>
              <a:rPr lang="hu-HU" altLang="hu-HU" sz="2900" b="1" smtClean="0">
                <a:solidFill>
                  <a:srgbClr val="008000"/>
                </a:solidFill>
                <a:latin typeface="Tahoma" pitchFamily="34" charset="0"/>
                <a:cs typeface="Tahoma" pitchFamily="34" charset="0"/>
              </a:rPr>
              <a:t>Bioszféra-rezervátumok</a:t>
            </a:r>
            <a:r>
              <a:rPr lang="hu-HU" altLang="hu-HU" sz="2900" smtClean="0">
                <a:solidFill>
                  <a:srgbClr val="008000"/>
                </a:solidFill>
                <a:latin typeface="Tahoma" pitchFamily="34" charset="0"/>
                <a:cs typeface="Tahoma" pitchFamily="34" charset="0"/>
              </a:rPr>
              <a:t> (6):</a:t>
            </a:r>
          </a:p>
          <a:p>
            <a:pPr lvl="1" eaLnBrk="1" hangingPunct="1">
              <a:lnSpc>
                <a:spcPct val="90000"/>
              </a:lnSpc>
            </a:pPr>
            <a:r>
              <a:rPr lang="hu-HU" altLang="hu-HU" sz="2900" smtClean="0">
                <a:solidFill>
                  <a:srgbClr val="008000"/>
                </a:solidFill>
                <a:latin typeface="Tahoma" pitchFamily="34" charset="0"/>
                <a:cs typeface="Tahoma" pitchFamily="34" charset="0"/>
              </a:rPr>
              <a:t>Aggteleki BR,</a:t>
            </a:r>
          </a:p>
          <a:p>
            <a:pPr lvl="1" eaLnBrk="1" hangingPunct="1">
              <a:lnSpc>
                <a:spcPct val="90000"/>
              </a:lnSpc>
            </a:pPr>
            <a:r>
              <a:rPr lang="hu-HU" altLang="hu-HU" sz="2900" smtClean="0">
                <a:solidFill>
                  <a:srgbClr val="008000"/>
                </a:solidFill>
                <a:latin typeface="Tahoma" pitchFamily="34" charset="0"/>
                <a:cs typeface="Tahoma" pitchFamily="34" charset="0"/>
              </a:rPr>
              <a:t>Fertő-tavi BR,</a:t>
            </a:r>
          </a:p>
          <a:p>
            <a:pPr lvl="1" eaLnBrk="1" hangingPunct="1">
              <a:lnSpc>
                <a:spcPct val="90000"/>
              </a:lnSpc>
            </a:pPr>
            <a:r>
              <a:rPr lang="hu-HU" altLang="hu-HU" sz="2900" smtClean="0">
                <a:solidFill>
                  <a:srgbClr val="008000"/>
                </a:solidFill>
                <a:latin typeface="Tahoma" pitchFamily="34" charset="0"/>
                <a:cs typeface="Tahoma" pitchFamily="34" charset="0"/>
              </a:rPr>
              <a:t>Hortobágyi BR,</a:t>
            </a:r>
          </a:p>
          <a:p>
            <a:pPr lvl="1" eaLnBrk="1" hangingPunct="1">
              <a:lnSpc>
                <a:spcPct val="90000"/>
              </a:lnSpc>
            </a:pPr>
            <a:r>
              <a:rPr lang="hu-HU" altLang="hu-HU" sz="2900" smtClean="0">
                <a:solidFill>
                  <a:srgbClr val="008000"/>
                </a:solidFill>
                <a:latin typeface="Tahoma" pitchFamily="34" charset="0"/>
                <a:cs typeface="Tahoma" pitchFamily="34" charset="0"/>
              </a:rPr>
              <a:t>Kiskunsági BR,</a:t>
            </a:r>
          </a:p>
          <a:p>
            <a:pPr lvl="1" eaLnBrk="1" hangingPunct="1">
              <a:lnSpc>
                <a:spcPct val="90000"/>
              </a:lnSpc>
            </a:pPr>
            <a:r>
              <a:rPr lang="hu-HU" altLang="hu-HU" sz="2900" smtClean="0">
                <a:solidFill>
                  <a:srgbClr val="008000"/>
                </a:solidFill>
                <a:latin typeface="Tahoma" pitchFamily="34" charset="0"/>
                <a:cs typeface="Tahoma" pitchFamily="34" charset="0"/>
              </a:rPr>
              <a:t>Pilisi Bioszféra Rezervátum,</a:t>
            </a:r>
          </a:p>
          <a:p>
            <a:pPr lvl="1" eaLnBrk="1" hangingPunct="1">
              <a:lnSpc>
                <a:spcPct val="90000"/>
              </a:lnSpc>
            </a:pPr>
            <a:r>
              <a:rPr lang="hu-HU" altLang="hu-HU" sz="2900" smtClean="0">
                <a:solidFill>
                  <a:srgbClr val="008000"/>
                </a:solidFill>
                <a:latin typeface="Tahoma" pitchFamily="34" charset="0"/>
                <a:cs typeface="Tahoma" pitchFamily="34" charset="0"/>
              </a:rPr>
              <a:t>Mura – Dráva – Duna határon átnyúló B. R.</a:t>
            </a: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pPr eaLnBrk="1" hangingPunct="1"/>
            <a:r>
              <a:rPr lang="hu-HU" altLang="hu-HU" sz="3500" b="1" smtClean="0">
                <a:solidFill>
                  <a:srgbClr val="CC3300"/>
                </a:solidFill>
                <a:latin typeface="Tahoma" pitchFamily="34" charset="0"/>
                <a:cs typeface="Tahoma" pitchFamily="34" charset="0"/>
              </a:rPr>
              <a:t>Hungarikumok</a:t>
            </a:r>
            <a:endParaRPr lang="hu-HU" altLang="hu-HU" sz="3500" smtClean="0">
              <a:latin typeface="Tahoma" pitchFamily="34" charset="0"/>
              <a:cs typeface="Tahoma" pitchFamily="34" charset="0"/>
            </a:endParaRPr>
          </a:p>
        </p:txBody>
      </p:sp>
      <p:sp>
        <p:nvSpPr>
          <p:cNvPr id="371715" name="Rectangle 3"/>
          <p:cNvSpPr>
            <a:spLocks noGrp="1" noChangeArrowheads="1"/>
          </p:cNvSpPr>
          <p:nvPr>
            <p:ph type="body" idx="1"/>
          </p:nvPr>
        </p:nvSpPr>
        <p:spPr/>
        <p:txBody>
          <a:bodyPr/>
          <a:lstStyle/>
          <a:p>
            <a:pPr eaLnBrk="1" hangingPunct="1"/>
            <a:r>
              <a:rPr lang="hu-HU" altLang="hu-HU" sz="3000" smtClean="0">
                <a:solidFill>
                  <a:srgbClr val="008000"/>
                </a:solidFill>
                <a:latin typeface="Tahoma" pitchFamily="34" charset="0"/>
                <a:cs typeface="Tahoma" pitchFamily="34" charset="0"/>
              </a:rPr>
              <a:t>Aggteleki-karszt barlangjai</a:t>
            </a:r>
          </a:p>
          <a:p>
            <a:pPr eaLnBrk="1" hangingPunct="1"/>
            <a:r>
              <a:rPr lang="hu-HU" altLang="hu-HU" sz="3000" smtClean="0">
                <a:solidFill>
                  <a:srgbClr val="008000"/>
                </a:solidFill>
                <a:latin typeface="Tahoma" pitchFamily="34" charset="0"/>
                <a:cs typeface="Tahoma" pitchFamily="34" charset="0"/>
              </a:rPr>
              <a:t>Hortobágyi Nemzeti Park – a Puszta</a:t>
            </a:r>
          </a:p>
          <a:p>
            <a:pPr eaLnBrk="1" hangingPunct="1"/>
            <a:r>
              <a:rPr lang="hu-HU" altLang="hu-HU" sz="3000" smtClean="0">
                <a:solidFill>
                  <a:srgbClr val="008000"/>
                </a:solidFill>
                <a:latin typeface="Tahoma" pitchFamily="34" charset="0"/>
                <a:cs typeface="Tahoma" pitchFamily="34" charset="0"/>
              </a:rPr>
              <a:t>Fertő kúltúrtáj</a:t>
            </a:r>
          </a:p>
          <a:p>
            <a:pPr eaLnBrk="1" hangingPunct="1"/>
            <a:r>
              <a:rPr lang="hu-HU" altLang="hu-HU" sz="3000" smtClean="0">
                <a:solidFill>
                  <a:srgbClr val="008000"/>
                </a:solidFill>
                <a:latin typeface="Tahoma" pitchFamily="34" charset="0"/>
                <a:cs typeface="Tahoma" pitchFamily="34" charset="0"/>
              </a:rPr>
              <a:t>Pannonhalmi Bencés Főapátság és természeti környezete</a:t>
            </a:r>
          </a:p>
          <a:p>
            <a:pPr eaLnBrk="1" hangingPunct="1"/>
            <a:r>
              <a:rPr lang="hu-HU" altLang="hu-HU" sz="3000" smtClean="0">
                <a:solidFill>
                  <a:srgbClr val="008000"/>
                </a:solidFill>
                <a:latin typeface="Tahoma" pitchFamily="34" charset="0"/>
                <a:cs typeface="Tahoma" pitchFamily="34" charset="0"/>
              </a:rPr>
              <a:t>Hollókő ófalu és környezete</a:t>
            </a:r>
          </a:p>
          <a:p>
            <a:pPr eaLnBrk="1" hangingPunct="1"/>
            <a:r>
              <a:rPr lang="hu-HU" altLang="hu-HU" sz="3000" smtClean="0">
                <a:solidFill>
                  <a:srgbClr val="008000"/>
                </a:solidFill>
                <a:latin typeface="Tahoma" pitchFamily="34" charset="0"/>
                <a:cs typeface="Tahoma" pitchFamily="34" charset="0"/>
              </a:rPr>
              <a:t>Tokaji történelmi borvidék kultúrtáj</a:t>
            </a:r>
          </a:p>
          <a:p>
            <a:pPr eaLnBrk="1" hangingPunct="1"/>
            <a:r>
              <a:rPr lang="hu-HU" altLang="hu-HU" sz="3000" smtClean="0">
                <a:solidFill>
                  <a:srgbClr val="008000"/>
                </a:solidFill>
                <a:latin typeface="Tahoma" pitchFamily="34" charset="0"/>
                <a:cs typeface="Tahoma" pitchFamily="34" charset="0"/>
              </a:rPr>
              <a:t>Magyar akác</a:t>
            </a:r>
          </a:p>
          <a:p>
            <a:pPr eaLnBrk="1" hangingPunct="1"/>
            <a:endParaRPr lang="hu-HU" altLang="hu-HU" smtClean="0">
              <a:solidFill>
                <a:srgbClr val="008000"/>
              </a:solidFill>
            </a:endParaRPr>
          </a:p>
          <a:p>
            <a:pPr eaLnBrk="1" hangingPunct="1"/>
            <a:endParaRPr lang="hu-HU" altLang="hu-HU" smtClean="0">
              <a:solidFill>
                <a:srgbClr val="008000"/>
              </a:solidFill>
            </a:endParaRPr>
          </a:p>
          <a:p>
            <a:pPr eaLnBrk="1" hangingPunct="1"/>
            <a:endParaRPr lang="hu-HU" altLang="hu-HU" smtClean="0">
              <a:solidFill>
                <a:srgbClr val="008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Főbb alapfogalmak</a:t>
            </a:r>
          </a:p>
        </p:txBody>
      </p:sp>
      <p:sp>
        <p:nvSpPr>
          <p:cNvPr id="142339" name="Rectangle 3"/>
          <p:cNvSpPr>
            <a:spLocks noGrp="1" noChangeArrowheads="1"/>
          </p:cNvSpPr>
          <p:nvPr>
            <p:ph type="body" idx="1"/>
          </p:nvPr>
        </p:nvSpPr>
        <p:spPr>
          <a:xfrm>
            <a:off x="468313" y="1628775"/>
            <a:ext cx="8229600" cy="4525963"/>
          </a:xfrm>
        </p:spPr>
        <p:txBody>
          <a:bodyPr/>
          <a:lstStyle/>
          <a:p>
            <a:pPr eaLnBrk="1" hangingPunct="1">
              <a:buFontTx/>
              <a:buNone/>
            </a:pPr>
            <a:r>
              <a:rPr lang="hu-HU" altLang="hu-HU" sz="2600" b="1" smtClean="0">
                <a:solidFill>
                  <a:srgbClr val="33CC33"/>
                </a:solidFill>
                <a:latin typeface="Tahoma" pitchFamily="34" charset="0"/>
                <a:cs typeface="Tahoma" pitchFamily="34" charset="0"/>
              </a:rPr>
              <a:t>ÉLETKÖZÖSSÉG (TÁRSULÁS)</a:t>
            </a:r>
          </a:p>
          <a:p>
            <a:pPr eaLnBrk="1" hangingPunct="1">
              <a:buFontTx/>
              <a:buNone/>
            </a:pPr>
            <a:r>
              <a:rPr lang="hu-HU" altLang="hu-HU" sz="2600" b="1" smtClean="0">
                <a:solidFill>
                  <a:srgbClr val="000099"/>
                </a:solidFill>
                <a:latin typeface="Tahoma" pitchFamily="34" charset="0"/>
                <a:cs typeface="Tahoma" pitchFamily="34" charset="0"/>
              </a:rPr>
              <a:t>TÁJ</a:t>
            </a:r>
          </a:p>
          <a:p>
            <a:pPr eaLnBrk="1" hangingPunct="1">
              <a:buFontTx/>
              <a:buNone/>
            </a:pPr>
            <a:r>
              <a:rPr lang="hu-HU" altLang="hu-HU" sz="2600" b="1" smtClean="0">
                <a:solidFill>
                  <a:srgbClr val="0033CC"/>
                </a:solidFill>
                <a:latin typeface="Tahoma" pitchFamily="34" charset="0"/>
                <a:cs typeface="Tahoma" pitchFamily="34" charset="0"/>
              </a:rPr>
              <a:t>NATURA 2000 TERÜLET</a:t>
            </a:r>
          </a:p>
          <a:p>
            <a:pPr eaLnBrk="1" hangingPunct="1">
              <a:buFontTx/>
              <a:buNone/>
            </a:pPr>
            <a:r>
              <a:rPr lang="hu-HU" altLang="hu-HU" sz="2600" b="1" smtClean="0">
                <a:solidFill>
                  <a:srgbClr val="660033"/>
                </a:solidFill>
                <a:latin typeface="Tahoma" pitchFamily="34" charset="0"/>
                <a:cs typeface="Tahoma" pitchFamily="34" charset="0"/>
              </a:rPr>
              <a:t>FENNTARTHATÓ HASZNÁLAT (HASZNOSÍTÁS)</a:t>
            </a:r>
          </a:p>
          <a:p>
            <a:pPr eaLnBrk="1" hangingPunct="1">
              <a:buFontTx/>
              <a:buNone/>
            </a:pPr>
            <a:r>
              <a:rPr lang="hu-HU" altLang="hu-HU" sz="2600" b="1" smtClean="0">
                <a:solidFill>
                  <a:srgbClr val="660033"/>
                </a:solidFill>
                <a:latin typeface="Tahoma" pitchFamily="34" charset="0"/>
                <a:cs typeface="Tahoma" pitchFamily="34" charset="0"/>
              </a:rPr>
              <a:t>TERMÉSZETKÍMÉLŐ MEGOLDÁS, GAZDÁLKODÁS</a:t>
            </a:r>
          </a:p>
          <a:p>
            <a:pPr eaLnBrk="1" hangingPunct="1">
              <a:buFontTx/>
              <a:buNone/>
            </a:pPr>
            <a:r>
              <a:rPr lang="hu-HU" altLang="hu-HU" sz="2600" b="1" smtClean="0">
                <a:solidFill>
                  <a:srgbClr val="33CC33"/>
                </a:solidFill>
                <a:latin typeface="Tahoma" pitchFamily="34" charset="0"/>
                <a:cs typeface="Tahoma" pitchFamily="34" charset="0"/>
              </a:rPr>
              <a:t>TERMÉSZETI (ÖKOLÓGIAI) RENDSZER</a:t>
            </a:r>
          </a:p>
          <a:p>
            <a:pPr eaLnBrk="1" hangingPunct="1">
              <a:buFontTx/>
              <a:buNone/>
            </a:pPr>
            <a:endParaRPr lang="hu-HU" altLang="hu-HU" sz="2600" b="1" smtClean="0">
              <a:solidFill>
                <a:srgbClr val="33CC33"/>
              </a:solidFill>
              <a:latin typeface="Tahoma" pitchFamily="34" charset="0"/>
              <a:cs typeface="Tahoma" pitchFamily="34" charset="0"/>
            </a:endParaRPr>
          </a:p>
          <a:p>
            <a:pPr eaLnBrk="1" hangingPunct="1">
              <a:buFontTx/>
              <a:buNone/>
            </a:pPr>
            <a:r>
              <a:rPr lang="hu-HU" altLang="hu-HU" sz="2600" i="1" smtClean="0">
                <a:latin typeface="Tahoma" pitchFamily="34" charset="0"/>
                <a:cs typeface="Tahoma" pitchFamily="34" charset="0"/>
              </a:rPr>
              <a:t>(Megj.: további alapfogalmak más fejezetekben)</a:t>
            </a:r>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idx="4294967295"/>
          </p:nvPr>
        </p:nvSpPr>
        <p:spPr>
          <a:xfrm>
            <a:off x="457200" y="0"/>
            <a:ext cx="8229600" cy="1268413"/>
          </a:xfrm>
        </p:spPr>
        <p:txBody>
          <a:bodyPr/>
          <a:lstStyle/>
          <a:p>
            <a:pPr eaLnBrk="1" hangingPunct="1"/>
            <a:r>
              <a:rPr lang="hu-HU" altLang="hu-HU" sz="2600" b="1" smtClean="0">
                <a:solidFill>
                  <a:srgbClr val="006600"/>
                </a:solidFill>
                <a:latin typeface="Tahoma" pitchFamily="34" charset="0"/>
                <a:cs typeface="Tahoma" pitchFamily="34" charset="0"/>
              </a:rPr>
              <a:t>Védett természeti </a:t>
            </a:r>
            <a:br>
              <a:rPr lang="hu-HU" altLang="hu-HU" sz="2600" b="1" smtClean="0">
                <a:solidFill>
                  <a:srgbClr val="006600"/>
                </a:solidFill>
                <a:latin typeface="Tahoma" pitchFamily="34" charset="0"/>
                <a:cs typeface="Tahoma" pitchFamily="34" charset="0"/>
              </a:rPr>
            </a:br>
            <a:r>
              <a:rPr lang="hu-HU" altLang="hu-HU" sz="2600" b="1" smtClean="0">
                <a:solidFill>
                  <a:srgbClr val="006600"/>
                </a:solidFill>
                <a:latin typeface="Tahoma" pitchFamily="34" charset="0"/>
                <a:cs typeface="Tahoma" pitchFamily="34" charset="0"/>
              </a:rPr>
              <a:t>és más természetvédelmi rendeltetésű </a:t>
            </a:r>
            <a:br>
              <a:rPr lang="hu-HU" altLang="hu-HU" sz="2600" b="1" smtClean="0">
                <a:solidFill>
                  <a:srgbClr val="006600"/>
                </a:solidFill>
                <a:latin typeface="Tahoma" pitchFamily="34" charset="0"/>
                <a:cs typeface="Tahoma" pitchFamily="34" charset="0"/>
              </a:rPr>
            </a:br>
            <a:r>
              <a:rPr lang="hu-HU" altLang="hu-HU" sz="2600" b="1" smtClean="0">
                <a:solidFill>
                  <a:srgbClr val="006600"/>
                </a:solidFill>
                <a:latin typeface="Tahoma" pitchFamily="34" charset="0"/>
                <a:cs typeface="Tahoma" pitchFamily="34" charset="0"/>
              </a:rPr>
              <a:t>területi kategóriák összefoglalása</a:t>
            </a:r>
            <a:r>
              <a:rPr lang="hu-HU" altLang="hu-HU" sz="2200" b="1" smtClean="0">
                <a:solidFill>
                  <a:srgbClr val="006600"/>
                </a:solidFill>
                <a:latin typeface="Tahoma" pitchFamily="34" charset="0"/>
                <a:cs typeface="Tahoma" pitchFamily="34" charset="0"/>
              </a:rPr>
              <a:t> </a:t>
            </a:r>
            <a:r>
              <a:rPr lang="hu-HU" altLang="hu-HU" sz="1800" b="1" smtClean="0">
                <a:solidFill>
                  <a:srgbClr val="006600"/>
                </a:solidFill>
                <a:latin typeface="Tahoma" pitchFamily="34" charset="0"/>
                <a:cs typeface="Tahoma" pitchFamily="34" charset="0"/>
              </a:rPr>
              <a:t>(2015. január 1.)</a:t>
            </a:r>
          </a:p>
        </p:txBody>
      </p:sp>
      <p:sp>
        <p:nvSpPr>
          <p:cNvPr id="372739" name="Rectangle 3"/>
          <p:cNvSpPr>
            <a:spLocks noGrp="1" noChangeArrowheads="1"/>
          </p:cNvSpPr>
          <p:nvPr>
            <p:ph type="body" idx="4294967295"/>
          </p:nvPr>
        </p:nvSpPr>
        <p:spPr>
          <a:xfrm>
            <a:off x="395288" y="1341438"/>
            <a:ext cx="8748712" cy="5516562"/>
          </a:xfrm>
        </p:spPr>
        <p:txBody>
          <a:bodyPr/>
          <a:lstStyle/>
          <a:p>
            <a:pPr eaLnBrk="1" hangingPunct="1">
              <a:lnSpc>
                <a:spcPct val="80000"/>
              </a:lnSpc>
              <a:buFontTx/>
              <a:buNone/>
            </a:pPr>
            <a:r>
              <a:rPr lang="hu-HU" altLang="hu-HU" sz="1700" b="1" dirty="0" smtClean="0">
                <a:solidFill>
                  <a:srgbClr val="A50021"/>
                </a:solidFill>
              </a:rPr>
              <a:t>	ALAPKATEGÓRIÁK:</a:t>
            </a:r>
          </a:p>
          <a:p>
            <a:pPr eaLnBrk="1" hangingPunct="1">
              <a:lnSpc>
                <a:spcPct val="80000"/>
              </a:lnSpc>
              <a:buFontTx/>
              <a:buNone/>
            </a:pPr>
            <a:r>
              <a:rPr lang="hu-HU" altLang="hu-HU" sz="1700" b="1" dirty="0" smtClean="0"/>
              <a:t>NP (10)	– 480.698 ha; természeti övezet, természetkímélő hasznosítás 	övezete, 	szolgáltató övezet</a:t>
            </a:r>
          </a:p>
          <a:p>
            <a:pPr eaLnBrk="1" hangingPunct="1">
              <a:lnSpc>
                <a:spcPct val="80000"/>
              </a:lnSpc>
              <a:buFontTx/>
              <a:buNone/>
            </a:pPr>
            <a:r>
              <a:rPr lang="hu-HU" altLang="hu-HU" sz="1700" b="1" dirty="0" smtClean="0"/>
              <a:t>TK (39) 	</a:t>
            </a:r>
            <a:r>
              <a:rPr lang="hu-HU" altLang="hu-HU" sz="1700" b="1" dirty="0" smtClean="0">
                <a:solidFill>
                  <a:srgbClr val="000000"/>
                </a:solidFill>
              </a:rPr>
              <a:t>– 336.875 ha</a:t>
            </a:r>
            <a:r>
              <a:rPr lang="hu-HU" altLang="hu-HU" sz="1700" b="1" dirty="0" smtClean="0"/>
              <a:t>		</a:t>
            </a:r>
          </a:p>
          <a:p>
            <a:pPr eaLnBrk="1" hangingPunct="1">
              <a:lnSpc>
                <a:spcPct val="80000"/>
              </a:lnSpc>
              <a:buFontTx/>
              <a:buNone/>
            </a:pPr>
            <a:r>
              <a:rPr lang="hu-HU" altLang="hu-HU" sz="1700" b="1" dirty="0" smtClean="0"/>
              <a:t>TT (170)	– 31.083 ha; + láp (+1.193), szikes tó (+397)</a:t>
            </a:r>
          </a:p>
          <a:p>
            <a:pPr eaLnBrk="1" hangingPunct="1">
              <a:lnSpc>
                <a:spcPct val="80000"/>
              </a:lnSpc>
              <a:buFontTx/>
              <a:buNone/>
            </a:pPr>
            <a:r>
              <a:rPr lang="hu-HU" altLang="hu-HU" sz="1700" b="1" dirty="0" smtClean="0"/>
              <a:t>TE (42)	– 60 ha; + forrás (+2.730), víznyelő (364+</a:t>
            </a:r>
            <a:r>
              <a:rPr lang="hu-HU" altLang="hu-HU" sz="1800" b="1" dirty="0" smtClean="0"/>
              <a:t>431</a:t>
            </a:r>
            <a:r>
              <a:rPr lang="hu-HU" altLang="hu-HU" sz="1700" b="1" dirty="0" smtClean="0"/>
              <a:t>=795), </a:t>
            </a:r>
          </a:p>
          <a:p>
            <a:pPr eaLnBrk="1" hangingPunct="1">
              <a:lnSpc>
                <a:spcPct val="80000"/>
              </a:lnSpc>
              <a:buFontTx/>
              <a:buNone/>
            </a:pPr>
            <a:r>
              <a:rPr lang="hu-HU" altLang="hu-HU" sz="1700" b="1" dirty="0" smtClean="0"/>
              <a:t>		kunhalom (=1.492), földvár (=298)</a:t>
            </a:r>
          </a:p>
          <a:p>
            <a:pPr eaLnBrk="1" hangingPunct="1">
              <a:lnSpc>
                <a:spcPct val="80000"/>
              </a:lnSpc>
              <a:buFontTx/>
              <a:buNone/>
            </a:pPr>
            <a:r>
              <a:rPr lang="hu-HU" altLang="hu-HU" sz="1700" b="1" dirty="0" smtClean="0"/>
              <a:t>Helyi jelentőségű </a:t>
            </a:r>
            <a:r>
              <a:rPr lang="hu-HU" altLang="hu-HU" sz="1700" b="1" dirty="0" err="1" smtClean="0"/>
              <a:t>vtt</a:t>
            </a:r>
            <a:r>
              <a:rPr lang="hu-HU" altLang="hu-HU" sz="1700" b="1" dirty="0" smtClean="0"/>
              <a:t>.: TT (993) +  TE (887) = (1.880)</a:t>
            </a:r>
            <a:r>
              <a:rPr lang="hu-HU" altLang="hu-HU" sz="1700" b="1" dirty="0" smtClean="0">
                <a:solidFill>
                  <a:srgbClr val="000000"/>
                </a:solidFill>
              </a:rPr>
              <a:t> –</a:t>
            </a:r>
            <a:r>
              <a:rPr lang="hu-HU" altLang="hu-HU" sz="1700" b="1" dirty="0" smtClean="0"/>
              <a:t> 43.140 ha</a:t>
            </a:r>
          </a:p>
          <a:p>
            <a:pPr eaLnBrk="1" hangingPunct="1">
              <a:lnSpc>
                <a:spcPct val="80000"/>
              </a:lnSpc>
              <a:buFontTx/>
              <a:buNone/>
            </a:pPr>
            <a:endParaRPr lang="hu-HU" altLang="hu-HU" sz="800" b="1" dirty="0" smtClean="0">
              <a:solidFill>
                <a:srgbClr val="A50021"/>
              </a:solidFill>
            </a:endParaRPr>
          </a:p>
          <a:p>
            <a:pPr eaLnBrk="1" hangingPunct="1">
              <a:lnSpc>
                <a:spcPct val="80000"/>
              </a:lnSpc>
              <a:buFontTx/>
              <a:buNone/>
            </a:pPr>
            <a:r>
              <a:rPr lang="hu-HU" altLang="hu-HU" sz="1700" b="1" dirty="0" smtClean="0">
                <a:solidFill>
                  <a:srgbClr val="A50021"/>
                </a:solidFill>
              </a:rPr>
              <a:t>	JÁRULÉKOS KATEGÓRIÁK:</a:t>
            </a:r>
          </a:p>
          <a:p>
            <a:pPr eaLnBrk="1" hangingPunct="1">
              <a:lnSpc>
                <a:spcPct val="80000"/>
              </a:lnSpc>
              <a:buFontTx/>
              <a:buNone/>
            </a:pPr>
            <a:r>
              <a:rPr lang="hu-HU" altLang="hu-HU" sz="1700" b="1" dirty="0" smtClean="0"/>
              <a:t>BR (6)   – magterület, védőzóna – 509.200 ha, ebből magterület: 29.200 ha</a:t>
            </a:r>
          </a:p>
          <a:p>
            <a:pPr eaLnBrk="1" hangingPunct="1">
              <a:lnSpc>
                <a:spcPct val="80000"/>
              </a:lnSpc>
              <a:buFontTx/>
              <a:buNone/>
            </a:pPr>
            <a:r>
              <a:rPr lang="hu-HU" altLang="hu-HU" sz="1700" b="1" dirty="0" smtClean="0"/>
              <a:t>ER (63) – magterület, védőzóna –   13.294 ha, ebből magterület:   3.708 ha</a:t>
            </a:r>
          </a:p>
          <a:p>
            <a:pPr eaLnBrk="1" hangingPunct="1">
              <a:lnSpc>
                <a:spcPct val="80000"/>
              </a:lnSpc>
              <a:buFontTx/>
              <a:buNone/>
            </a:pPr>
            <a:r>
              <a:rPr lang="hu-HU" altLang="hu-HU" sz="1700" b="1" dirty="0" smtClean="0"/>
              <a:t>TR (0)</a:t>
            </a:r>
          </a:p>
          <a:p>
            <a:pPr eaLnBrk="1" hangingPunct="1">
              <a:lnSpc>
                <a:spcPct val="80000"/>
              </a:lnSpc>
              <a:buFontTx/>
              <a:buNone/>
            </a:pPr>
            <a:r>
              <a:rPr lang="hu-HU" altLang="hu-HU" sz="800" b="1" dirty="0" smtClean="0">
                <a:solidFill>
                  <a:srgbClr val="A50021"/>
                </a:solidFill>
              </a:rPr>
              <a:t>	</a:t>
            </a:r>
          </a:p>
          <a:p>
            <a:pPr eaLnBrk="1" hangingPunct="1">
              <a:lnSpc>
                <a:spcPct val="80000"/>
              </a:lnSpc>
              <a:buFontTx/>
              <a:buNone/>
            </a:pPr>
            <a:r>
              <a:rPr lang="hu-HU" altLang="hu-HU" sz="1700" b="1" dirty="0" smtClean="0">
                <a:solidFill>
                  <a:srgbClr val="A50021"/>
                </a:solidFill>
              </a:rPr>
              <a:t>	NEMZETKÖZI KATEGÓRIÁK:</a:t>
            </a:r>
          </a:p>
          <a:p>
            <a:pPr eaLnBrk="1" hangingPunct="1">
              <a:lnSpc>
                <a:spcPct val="80000"/>
              </a:lnSpc>
              <a:buFontTx/>
              <a:buNone/>
            </a:pPr>
            <a:r>
              <a:rPr lang="hu-HU" altLang="hu-HU" sz="1700" b="1" dirty="0" err="1" smtClean="0"/>
              <a:t>Natura</a:t>
            </a:r>
            <a:r>
              <a:rPr lang="hu-HU" altLang="hu-HU" sz="1700" b="1" dirty="0" smtClean="0"/>
              <a:t> 2000 terület (3 féle: 525); 	   MAB BR (6) </a:t>
            </a:r>
            <a:r>
              <a:rPr lang="hu-HU" altLang="hu-HU" sz="1700" b="1" dirty="0" smtClean="0">
                <a:solidFill>
                  <a:srgbClr val="000000"/>
                </a:solidFill>
              </a:rPr>
              <a:t>– </a:t>
            </a:r>
            <a:r>
              <a:rPr lang="hu-HU" altLang="hu-HU" sz="1700" b="1" dirty="0" smtClean="0"/>
              <a:t>509.200 ha</a:t>
            </a:r>
          </a:p>
          <a:p>
            <a:pPr eaLnBrk="1" hangingPunct="1">
              <a:lnSpc>
                <a:spcPct val="80000"/>
              </a:lnSpc>
              <a:buFontTx/>
              <a:buNone/>
            </a:pPr>
            <a:r>
              <a:rPr lang="hu-HU" altLang="hu-HU" sz="1700" b="1" dirty="0" err="1" smtClean="0"/>
              <a:t>Geopark</a:t>
            </a:r>
            <a:r>
              <a:rPr lang="hu-HU" altLang="hu-HU" sz="1700" b="1" dirty="0" smtClean="0"/>
              <a:t> (2); 			   </a:t>
            </a:r>
            <a:r>
              <a:rPr lang="hu-HU" altLang="hu-HU" sz="1700" b="1" dirty="0" err="1" smtClean="0"/>
              <a:t>Ramsari</a:t>
            </a:r>
            <a:r>
              <a:rPr lang="hu-HU" altLang="hu-HU" sz="1700" b="1" dirty="0" smtClean="0"/>
              <a:t> terület (29) – 259.905 ha</a:t>
            </a:r>
          </a:p>
          <a:p>
            <a:pPr eaLnBrk="1" hangingPunct="1">
              <a:lnSpc>
                <a:spcPct val="80000"/>
              </a:lnSpc>
              <a:buFontTx/>
              <a:buNone/>
            </a:pPr>
            <a:r>
              <a:rPr lang="hu-HU" altLang="hu-HU" sz="1700" b="1" dirty="0" smtClean="0"/>
              <a:t>Világörökség terület (2 féle: 1, 5);	   Európa diplomás terület (3) – 2.565 ha</a:t>
            </a:r>
          </a:p>
          <a:p>
            <a:pPr eaLnBrk="1" hangingPunct="1">
              <a:lnSpc>
                <a:spcPct val="80000"/>
              </a:lnSpc>
              <a:buFontTx/>
              <a:buNone/>
            </a:pPr>
            <a:endParaRPr lang="hu-HU" altLang="hu-HU" sz="800" b="1" dirty="0" smtClean="0">
              <a:solidFill>
                <a:srgbClr val="A50021"/>
              </a:solidFill>
            </a:endParaRPr>
          </a:p>
          <a:p>
            <a:pPr eaLnBrk="1" hangingPunct="1">
              <a:lnSpc>
                <a:spcPct val="80000"/>
              </a:lnSpc>
              <a:buFontTx/>
              <a:buNone/>
            </a:pPr>
            <a:r>
              <a:rPr lang="hu-HU" altLang="hu-HU" sz="1700" b="1" dirty="0" smtClean="0">
                <a:solidFill>
                  <a:srgbClr val="A50021"/>
                </a:solidFill>
              </a:rPr>
              <a:t>	EGYÉB KATEGÓRIA:</a:t>
            </a:r>
          </a:p>
          <a:p>
            <a:pPr eaLnBrk="1" hangingPunct="1">
              <a:lnSpc>
                <a:spcPct val="80000"/>
              </a:lnSpc>
              <a:buFontTx/>
              <a:buNone/>
            </a:pPr>
            <a:r>
              <a:rPr lang="hu-HU" altLang="hu-HU" sz="1700" b="1" dirty="0" err="1" smtClean="0">
                <a:solidFill>
                  <a:srgbClr val="000000"/>
                </a:solidFill>
              </a:rPr>
              <a:t>Naturpark</a:t>
            </a:r>
            <a:r>
              <a:rPr lang="hu-HU" altLang="hu-HU" sz="1700" b="1" dirty="0" smtClean="0">
                <a:solidFill>
                  <a:srgbClr val="000000"/>
                </a:solidFill>
              </a:rPr>
              <a:t> (7) – 350.477 ha</a:t>
            </a:r>
          </a:p>
          <a:p>
            <a:pPr eaLnBrk="1" hangingPunct="1">
              <a:lnSpc>
                <a:spcPct val="80000"/>
              </a:lnSpc>
              <a:buFontTx/>
              <a:buNone/>
            </a:pPr>
            <a:endParaRPr lang="hu-HU" altLang="hu-HU" sz="1700" b="1" dirty="0" smtClean="0">
              <a:latin typeface="Tahoma" pitchFamily="34" charset="0"/>
            </a:endParaRP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r>
              <a:rPr lang="hu-HU" altLang="hu-HU" sz="100" smtClean="0"/>
              <a:t>.</a:t>
            </a:r>
          </a:p>
        </p:txBody>
      </p:sp>
      <p:sp>
        <p:nvSpPr>
          <p:cNvPr id="373763" name="Rectangle 3"/>
          <p:cNvSpPr>
            <a:spLocks noGrp="1" noChangeArrowheads="1"/>
          </p:cNvSpPr>
          <p:nvPr>
            <p:ph type="body" idx="1"/>
          </p:nvPr>
        </p:nvSpPr>
        <p:spPr/>
        <p:txBody>
          <a:bodyPr/>
          <a:lstStyle/>
          <a:p>
            <a:pPr eaLnBrk="1" hangingPunct="1"/>
            <a:r>
              <a:rPr lang="hu-HU" altLang="hu-HU" sz="100" smtClean="0"/>
              <a:t>.</a:t>
            </a:r>
          </a:p>
        </p:txBody>
      </p:sp>
      <p:sp>
        <p:nvSpPr>
          <p:cNvPr id="373764" name="Rectangle 4"/>
          <p:cNvSpPr>
            <a:spLocks noChangeArrowheads="1"/>
          </p:cNvSpPr>
          <p:nvPr/>
        </p:nvSpPr>
        <p:spPr bwMode="auto">
          <a:xfrm>
            <a:off x="0" y="728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graphicFrame>
        <p:nvGraphicFramePr>
          <p:cNvPr id="373765" name="Object 5"/>
          <p:cNvGraphicFramePr>
            <a:graphicFrameLocks noChangeAspect="1"/>
          </p:cNvGraphicFramePr>
          <p:nvPr/>
        </p:nvGraphicFramePr>
        <p:xfrm>
          <a:off x="179388" y="404813"/>
          <a:ext cx="8964612" cy="5500687"/>
        </p:xfrm>
        <a:graphic>
          <a:graphicData uri="http://schemas.openxmlformats.org/presentationml/2006/ole">
            <mc:AlternateContent xmlns:mc="http://schemas.openxmlformats.org/markup-compatibility/2006">
              <mc:Choice xmlns:v="urn:schemas-microsoft-com:vml" Requires="v">
                <p:oleObj spid="_x0000_s374316" name="Document" r:id="rId4" imgW="8482265" imgH="5395899" progId="Word.Document.8">
                  <p:embed/>
                </p:oleObj>
              </mc:Choice>
              <mc:Fallback>
                <p:oleObj name="Document" r:id="rId4" imgW="8482265" imgH="5395899"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04813"/>
                        <a:ext cx="8964612"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57200" y="188913"/>
            <a:ext cx="8229600" cy="1079500"/>
          </a:xfrm>
        </p:spPr>
        <p:txBody>
          <a:bodyPr/>
          <a:lstStyle/>
          <a:p>
            <a:pPr eaLnBrk="1" hangingPunct="1"/>
            <a:r>
              <a:rPr lang="hu-HU" altLang="hu-HU" sz="3500" b="1" smtClean="0">
                <a:solidFill>
                  <a:srgbClr val="003300"/>
                </a:solidFill>
                <a:latin typeface="Tahoma" pitchFamily="34" charset="0"/>
                <a:cs typeface="Tahoma" pitchFamily="34" charset="0"/>
              </a:rPr>
              <a:t>Ember és természet</a:t>
            </a:r>
          </a:p>
        </p:txBody>
      </p:sp>
      <p:sp>
        <p:nvSpPr>
          <p:cNvPr id="374787" name="Rectangle 3"/>
          <p:cNvSpPr>
            <a:spLocks noGrp="1" noChangeArrowheads="1"/>
          </p:cNvSpPr>
          <p:nvPr>
            <p:ph type="body" idx="1"/>
          </p:nvPr>
        </p:nvSpPr>
        <p:spPr/>
        <p:txBody>
          <a:bodyPr/>
          <a:lstStyle/>
          <a:p>
            <a:pPr eaLnBrk="1" hangingPunct="1">
              <a:lnSpc>
                <a:spcPct val="80000"/>
              </a:lnSpc>
              <a:buFontTx/>
              <a:buNone/>
            </a:pPr>
            <a:r>
              <a:rPr lang="hu-HU" altLang="hu-HU" sz="2400" b="1" dirty="0" smtClean="0">
                <a:latin typeface="Tahoma" pitchFamily="34" charset="0"/>
                <a:cs typeface="Tahoma" pitchFamily="34" charset="0"/>
              </a:rPr>
              <a:t>„A Földet nem nagyszüleinktől örököltük, hanem</a:t>
            </a:r>
          </a:p>
          <a:p>
            <a:pPr eaLnBrk="1" hangingPunct="1">
              <a:lnSpc>
                <a:spcPct val="80000"/>
              </a:lnSpc>
              <a:buFontTx/>
              <a:buNone/>
            </a:pPr>
            <a:r>
              <a:rPr lang="hu-HU" altLang="hu-HU" sz="2400" b="1" dirty="0" smtClean="0">
                <a:latin typeface="Tahoma" pitchFamily="34" charset="0"/>
                <a:cs typeface="Tahoma" pitchFamily="34" charset="0"/>
              </a:rPr>
              <a:t>unokáinktól kaptuk kölcsön”.</a:t>
            </a:r>
            <a:r>
              <a:rPr lang="hu-HU" altLang="hu-HU" sz="2400" dirty="0" smtClean="0">
                <a:latin typeface="Tahoma" pitchFamily="34" charset="0"/>
                <a:cs typeface="Tahoma" pitchFamily="34" charset="0"/>
              </a:rPr>
              <a:t> Az örökséget el lehet </a:t>
            </a:r>
          </a:p>
          <a:p>
            <a:pPr eaLnBrk="1" hangingPunct="1">
              <a:lnSpc>
                <a:spcPct val="80000"/>
              </a:lnSpc>
              <a:buFontTx/>
              <a:buNone/>
            </a:pPr>
            <a:r>
              <a:rPr lang="hu-HU" altLang="hu-HU" sz="2400" dirty="0" smtClean="0">
                <a:latin typeface="Tahoma" pitchFamily="34" charset="0"/>
                <a:cs typeface="Tahoma" pitchFamily="34" charset="0"/>
              </a:rPr>
              <a:t>herdálni, de a kölcsönt vissza kell adni. </a:t>
            </a:r>
          </a:p>
          <a:p>
            <a:pPr eaLnBrk="1" hangingPunct="1">
              <a:lnSpc>
                <a:spcPct val="80000"/>
              </a:lnSpc>
              <a:buFontTx/>
              <a:buNone/>
            </a:pP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Az embernek tevékenysége során ezt figyelembe kell </a:t>
            </a:r>
          </a:p>
          <a:p>
            <a:pPr eaLnBrk="1" hangingPunct="1">
              <a:lnSpc>
                <a:spcPct val="80000"/>
              </a:lnSpc>
              <a:buFontTx/>
              <a:buNone/>
            </a:pPr>
            <a:r>
              <a:rPr lang="hu-HU" altLang="hu-HU" sz="2400" dirty="0" smtClean="0">
                <a:latin typeface="Tahoma" pitchFamily="34" charset="0"/>
                <a:cs typeface="Tahoma" pitchFamily="34" charset="0"/>
              </a:rPr>
              <a:t>vennie, mert a természet pusztítása, kizsákmányolása, </a:t>
            </a:r>
          </a:p>
          <a:p>
            <a:pPr eaLnBrk="1" hangingPunct="1">
              <a:lnSpc>
                <a:spcPct val="80000"/>
              </a:lnSpc>
              <a:buFontTx/>
              <a:buNone/>
            </a:pPr>
            <a:r>
              <a:rPr lang="hu-HU" altLang="hu-HU" sz="2400" dirty="0" smtClean="0">
                <a:latin typeface="Tahoma" pitchFamily="34" charset="0"/>
                <a:cs typeface="Tahoma" pitchFamily="34" charset="0"/>
              </a:rPr>
              <a:t>a rablógazdálkodásszerű tevékenység zsákutca, olyan, </a:t>
            </a:r>
          </a:p>
          <a:p>
            <a:pPr eaLnBrk="1" hangingPunct="1">
              <a:lnSpc>
                <a:spcPct val="80000"/>
              </a:lnSpc>
              <a:buFontTx/>
              <a:buNone/>
            </a:pPr>
            <a:r>
              <a:rPr lang="hu-HU" altLang="hu-HU" sz="2400" dirty="0" smtClean="0">
                <a:latin typeface="Tahoma" pitchFamily="34" charset="0"/>
                <a:cs typeface="Tahoma" pitchFamily="34" charset="0"/>
              </a:rPr>
              <a:t>mint az ellenőrizhetetlen sejtburjánzás a biológiában, a rák.</a:t>
            </a:r>
          </a:p>
          <a:p>
            <a:pPr eaLnBrk="1" hangingPunct="1">
              <a:lnSpc>
                <a:spcPct val="80000"/>
              </a:lnSpc>
              <a:buFontTx/>
              <a:buNone/>
            </a:pP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 jövő egyetlen útja </a:t>
            </a:r>
            <a:r>
              <a:rPr lang="hu-HU" altLang="hu-HU" sz="2400" b="1" dirty="0" smtClean="0">
                <a:latin typeface="Tahoma" pitchFamily="34" charset="0"/>
                <a:cs typeface="Tahoma" pitchFamily="34" charset="0"/>
              </a:rPr>
              <a:t>a harmonikus fejlesztés</a:t>
            </a:r>
            <a:r>
              <a:rPr lang="hu-HU" altLang="hu-HU" sz="2400" dirty="0" smtClean="0">
                <a:latin typeface="Tahoma" pitchFamily="34" charset="0"/>
                <a:cs typeface="Tahoma" pitchFamily="34" charset="0"/>
              </a:rPr>
              <a:t> és </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a</a:t>
            </a:r>
            <a:r>
              <a:rPr lang="hu-HU" altLang="hu-HU" sz="2400" b="1" dirty="0" smtClean="0">
                <a:latin typeface="Tahoma" pitchFamily="34" charset="0"/>
                <a:cs typeface="Tahoma" pitchFamily="34" charset="0"/>
              </a:rPr>
              <a:t> </a:t>
            </a:r>
            <a:r>
              <a:rPr lang="hu-HU" altLang="hu-HU" sz="2400" b="1" dirty="0" smtClean="0">
                <a:solidFill>
                  <a:srgbClr val="CC0000"/>
                </a:solidFill>
                <a:latin typeface="Tahoma" pitchFamily="34" charset="0"/>
                <a:cs typeface="Tahoma" pitchFamily="34" charset="0"/>
              </a:rPr>
              <a:t>fenntartható természethasználat.</a:t>
            </a:r>
          </a:p>
          <a:p>
            <a:pPr eaLnBrk="1" hangingPunct="1">
              <a:lnSpc>
                <a:spcPct val="80000"/>
              </a:lnSpc>
              <a:buFontTx/>
              <a:buNone/>
            </a:pPr>
            <a:r>
              <a:rPr lang="hu-HU" altLang="hu-HU" sz="2000" dirty="0" smtClean="0"/>
              <a:t> </a:t>
            </a:r>
          </a:p>
          <a:p>
            <a:pPr eaLnBrk="1" hangingPunct="1">
              <a:lnSpc>
                <a:spcPct val="80000"/>
              </a:lnSpc>
              <a:buFontTx/>
              <a:buNone/>
            </a:pPr>
            <a:endParaRPr lang="hu-HU" altLang="hu-HU" sz="2000" dirty="0" smtClean="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006600"/>
                </a:solidFill>
                <a:latin typeface="Tahoma" pitchFamily="34" charset="0"/>
                <a:cs typeface="Tahoma" pitchFamily="34" charset="0"/>
              </a:rPr>
              <a:t>TERMÉSZETHASZNÁLAT</a:t>
            </a:r>
            <a:br>
              <a:rPr lang="hu-HU" altLang="hu-HU" sz="3500" b="1" dirty="0" smtClean="0">
                <a:solidFill>
                  <a:srgbClr val="006600"/>
                </a:solidFill>
                <a:latin typeface="Tahoma" pitchFamily="34" charset="0"/>
                <a:cs typeface="Tahoma" pitchFamily="34" charset="0"/>
              </a:rPr>
            </a:br>
            <a:r>
              <a:rPr lang="hu-HU" altLang="hu-HU" sz="3500" b="1" dirty="0" smtClean="0">
                <a:solidFill>
                  <a:srgbClr val="006600"/>
                </a:solidFill>
                <a:latin typeface="Tahoma" pitchFamily="34" charset="0"/>
                <a:cs typeface="Tahoma" pitchFamily="34" charset="0"/>
              </a:rPr>
              <a:t>Természeti haszonvételek</a:t>
            </a:r>
          </a:p>
        </p:txBody>
      </p:sp>
      <p:sp>
        <p:nvSpPr>
          <p:cNvPr id="375811" name="Rectangle 3"/>
          <p:cNvSpPr>
            <a:spLocks noGrp="1" noChangeArrowheads="1"/>
          </p:cNvSpPr>
          <p:nvPr>
            <p:ph type="body" idx="1"/>
          </p:nvPr>
        </p:nvSpPr>
        <p:spPr>
          <a:xfrm>
            <a:off x="457200" y="1484313"/>
            <a:ext cx="8229600" cy="4968875"/>
          </a:xfrm>
        </p:spPr>
        <p:txBody>
          <a:bodyPr/>
          <a:lstStyle/>
          <a:p>
            <a:pPr eaLnBrk="1" hangingPunct="1">
              <a:lnSpc>
                <a:spcPct val="80000"/>
              </a:lnSpc>
              <a:buFontTx/>
              <a:buNone/>
            </a:pPr>
            <a:r>
              <a:rPr lang="hu-HU" altLang="hu-HU" sz="2300" dirty="0" smtClean="0">
                <a:latin typeface="Tahoma" pitchFamily="34" charset="0"/>
                <a:cs typeface="Tahoma" pitchFamily="34" charset="0"/>
              </a:rPr>
              <a:t>A természet használata (hasznosítása) </a:t>
            </a:r>
            <a:r>
              <a:rPr lang="hu-HU" altLang="hu-HU" sz="2300" b="1" dirty="0" smtClean="0">
                <a:latin typeface="Tahoma" pitchFamily="34" charset="0"/>
                <a:cs typeface="Tahoma" pitchFamily="34" charset="0"/>
              </a:rPr>
              <a:t>az ember és </a:t>
            </a:r>
          </a:p>
          <a:p>
            <a:pPr eaLnBrk="1" hangingPunct="1">
              <a:lnSpc>
                <a:spcPct val="80000"/>
              </a:lnSpc>
              <a:buFontTx/>
              <a:buNone/>
            </a:pPr>
            <a:r>
              <a:rPr lang="hu-HU" altLang="hu-HU" sz="2300" b="1" dirty="0" smtClean="0">
                <a:latin typeface="Tahoma" pitchFamily="34" charset="0"/>
                <a:cs typeface="Tahoma" pitchFamily="34" charset="0"/>
              </a:rPr>
              <a:t>a természet kapcsolatrendszerének</a:t>
            </a:r>
            <a:r>
              <a:rPr lang="hu-HU" altLang="hu-HU" sz="2300" dirty="0" smtClean="0">
                <a:latin typeface="Tahoma" pitchFamily="34" charset="0"/>
                <a:cs typeface="Tahoma" pitchFamily="34" charset="0"/>
              </a:rPr>
              <a:t> egyik meghatározó </a:t>
            </a:r>
          </a:p>
          <a:p>
            <a:pPr eaLnBrk="1" hangingPunct="1">
              <a:lnSpc>
                <a:spcPct val="80000"/>
              </a:lnSpc>
              <a:buFontTx/>
              <a:buNone/>
            </a:pPr>
            <a:r>
              <a:rPr lang="hu-HU" altLang="hu-HU" sz="2300" dirty="0" smtClean="0">
                <a:latin typeface="Tahoma" pitchFamily="34" charset="0"/>
                <a:cs typeface="Tahoma" pitchFamily="34" charset="0"/>
              </a:rPr>
              <a:t>alrendszere, a másik a természet védelme. A két alrendszer </a:t>
            </a:r>
          </a:p>
          <a:p>
            <a:pPr eaLnBrk="1" hangingPunct="1">
              <a:lnSpc>
                <a:spcPct val="80000"/>
              </a:lnSpc>
              <a:buFontTx/>
              <a:buNone/>
            </a:pPr>
            <a:r>
              <a:rPr lang="hu-HU" altLang="hu-HU" sz="2300" dirty="0" smtClean="0">
                <a:latin typeface="Tahoma" pitchFamily="34" charset="0"/>
                <a:cs typeface="Tahoma" pitchFamily="34" charset="0"/>
              </a:rPr>
              <a:t>egymással átfedésben van, mert csak így lehetséges </a:t>
            </a:r>
          </a:p>
          <a:p>
            <a:pPr eaLnBrk="1" hangingPunct="1">
              <a:lnSpc>
                <a:spcPct val="80000"/>
              </a:lnSpc>
              <a:buFontTx/>
              <a:buNone/>
            </a:pPr>
            <a:r>
              <a:rPr lang="hu-HU" altLang="hu-HU" sz="2300" u="sng" dirty="0" smtClean="0">
                <a:latin typeface="Tahoma" pitchFamily="34" charset="0"/>
                <a:cs typeface="Tahoma" pitchFamily="34" charset="0"/>
              </a:rPr>
              <a:t>fenntartható természethasználat (természetgazdálkodás)</a:t>
            </a:r>
            <a:r>
              <a:rPr lang="hu-HU" altLang="hu-HU" sz="2300" dirty="0" smtClean="0">
                <a:latin typeface="Tahoma" pitchFamily="34" charset="0"/>
                <a:cs typeface="Tahoma" pitchFamily="34" charset="0"/>
              </a:rPr>
              <a:t>. </a:t>
            </a:r>
          </a:p>
          <a:p>
            <a:pPr eaLnBrk="1" hangingPunct="1">
              <a:lnSpc>
                <a:spcPct val="80000"/>
              </a:lnSpc>
              <a:buFontTx/>
              <a:buNone/>
            </a:pPr>
            <a:r>
              <a:rPr lang="hu-HU" altLang="hu-HU" sz="2300" dirty="0" smtClean="0">
                <a:latin typeface="Tahoma" pitchFamily="34" charset="0"/>
                <a:cs typeface="Tahoma" pitchFamily="34" charset="0"/>
              </a:rPr>
              <a:t>A természettel (természeti területen, természeti értékekkel) </a:t>
            </a:r>
          </a:p>
          <a:p>
            <a:pPr eaLnBrk="1" hangingPunct="1">
              <a:lnSpc>
                <a:spcPct val="80000"/>
              </a:lnSpc>
              <a:buFontTx/>
              <a:buNone/>
            </a:pPr>
            <a:r>
              <a:rPr lang="hu-HU" altLang="hu-HU" sz="2300" dirty="0" smtClean="0">
                <a:latin typeface="Tahoma" pitchFamily="34" charset="0"/>
                <a:cs typeface="Tahoma" pitchFamily="34" charset="0"/>
              </a:rPr>
              <a:t>folytatott természethasználat, a természeti haszonvételek, </a:t>
            </a:r>
          </a:p>
          <a:p>
            <a:pPr eaLnBrk="1" hangingPunct="1">
              <a:lnSpc>
                <a:spcPct val="80000"/>
              </a:lnSpc>
              <a:buFontTx/>
              <a:buNone/>
            </a:pPr>
            <a:r>
              <a:rPr lang="hu-HU" altLang="hu-HU" sz="2300" dirty="0" smtClean="0">
                <a:latin typeface="Tahoma" pitchFamily="34" charset="0"/>
                <a:cs typeface="Tahoma" pitchFamily="34" charset="0"/>
              </a:rPr>
              <a:t>a természetgazdálkodás legfontosabb </a:t>
            </a:r>
            <a:r>
              <a:rPr lang="hu-HU" altLang="hu-HU" sz="2300" u="sng" dirty="0" smtClean="0">
                <a:latin typeface="Tahoma" pitchFamily="34" charset="0"/>
                <a:cs typeface="Tahoma" pitchFamily="34" charset="0"/>
              </a:rPr>
              <a:t>ágazatai, területei</a:t>
            </a:r>
            <a:r>
              <a:rPr lang="hu-HU" altLang="hu-HU" sz="2300" dirty="0" smtClean="0">
                <a:latin typeface="Tahoma" pitchFamily="34" charset="0"/>
                <a:cs typeface="Tahoma" pitchFamily="34" charset="0"/>
              </a:rPr>
              <a:t>:</a:t>
            </a:r>
          </a:p>
          <a:p>
            <a:pPr eaLnBrk="1" hangingPunct="1">
              <a:lnSpc>
                <a:spcPct val="80000"/>
              </a:lnSpc>
              <a:buFontTx/>
              <a:buNone/>
            </a:pPr>
            <a:r>
              <a:rPr lang="hu-HU" altLang="hu-HU" sz="2300" b="1" dirty="0" smtClean="0">
                <a:latin typeface="Tahoma" pitchFamily="34" charset="0"/>
                <a:cs typeface="Tahoma" pitchFamily="34" charset="0"/>
              </a:rPr>
              <a:t>	erdőgazdálkodás – erdőhasználat,</a:t>
            </a:r>
          </a:p>
          <a:p>
            <a:pPr eaLnBrk="1" hangingPunct="1">
              <a:lnSpc>
                <a:spcPct val="80000"/>
              </a:lnSpc>
              <a:buFontTx/>
              <a:buNone/>
            </a:pPr>
            <a:r>
              <a:rPr lang="hu-HU" altLang="hu-HU" sz="2300" b="1" dirty="0" smtClean="0">
                <a:latin typeface="Tahoma" pitchFamily="34" charset="0"/>
                <a:cs typeface="Tahoma" pitchFamily="34" charset="0"/>
              </a:rPr>
              <a:t>	vadgazdálkodás – vadászat,</a:t>
            </a:r>
          </a:p>
          <a:p>
            <a:pPr eaLnBrk="1" hangingPunct="1">
              <a:lnSpc>
                <a:spcPct val="80000"/>
              </a:lnSpc>
              <a:buFontTx/>
              <a:buNone/>
            </a:pPr>
            <a:r>
              <a:rPr lang="hu-HU" altLang="hu-HU" sz="2300" b="1" dirty="0" smtClean="0">
                <a:latin typeface="Tahoma" pitchFamily="34" charset="0"/>
                <a:cs typeface="Tahoma" pitchFamily="34" charset="0"/>
              </a:rPr>
              <a:t>	halgazdálkodás − halászat</a:t>
            </a:r>
            <a:r>
              <a:rPr lang="hu-HU" altLang="hu-HU" sz="2300" b="1" dirty="0">
                <a:latin typeface="Tahoma" pitchFamily="34" charset="0"/>
                <a:cs typeface="Tahoma" pitchFamily="34" charset="0"/>
              </a:rPr>
              <a:t> </a:t>
            </a:r>
            <a:r>
              <a:rPr lang="hu-HU" altLang="hu-HU" sz="2300" b="1" dirty="0" smtClean="0">
                <a:solidFill>
                  <a:srgbClr val="000000"/>
                </a:solidFill>
                <a:latin typeface="Tahoma" pitchFamily="34" charset="0"/>
                <a:cs typeface="Tahoma" pitchFamily="34" charset="0"/>
              </a:rPr>
              <a:t>−</a:t>
            </a:r>
            <a:r>
              <a:rPr lang="hu-HU" altLang="hu-HU" sz="2300" b="1" dirty="0" smtClean="0">
                <a:latin typeface="Tahoma" pitchFamily="34" charset="0"/>
                <a:cs typeface="Tahoma" pitchFamily="34" charset="0"/>
              </a:rPr>
              <a:t> horgászat,</a:t>
            </a:r>
          </a:p>
          <a:p>
            <a:pPr eaLnBrk="1" hangingPunct="1">
              <a:lnSpc>
                <a:spcPct val="80000"/>
              </a:lnSpc>
              <a:buFontTx/>
              <a:buNone/>
            </a:pPr>
            <a:r>
              <a:rPr lang="hu-HU" altLang="hu-HU" sz="2300" b="1" dirty="0" smtClean="0">
                <a:latin typeface="Tahoma" pitchFamily="34" charset="0"/>
                <a:cs typeface="Tahoma" pitchFamily="34" charset="0"/>
              </a:rPr>
              <a:t>	ökoturizmus – természetjárás stb.</a:t>
            </a:r>
            <a:endParaRPr lang="hu-HU" altLang="hu-HU" sz="23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Ezen ágazatok jogi szabályozása a fenntarthatóságot, a </a:t>
            </a:r>
          </a:p>
          <a:p>
            <a:pPr eaLnBrk="1" hangingPunct="1">
              <a:lnSpc>
                <a:spcPct val="80000"/>
              </a:lnSpc>
              <a:buFontTx/>
              <a:buNone/>
            </a:pPr>
            <a:r>
              <a:rPr lang="hu-HU" altLang="hu-HU" sz="2300" dirty="0" smtClean="0">
                <a:latin typeface="Tahoma" pitchFamily="34" charset="0"/>
                <a:cs typeface="Tahoma" pitchFamily="34" charset="0"/>
              </a:rPr>
              <a:t>természet általános védelmét is szolgálja.</a:t>
            </a: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pPr eaLnBrk="1" hangingPunct="1"/>
            <a:r>
              <a:rPr lang="hu-HU" altLang="hu-HU" sz="3500" b="1" dirty="0" smtClean="0">
                <a:solidFill>
                  <a:srgbClr val="008000"/>
                </a:solidFill>
                <a:latin typeface="Tahoma" pitchFamily="34" charset="0"/>
                <a:cs typeface="Tahoma" pitchFamily="34" charset="0"/>
              </a:rPr>
              <a:t>Erdőgazdálkodás – erdőhasználat</a:t>
            </a:r>
          </a:p>
        </p:txBody>
      </p:sp>
      <p:sp>
        <p:nvSpPr>
          <p:cNvPr id="376835" name="Rectangle 3"/>
          <p:cNvSpPr>
            <a:spLocks noGrp="1" noChangeArrowheads="1"/>
          </p:cNvSpPr>
          <p:nvPr>
            <p:ph type="body" idx="1"/>
          </p:nvPr>
        </p:nvSpPr>
        <p:spPr/>
        <p:txBody>
          <a:bodyPr/>
          <a:lstStyle/>
          <a:p>
            <a:pPr eaLnBrk="1" hangingPunct="1">
              <a:lnSpc>
                <a:spcPct val="90000"/>
              </a:lnSpc>
              <a:buFontTx/>
              <a:buNone/>
            </a:pPr>
            <a:r>
              <a:rPr lang="hu-HU" altLang="hu-HU" sz="2600" b="1" dirty="0" smtClean="0">
                <a:latin typeface="Tahoma" pitchFamily="34" charset="0"/>
                <a:cs typeface="Tahoma" pitchFamily="34" charset="0"/>
              </a:rPr>
              <a:t>Erdő:</a:t>
            </a:r>
            <a:r>
              <a:rPr lang="hu-HU" altLang="hu-HU" sz="2400" dirty="0" smtClean="0">
                <a:latin typeface="Tahoma" pitchFamily="34" charset="0"/>
                <a:cs typeface="Tahoma" pitchFamily="34" charset="0"/>
              </a:rPr>
              <a:t> a szárazföld legmagasabb rendű és legösszetettebb </a:t>
            </a:r>
          </a:p>
          <a:p>
            <a:pPr eaLnBrk="1" hangingPunct="1">
              <a:lnSpc>
                <a:spcPct val="90000"/>
              </a:lnSpc>
              <a:buFontTx/>
              <a:buNone/>
            </a:pPr>
            <a:r>
              <a:rPr lang="hu-HU" altLang="hu-HU" sz="2400" dirty="0" smtClean="0">
                <a:latin typeface="Tahoma" pitchFamily="34" charset="0"/>
                <a:cs typeface="Tahoma" pitchFamily="34" charset="0"/>
              </a:rPr>
              <a:t>életközössége, ökológiai rendszere, amely a fás növények </a:t>
            </a:r>
          </a:p>
          <a:p>
            <a:pPr eaLnBrk="1" hangingPunct="1">
              <a:lnSpc>
                <a:spcPct val="90000"/>
              </a:lnSpc>
              <a:buFontTx/>
              <a:buNone/>
            </a:pPr>
            <a:r>
              <a:rPr lang="hu-HU" altLang="hu-HU" sz="2400" dirty="0" smtClean="0">
                <a:latin typeface="Tahoma" pitchFamily="34" charset="0"/>
                <a:cs typeface="Tahoma" pitchFamily="34" charset="0"/>
              </a:rPr>
              <a:t>mellett lágyszárú </a:t>
            </a:r>
            <a:r>
              <a:rPr lang="hu-HU" altLang="hu-HU" sz="2400" u="sng" dirty="0" smtClean="0">
                <a:latin typeface="Tahoma" pitchFamily="34" charset="0"/>
                <a:cs typeface="Tahoma" pitchFamily="34" charset="0"/>
              </a:rPr>
              <a:t>növények,</a:t>
            </a:r>
            <a:r>
              <a:rPr lang="hu-HU" altLang="hu-HU" sz="2400" dirty="0" smtClean="0">
                <a:latin typeface="Tahoma" pitchFamily="34" charset="0"/>
                <a:cs typeface="Tahoma" pitchFamily="34" charset="0"/>
              </a:rPr>
              <a:t> vadon élő </a:t>
            </a:r>
            <a:r>
              <a:rPr lang="hu-HU" altLang="hu-HU" sz="2400" u="sng" dirty="0" smtClean="0">
                <a:latin typeface="Tahoma" pitchFamily="34" charset="0"/>
                <a:cs typeface="Tahoma" pitchFamily="34" charset="0"/>
              </a:rPr>
              <a:t>állatok,</a:t>
            </a:r>
            <a:r>
              <a:rPr lang="hu-HU" altLang="hu-HU" sz="2400" dirty="0" smtClean="0">
                <a:latin typeface="Tahoma" pitchFamily="34" charset="0"/>
                <a:cs typeface="Tahoma" pitchFamily="34" charset="0"/>
              </a:rPr>
              <a:t> </a:t>
            </a:r>
            <a:r>
              <a:rPr lang="hu-HU" altLang="hu-HU" sz="2400" u="sng" dirty="0" smtClean="0">
                <a:latin typeface="Tahoma" pitchFamily="34" charset="0"/>
                <a:cs typeface="Tahoma" pitchFamily="34" charset="0"/>
              </a:rPr>
              <a:t>gombák</a:t>
            </a:r>
            <a:r>
              <a:rPr lang="hu-HU" altLang="hu-HU" sz="2400" dirty="0" smtClean="0">
                <a:latin typeface="Tahoma" pitchFamily="34" charset="0"/>
                <a:cs typeface="Tahoma" pitchFamily="34" charset="0"/>
              </a:rPr>
              <a:t> és </a:t>
            </a:r>
          </a:p>
          <a:p>
            <a:pPr eaLnBrk="1" hangingPunct="1">
              <a:lnSpc>
                <a:spcPct val="90000"/>
              </a:lnSpc>
              <a:buFontTx/>
              <a:buNone/>
            </a:pPr>
            <a:r>
              <a:rPr lang="hu-HU" altLang="hu-HU" sz="2400" dirty="0" smtClean="0">
                <a:latin typeface="Tahoma" pitchFamily="34" charset="0"/>
                <a:cs typeface="Tahoma" pitchFamily="34" charset="0"/>
              </a:rPr>
              <a:t>más </a:t>
            </a:r>
            <a:r>
              <a:rPr lang="hu-HU" altLang="hu-HU" sz="2400" u="sng" dirty="0" smtClean="0">
                <a:latin typeface="Tahoma" pitchFamily="34" charset="0"/>
                <a:cs typeface="Tahoma" pitchFamily="34" charset="0"/>
              </a:rPr>
              <a:t>alacsonyabb rendű élőlények</a:t>
            </a:r>
            <a:r>
              <a:rPr lang="hu-HU" altLang="hu-HU" sz="2400" dirty="0" smtClean="0">
                <a:latin typeface="Tahoma" pitchFamily="34" charset="0"/>
                <a:cs typeface="Tahoma" pitchFamily="34" charset="0"/>
              </a:rPr>
              <a:t> élőhelye. Természetes </a:t>
            </a:r>
          </a:p>
          <a:p>
            <a:pPr eaLnBrk="1" hangingPunct="1">
              <a:lnSpc>
                <a:spcPct val="90000"/>
              </a:lnSpc>
              <a:buFontTx/>
              <a:buNone/>
            </a:pPr>
            <a:r>
              <a:rPr lang="hu-HU" altLang="hu-HU" sz="2400" dirty="0" smtClean="0">
                <a:latin typeface="Tahoma" pitchFamily="34" charset="0"/>
                <a:cs typeface="Tahoma" pitchFamily="34" charset="0"/>
              </a:rPr>
              <a:t>növényvilágunk cca. 45 %-a erdőben él, de a vadon élő </a:t>
            </a:r>
          </a:p>
          <a:p>
            <a:pPr eaLnBrk="1" hangingPunct="1">
              <a:lnSpc>
                <a:spcPct val="90000"/>
              </a:lnSpc>
              <a:buFontTx/>
              <a:buNone/>
            </a:pPr>
            <a:r>
              <a:rPr lang="hu-HU" altLang="hu-HU" sz="2400" dirty="0" smtClean="0">
                <a:latin typeface="Tahoma" pitchFamily="34" charset="0"/>
                <a:cs typeface="Tahoma" pitchFamily="34" charset="0"/>
              </a:rPr>
              <a:t>állatvilág jelentős hányada is az erdőhöz mint élőhelyhez </a:t>
            </a:r>
          </a:p>
          <a:p>
            <a:pPr eaLnBrk="1" hangingPunct="1">
              <a:lnSpc>
                <a:spcPct val="90000"/>
              </a:lnSpc>
              <a:buFontTx/>
              <a:buNone/>
            </a:pPr>
            <a:r>
              <a:rPr lang="hu-HU" altLang="hu-HU" sz="2400" dirty="0" smtClean="0">
                <a:latin typeface="Tahoma" pitchFamily="34" charset="0"/>
                <a:cs typeface="Tahoma" pitchFamily="34" charset="0"/>
              </a:rPr>
              <a:t>kötött. Sajátos képződménye az erdőnek </a:t>
            </a:r>
            <a:r>
              <a:rPr lang="hu-HU" altLang="hu-HU" sz="2400" u="sng" dirty="0" smtClean="0">
                <a:latin typeface="Tahoma" pitchFamily="34" charset="0"/>
                <a:cs typeface="Tahoma" pitchFamily="34" charset="0"/>
              </a:rPr>
              <a:t>az erdőtalaj</a:t>
            </a:r>
            <a:r>
              <a:rPr lang="hu-HU" altLang="hu-HU" sz="2400" dirty="0" smtClean="0">
                <a:latin typeface="Tahoma" pitchFamily="34" charset="0"/>
                <a:cs typeface="Tahoma" pitchFamily="34" charset="0"/>
              </a:rPr>
              <a:t> a </a:t>
            </a:r>
          </a:p>
          <a:p>
            <a:pPr eaLnBrk="1" hangingPunct="1">
              <a:lnSpc>
                <a:spcPct val="90000"/>
              </a:lnSpc>
              <a:buFontTx/>
              <a:buNone/>
            </a:pPr>
            <a:r>
              <a:rPr lang="hu-HU" altLang="hu-HU" sz="2400" dirty="0" smtClean="0">
                <a:latin typeface="Tahoma" pitchFamily="34" charset="0"/>
                <a:cs typeface="Tahoma" pitchFamily="34" charset="0"/>
              </a:rPr>
              <a:t>talajlakó élőlényekkel és mikroorganizmusok tömegeivel.</a:t>
            </a:r>
          </a:p>
          <a:p>
            <a:pPr eaLnBrk="1" hangingPunct="1">
              <a:lnSpc>
                <a:spcPct val="90000"/>
              </a:lnSpc>
              <a:buFontTx/>
              <a:buNone/>
            </a:pPr>
            <a:endParaRPr lang="hu-HU" altLang="hu-HU" sz="1000" b="1" dirty="0" smtClean="0">
              <a:latin typeface="Tahoma" pitchFamily="34" charset="0"/>
              <a:cs typeface="Tahoma" pitchFamily="34" charset="0"/>
            </a:endParaRPr>
          </a:p>
          <a:p>
            <a:pPr eaLnBrk="1" hangingPunct="1">
              <a:lnSpc>
                <a:spcPct val="90000"/>
              </a:lnSpc>
              <a:buFontTx/>
              <a:buNone/>
            </a:pPr>
            <a:r>
              <a:rPr lang="hu-HU" altLang="hu-HU" sz="2600" b="1" dirty="0" smtClean="0">
                <a:latin typeface="Tahoma" pitchFamily="34" charset="0"/>
                <a:cs typeface="Tahoma" pitchFamily="34" charset="0"/>
              </a:rPr>
              <a:t>Faállomány:</a:t>
            </a:r>
            <a:r>
              <a:rPr lang="hu-HU" altLang="hu-HU" sz="2400" dirty="0" smtClean="0">
                <a:latin typeface="Tahoma" pitchFamily="34" charset="0"/>
                <a:cs typeface="Tahoma" pitchFamily="34" charset="0"/>
              </a:rPr>
              <a:t> az erdő térfoglalásban, mennyiségileg és </a:t>
            </a:r>
          </a:p>
          <a:p>
            <a:pPr eaLnBrk="1" hangingPunct="1">
              <a:lnSpc>
                <a:spcPct val="90000"/>
              </a:lnSpc>
              <a:buFontTx/>
              <a:buNone/>
            </a:pPr>
            <a:r>
              <a:rPr lang="hu-HU" altLang="hu-HU" sz="2400" dirty="0" smtClean="0">
                <a:latin typeface="Tahoma" pitchFamily="34" charset="0"/>
                <a:cs typeface="Tahoma" pitchFamily="34" charset="0"/>
              </a:rPr>
              <a:t>összhatásaiban is legmeghatározóbb összetevője.</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008000"/>
                </a:solidFill>
                <a:latin typeface="Tahoma" pitchFamily="34" charset="0"/>
                <a:cs typeface="Tahoma" pitchFamily="34" charset="0"/>
              </a:rPr>
              <a:t>Erdőgazdálkodás – erdőhasználat</a:t>
            </a:r>
          </a:p>
        </p:txBody>
      </p:sp>
      <p:sp>
        <p:nvSpPr>
          <p:cNvPr id="377859" name="Rectangle 3"/>
          <p:cNvSpPr>
            <a:spLocks noGrp="1" noChangeArrowheads="1"/>
          </p:cNvSpPr>
          <p:nvPr>
            <p:ph type="body" idx="1"/>
          </p:nvPr>
        </p:nvSpPr>
        <p:spPr>
          <a:xfrm>
            <a:off x="468313" y="1484313"/>
            <a:ext cx="8229600" cy="4525962"/>
          </a:xfrm>
        </p:spPr>
        <p:txBody>
          <a:bodyPr/>
          <a:lstStyle/>
          <a:p>
            <a:pPr eaLnBrk="1" hangingPunct="1">
              <a:lnSpc>
                <a:spcPct val="80000"/>
              </a:lnSpc>
              <a:buFontTx/>
              <a:buNone/>
            </a:pPr>
            <a:r>
              <a:rPr lang="hu-HU" altLang="hu-HU" sz="2600" b="1" smtClean="0">
                <a:latin typeface="Tahoma" pitchFamily="34" charset="0"/>
                <a:cs typeface="Tahoma" pitchFamily="34" charset="0"/>
              </a:rPr>
              <a:t>Erdővédelem:</a:t>
            </a:r>
            <a:r>
              <a:rPr lang="hu-HU" altLang="hu-HU" sz="2400" smtClean="0">
                <a:latin typeface="Tahoma" pitchFamily="34" charset="0"/>
                <a:cs typeface="Tahoma" pitchFamily="34" charset="0"/>
              </a:rPr>
              <a:t> az erdő faállományának és talajának </a:t>
            </a:r>
          </a:p>
          <a:p>
            <a:pPr eaLnBrk="1" hangingPunct="1">
              <a:lnSpc>
                <a:spcPct val="80000"/>
              </a:lnSpc>
              <a:buFontTx/>
              <a:buNone/>
            </a:pPr>
            <a:r>
              <a:rPr lang="hu-HU" altLang="hu-HU" sz="2400" smtClean="0">
                <a:latin typeface="Tahoma" pitchFamily="34" charset="0"/>
                <a:cs typeface="Tahoma" pitchFamily="34" charset="0"/>
              </a:rPr>
              <a:t>védelme a biotikus és abiotikus károsítókkal, </a:t>
            </a:r>
          </a:p>
          <a:p>
            <a:pPr eaLnBrk="1" hangingPunct="1">
              <a:lnSpc>
                <a:spcPct val="80000"/>
              </a:lnSpc>
              <a:buFontTx/>
              <a:buNone/>
            </a:pPr>
            <a:r>
              <a:rPr lang="hu-HU" altLang="hu-HU" sz="2400" smtClean="0">
                <a:latin typeface="Tahoma" pitchFamily="34" charset="0"/>
                <a:cs typeface="Tahoma" pitchFamily="34" charset="0"/>
              </a:rPr>
              <a:t>károsításokkal </a:t>
            </a:r>
            <a:r>
              <a:rPr lang="hu-HU" altLang="hu-HU" sz="2400" i="1" smtClean="0">
                <a:latin typeface="Tahoma" pitchFamily="34" charset="0"/>
                <a:cs typeface="Tahoma" pitchFamily="34" charset="0"/>
              </a:rPr>
              <a:t>(és az erdő többi összetevőjével)</a:t>
            </a:r>
            <a:r>
              <a:rPr lang="hu-HU" altLang="hu-HU" sz="2400" smtClean="0">
                <a:latin typeface="Tahoma" pitchFamily="34" charset="0"/>
                <a:cs typeface="Tahoma" pitchFamily="34" charset="0"/>
              </a:rPr>
              <a:t> szemben.</a:t>
            </a:r>
          </a:p>
          <a:p>
            <a:pPr eaLnBrk="1" hangingPunct="1">
              <a:lnSpc>
                <a:spcPct val="80000"/>
              </a:lnSpc>
              <a:buFontTx/>
              <a:buNone/>
            </a:pPr>
            <a:endParaRPr lang="hu-HU" altLang="hu-HU" sz="2400" b="1" smtClean="0">
              <a:latin typeface="Tahoma" pitchFamily="34" charset="0"/>
              <a:cs typeface="Tahoma" pitchFamily="34" charset="0"/>
            </a:endParaRPr>
          </a:p>
          <a:p>
            <a:pPr eaLnBrk="1" hangingPunct="1">
              <a:lnSpc>
                <a:spcPct val="80000"/>
              </a:lnSpc>
              <a:buFontTx/>
              <a:buNone/>
            </a:pPr>
            <a:r>
              <a:rPr lang="hu-HU" altLang="hu-HU" sz="2600" b="1" smtClean="0">
                <a:latin typeface="Tahoma" pitchFamily="34" charset="0"/>
                <a:cs typeface="Tahoma" pitchFamily="34" charset="0"/>
              </a:rPr>
              <a:t>Erdők természetvédelme:</a:t>
            </a:r>
            <a:r>
              <a:rPr lang="hu-HU" altLang="hu-HU" sz="2400" smtClean="0">
                <a:latin typeface="Tahoma" pitchFamily="34" charset="0"/>
                <a:cs typeface="Tahoma" pitchFamily="34" charset="0"/>
              </a:rPr>
              <a:t> az erdő mint ökológiai </a:t>
            </a:r>
          </a:p>
          <a:p>
            <a:pPr eaLnBrk="1" hangingPunct="1">
              <a:lnSpc>
                <a:spcPct val="80000"/>
              </a:lnSpc>
              <a:buFontTx/>
              <a:buNone/>
            </a:pPr>
            <a:r>
              <a:rPr lang="hu-HU" altLang="hu-HU" sz="2400" smtClean="0">
                <a:latin typeface="Tahoma" pitchFamily="34" charset="0"/>
                <a:cs typeface="Tahoma" pitchFamily="34" charset="0"/>
              </a:rPr>
              <a:t>rendszer védelme, a természeti területeken levő erdők</a:t>
            </a:r>
          </a:p>
          <a:p>
            <a:pPr eaLnBrk="1" hangingPunct="1">
              <a:lnSpc>
                <a:spcPct val="80000"/>
              </a:lnSpc>
              <a:buFontTx/>
              <a:buNone/>
            </a:pPr>
            <a:r>
              <a:rPr lang="hu-HU" altLang="hu-HU" sz="2400" smtClean="0">
                <a:latin typeface="Tahoma" pitchFamily="34" charset="0"/>
                <a:cs typeface="Tahoma" pitchFamily="34" charset="0"/>
              </a:rPr>
              <a:t>általános természetvédelme, valamint a védett természeti </a:t>
            </a:r>
          </a:p>
          <a:p>
            <a:pPr eaLnBrk="1" hangingPunct="1">
              <a:lnSpc>
                <a:spcPct val="80000"/>
              </a:lnSpc>
              <a:buFontTx/>
              <a:buNone/>
            </a:pPr>
            <a:r>
              <a:rPr lang="hu-HU" altLang="hu-HU" sz="2400" smtClean="0">
                <a:latin typeface="Tahoma" pitchFamily="34" charset="0"/>
                <a:cs typeface="Tahoma" pitchFamily="34" charset="0"/>
              </a:rPr>
              <a:t>területeken levő erdők kiemelt természetvédelmi oltalma.</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600" b="1" smtClean="0">
                <a:latin typeface="Tahoma" pitchFamily="34" charset="0"/>
                <a:cs typeface="Tahoma" pitchFamily="34" charset="0"/>
              </a:rPr>
              <a:t>Erdőhasználat: </a:t>
            </a:r>
            <a:r>
              <a:rPr lang="hu-HU" altLang="hu-HU" sz="2400" smtClean="0">
                <a:latin typeface="Tahoma" pitchFamily="34" charset="0"/>
                <a:cs typeface="Tahoma" pitchFamily="34" charset="0"/>
              </a:rPr>
              <a:t>az erdő hasznosítása, materiális </a:t>
            </a:r>
          </a:p>
          <a:p>
            <a:pPr eaLnBrk="1" hangingPunct="1">
              <a:lnSpc>
                <a:spcPct val="80000"/>
              </a:lnSpc>
              <a:buFontTx/>
              <a:buNone/>
            </a:pPr>
            <a:r>
              <a:rPr lang="hu-HU" altLang="hu-HU" sz="2400" smtClean="0">
                <a:latin typeface="Tahoma" pitchFamily="34" charset="0"/>
                <a:cs typeface="Tahoma" pitchFamily="34" charset="0"/>
              </a:rPr>
              <a:t>termékeinek haszonvétele és immateriális javainak, </a:t>
            </a:r>
          </a:p>
          <a:p>
            <a:pPr eaLnBrk="1" hangingPunct="1">
              <a:lnSpc>
                <a:spcPct val="80000"/>
              </a:lnSpc>
              <a:buFontTx/>
              <a:buNone/>
            </a:pPr>
            <a:r>
              <a:rPr lang="hu-HU" altLang="hu-HU" sz="2400" smtClean="0">
                <a:latin typeface="Tahoma" pitchFamily="34" charset="0"/>
                <a:cs typeface="Tahoma" pitchFamily="34" charset="0"/>
              </a:rPr>
              <a:t>szolgáltatásainak igénybevétele.</a:t>
            </a:r>
          </a:p>
          <a:p>
            <a:pPr eaLnBrk="1" hangingPunct="1">
              <a:lnSpc>
                <a:spcPct val="80000"/>
              </a:lnSpc>
            </a:pPr>
            <a:endParaRPr lang="hu-HU" altLang="hu-HU" sz="2600" smtClean="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7200" y="188913"/>
            <a:ext cx="8229600" cy="1152525"/>
          </a:xfrm>
        </p:spPr>
        <p:txBody>
          <a:bodyPr/>
          <a:lstStyle/>
          <a:p>
            <a:pPr eaLnBrk="1" hangingPunct="1"/>
            <a:r>
              <a:rPr lang="hu-HU" altLang="hu-HU" sz="3600" b="1" dirty="0" smtClean="0">
                <a:solidFill>
                  <a:srgbClr val="008000"/>
                </a:solidFill>
                <a:latin typeface="Tahoma" pitchFamily="34" charset="0"/>
                <a:cs typeface="Tahoma" pitchFamily="34" charset="0"/>
              </a:rPr>
              <a:t>Eredő - erdő</a:t>
            </a:r>
          </a:p>
        </p:txBody>
      </p:sp>
      <p:sp>
        <p:nvSpPr>
          <p:cNvPr id="378883" name="Rectangle 3"/>
          <p:cNvSpPr>
            <a:spLocks noGrp="1" noChangeArrowheads="1"/>
          </p:cNvSpPr>
          <p:nvPr>
            <p:ph type="body" idx="1"/>
          </p:nvPr>
        </p:nvSpPr>
        <p:spPr/>
        <p:txBody>
          <a:bodyPr/>
          <a:lstStyle/>
          <a:p>
            <a:pPr algn="ctr" eaLnBrk="1" hangingPunct="1">
              <a:lnSpc>
                <a:spcPct val="90000"/>
              </a:lnSpc>
              <a:buFontTx/>
              <a:buNone/>
            </a:pPr>
            <a:r>
              <a:rPr lang="hu-HU" altLang="hu-HU" sz="2800" smtClean="0">
                <a:latin typeface="Tahoma" pitchFamily="34" charset="0"/>
                <a:cs typeface="Tahoma" pitchFamily="34" charset="0"/>
              </a:rPr>
              <a:t>Ősi magyar szavunk az </a:t>
            </a:r>
            <a:r>
              <a:rPr lang="hu-HU" altLang="hu-HU" sz="2800" b="1" smtClean="0">
                <a:solidFill>
                  <a:srgbClr val="008000"/>
                </a:solidFill>
                <a:latin typeface="Tahoma" pitchFamily="34" charset="0"/>
                <a:cs typeface="Tahoma" pitchFamily="34" charset="0"/>
              </a:rPr>
              <a:t>„erdő”</a:t>
            </a:r>
            <a:r>
              <a:rPr lang="hu-HU" altLang="hu-HU" sz="2800" smtClean="0">
                <a:latin typeface="Tahoma" pitchFamily="34" charset="0"/>
                <a:cs typeface="Tahoma" pitchFamily="34" charset="0"/>
              </a:rPr>
              <a:t>, </a:t>
            </a:r>
          </a:p>
          <a:p>
            <a:pPr algn="ctr" eaLnBrk="1" hangingPunct="1">
              <a:lnSpc>
                <a:spcPct val="90000"/>
              </a:lnSpc>
              <a:buFontTx/>
              <a:buNone/>
            </a:pPr>
            <a:r>
              <a:rPr lang="hu-HU" altLang="hu-HU" sz="2800" smtClean="0">
                <a:latin typeface="Tahoma" pitchFamily="34" charset="0"/>
                <a:cs typeface="Tahoma" pitchFamily="34" charset="0"/>
              </a:rPr>
              <a:t>az eredeti szó az </a:t>
            </a:r>
            <a:r>
              <a:rPr lang="hu-HU" altLang="hu-HU" sz="2800" b="1" smtClean="0">
                <a:latin typeface="Tahoma" pitchFamily="34" charset="0"/>
                <a:cs typeface="Tahoma" pitchFamily="34" charset="0"/>
              </a:rPr>
              <a:t>„eredő”</a:t>
            </a:r>
            <a:r>
              <a:rPr lang="hu-HU" altLang="hu-HU" sz="2800" smtClean="0">
                <a:latin typeface="Tahoma" pitchFamily="34" charset="0"/>
                <a:cs typeface="Tahoma" pitchFamily="34" charset="0"/>
              </a:rPr>
              <a:t>, </a:t>
            </a:r>
          </a:p>
          <a:p>
            <a:pPr algn="ctr" eaLnBrk="1" hangingPunct="1">
              <a:lnSpc>
                <a:spcPct val="90000"/>
              </a:lnSpc>
              <a:buFontTx/>
              <a:buNone/>
            </a:pPr>
            <a:r>
              <a:rPr lang="hu-HU" altLang="hu-HU" sz="2800" smtClean="0">
                <a:latin typeface="Tahoma" pitchFamily="34" charset="0"/>
                <a:cs typeface="Tahoma" pitchFamily="34" charset="0"/>
              </a:rPr>
              <a:t>ami azt fejezi ki, </a:t>
            </a:r>
          </a:p>
          <a:p>
            <a:pPr algn="ctr" eaLnBrk="1" hangingPunct="1">
              <a:lnSpc>
                <a:spcPct val="90000"/>
              </a:lnSpc>
              <a:buFontTx/>
              <a:buNone/>
            </a:pPr>
            <a:r>
              <a:rPr lang="hu-HU" altLang="hu-HU" sz="2800" smtClean="0">
                <a:latin typeface="Tahoma" pitchFamily="34" charset="0"/>
                <a:cs typeface="Tahoma" pitchFamily="34" charset="0"/>
              </a:rPr>
              <a:t>hogy </a:t>
            </a:r>
            <a:r>
              <a:rPr lang="hu-HU" altLang="hu-HU" sz="2800" u="sng" smtClean="0">
                <a:latin typeface="Tahoma" pitchFamily="34" charset="0"/>
                <a:cs typeface="Tahoma" pitchFamily="34" charset="0"/>
              </a:rPr>
              <a:t>magától megered,</a:t>
            </a:r>
            <a:r>
              <a:rPr lang="hu-HU" altLang="hu-HU" sz="2800" smtClean="0">
                <a:latin typeface="Tahoma" pitchFamily="34" charset="0"/>
                <a:cs typeface="Tahoma" pitchFamily="34" charset="0"/>
              </a:rPr>
              <a:t> </a:t>
            </a:r>
          </a:p>
          <a:p>
            <a:pPr algn="ctr" eaLnBrk="1" hangingPunct="1">
              <a:lnSpc>
                <a:spcPct val="90000"/>
              </a:lnSpc>
              <a:buFontTx/>
              <a:buNone/>
            </a:pPr>
            <a:r>
              <a:rPr lang="hu-HU" altLang="hu-HU" sz="2800" smtClean="0">
                <a:latin typeface="Tahoma" pitchFamily="34" charset="0"/>
                <a:cs typeface="Tahoma" pitchFamily="34" charset="0"/>
              </a:rPr>
              <a:t>tehát </a:t>
            </a:r>
            <a:r>
              <a:rPr lang="hu-HU" altLang="hu-HU" sz="2800" u="sng" smtClean="0">
                <a:latin typeface="Tahoma" pitchFamily="34" charset="0"/>
                <a:cs typeface="Tahoma" pitchFamily="34" charset="0"/>
              </a:rPr>
              <a:t>keletkezik és felújul</a:t>
            </a:r>
            <a:r>
              <a:rPr lang="hu-HU" altLang="hu-HU" sz="2800" smtClean="0">
                <a:latin typeface="Tahoma" pitchFamily="34" charset="0"/>
                <a:cs typeface="Tahoma" pitchFamily="34" charset="0"/>
              </a:rPr>
              <a:t> </a:t>
            </a:r>
          </a:p>
          <a:p>
            <a:pPr algn="ctr" eaLnBrk="1" hangingPunct="1">
              <a:lnSpc>
                <a:spcPct val="90000"/>
              </a:lnSpc>
              <a:buFontTx/>
              <a:buNone/>
            </a:pPr>
            <a:r>
              <a:rPr lang="hu-HU" altLang="hu-HU" sz="2800" smtClean="0">
                <a:latin typeface="Tahoma" pitchFamily="34" charset="0"/>
                <a:cs typeface="Tahoma" pitchFamily="34" charset="0"/>
              </a:rPr>
              <a:t>(a növénytársulások egymásra </a:t>
            </a:r>
          </a:p>
          <a:p>
            <a:pPr algn="ctr" eaLnBrk="1" hangingPunct="1">
              <a:lnSpc>
                <a:spcPct val="90000"/>
              </a:lnSpc>
              <a:buFontTx/>
              <a:buNone/>
            </a:pPr>
            <a:r>
              <a:rPr lang="hu-HU" altLang="hu-HU" sz="2800" smtClean="0">
                <a:latin typeface="Tahoma" pitchFamily="34" charset="0"/>
                <a:cs typeface="Tahoma" pitchFamily="34" charset="0"/>
              </a:rPr>
              <a:t>épülése, a szukcesszió révén), </a:t>
            </a:r>
          </a:p>
          <a:p>
            <a:pPr algn="ctr" eaLnBrk="1" hangingPunct="1">
              <a:lnSpc>
                <a:spcPct val="90000"/>
              </a:lnSpc>
              <a:buFontTx/>
              <a:buNone/>
            </a:pPr>
            <a:r>
              <a:rPr lang="hu-HU" altLang="hu-HU" sz="2800" u="sng" smtClean="0">
                <a:latin typeface="Tahoma" pitchFamily="34" charset="0"/>
                <a:cs typeface="Tahoma" pitchFamily="34" charset="0"/>
              </a:rPr>
              <a:t>fennmarad és fejlődik</a:t>
            </a:r>
            <a:r>
              <a:rPr lang="hu-HU" altLang="hu-HU" sz="2800" smtClean="0">
                <a:latin typeface="Tahoma" pitchFamily="34" charset="0"/>
                <a:cs typeface="Tahoma" pitchFamily="34" charset="0"/>
              </a:rPr>
              <a:t> (a klimax felé) </a:t>
            </a:r>
          </a:p>
          <a:p>
            <a:pPr algn="ctr" eaLnBrk="1" hangingPunct="1">
              <a:lnSpc>
                <a:spcPct val="90000"/>
              </a:lnSpc>
              <a:buFontTx/>
              <a:buNone/>
            </a:pPr>
            <a:r>
              <a:rPr lang="hu-HU" altLang="hu-HU" sz="2800" smtClean="0">
                <a:latin typeface="Tahoma" pitchFamily="34" charset="0"/>
                <a:cs typeface="Tahoma" pitchFamily="34" charset="0"/>
              </a:rPr>
              <a:t>emberi beavatkozás nélkül is.</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457200" y="0"/>
            <a:ext cx="8229600" cy="1268413"/>
          </a:xfrm>
        </p:spPr>
        <p:txBody>
          <a:bodyPr/>
          <a:lstStyle/>
          <a:p>
            <a:pPr eaLnBrk="1" hangingPunct="1"/>
            <a:r>
              <a:rPr lang="hu-HU" altLang="hu-HU" sz="3300" b="1" smtClean="0">
                <a:solidFill>
                  <a:srgbClr val="CC0000"/>
                </a:solidFill>
                <a:latin typeface="Tahoma" pitchFamily="34" charset="0"/>
                <a:cs typeface="Tahoma" pitchFamily="34" charset="0"/>
              </a:rPr>
              <a:t>Fotósokat ihlet az erdő</a:t>
            </a:r>
          </a:p>
        </p:txBody>
      </p:sp>
      <p:pic>
        <p:nvPicPr>
          <p:cNvPr id="37990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41438"/>
            <a:ext cx="9144000" cy="6769100"/>
          </a:xfrm>
          <a:noFill/>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457200" y="0"/>
            <a:ext cx="8229600" cy="1196975"/>
          </a:xfrm>
        </p:spPr>
        <p:txBody>
          <a:bodyPr/>
          <a:lstStyle/>
          <a:p>
            <a:pPr eaLnBrk="1" hangingPunct="1"/>
            <a:r>
              <a:rPr lang="hu-HU" altLang="hu-HU" sz="3300" b="1" smtClean="0">
                <a:solidFill>
                  <a:srgbClr val="CC0000"/>
                </a:solidFill>
                <a:latin typeface="Tahoma" pitchFamily="34" charset="0"/>
                <a:cs typeface="Tahoma" pitchFamily="34" charset="0"/>
              </a:rPr>
              <a:t>Magas Tátra 2004 (kalamitás)</a:t>
            </a:r>
          </a:p>
        </p:txBody>
      </p:sp>
      <p:pic>
        <p:nvPicPr>
          <p:cNvPr id="380931" name="Picture 3" descr="1216000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41438"/>
            <a:ext cx="9144000" cy="551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457200" y="0"/>
            <a:ext cx="8229600" cy="1196752"/>
          </a:xfrm>
        </p:spPr>
        <p:txBody>
          <a:bodyPr/>
          <a:lstStyle/>
          <a:p>
            <a:pPr eaLnBrk="1" hangingPunct="1"/>
            <a:r>
              <a:rPr lang="hu-HU" altLang="hu-HU" sz="3600" b="1" dirty="0" smtClean="0">
                <a:solidFill>
                  <a:srgbClr val="008000"/>
                </a:solidFill>
              </a:rPr>
              <a:t/>
            </a:r>
            <a:br>
              <a:rPr lang="hu-HU" altLang="hu-HU" sz="3600" b="1" dirty="0" smtClean="0">
                <a:solidFill>
                  <a:srgbClr val="008000"/>
                </a:solidFill>
              </a:rPr>
            </a:br>
            <a:r>
              <a:rPr lang="hu-HU" altLang="hu-HU" sz="3500" b="1" dirty="0" smtClean="0">
                <a:solidFill>
                  <a:srgbClr val="008000"/>
                </a:solidFill>
                <a:latin typeface="Tahoma" pitchFamily="34" charset="0"/>
                <a:cs typeface="Tahoma" pitchFamily="34" charset="0"/>
              </a:rPr>
              <a:t>Erdőtörvények </a:t>
            </a:r>
            <a:br>
              <a:rPr lang="hu-HU" altLang="hu-HU" sz="3500" b="1" dirty="0" smtClean="0">
                <a:solidFill>
                  <a:srgbClr val="008000"/>
                </a:solidFill>
                <a:latin typeface="Tahoma" pitchFamily="34" charset="0"/>
                <a:cs typeface="Tahoma" pitchFamily="34" charset="0"/>
              </a:rPr>
            </a:br>
            <a:endParaRPr lang="hu-HU" altLang="hu-HU" sz="3500" b="1" dirty="0" smtClean="0">
              <a:solidFill>
                <a:srgbClr val="008000"/>
              </a:solidFill>
              <a:latin typeface="Tahoma" pitchFamily="34" charset="0"/>
              <a:cs typeface="Tahoma" pitchFamily="34" charset="0"/>
            </a:endParaRPr>
          </a:p>
        </p:txBody>
      </p:sp>
      <p:sp>
        <p:nvSpPr>
          <p:cNvPr id="381955" name="Rectangle 3"/>
          <p:cNvSpPr>
            <a:spLocks noGrp="1" noChangeArrowheads="1"/>
          </p:cNvSpPr>
          <p:nvPr>
            <p:ph type="body" idx="1"/>
          </p:nvPr>
        </p:nvSpPr>
        <p:spPr>
          <a:xfrm>
            <a:off x="457200" y="1412776"/>
            <a:ext cx="8229600" cy="4896544"/>
          </a:xfrm>
        </p:spPr>
        <p:txBody>
          <a:bodyPr/>
          <a:lstStyle/>
          <a:p>
            <a:pPr eaLnBrk="1" hangingPunct="1">
              <a:lnSpc>
                <a:spcPct val="90000"/>
              </a:lnSpc>
              <a:buFontTx/>
              <a:buNone/>
            </a:pPr>
            <a:r>
              <a:rPr lang="hu-HU" altLang="hu-HU" sz="2800" dirty="0" smtClean="0">
                <a:latin typeface="Tahoma" pitchFamily="34" charset="0"/>
                <a:cs typeface="Tahoma" pitchFamily="34" charset="0"/>
              </a:rPr>
              <a:t>1791, </a:t>
            </a:r>
            <a:r>
              <a:rPr lang="hu-HU" altLang="hu-HU" sz="2800" b="1" dirty="0" smtClean="0">
                <a:latin typeface="Tahoma" pitchFamily="34" charset="0"/>
                <a:cs typeface="Tahoma" pitchFamily="34" charset="0"/>
              </a:rPr>
              <a:t>1879,</a:t>
            </a:r>
            <a:r>
              <a:rPr lang="hu-HU" altLang="hu-HU" sz="2800" dirty="0" smtClean="0">
                <a:latin typeface="Tahoma" pitchFamily="34" charset="0"/>
                <a:cs typeface="Tahoma" pitchFamily="34" charset="0"/>
              </a:rPr>
              <a:t> </a:t>
            </a:r>
            <a:r>
              <a:rPr lang="hu-HU" altLang="hu-HU" sz="2800" b="1" dirty="0" smtClean="0">
                <a:latin typeface="Tahoma" pitchFamily="34" charset="0"/>
                <a:cs typeface="Tahoma" pitchFamily="34" charset="0"/>
              </a:rPr>
              <a:t>1935,</a:t>
            </a:r>
            <a:r>
              <a:rPr lang="hu-HU" altLang="hu-HU" sz="2800" dirty="0" smtClean="0">
                <a:latin typeface="Tahoma" pitchFamily="34" charset="0"/>
                <a:cs typeface="Tahoma" pitchFamily="34" charset="0"/>
              </a:rPr>
              <a:t> 1961.</a:t>
            </a:r>
          </a:p>
          <a:p>
            <a:pPr eaLnBrk="1" hangingPunct="1">
              <a:lnSpc>
                <a:spcPct val="90000"/>
              </a:lnSpc>
              <a:buFontTx/>
              <a:buNone/>
            </a:pPr>
            <a:r>
              <a:rPr lang="hu-HU" altLang="hu-HU" sz="2800" b="1" dirty="0" smtClean="0">
                <a:latin typeface="Tahoma" pitchFamily="34" charset="0"/>
                <a:cs typeface="Tahoma" pitchFamily="34" charset="0"/>
              </a:rPr>
              <a:t>1996. évi LIV. </a:t>
            </a:r>
            <a:r>
              <a:rPr lang="hu-HU" altLang="hu-HU" sz="2800" dirty="0" smtClean="0">
                <a:latin typeface="Tahoma" pitchFamily="34" charset="0"/>
                <a:cs typeface="Tahoma" pitchFamily="34" charset="0"/>
              </a:rPr>
              <a:t>törvény az erdőről és az erdő </a:t>
            </a:r>
          </a:p>
          <a:p>
            <a:pPr eaLnBrk="1" hangingPunct="1">
              <a:lnSpc>
                <a:spcPct val="90000"/>
              </a:lnSpc>
              <a:buFontTx/>
              <a:buNone/>
            </a:pPr>
            <a:r>
              <a:rPr lang="hu-HU" altLang="hu-HU" sz="2800" dirty="0" smtClean="0">
                <a:latin typeface="Tahoma" pitchFamily="34" charset="0"/>
                <a:cs typeface="Tahoma" pitchFamily="34" charset="0"/>
              </a:rPr>
              <a:t>védelméről</a:t>
            </a:r>
          </a:p>
          <a:p>
            <a:pPr eaLnBrk="1" hangingPunct="1">
              <a:lnSpc>
                <a:spcPct val="90000"/>
              </a:lnSpc>
              <a:buFontTx/>
              <a:buNone/>
            </a:pPr>
            <a:r>
              <a:rPr lang="hu-HU" altLang="hu-HU" sz="2800" b="1" dirty="0" smtClean="0">
                <a:latin typeface="Tahoma" pitchFamily="34" charset="0"/>
                <a:cs typeface="Tahoma" pitchFamily="34" charset="0"/>
              </a:rPr>
              <a:t>2009. évi XXXVII. </a:t>
            </a:r>
            <a:r>
              <a:rPr lang="hu-HU" altLang="hu-HU" sz="2800" dirty="0" smtClean="0">
                <a:latin typeface="Tahoma" pitchFamily="34" charset="0"/>
                <a:cs typeface="Tahoma" pitchFamily="34" charset="0"/>
              </a:rPr>
              <a:t>törvény az erdőről, az erdő </a:t>
            </a:r>
          </a:p>
          <a:p>
            <a:pPr eaLnBrk="1" hangingPunct="1">
              <a:lnSpc>
                <a:spcPct val="90000"/>
              </a:lnSpc>
              <a:buFontTx/>
              <a:buNone/>
            </a:pPr>
            <a:r>
              <a:rPr lang="hu-HU" altLang="hu-HU" sz="2800" dirty="0" smtClean="0">
                <a:latin typeface="Tahoma" pitchFamily="34" charset="0"/>
                <a:cs typeface="Tahoma" pitchFamily="34" charset="0"/>
              </a:rPr>
              <a:t>védelméről és az erdőgazdálkodásról</a:t>
            </a:r>
          </a:p>
          <a:p>
            <a:pPr eaLnBrk="1" hangingPunct="1">
              <a:lnSpc>
                <a:spcPct val="90000"/>
              </a:lnSpc>
              <a:buFontTx/>
              <a:buNone/>
            </a:pPr>
            <a:r>
              <a:rPr lang="hu-HU" altLang="hu-HU" sz="2800" u="sng" dirty="0" smtClean="0">
                <a:latin typeface="Tahoma" pitchFamily="34" charset="0"/>
                <a:cs typeface="Tahoma" pitchFamily="34" charset="0"/>
              </a:rPr>
              <a:t>A 2009. évi törvény motivációi:</a:t>
            </a:r>
          </a:p>
          <a:p>
            <a:pPr eaLnBrk="1" hangingPunct="1">
              <a:lnSpc>
                <a:spcPct val="90000"/>
              </a:lnSpc>
              <a:buFontTx/>
              <a:buNone/>
            </a:pPr>
            <a:r>
              <a:rPr lang="hu-HU" altLang="hu-HU" sz="2800" dirty="0" smtClean="0">
                <a:latin typeface="Tahoma" pitchFamily="34" charset="0"/>
                <a:cs typeface="Tahoma" pitchFamily="34" charset="0"/>
              </a:rPr>
              <a:t>1) természetvédelmi hatás,</a:t>
            </a:r>
          </a:p>
          <a:p>
            <a:pPr eaLnBrk="1" hangingPunct="1">
              <a:lnSpc>
                <a:spcPct val="90000"/>
              </a:lnSpc>
              <a:buFontTx/>
              <a:buNone/>
            </a:pPr>
            <a:r>
              <a:rPr lang="hu-HU" altLang="hu-HU" sz="2800" dirty="0" smtClean="0">
                <a:latin typeface="Tahoma" pitchFamily="34" charset="0"/>
                <a:cs typeface="Tahoma" pitchFamily="34" charset="0"/>
              </a:rPr>
              <a:t>2) tulajdonviszonyok változása,</a:t>
            </a:r>
          </a:p>
          <a:p>
            <a:pPr eaLnBrk="1" hangingPunct="1">
              <a:lnSpc>
                <a:spcPct val="90000"/>
              </a:lnSpc>
              <a:buFontTx/>
              <a:buNone/>
            </a:pPr>
            <a:r>
              <a:rPr lang="hu-HU" altLang="hu-HU" sz="2800" dirty="0" smtClean="0">
                <a:latin typeface="Tahoma" pitchFamily="34" charset="0"/>
                <a:cs typeface="Tahoma" pitchFamily="34" charset="0"/>
              </a:rPr>
              <a:t>3) társadalmi igények változása, generációváltás.</a:t>
            </a:r>
          </a:p>
          <a:p>
            <a:pPr marL="0" indent="0" eaLnBrk="1" hangingPunct="1">
              <a:lnSpc>
                <a:spcPct val="90000"/>
              </a:lnSpc>
              <a:buNone/>
            </a:pPr>
            <a:r>
              <a:rPr lang="hu-HU" altLang="hu-HU" sz="2800" b="1" dirty="0" smtClean="0">
                <a:latin typeface="Tahoma" panose="020B0604030504040204" pitchFamily="34" charset="0"/>
                <a:ea typeface="Tahoma" panose="020B0604030504040204" pitchFamily="34" charset="0"/>
                <a:cs typeface="Tahoma" panose="020B0604030504040204" pitchFamily="34" charset="0"/>
              </a:rPr>
              <a:t>2017-ben átfogó törvénymódosítás</a:t>
            </a:r>
            <a:r>
              <a:rPr lang="hu-HU" altLang="hu-HU" sz="2800" dirty="0" smtClean="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33CC33"/>
                </a:solidFill>
                <a:latin typeface="Tahoma" pitchFamily="34" charset="0"/>
                <a:cs typeface="Tahoma" pitchFamily="34" charset="0"/>
              </a:rPr>
              <a:t>TERMÉSZETI  ÉRTÉK</a:t>
            </a:r>
          </a:p>
        </p:txBody>
      </p:sp>
      <p:sp>
        <p:nvSpPr>
          <p:cNvPr id="143363" name="Rectangle 3"/>
          <p:cNvSpPr>
            <a:spLocks noGrp="1" noChangeArrowheads="1"/>
          </p:cNvSpPr>
          <p:nvPr>
            <p:ph type="body" idx="1"/>
          </p:nvPr>
        </p:nvSpPr>
        <p:spPr>
          <a:xfrm>
            <a:off x="457200" y="1484313"/>
            <a:ext cx="8229600" cy="4641850"/>
          </a:xfrm>
        </p:spPr>
        <p:txBody>
          <a:bodyPr/>
          <a:lstStyle/>
          <a:p>
            <a:pPr eaLnBrk="1" hangingPunct="1">
              <a:lnSpc>
                <a:spcPct val="80000"/>
              </a:lnSpc>
              <a:buFontTx/>
              <a:buNone/>
            </a:pPr>
            <a:r>
              <a:rPr lang="hu-HU" altLang="hu-HU" sz="2700" b="1" u="sng" smtClean="0">
                <a:solidFill>
                  <a:srgbClr val="33CC33"/>
                </a:solidFill>
                <a:latin typeface="Tahoma" pitchFamily="34" charset="0"/>
                <a:cs typeface="Tahoma" pitchFamily="34" charset="0"/>
              </a:rPr>
              <a:t>Természeti érték</a:t>
            </a:r>
            <a:r>
              <a:rPr lang="hu-HU" altLang="hu-HU" sz="2400" smtClean="0">
                <a:solidFill>
                  <a:srgbClr val="33CC33"/>
                </a:solidFill>
                <a:latin typeface="Tahoma" pitchFamily="34" charset="0"/>
                <a:cs typeface="Tahoma" pitchFamily="34" charset="0"/>
              </a:rPr>
              <a:t> </a:t>
            </a:r>
            <a:r>
              <a:rPr lang="hu-HU" altLang="hu-HU" sz="2600" smtClean="0">
                <a:latin typeface="Tahoma" pitchFamily="34" charset="0"/>
                <a:cs typeface="Tahoma" pitchFamily="34" charset="0"/>
              </a:rPr>
              <a:t>(Tvt. 4. § a) pont):</a:t>
            </a:r>
            <a:r>
              <a:rPr lang="hu-HU" altLang="hu-HU" sz="2400" smtClean="0">
                <a:latin typeface="Tahoma" pitchFamily="34" charset="0"/>
                <a:cs typeface="Tahoma" pitchFamily="34" charset="0"/>
              </a:rPr>
              <a:t> </a:t>
            </a:r>
            <a:r>
              <a:rPr lang="hu-HU" altLang="hu-HU" sz="2500" smtClean="0">
                <a:solidFill>
                  <a:srgbClr val="008000"/>
                </a:solidFill>
                <a:latin typeface="Tahoma" pitchFamily="34" charset="0"/>
                <a:cs typeface="Tahoma" pitchFamily="34" charset="0"/>
              </a:rPr>
              <a:t>a természeti erőforrás </a:t>
            </a:r>
            <a:r>
              <a:rPr lang="hu-HU" altLang="hu-HU" sz="2500" smtClean="0">
                <a:latin typeface="Tahoma" pitchFamily="34" charset="0"/>
                <a:cs typeface="Tahoma" pitchFamily="34" charset="0"/>
              </a:rPr>
              <a:t>(hivatkozás a Kt. 4. §-ra), </a:t>
            </a:r>
            <a:r>
              <a:rPr lang="hu-HU" altLang="hu-HU" sz="2500" smtClean="0">
                <a:solidFill>
                  <a:srgbClr val="008000"/>
                </a:solidFill>
                <a:latin typeface="Tahoma" pitchFamily="34" charset="0"/>
                <a:cs typeface="Tahoma" pitchFamily="34" charset="0"/>
              </a:rPr>
              <a:t>az élővilág</a:t>
            </a:r>
            <a:r>
              <a:rPr lang="hu-HU" altLang="hu-HU" sz="2500" smtClean="0">
                <a:latin typeface="Tahoma" pitchFamily="34" charset="0"/>
                <a:cs typeface="Tahoma" pitchFamily="34" charset="0"/>
              </a:rPr>
              <a:t> és a fennmaradásához szükséges </a:t>
            </a:r>
            <a:r>
              <a:rPr lang="hu-HU" altLang="hu-HU" sz="2500" smtClean="0">
                <a:solidFill>
                  <a:srgbClr val="008000"/>
                </a:solidFill>
                <a:latin typeface="Tahoma" pitchFamily="34" charset="0"/>
                <a:cs typeface="Tahoma" pitchFamily="34" charset="0"/>
              </a:rPr>
              <a:t>élettelen környezete,</a:t>
            </a:r>
            <a:r>
              <a:rPr lang="hu-HU" altLang="hu-HU" sz="2500" smtClean="0">
                <a:latin typeface="Tahoma" pitchFamily="34" charset="0"/>
                <a:cs typeface="Tahoma" pitchFamily="34" charset="0"/>
              </a:rPr>
              <a:t> valamint más - e törvényben meghatározott - természeti erőforrásnak nem minősülő </a:t>
            </a:r>
            <a:r>
              <a:rPr lang="hu-HU" altLang="hu-HU" sz="2500" smtClean="0">
                <a:solidFill>
                  <a:srgbClr val="993366"/>
                </a:solidFill>
                <a:latin typeface="Tahoma" pitchFamily="34" charset="0"/>
                <a:cs typeface="Tahoma" pitchFamily="34" charset="0"/>
              </a:rPr>
              <a:t>környezeti elem</a:t>
            </a:r>
            <a:r>
              <a:rPr lang="hu-HU" altLang="hu-HU" sz="2500" smtClean="0">
                <a:solidFill>
                  <a:srgbClr val="FF0000"/>
                </a:solidFill>
                <a:latin typeface="Tahoma" pitchFamily="34" charset="0"/>
                <a:cs typeface="Tahoma" pitchFamily="34" charset="0"/>
              </a:rPr>
              <a:t> </a:t>
            </a:r>
            <a:r>
              <a:rPr lang="hu-HU" altLang="hu-HU" sz="2500" smtClean="0">
                <a:latin typeface="Tahoma" pitchFamily="34" charset="0"/>
                <a:cs typeface="Tahoma" pitchFamily="34" charset="0"/>
              </a:rPr>
              <a:t>(hivatkozás a Kt. 4. §-ra), </a:t>
            </a:r>
            <a:r>
              <a:rPr lang="hu-HU" altLang="hu-HU" sz="2500" u="sng" smtClean="0">
                <a:latin typeface="Tahoma" pitchFamily="34" charset="0"/>
                <a:cs typeface="Tahoma" pitchFamily="34" charset="0"/>
              </a:rPr>
              <a:t>beleértve</a:t>
            </a:r>
            <a:r>
              <a:rPr lang="hu-HU" altLang="hu-HU" sz="2500" smtClean="0">
                <a:latin typeface="Tahoma" pitchFamily="34" charset="0"/>
                <a:cs typeface="Tahoma" pitchFamily="34" charset="0"/>
              </a:rPr>
              <a:t> </a:t>
            </a:r>
            <a:r>
              <a:rPr lang="hu-HU" altLang="hu-HU" sz="2500" smtClean="0">
                <a:solidFill>
                  <a:srgbClr val="008000"/>
                </a:solidFill>
                <a:latin typeface="Tahoma" pitchFamily="34" charset="0"/>
                <a:cs typeface="Tahoma" pitchFamily="34" charset="0"/>
              </a:rPr>
              <a:t>a</a:t>
            </a:r>
            <a:r>
              <a:rPr lang="hu-HU" altLang="hu-HU" sz="2500" smtClean="0">
                <a:latin typeface="Tahoma" pitchFamily="34" charset="0"/>
                <a:cs typeface="Tahoma" pitchFamily="34" charset="0"/>
              </a:rPr>
              <a:t> </a:t>
            </a:r>
            <a:r>
              <a:rPr lang="hu-HU" altLang="hu-HU" sz="2500" smtClean="0">
                <a:solidFill>
                  <a:srgbClr val="008000"/>
                </a:solidFill>
                <a:latin typeface="Tahoma" pitchFamily="34" charset="0"/>
                <a:cs typeface="Tahoma" pitchFamily="34" charset="0"/>
              </a:rPr>
              <a:t>védett természeti értéket</a:t>
            </a:r>
            <a:r>
              <a:rPr lang="hu-HU" altLang="hu-HU" sz="2500" smtClean="0">
                <a:latin typeface="Tahoma" pitchFamily="34" charset="0"/>
                <a:cs typeface="Tahoma" pitchFamily="34" charset="0"/>
              </a:rPr>
              <a:t> is.</a:t>
            </a:r>
          </a:p>
          <a:p>
            <a:pPr eaLnBrk="1" hangingPunct="1">
              <a:lnSpc>
                <a:spcPct val="80000"/>
              </a:lnSpc>
            </a:pPr>
            <a:r>
              <a:rPr lang="hu-HU" altLang="hu-HU" sz="2400" b="1" smtClean="0">
                <a:latin typeface="Tahoma" pitchFamily="34" charset="0"/>
                <a:cs typeface="Tahoma" pitchFamily="34" charset="0"/>
              </a:rPr>
              <a:t>természeti erőforrás </a:t>
            </a:r>
            <a:r>
              <a:rPr lang="hu-HU" altLang="hu-HU" sz="2400" smtClean="0">
                <a:latin typeface="Tahoma" pitchFamily="34" charset="0"/>
                <a:cs typeface="Tahoma" pitchFamily="34" charset="0"/>
              </a:rPr>
              <a:t>(Kt. 4. §): a </a:t>
            </a:r>
            <a:r>
              <a:rPr lang="hu-HU" altLang="hu-HU" sz="2400" smtClean="0">
                <a:solidFill>
                  <a:srgbClr val="993366"/>
                </a:solidFill>
                <a:latin typeface="Tahoma" pitchFamily="34" charset="0"/>
                <a:cs typeface="Tahoma" pitchFamily="34" charset="0"/>
              </a:rPr>
              <a:t>-</a:t>
            </a:r>
            <a:r>
              <a:rPr lang="hu-HU" altLang="hu-HU" sz="2400" smtClean="0">
                <a:solidFill>
                  <a:srgbClr val="9B6EFE"/>
                </a:solidFill>
                <a:latin typeface="Tahoma" pitchFamily="34" charset="0"/>
                <a:cs typeface="Tahoma" pitchFamily="34" charset="0"/>
              </a:rPr>
              <a:t> </a:t>
            </a:r>
            <a:r>
              <a:rPr lang="hu-HU" altLang="hu-HU" sz="2400" smtClean="0">
                <a:solidFill>
                  <a:srgbClr val="993366"/>
                </a:solidFill>
                <a:latin typeface="Tahoma" pitchFamily="34" charset="0"/>
                <a:cs typeface="Tahoma" pitchFamily="34" charset="0"/>
              </a:rPr>
              <a:t>mesterséges</a:t>
            </a:r>
            <a:r>
              <a:rPr lang="hu-HU" altLang="hu-HU" sz="2400" smtClean="0">
                <a:solidFill>
                  <a:srgbClr val="9B6EFE"/>
                </a:solidFill>
                <a:latin typeface="Tahoma" pitchFamily="34" charset="0"/>
                <a:cs typeface="Tahoma" pitchFamily="34" charset="0"/>
              </a:rPr>
              <a:t> </a:t>
            </a:r>
            <a:r>
              <a:rPr lang="hu-HU" altLang="hu-HU" sz="2400" smtClean="0">
                <a:solidFill>
                  <a:srgbClr val="993366"/>
                </a:solidFill>
                <a:latin typeface="Tahoma" pitchFamily="34" charset="0"/>
                <a:cs typeface="Tahoma" pitchFamily="34" charset="0"/>
              </a:rPr>
              <a:t>környezet kivételével - </a:t>
            </a:r>
            <a:r>
              <a:rPr lang="hu-HU" altLang="hu-HU" sz="2400" smtClean="0">
                <a:latin typeface="Tahoma" pitchFamily="34" charset="0"/>
                <a:cs typeface="Tahoma" pitchFamily="34" charset="0"/>
              </a:rPr>
              <a:t> társadalmi szükségletek kielégítésére felhasználható környezeti elemek vagy azok egyes összetevői; </a:t>
            </a:r>
          </a:p>
          <a:p>
            <a:pPr eaLnBrk="1" hangingPunct="1">
              <a:lnSpc>
                <a:spcPct val="80000"/>
              </a:lnSpc>
            </a:pPr>
            <a:r>
              <a:rPr lang="hu-HU" altLang="hu-HU" sz="2400" b="1" smtClean="0">
                <a:latin typeface="Tahoma" pitchFamily="34" charset="0"/>
                <a:cs typeface="Tahoma" pitchFamily="34" charset="0"/>
              </a:rPr>
              <a:t>környezeti elem</a:t>
            </a:r>
            <a:r>
              <a:rPr lang="hu-HU" altLang="hu-HU" sz="2400" smtClean="0">
                <a:latin typeface="Tahoma" pitchFamily="34" charset="0"/>
                <a:cs typeface="Tahoma" pitchFamily="34" charset="0"/>
              </a:rPr>
              <a:t> (Kt. 4. §): a föld, a levegő, a víz, az élővilág, </a:t>
            </a:r>
            <a:r>
              <a:rPr lang="hu-HU" altLang="hu-HU" sz="2400" smtClean="0">
                <a:solidFill>
                  <a:srgbClr val="993366"/>
                </a:solidFill>
                <a:latin typeface="Tahoma" pitchFamily="34" charset="0"/>
                <a:cs typeface="Tahoma" pitchFamily="34" charset="0"/>
              </a:rPr>
              <a:t>valamint az ember által létrehozott épített (mesterséges) környezet,</a:t>
            </a:r>
            <a:r>
              <a:rPr lang="hu-HU" altLang="hu-HU" sz="2400" smtClean="0">
                <a:latin typeface="Tahoma" pitchFamily="34" charset="0"/>
                <a:cs typeface="Tahoma" pitchFamily="34" charset="0"/>
              </a:rPr>
              <a:t> továbbá ezek összetevői.</a:t>
            </a:r>
          </a:p>
          <a:p>
            <a:pPr eaLnBrk="1" hangingPunct="1">
              <a:lnSpc>
                <a:spcPct val="80000"/>
              </a:lnSpc>
              <a:buFontTx/>
              <a:buNone/>
            </a:pPr>
            <a:endParaRPr lang="hu-HU" altLang="hu-HU" sz="2400" smtClean="0"/>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457200" y="0"/>
            <a:ext cx="8229600" cy="1268760"/>
          </a:xfrm>
        </p:spPr>
        <p:txBody>
          <a:bodyPr/>
          <a:lstStyle/>
          <a:p>
            <a:pPr eaLnBrk="1" hangingPunct="1"/>
            <a:r>
              <a:rPr lang="hu-HU" altLang="hu-HU" sz="3600" b="1" dirty="0" smtClean="0">
                <a:solidFill>
                  <a:srgbClr val="008000"/>
                </a:solidFill>
                <a:latin typeface="Tahoma" pitchFamily="34" charset="0"/>
                <a:cs typeface="Tahoma" pitchFamily="34" charset="0"/>
              </a:rPr>
              <a:t>A hatályos erdőtörvény (</a:t>
            </a:r>
            <a:r>
              <a:rPr lang="hu-HU" altLang="hu-HU" sz="3600" b="1" dirty="0" err="1" smtClean="0">
                <a:solidFill>
                  <a:srgbClr val="008000"/>
                </a:solidFill>
                <a:latin typeface="Tahoma" pitchFamily="34" charset="0"/>
                <a:cs typeface="Tahoma" pitchFamily="34" charset="0"/>
              </a:rPr>
              <a:t>Evt</a:t>
            </a:r>
            <a:r>
              <a:rPr lang="hu-HU" altLang="hu-HU" sz="3600" b="1" dirty="0" smtClean="0">
                <a:solidFill>
                  <a:srgbClr val="008000"/>
                </a:solidFill>
                <a:latin typeface="Tahoma" pitchFamily="34" charset="0"/>
                <a:cs typeface="Tahoma" pitchFamily="34" charset="0"/>
              </a:rPr>
              <a:t>.)</a:t>
            </a:r>
          </a:p>
        </p:txBody>
      </p:sp>
      <p:sp>
        <p:nvSpPr>
          <p:cNvPr id="382979" name="Rectangle 3"/>
          <p:cNvSpPr>
            <a:spLocks noGrp="1" noChangeArrowheads="1"/>
          </p:cNvSpPr>
          <p:nvPr>
            <p:ph type="body" idx="1"/>
          </p:nvPr>
        </p:nvSpPr>
        <p:spPr>
          <a:xfrm>
            <a:off x="457200" y="1412776"/>
            <a:ext cx="8229600" cy="4713387"/>
          </a:xfrm>
        </p:spPr>
        <p:txBody>
          <a:bodyPr/>
          <a:lstStyle/>
          <a:p>
            <a:pPr algn="ctr" eaLnBrk="1" hangingPunct="1">
              <a:lnSpc>
                <a:spcPct val="90000"/>
              </a:lnSpc>
              <a:buFontTx/>
              <a:buNone/>
            </a:pPr>
            <a:endParaRPr lang="hu-HU" altLang="hu-HU" b="1" dirty="0" smtClean="0"/>
          </a:p>
          <a:p>
            <a:pPr algn="ctr" eaLnBrk="1" hangingPunct="1">
              <a:lnSpc>
                <a:spcPct val="90000"/>
              </a:lnSpc>
              <a:buFontTx/>
              <a:buNone/>
            </a:pPr>
            <a:r>
              <a:rPr lang="hu-HU" altLang="hu-HU" b="1" dirty="0" smtClean="0">
                <a:solidFill>
                  <a:srgbClr val="006600"/>
                </a:solidFill>
                <a:latin typeface="Tahoma" pitchFamily="34" charset="0"/>
                <a:cs typeface="Tahoma" pitchFamily="34" charset="0"/>
              </a:rPr>
              <a:t>2009. évi XXXVII. törvény</a:t>
            </a:r>
          </a:p>
          <a:p>
            <a:pPr algn="ctr" eaLnBrk="1" hangingPunct="1">
              <a:lnSpc>
                <a:spcPct val="90000"/>
              </a:lnSpc>
              <a:buFontTx/>
              <a:buNone/>
            </a:pPr>
            <a:endParaRPr lang="hu-HU" altLang="hu-HU" sz="1200" b="1" dirty="0" smtClean="0">
              <a:solidFill>
                <a:srgbClr val="006600"/>
              </a:solidFill>
              <a:latin typeface="Tahoma" pitchFamily="34" charset="0"/>
              <a:cs typeface="Tahoma" pitchFamily="34" charset="0"/>
            </a:endParaRPr>
          </a:p>
          <a:p>
            <a:pPr algn="ctr" eaLnBrk="1" hangingPunct="1">
              <a:lnSpc>
                <a:spcPct val="90000"/>
              </a:lnSpc>
              <a:buFontTx/>
              <a:buNone/>
            </a:pPr>
            <a:r>
              <a:rPr lang="hu-HU" altLang="hu-HU" b="1" dirty="0" smtClean="0">
                <a:solidFill>
                  <a:srgbClr val="006600"/>
                </a:solidFill>
                <a:latin typeface="Tahoma" pitchFamily="34" charset="0"/>
                <a:cs typeface="Tahoma" pitchFamily="34" charset="0"/>
              </a:rPr>
              <a:t>az erdőről, az erdő védelméről és</a:t>
            </a:r>
          </a:p>
          <a:p>
            <a:pPr algn="ctr" eaLnBrk="1" hangingPunct="1">
              <a:lnSpc>
                <a:spcPct val="90000"/>
              </a:lnSpc>
              <a:buFontTx/>
              <a:buNone/>
            </a:pPr>
            <a:endParaRPr lang="hu-HU" altLang="hu-HU" sz="1200" b="1" dirty="0">
              <a:solidFill>
                <a:srgbClr val="006600"/>
              </a:solidFill>
              <a:latin typeface="Tahoma" pitchFamily="34" charset="0"/>
              <a:cs typeface="Tahoma" pitchFamily="34" charset="0"/>
            </a:endParaRPr>
          </a:p>
          <a:p>
            <a:pPr algn="ctr" eaLnBrk="1" hangingPunct="1">
              <a:lnSpc>
                <a:spcPct val="90000"/>
              </a:lnSpc>
              <a:buFontTx/>
              <a:buNone/>
            </a:pPr>
            <a:r>
              <a:rPr lang="hu-HU" altLang="hu-HU" b="1" dirty="0" smtClean="0">
                <a:solidFill>
                  <a:srgbClr val="006600"/>
                </a:solidFill>
                <a:latin typeface="Tahoma" pitchFamily="34" charset="0"/>
                <a:cs typeface="Tahoma" pitchFamily="34" charset="0"/>
              </a:rPr>
              <a:t>az erdőgazdálkodásról</a:t>
            </a:r>
          </a:p>
          <a:p>
            <a:pPr algn="ctr" eaLnBrk="1" hangingPunct="1">
              <a:lnSpc>
                <a:spcPct val="90000"/>
              </a:lnSpc>
              <a:buFontTx/>
              <a:buNone/>
            </a:pPr>
            <a:endParaRPr lang="hu-HU" altLang="hu-HU" b="1" dirty="0" smtClean="0">
              <a:solidFill>
                <a:srgbClr val="006600"/>
              </a:solidFill>
              <a:latin typeface="Tahoma" pitchFamily="34" charset="0"/>
              <a:cs typeface="Tahoma" pitchFamily="34" charset="0"/>
            </a:endParaRPr>
          </a:p>
          <a:p>
            <a:pPr algn="ctr" eaLnBrk="1" hangingPunct="1">
              <a:lnSpc>
                <a:spcPct val="90000"/>
              </a:lnSpc>
              <a:buFontTx/>
              <a:buNone/>
            </a:pPr>
            <a:endParaRPr lang="hu-HU" altLang="hu-HU" b="1" dirty="0" smtClean="0">
              <a:solidFill>
                <a:srgbClr val="006600"/>
              </a:solidFill>
              <a:latin typeface="Tahoma" pitchFamily="34" charset="0"/>
              <a:cs typeface="Tahoma" pitchFamily="34" charset="0"/>
            </a:endParaRPr>
          </a:p>
          <a:p>
            <a:pPr algn="ctr" eaLnBrk="1" hangingPunct="1">
              <a:lnSpc>
                <a:spcPct val="90000"/>
              </a:lnSpc>
              <a:buFontTx/>
              <a:buNone/>
            </a:pPr>
            <a:r>
              <a:rPr lang="hu-HU" altLang="hu-HU" sz="3000" dirty="0" smtClean="0">
                <a:latin typeface="Tahoma" pitchFamily="34" charset="0"/>
                <a:cs typeface="Tahoma" pitchFamily="34" charset="0"/>
              </a:rPr>
              <a:t>Az </a:t>
            </a:r>
            <a:r>
              <a:rPr lang="hu-HU" altLang="hu-HU" sz="3000" dirty="0" err="1" smtClean="0">
                <a:latin typeface="Tahoma" pitchFamily="34" charset="0"/>
                <a:cs typeface="Tahoma" pitchFamily="34" charset="0"/>
              </a:rPr>
              <a:t>Evt</a:t>
            </a:r>
            <a:r>
              <a:rPr lang="hu-HU" altLang="hu-HU" sz="3000" dirty="0" smtClean="0">
                <a:latin typeface="Tahoma" pitchFamily="34" charset="0"/>
                <a:cs typeface="Tahoma" pitchFamily="34" charset="0"/>
              </a:rPr>
              <a:t>. XIII Fejezetből és 115 §</a:t>
            </a:r>
            <a:r>
              <a:rPr lang="hu-HU" altLang="hu-HU" sz="3000" dirty="0" err="1" smtClean="0">
                <a:latin typeface="Tahoma" pitchFamily="34" charset="0"/>
                <a:cs typeface="Tahoma" pitchFamily="34" charset="0"/>
              </a:rPr>
              <a:t>-ból</a:t>
            </a:r>
            <a:r>
              <a:rPr lang="hu-HU" altLang="hu-HU" sz="3000" dirty="0" smtClean="0">
                <a:latin typeface="Tahoma" pitchFamily="34" charset="0"/>
                <a:cs typeface="Tahoma" pitchFamily="34" charset="0"/>
              </a:rPr>
              <a:t> áll.</a:t>
            </a:r>
          </a:p>
          <a:p>
            <a:pPr algn="ctr" eaLnBrk="1" hangingPunct="1">
              <a:lnSpc>
                <a:spcPct val="90000"/>
              </a:lnSpc>
              <a:buFontTx/>
              <a:buNone/>
            </a:pPr>
            <a:endParaRPr lang="hu-HU" altLang="hu-HU" sz="3000" dirty="0" smtClean="0"/>
          </a:p>
          <a:p>
            <a:pPr algn="ctr" eaLnBrk="1" hangingPunct="1">
              <a:lnSpc>
                <a:spcPct val="90000"/>
              </a:lnSpc>
              <a:buFontTx/>
              <a:buNone/>
            </a:pPr>
            <a:endParaRPr lang="hu-HU" altLang="hu-HU" b="1" dirty="0" smtClean="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468313" y="0"/>
            <a:ext cx="8229600" cy="1268760"/>
          </a:xfrm>
        </p:spPr>
        <p:txBody>
          <a:bodyPr/>
          <a:lstStyle/>
          <a:p>
            <a:pPr algn="l" eaLnBrk="1" hangingPunct="1"/>
            <a:r>
              <a:rPr lang="hu-HU" altLang="hu-HU" sz="3300" b="1" dirty="0" smtClean="0">
                <a:latin typeface="Tahoma" pitchFamily="34" charset="0"/>
                <a:cs typeface="Tahoma" pitchFamily="34" charset="0"/>
              </a:rPr>
              <a:t>I. Fejezet</a:t>
            </a:r>
            <a:r>
              <a:rPr lang="hu-HU" altLang="hu-HU" sz="4000" dirty="0" smtClean="0">
                <a:latin typeface="Tahoma" pitchFamily="34" charset="0"/>
                <a:cs typeface="Tahoma" pitchFamily="34" charset="0"/>
              </a:rPr>
              <a:t/>
            </a:r>
            <a:br>
              <a:rPr lang="hu-HU" altLang="hu-HU" sz="4000" dirty="0" smtClean="0">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Általános rendelkezések</a:t>
            </a:r>
          </a:p>
        </p:txBody>
      </p:sp>
      <p:sp>
        <p:nvSpPr>
          <p:cNvPr id="384003" name="Rectangle 3"/>
          <p:cNvSpPr>
            <a:spLocks noGrp="1" noChangeArrowheads="1"/>
          </p:cNvSpPr>
          <p:nvPr>
            <p:ph type="body" idx="1"/>
          </p:nvPr>
        </p:nvSpPr>
        <p:spPr>
          <a:xfrm>
            <a:off x="457200" y="1340768"/>
            <a:ext cx="8229600" cy="5256584"/>
          </a:xfrm>
        </p:spPr>
        <p:txBody>
          <a:bodyPr/>
          <a:lstStyle/>
          <a:p>
            <a:pPr eaLnBrk="1" hangingPunct="1">
              <a:lnSpc>
                <a:spcPct val="90000"/>
              </a:lnSpc>
              <a:buFontTx/>
              <a:buNone/>
            </a:pPr>
            <a:r>
              <a:rPr lang="hu-HU" altLang="hu-HU" sz="2500" dirty="0" smtClean="0">
                <a:latin typeface="Tahoma" pitchFamily="34" charset="0"/>
                <a:cs typeface="Tahoma" pitchFamily="34" charset="0"/>
              </a:rPr>
              <a:t>Az </a:t>
            </a:r>
            <a:r>
              <a:rPr lang="hu-HU" altLang="hu-HU" sz="2500" dirty="0" err="1" smtClean="0">
                <a:latin typeface="Tahoma" pitchFamily="34" charset="0"/>
                <a:cs typeface="Tahoma" pitchFamily="34" charset="0"/>
              </a:rPr>
              <a:t>Evt</a:t>
            </a:r>
            <a:r>
              <a:rPr lang="hu-HU" altLang="hu-HU" sz="2500" dirty="0" smtClean="0">
                <a:latin typeface="Tahoma" pitchFamily="34" charset="0"/>
                <a:cs typeface="Tahoma" pitchFamily="34" charset="0"/>
              </a:rPr>
              <a:t>. </a:t>
            </a:r>
            <a:r>
              <a:rPr lang="hu-HU" altLang="hu-HU" sz="2500" b="1" dirty="0" smtClean="0">
                <a:latin typeface="Tahoma" pitchFamily="34" charset="0"/>
                <a:cs typeface="Tahoma" pitchFamily="34" charset="0"/>
              </a:rPr>
              <a:t>az erdő, az erdőgazdálkodás és a</a:t>
            </a:r>
          </a:p>
          <a:p>
            <a:pPr eaLnBrk="1" hangingPunct="1">
              <a:lnSpc>
                <a:spcPct val="90000"/>
              </a:lnSpc>
              <a:buFontTx/>
              <a:buNone/>
            </a:pPr>
            <a:r>
              <a:rPr lang="hu-HU" altLang="hu-HU" sz="2500" b="1" dirty="0" smtClean="0">
                <a:latin typeface="Tahoma" pitchFamily="34" charset="0"/>
                <a:cs typeface="Tahoma" pitchFamily="34" charset="0"/>
              </a:rPr>
              <a:t>társadalom viszonyát</a:t>
            </a:r>
            <a:r>
              <a:rPr lang="hu-HU" altLang="hu-HU" sz="2500" dirty="0" smtClean="0">
                <a:latin typeface="Tahoma" pitchFamily="34" charset="0"/>
                <a:cs typeface="Tahoma" pitchFamily="34" charset="0"/>
              </a:rPr>
              <a:t> szabályozza. </a:t>
            </a:r>
          </a:p>
          <a:p>
            <a:pPr eaLnBrk="1" hangingPunct="1">
              <a:lnSpc>
                <a:spcPct val="90000"/>
              </a:lnSpc>
              <a:buFontTx/>
              <a:buNone/>
            </a:pPr>
            <a:r>
              <a:rPr lang="hu-HU" altLang="hu-HU" sz="2500" b="1" dirty="0" smtClean="0">
                <a:latin typeface="Tahoma" pitchFamily="34" charset="0"/>
                <a:cs typeface="Tahoma" pitchFamily="34" charset="0"/>
              </a:rPr>
              <a:t>Célok </a:t>
            </a:r>
            <a:r>
              <a:rPr lang="hu-HU" altLang="hu-HU" sz="2500" dirty="0" smtClean="0">
                <a:latin typeface="Tahoma" pitchFamily="34" charset="0"/>
                <a:cs typeface="Tahoma" pitchFamily="34" charset="0"/>
              </a:rPr>
              <a:t>/</a:t>
            </a:r>
            <a:r>
              <a:rPr lang="hu-HU" altLang="hu-HU" sz="2500" dirty="0" err="1" smtClean="0">
                <a:latin typeface="Tahoma" pitchFamily="34" charset="0"/>
                <a:cs typeface="Tahoma" pitchFamily="34" charset="0"/>
              </a:rPr>
              <a:t>Evt</a:t>
            </a:r>
            <a:r>
              <a:rPr lang="hu-HU" altLang="hu-HU" sz="2500" dirty="0" smtClean="0">
                <a:latin typeface="Tahoma" pitchFamily="34" charset="0"/>
                <a:cs typeface="Tahoma" pitchFamily="34" charset="0"/>
              </a:rPr>
              <a:t>. 1 - 2. §/:</a:t>
            </a:r>
          </a:p>
          <a:p>
            <a:pPr eaLnBrk="1" hangingPunct="1">
              <a:lnSpc>
                <a:spcPct val="90000"/>
              </a:lnSpc>
              <a:buFontTx/>
              <a:buChar char="-"/>
            </a:pPr>
            <a:r>
              <a:rPr lang="hu-HU" altLang="hu-HU" sz="2400" dirty="0" smtClean="0">
                <a:latin typeface="Tahoma" pitchFamily="34" charset="0"/>
                <a:cs typeface="Tahoma" pitchFamily="34" charset="0"/>
              </a:rPr>
              <a:t>fenntartható erdőgazdálkodás,</a:t>
            </a:r>
          </a:p>
          <a:p>
            <a:pPr eaLnBrk="1" hangingPunct="1">
              <a:lnSpc>
                <a:spcPct val="90000"/>
              </a:lnSpc>
              <a:buFontTx/>
              <a:buChar char="-"/>
            </a:pPr>
            <a:r>
              <a:rPr lang="hu-HU" altLang="hu-HU" sz="2400" dirty="0">
                <a:latin typeface="Tahoma" pitchFamily="34" charset="0"/>
                <a:cs typeface="Tahoma" pitchFamily="34" charset="0"/>
              </a:rPr>
              <a:t>b</a:t>
            </a:r>
            <a:r>
              <a:rPr lang="hu-HU" altLang="hu-HU" sz="2400" dirty="0" smtClean="0">
                <a:latin typeface="Tahoma" pitchFamily="34" charset="0"/>
                <a:cs typeface="Tahoma" pitchFamily="34" charset="0"/>
              </a:rPr>
              <a:t>iológiai sokféleség megőrzése,</a:t>
            </a:r>
          </a:p>
          <a:p>
            <a:pPr eaLnBrk="1" hangingPunct="1">
              <a:lnSpc>
                <a:spcPct val="90000"/>
              </a:lnSpc>
              <a:buFontTx/>
              <a:buChar char="-"/>
            </a:pPr>
            <a:r>
              <a:rPr lang="hu-HU" altLang="hu-HU" sz="2400" dirty="0">
                <a:latin typeface="Tahoma" pitchFamily="34" charset="0"/>
                <a:cs typeface="Tahoma" pitchFamily="34" charset="0"/>
              </a:rPr>
              <a:t>k</a:t>
            </a:r>
            <a:r>
              <a:rPr lang="hu-HU" altLang="hu-HU" sz="2400" dirty="0" smtClean="0">
                <a:latin typeface="Tahoma" pitchFamily="34" charset="0"/>
                <a:cs typeface="Tahoma" pitchFamily="34" charset="0"/>
              </a:rPr>
              <a:t>límaváltozás hatásainak csökkentése,</a:t>
            </a:r>
          </a:p>
          <a:p>
            <a:pPr eaLnBrk="1" hangingPunct="1">
              <a:lnSpc>
                <a:spcPct val="90000"/>
              </a:lnSpc>
              <a:buFontTx/>
              <a:buChar char="-"/>
            </a:pPr>
            <a:r>
              <a:rPr lang="hu-HU" altLang="hu-HU" sz="2400" dirty="0" smtClean="0">
                <a:latin typeface="Tahoma" pitchFamily="34" charset="0"/>
                <a:cs typeface="Tahoma" pitchFamily="34" charset="0"/>
              </a:rPr>
              <a:t>az erdő hármas funkciójának kiteljesedése:</a:t>
            </a:r>
          </a:p>
          <a:p>
            <a:pPr lvl="1" eaLnBrk="1" hangingPunct="1">
              <a:lnSpc>
                <a:spcPct val="90000"/>
              </a:lnSpc>
              <a:buFontTx/>
              <a:buChar char="-"/>
            </a:pPr>
            <a:r>
              <a:rPr lang="hu-HU" altLang="hu-HU" sz="2000" dirty="0" smtClean="0">
                <a:latin typeface="Tahoma" pitchFamily="34" charset="0"/>
                <a:cs typeface="Tahoma" pitchFamily="34" charset="0"/>
              </a:rPr>
              <a:t>védelmi (természet- és környezetvédelmi, és más védelmi) funkció,</a:t>
            </a:r>
          </a:p>
          <a:p>
            <a:pPr lvl="1" eaLnBrk="1" hangingPunct="1">
              <a:lnSpc>
                <a:spcPct val="90000"/>
              </a:lnSpc>
              <a:buFontTx/>
              <a:buChar char="-"/>
            </a:pPr>
            <a:r>
              <a:rPr lang="hu-HU" altLang="hu-HU" sz="2000" dirty="0" smtClean="0">
                <a:latin typeface="Tahoma" pitchFamily="34" charset="0"/>
                <a:cs typeface="Tahoma" pitchFamily="34" charset="0"/>
              </a:rPr>
              <a:t>közjóléti (turisztika, üdülés) funkció,</a:t>
            </a:r>
          </a:p>
          <a:p>
            <a:pPr lvl="1" eaLnBrk="1" hangingPunct="1">
              <a:lnSpc>
                <a:spcPct val="90000"/>
              </a:lnSpc>
              <a:buFontTx/>
              <a:buChar char="-"/>
            </a:pPr>
            <a:r>
              <a:rPr lang="hu-HU" altLang="hu-HU" sz="2000" dirty="0" smtClean="0">
                <a:latin typeface="Tahoma" pitchFamily="34" charset="0"/>
                <a:cs typeface="Tahoma" pitchFamily="34" charset="0"/>
              </a:rPr>
              <a:t>gazdasági funkció (erdővagyon-gazdálkodással fa, mint megújuló energia- és nyersanyagforrás és más erdei termékek biztosítása,</a:t>
            </a:r>
            <a:endParaRPr lang="hu-HU" altLang="hu-HU" sz="2000" dirty="0">
              <a:solidFill>
                <a:srgbClr val="000000"/>
              </a:solidFill>
              <a:latin typeface="Tahoma" pitchFamily="34" charset="0"/>
              <a:cs typeface="Tahoma" pitchFamily="34" charset="0"/>
            </a:endParaRPr>
          </a:p>
          <a:p>
            <a:pPr lvl="0" eaLnBrk="1" hangingPunct="1">
              <a:lnSpc>
                <a:spcPct val="90000"/>
              </a:lnSpc>
              <a:buFontTx/>
              <a:buChar char="-"/>
            </a:pPr>
            <a:r>
              <a:rPr lang="hu-HU" altLang="hu-HU" sz="2400" dirty="0">
                <a:solidFill>
                  <a:srgbClr val="000000"/>
                </a:solidFill>
                <a:latin typeface="Tahoma" pitchFamily="34" charset="0"/>
                <a:cs typeface="Tahoma" pitchFamily="34" charset="0"/>
              </a:rPr>
              <a:t>megfelelő összhang teremtése az </a:t>
            </a:r>
            <a:r>
              <a:rPr lang="hu-HU" altLang="hu-HU" sz="2400" dirty="0" smtClean="0">
                <a:solidFill>
                  <a:srgbClr val="000000"/>
                </a:solidFill>
                <a:latin typeface="Tahoma" pitchFamily="34" charset="0"/>
                <a:cs typeface="Tahoma" pitchFamily="34" charset="0"/>
              </a:rPr>
              <a:t>egészséges környezethez </a:t>
            </a:r>
            <a:r>
              <a:rPr lang="hu-HU" altLang="hu-HU" sz="2400" dirty="0">
                <a:solidFill>
                  <a:srgbClr val="000000"/>
                </a:solidFill>
                <a:latin typeface="Tahoma" pitchFamily="34" charset="0"/>
                <a:cs typeface="Tahoma" pitchFamily="34" charset="0"/>
              </a:rPr>
              <a:t>és a tulajdonhoz fűződő alapjogok között. </a:t>
            </a: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Fogalom-meghatározások</a:t>
            </a:r>
          </a:p>
        </p:txBody>
      </p:sp>
      <p:sp>
        <p:nvSpPr>
          <p:cNvPr id="385027" name="Rectangle 3"/>
          <p:cNvSpPr>
            <a:spLocks noGrp="1" noChangeArrowheads="1"/>
          </p:cNvSpPr>
          <p:nvPr>
            <p:ph type="body" idx="1"/>
          </p:nvPr>
        </p:nvSpPr>
        <p:spPr>
          <a:xfrm>
            <a:off x="467544" y="1196752"/>
            <a:ext cx="8229600" cy="4968552"/>
          </a:xfrm>
        </p:spPr>
        <p:txBody>
          <a:bodyPr/>
          <a:lstStyle/>
          <a:p>
            <a:pPr eaLnBrk="1" hangingPunct="1">
              <a:lnSpc>
                <a:spcPct val="80000"/>
              </a:lnSpc>
              <a:buFontTx/>
              <a:buNone/>
            </a:pPr>
            <a:r>
              <a:rPr lang="hu-HU" altLang="hu-HU" sz="2500" b="1" dirty="0" smtClean="0">
                <a:solidFill>
                  <a:srgbClr val="006600"/>
                </a:solidFill>
                <a:latin typeface="Tahoma" pitchFamily="34" charset="0"/>
                <a:cs typeface="Tahoma" pitchFamily="34" charset="0"/>
              </a:rPr>
              <a:t>Erdő</a:t>
            </a:r>
            <a:r>
              <a:rPr lang="hu-HU" altLang="hu-HU" sz="2500" b="1" dirty="0" smtClean="0">
                <a:latin typeface="Tahoma" pitchFamily="34" charset="0"/>
                <a:cs typeface="Tahoma" pitchFamily="34" charset="0"/>
              </a:rPr>
              <a:t> </a:t>
            </a:r>
            <a:r>
              <a:rPr lang="hu-HU" altLang="hu-HU" sz="2500" dirty="0" smtClean="0">
                <a:latin typeface="Tahoma" pitchFamily="34" charset="0"/>
                <a:cs typeface="Tahoma" pitchFamily="34" charset="0"/>
              </a:rPr>
              <a:t>/</a:t>
            </a:r>
            <a:r>
              <a:rPr lang="hu-HU" altLang="hu-HU" sz="2500" dirty="0" err="1" smtClean="0">
                <a:latin typeface="Tahoma" pitchFamily="34" charset="0"/>
                <a:cs typeface="Tahoma" pitchFamily="34" charset="0"/>
              </a:rPr>
              <a:t>Evt</a:t>
            </a:r>
            <a:r>
              <a:rPr lang="hu-HU" altLang="hu-HU" sz="2500" dirty="0" smtClean="0">
                <a:latin typeface="Tahoma" pitchFamily="34" charset="0"/>
                <a:cs typeface="Tahoma" pitchFamily="34" charset="0"/>
              </a:rPr>
              <a:t>. 6 - 7. §/:</a:t>
            </a:r>
          </a:p>
          <a:p>
            <a:pPr marL="0" indent="0" eaLnBrk="1" hangingPunct="1">
              <a:lnSpc>
                <a:spcPct val="80000"/>
              </a:lnSpc>
              <a:buNone/>
            </a:pPr>
            <a:r>
              <a:rPr lang="hu-HU" altLang="hu-HU" sz="2400" dirty="0" smtClean="0">
                <a:latin typeface="Tahoma" pitchFamily="34" charset="0"/>
                <a:cs typeface="Tahoma" pitchFamily="34" charset="0"/>
              </a:rPr>
              <a:t>az Országos Erdőállomány Adattárban erdőrészletként </a:t>
            </a:r>
          </a:p>
          <a:p>
            <a:pPr marL="0" indent="0" eaLnBrk="1" hangingPunct="1">
              <a:lnSpc>
                <a:spcPct val="80000"/>
              </a:lnSpc>
              <a:buNone/>
            </a:pPr>
            <a:r>
              <a:rPr lang="hu-HU" altLang="hu-HU" sz="2400" dirty="0">
                <a:latin typeface="Tahoma" pitchFamily="34" charset="0"/>
                <a:cs typeface="Tahoma" pitchFamily="34" charset="0"/>
              </a:rPr>
              <a:t>v</a:t>
            </a:r>
            <a:r>
              <a:rPr lang="hu-HU" altLang="hu-HU" sz="2400" dirty="0" smtClean="0">
                <a:latin typeface="Tahoma" pitchFamily="34" charset="0"/>
                <a:cs typeface="Tahoma" pitchFamily="34" charset="0"/>
              </a:rPr>
              <a:t>agy szabad rendelkezésű erdőként nyilvántartott terület;</a:t>
            </a:r>
          </a:p>
          <a:p>
            <a:pPr marL="0" indent="0" eaLnBrk="1" hangingPunct="1">
              <a:lnSpc>
                <a:spcPct val="80000"/>
              </a:lnSpc>
              <a:buNone/>
            </a:pPr>
            <a:r>
              <a:rPr lang="hu-HU" altLang="hu-HU" sz="2400" dirty="0" err="1" smtClean="0">
                <a:solidFill>
                  <a:srgbClr val="000000"/>
                </a:solidFill>
                <a:latin typeface="Tahoma" pitchFamily="34" charset="0"/>
                <a:cs typeface="Tahoma" pitchFamily="34" charset="0"/>
              </a:rPr>
              <a:t>vhr.-ben</a:t>
            </a:r>
            <a:r>
              <a:rPr lang="hu-HU" altLang="hu-HU" sz="2400" dirty="0" smtClean="0">
                <a:solidFill>
                  <a:srgbClr val="000000"/>
                </a:solidFill>
                <a:latin typeface="Tahoma" pitchFamily="34" charset="0"/>
                <a:cs typeface="Tahoma" pitchFamily="34" charset="0"/>
              </a:rPr>
              <a:t> </a:t>
            </a:r>
            <a:r>
              <a:rPr lang="hu-HU" altLang="hu-HU" sz="2400" dirty="0" smtClean="0">
                <a:latin typeface="Tahoma" pitchFamily="34" charset="0"/>
                <a:cs typeface="Tahoma" pitchFamily="34" charset="0"/>
              </a:rPr>
              <a:t>meghatározott erdei fafajokból álló faállomány által elfoglalt összefüggő terület, ha</a:t>
            </a:r>
          </a:p>
          <a:p>
            <a:pPr eaLnBrk="1" hangingPunct="1">
              <a:lnSpc>
                <a:spcPct val="80000"/>
              </a:lnSpc>
              <a:buFontTx/>
              <a:buNone/>
            </a:pPr>
            <a:r>
              <a:rPr lang="hu-HU" altLang="hu-HU" sz="2400" dirty="0" smtClean="0">
                <a:latin typeface="Tahoma" pitchFamily="34" charset="0"/>
                <a:cs typeface="Tahoma" pitchFamily="34" charset="0"/>
              </a:rPr>
              <a:t>		átlagosan </a:t>
            </a:r>
            <a:r>
              <a:rPr lang="hu-HU" altLang="hu-HU" sz="2400" b="1" dirty="0" smtClean="0">
                <a:latin typeface="Tahoma" pitchFamily="34" charset="0"/>
                <a:cs typeface="Tahoma" pitchFamily="34" charset="0"/>
              </a:rPr>
              <a:t>min. 20 m széles</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		természetbeni kiterjedése </a:t>
            </a:r>
            <a:r>
              <a:rPr lang="hu-HU" altLang="hu-HU" sz="2400" b="1" dirty="0" smtClean="0">
                <a:latin typeface="Tahoma" pitchFamily="34" charset="0"/>
                <a:cs typeface="Tahoma" pitchFamily="34" charset="0"/>
              </a:rPr>
              <a:t>min. 5000 m</a:t>
            </a:r>
            <a:r>
              <a:rPr lang="en-US" altLang="hu-HU" sz="2400" b="1" dirty="0" smtClean="0">
                <a:latin typeface="Tahoma" pitchFamily="34" charset="0"/>
                <a:cs typeface="Tahoma" pitchFamily="34" charset="0"/>
              </a:rPr>
              <a:t>²</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		átlagmagassága </a:t>
            </a:r>
            <a:r>
              <a:rPr lang="hu-HU" altLang="hu-HU" sz="2400" b="1" dirty="0" smtClean="0">
                <a:latin typeface="Tahoma" pitchFamily="34" charset="0"/>
                <a:cs typeface="Tahoma" pitchFamily="34" charset="0"/>
              </a:rPr>
              <a:t>min. 2 m</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min. 50 %-os</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[felnyíló erdő (termőhelyi okok miatt 	természetes módon 	alacsony záródású erdő) esetén 	min. 30 %-os)]</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záródású.</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000" dirty="0" smtClean="0">
                <a:latin typeface="Tahoma" pitchFamily="34" charset="0"/>
                <a:cs typeface="Tahoma" pitchFamily="34" charset="0"/>
              </a:rPr>
              <a:t>Faállomány záródása: a faállományt alkotó fák koronavetületének (a </a:t>
            </a:r>
          </a:p>
          <a:p>
            <a:pPr eaLnBrk="1" hangingPunct="1">
              <a:lnSpc>
                <a:spcPct val="80000"/>
              </a:lnSpc>
              <a:buFontTx/>
              <a:buNone/>
            </a:pPr>
            <a:r>
              <a:rPr lang="hu-HU" altLang="hu-HU" sz="2000" dirty="0" smtClean="0">
                <a:latin typeface="Tahoma" pitchFamily="34" charset="0"/>
                <a:cs typeface="Tahoma" pitchFamily="34" charset="0"/>
              </a:rPr>
              <a:t>fák lombkoronái függőleges vetületének határvonalai által közrefogott </a:t>
            </a:r>
          </a:p>
          <a:p>
            <a:pPr eaLnBrk="1" hangingPunct="1">
              <a:lnSpc>
                <a:spcPct val="80000"/>
              </a:lnSpc>
              <a:buFontTx/>
              <a:buNone/>
            </a:pPr>
            <a:r>
              <a:rPr lang="hu-HU" altLang="hu-HU" sz="2000" dirty="0" smtClean="0">
                <a:latin typeface="Tahoma" pitchFamily="34" charset="0"/>
                <a:cs typeface="Tahoma" pitchFamily="34" charset="0"/>
              </a:rPr>
              <a:t>terület) és a faállomány által elfoglalt területnek a %-os aránya.</a:t>
            </a:r>
          </a:p>
          <a:p>
            <a:pPr marL="0" indent="0" eaLnBrk="1" hangingPunct="1">
              <a:lnSpc>
                <a:spcPct val="80000"/>
              </a:lnSpc>
              <a:buNone/>
            </a:pPr>
            <a:endParaRPr lang="hu-HU" altLang="hu-HU" sz="2400" dirty="0" smtClean="0">
              <a:solidFill>
                <a:srgbClr val="000000"/>
              </a:solidFill>
              <a:latin typeface="Tahoma" pitchFamily="34" charset="0"/>
              <a:cs typeface="Tahoma" pitchFamily="34" charset="0"/>
            </a:endParaRPr>
          </a:p>
          <a:p>
            <a:pPr marL="0" indent="0" eaLnBrk="1" hangingPunct="1">
              <a:lnSpc>
                <a:spcPct val="80000"/>
              </a:lnSpc>
              <a:buNone/>
            </a:pPr>
            <a:endParaRPr lang="en-US" altLang="hu-HU" sz="24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0"/>
            <a:ext cx="8229600" cy="1124744"/>
          </a:xfrm>
        </p:spPr>
        <p:txBody>
          <a:bodyPr/>
          <a:lstStyle/>
          <a:p>
            <a:r>
              <a:rPr lang="hu-HU" altLang="hu-HU" sz="3300" b="1" dirty="0">
                <a:solidFill>
                  <a:srgbClr val="008000"/>
                </a:solidFill>
                <a:latin typeface="Tahoma" pitchFamily="34" charset="0"/>
                <a:cs typeface="Tahoma" pitchFamily="34" charset="0"/>
              </a:rPr>
              <a:t>Fogalom-meghatározások</a:t>
            </a:r>
            <a:endParaRPr lang="hu-HU" dirty="0"/>
          </a:p>
        </p:txBody>
      </p:sp>
      <p:sp>
        <p:nvSpPr>
          <p:cNvPr id="3" name="Tartalom helye 2"/>
          <p:cNvSpPr>
            <a:spLocks noGrp="1"/>
          </p:cNvSpPr>
          <p:nvPr>
            <p:ph idx="1"/>
          </p:nvPr>
        </p:nvSpPr>
        <p:spPr>
          <a:xfrm>
            <a:off x="457200" y="1196752"/>
            <a:ext cx="8229600" cy="4929411"/>
          </a:xfrm>
        </p:spPr>
        <p:txBody>
          <a:bodyPr/>
          <a:lstStyle/>
          <a:p>
            <a:pPr marL="0" indent="0">
              <a:buNone/>
            </a:pPr>
            <a:r>
              <a:rPr lang="hu-HU" altLang="hu-HU" sz="2500" b="1" dirty="0" err="1" smtClean="0">
                <a:solidFill>
                  <a:srgbClr val="006600"/>
                </a:solidFill>
                <a:latin typeface="Tahoma" pitchFamily="34" charset="0"/>
                <a:cs typeface="Tahoma" pitchFamily="34" charset="0"/>
              </a:rPr>
              <a:t>Fásitás</a:t>
            </a:r>
            <a:r>
              <a:rPr lang="hu-HU" altLang="hu-HU" sz="2500" b="1" dirty="0" smtClean="0">
                <a:solidFill>
                  <a:srgbClr val="006600"/>
                </a:solidFill>
                <a:latin typeface="Tahoma" pitchFamily="34" charset="0"/>
                <a:cs typeface="Tahoma" pitchFamily="34" charset="0"/>
              </a:rPr>
              <a:t> </a:t>
            </a:r>
            <a:r>
              <a:rPr lang="hu-HU" altLang="hu-HU" sz="2500" dirty="0" smtClean="0">
                <a:latin typeface="Tahoma" pitchFamily="34" charset="0"/>
                <a:cs typeface="Tahoma" pitchFamily="34" charset="0"/>
              </a:rPr>
              <a:t>/</a:t>
            </a:r>
            <a:r>
              <a:rPr lang="hu-HU" altLang="hu-HU" sz="2500" dirty="0" err="1" smtClean="0">
                <a:latin typeface="Tahoma" pitchFamily="34" charset="0"/>
                <a:cs typeface="Tahoma" pitchFamily="34" charset="0"/>
              </a:rPr>
              <a:t>Evt</a:t>
            </a:r>
            <a:r>
              <a:rPr lang="hu-HU" altLang="hu-HU" sz="2500" dirty="0" smtClean="0">
                <a:latin typeface="Tahoma" pitchFamily="34" charset="0"/>
                <a:cs typeface="Tahoma" pitchFamily="34" charset="0"/>
              </a:rPr>
              <a:t>. 12. §/: </a:t>
            </a:r>
          </a:p>
          <a:p>
            <a:pPr marL="0" indent="0">
              <a:buNone/>
            </a:pPr>
            <a:r>
              <a:rPr lang="hu-HU" altLang="hu-HU" sz="2400" dirty="0" smtClean="0">
                <a:latin typeface="Tahoma" pitchFamily="34" charset="0"/>
                <a:cs typeface="Tahoma" pitchFamily="34" charset="0"/>
              </a:rPr>
              <a:t>külterületen található, erdőnek nem minősülő fával, faállománnyal borított terület (fasor, facsoport, fás legelő).</a:t>
            </a:r>
          </a:p>
          <a:p>
            <a:pPr marL="0" indent="0">
              <a:buNone/>
            </a:pPr>
            <a:endParaRPr lang="hu-HU" altLang="hu-HU" sz="1000" dirty="0" smtClean="0">
              <a:latin typeface="Tahoma" pitchFamily="34" charset="0"/>
              <a:cs typeface="Tahoma" pitchFamily="34" charset="0"/>
            </a:endParaRPr>
          </a:p>
          <a:p>
            <a:pPr marL="0" indent="0">
              <a:buNone/>
            </a:pPr>
            <a:r>
              <a:rPr lang="hu-HU" sz="2500" b="1" dirty="0" smtClean="0">
                <a:solidFill>
                  <a:srgbClr val="006600"/>
                </a:solidFill>
                <a:latin typeface="Tahoma" pitchFamily="34" charset="0"/>
                <a:cs typeface="Tahoma" pitchFamily="34" charset="0"/>
              </a:rPr>
              <a:t>Erdőgazdálkodási tevékenységet közvetlenül szolgáló földterület </a:t>
            </a:r>
            <a:r>
              <a:rPr lang="hu-HU" sz="2500" dirty="0" smtClean="0">
                <a:latin typeface="Tahoma" pitchFamily="34" charset="0"/>
                <a:cs typeface="Tahoma" pitchFamily="34" charset="0"/>
              </a:rPr>
              <a:t>/</a:t>
            </a:r>
            <a:r>
              <a:rPr lang="hu-HU" sz="2500" dirty="0" err="1" smtClean="0">
                <a:latin typeface="Tahoma" pitchFamily="34" charset="0"/>
                <a:cs typeface="Tahoma" pitchFamily="34" charset="0"/>
              </a:rPr>
              <a:t>Evt</a:t>
            </a:r>
            <a:r>
              <a:rPr lang="hu-HU" sz="2500" dirty="0" smtClean="0">
                <a:latin typeface="Tahoma" pitchFamily="34" charset="0"/>
                <a:cs typeface="Tahoma" pitchFamily="34" charset="0"/>
              </a:rPr>
              <a:t>. 13. §/:</a:t>
            </a:r>
          </a:p>
          <a:p>
            <a:pPr marL="0" indent="0">
              <a:buNone/>
            </a:pPr>
            <a:r>
              <a:rPr lang="hu-HU" sz="2400" dirty="0">
                <a:latin typeface="Tahoma" pitchFamily="34" charset="0"/>
                <a:cs typeface="Tahoma" pitchFamily="34" charset="0"/>
              </a:rPr>
              <a:t>e</a:t>
            </a:r>
            <a:r>
              <a:rPr lang="hu-HU" sz="2400" dirty="0" smtClean="0">
                <a:latin typeface="Tahoma" pitchFamily="34" charset="0"/>
                <a:cs typeface="Tahoma" pitchFamily="34" charset="0"/>
              </a:rPr>
              <a:t>gyéb részlet, pl. tisztás, erdei farakodó, vadföld, erdei tó, nyiladék stb.</a:t>
            </a:r>
            <a:r>
              <a:rPr lang="hu-HU" sz="1000" dirty="0">
                <a:latin typeface="Tahoma" pitchFamily="34" charset="0"/>
                <a:cs typeface="Tahoma" pitchFamily="34" charset="0"/>
              </a:rPr>
              <a:t> </a:t>
            </a:r>
            <a:r>
              <a:rPr lang="hu-HU" sz="2400" dirty="0" smtClean="0">
                <a:latin typeface="Tahoma" pitchFamily="34" charset="0"/>
                <a:cs typeface="Tahoma" pitchFamily="34" charset="0"/>
              </a:rPr>
              <a:t>Nyiladék: erdőgazdálkodási egységek térbeli rendjének kialakítását, erdők tűz elleni védelmét szolgáló, mesterségesen kialakított 6 m-nél szélesebb fátlan terület.</a:t>
            </a:r>
          </a:p>
          <a:p>
            <a:pPr marL="0" indent="0">
              <a:buNone/>
            </a:pPr>
            <a:endParaRPr lang="hu-HU" sz="1000" dirty="0" smtClean="0">
              <a:latin typeface="Tahoma" pitchFamily="34" charset="0"/>
              <a:cs typeface="Tahoma" pitchFamily="34" charset="0"/>
            </a:endParaRPr>
          </a:p>
          <a:p>
            <a:pPr marL="0" indent="0">
              <a:buNone/>
            </a:pPr>
            <a:r>
              <a:rPr lang="hu-HU" sz="2500" b="1" dirty="0" smtClean="0">
                <a:solidFill>
                  <a:srgbClr val="006600"/>
                </a:solidFill>
                <a:latin typeface="Tahoma" pitchFamily="34" charset="0"/>
                <a:cs typeface="Tahoma" pitchFamily="34" charset="0"/>
              </a:rPr>
              <a:t>Erdészeti létesítmény</a:t>
            </a:r>
            <a:r>
              <a:rPr lang="hu-HU" sz="2500" dirty="0">
                <a:latin typeface="Tahoma" pitchFamily="34" charset="0"/>
                <a:cs typeface="Tahoma" pitchFamily="34" charset="0"/>
              </a:rPr>
              <a:t> </a:t>
            </a:r>
            <a:r>
              <a:rPr lang="hu-HU" sz="2400" dirty="0" smtClean="0">
                <a:latin typeface="Tahoma" pitchFamily="34" charset="0"/>
                <a:cs typeface="Tahoma" pitchFamily="34" charset="0"/>
              </a:rPr>
              <a:t>pl. erdészeti (közforgalom elől elzárt) magánút, erdei épület, kerítés stb. /lásd </a:t>
            </a:r>
            <a:r>
              <a:rPr lang="hu-HU" sz="2400" dirty="0" err="1" smtClean="0">
                <a:latin typeface="Tahoma" pitchFamily="34" charset="0"/>
                <a:cs typeface="Tahoma" pitchFamily="34" charset="0"/>
              </a:rPr>
              <a:t>Evt</a:t>
            </a:r>
            <a:r>
              <a:rPr lang="hu-HU" sz="2400" dirty="0" smtClean="0">
                <a:latin typeface="Tahoma" pitchFamily="34" charset="0"/>
                <a:cs typeface="Tahoma" pitchFamily="34" charset="0"/>
              </a:rPr>
              <a:t>. 15. §/.</a:t>
            </a:r>
          </a:p>
          <a:p>
            <a:pPr marL="0" indent="0">
              <a:buNone/>
            </a:pPr>
            <a:endParaRPr lang="hu-HU" sz="2400" dirty="0" smtClean="0">
              <a:latin typeface="Tahoma" pitchFamily="34" charset="0"/>
              <a:cs typeface="Tahoma" pitchFamily="34" charset="0"/>
            </a:endParaRPr>
          </a:p>
          <a:p>
            <a:pPr marL="0" indent="0">
              <a:buNone/>
            </a:pPr>
            <a:endParaRPr lang="hu-HU" sz="2500" dirty="0" smtClean="0">
              <a:latin typeface="Tahoma" pitchFamily="34" charset="0"/>
              <a:cs typeface="Tahoma" pitchFamily="34" charset="0"/>
            </a:endParaRPr>
          </a:p>
          <a:p>
            <a:pPr marL="0" indent="0">
              <a:buNone/>
            </a:pPr>
            <a:endParaRPr lang="hu-HU" sz="2400" dirty="0"/>
          </a:p>
        </p:txBody>
      </p:sp>
    </p:spTree>
    <p:extLst>
      <p:ext uri="{BB962C8B-B14F-4D97-AF65-F5344CB8AC3E}">
        <p14:creationId xmlns:p14="http://schemas.microsoft.com/office/powerpoint/2010/main" val="341449576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6600"/>
                </a:solidFill>
                <a:latin typeface="Tahoma" pitchFamily="34" charset="0"/>
                <a:cs typeface="Tahoma" pitchFamily="34" charset="0"/>
              </a:rPr>
              <a:t>Fogalom-meghatározások</a:t>
            </a:r>
          </a:p>
        </p:txBody>
      </p:sp>
      <p:sp>
        <p:nvSpPr>
          <p:cNvPr id="386051" name="Rectangle 3"/>
          <p:cNvSpPr>
            <a:spLocks noGrp="1" noChangeArrowheads="1"/>
          </p:cNvSpPr>
          <p:nvPr>
            <p:ph type="body" idx="1"/>
          </p:nvPr>
        </p:nvSpPr>
        <p:spPr>
          <a:xfrm>
            <a:off x="468313" y="1196752"/>
            <a:ext cx="8229600" cy="4957987"/>
          </a:xfrm>
        </p:spPr>
        <p:txBody>
          <a:bodyPr/>
          <a:lstStyle/>
          <a:p>
            <a:pPr eaLnBrk="1" hangingPunct="1">
              <a:lnSpc>
                <a:spcPct val="80000"/>
              </a:lnSpc>
              <a:buFontTx/>
              <a:buNone/>
            </a:pPr>
            <a:r>
              <a:rPr lang="hu-HU" altLang="hu-HU" sz="2400" b="1" dirty="0" smtClean="0">
                <a:solidFill>
                  <a:srgbClr val="006600"/>
                </a:solidFill>
                <a:latin typeface="Tahoma" pitchFamily="34" charset="0"/>
                <a:cs typeface="Tahoma" pitchFamily="34" charset="0"/>
              </a:rPr>
              <a:t>Erdei életközösség </a:t>
            </a:r>
            <a:r>
              <a:rPr lang="hu-HU" altLang="hu-HU" sz="2400" dirty="0" smtClean="0">
                <a:solidFill>
                  <a:srgbClr val="006600"/>
                </a:solidFill>
                <a:latin typeface="Tahoma" pitchFamily="34" charset="0"/>
                <a:cs typeface="Tahoma" pitchFamily="34" charset="0"/>
              </a:rPr>
              <a:t>(</a:t>
            </a:r>
            <a:r>
              <a:rPr lang="hu-HU" altLang="hu-HU" sz="2400" b="1" dirty="0" smtClean="0">
                <a:solidFill>
                  <a:srgbClr val="006600"/>
                </a:solidFill>
                <a:latin typeface="Tahoma" pitchFamily="34" charset="0"/>
                <a:cs typeface="Tahoma" pitchFamily="34" charset="0"/>
              </a:rPr>
              <a:t>ökoszisztéma</a:t>
            </a:r>
            <a:r>
              <a:rPr lang="hu-HU" altLang="hu-HU" sz="2400" dirty="0" smtClean="0">
                <a:solidFill>
                  <a:srgbClr val="006600"/>
                </a:solidFill>
                <a:latin typeface="Tahoma" pitchFamily="34" charset="0"/>
                <a:cs typeface="Tahoma" pitchFamily="34" charset="0"/>
              </a:rPr>
              <a:t>):</a:t>
            </a:r>
          </a:p>
          <a:p>
            <a:pPr eaLnBrk="1" hangingPunct="1">
              <a:lnSpc>
                <a:spcPct val="80000"/>
              </a:lnSpc>
              <a:buFontTx/>
              <a:buNone/>
            </a:pPr>
            <a:r>
              <a:rPr lang="hu-HU" altLang="hu-HU" sz="2400" dirty="0" smtClean="0">
                <a:latin typeface="Tahoma" pitchFamily="34" charset="0"/>
                <a:cs typeface="Tahoma" pitchFamily="34" charset="0"/>
              </a:rPr>
              <a:t>fákból és egyéb fás növényekből, valamint társult</a:t>
            </a:r>
          </a:p>
          <a:p>
            <a:pPr eaLnBrk="1" hangingPunct="1">
              <a:lnSpc>
                <a:spcPct val="80000"/>
              </a:lnSpc>
              <a:buFontTx/>
              <a:buNone/>
            </a:pPr>
            <a:r>
              <a:rPr lang="hu-HU" altLang="hu-HU" sz="2400" dirty="0" smtClean="0">
                <a:latin typeface="Tahoma" pitchFamily="34" charset="0"/>
                <a:cs typeface="Tahoma" pitchFamily="34" charset="0"/>
              </a:rPr>
              <a:t>élőlényekből kialakult életközösség.</a:t>
            </a:r>
          </a:p>
          <a:p>
            <a:pPr eaLnBrk="1" hangingPunct="1">
              <a:lnSpc>
                <a:spcPct val="80000"/>
              </a:lnSpc>
              <a:buFontTx/>
              <a:buNone/>
            </a:pPr>
            <a:r>
              <a:rPr lang="hu-HU" altLang="hu-HU" sz="2400" b="1" dirty="0" smtClean="0">
                <a:solidFill>
                  <a:srgbClr val="006600"/>
                </a:solidFill>
                <a:latin typeface="Tahoma" pitchFamily="34" charset="0"/>
                <a:cs typeface="Tahoma" pitchFamily="34" charset="0"/>
              </a:rPr>
              <a:t>Az erdők</a:t>
            </a:r>
            <a:r>
              <a:rPr lang="hu-HU" altLang="hu-HU" sz="2400" dirty="0" smtClean="0">
                <a:latin typeface="Tahoma" pitchFamily="34" charset="0"/>
                <a:cs typeface="Tahoma" pitchFamily="34" charset="0"/>
              </a:rPr>
              <a:t> az erdei életközösség </a:t>
            </a:r>
            <a:r>
              <a:rPr lang="hu-HU" altLang="hu-HU" sz="2400" b="1" dirty="0" smtClean="0">
                <a:solidFill>
                  <a:srgbClr val="006600"/>
                </a:solidFill>
                <a:latin typeface="Tahoma" pitchFamily="34" charset="0"/>
                <a:cs typeface="Tahoma" pitchFamily="34" charset="0"/>
              </a:rPr>
              <a:t>természetességi </a:t>
            </a:r>
          </a:p>
          <a:p>
            <a:pPr eaLnBrk="1" hangingPunct="1">
              <a:lnSpc>
                <a:spcPct val="80000"/>
              </a:lnSpc>
              <a:buFontTx/>
              <a:buNone/>
            </a:pPr>
            <a:r>
              <a:rPr lang="hu-HU" altLang="hu-HU" sz="2400" b="1" dirty="0" smtClean="0">
                <a:solidFill>
                  <a:srgbClr val="006600"/>
                </a:solidFill>
                <a:latin typeface="Tahoma" pitchFamily="34" charset="0"/>
                <a:cs typeface="Tahoma" pitchFamily="34" charset="0"/>
              </a:rPr>
              <a:t>állapota</a:t>
            </a:r>
            <a:r>
              <a:rPr lang="hu-HU" altLang="hu-HU" sz="2400" b="1" dirty="0" smtClean="0">
                <a:solidFill>
                  <a:srgbClr val="008000"/>
                </a:solidFill>
                <a:latin typeface="Tahoma" pitchFamily="34" charset="0"/>
                <a:cs typeface="Tahoma" pitchFamily="34" charset="0"/>
              </a:rPr>
              <a:t> </a:t>
            </a:r>
            <a:r>
              <a:rPr lang="hu-HU" altLang="hu-HU" sz="2400" dirty="0" smtClean="0">
                <a:latin typeface="Tahoma" pitchFamily="34" charset="0"/>
                <a:cs typeface="Tahoma" pitchFamily="34" charset="0"/>
              </a:rPr>
              <a:t>szerint lehetnek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7. §/:</a:t>
            </a:r>
            <a:endParaRPr lang="hu-HU" altLang="hu-HU" sz="2400" dirty="0" smtClean="0">
              <a:solidFill>
                <a:srgbClr val="006600"/>
              </a:solidFill>
              <a:latin typeface="Tahoma" pitchFamily="34" charset="0"/>
              <a:cs typeface="Tahoma" pitchFamily="34" charset="0"/>
            </a:endParaRPr>
          </a:p>
          <a:p>
            <a:pPr marL="0" indent="0" eaLnBrk="1" hangingPunct="1">
              <a:lnSpc>
                <a:spcPct val="80000"/>
              </a:lnSpc>
              <a:buNone/>
            </a:pPr>
            <a:r>
              <a:rPr lang="hu-HU" altLang="hu-HU" sz="2400" b="1" dirty="0" smtClean="0">
                <a:solidFill>
                  <a:srgbClr val="006600"/>
                </a:solidFill>
                <a:latin typeface="Tahoma" pitchFamily="34" charset="0"/>
                <a:cs typeface="Tahoma" pitchFamily="34" charset="0"/>
              </a:rPr>
              <a:t>- természetes erdők </a:t>
            </a:r>
            <a:r>
              <a:rPr lang="hu-HU" altLang="hu-HU" sz="2400" dirty="0" smtClean="0">
                <a:solidFill>
                  <a:srgbClr val="006600"/>
                </a:solidFill>
                <a:latin typeface="Tahoma" pitchFamily="34" charset="0"/>
                <a:cs typeface="Tahoma" pitchFamily="34" charset="0"/>
              </a:rPr>
              <a:t>(bolygatatlan, természetes úton létrejött, őshonos fafajú erdők),</a:t>
            </a:r>
          </a:p>
          <a:p>
            <a:pPr marL="0" indent="0" eaLnBrk="1" hangingPunct="1">
              <a:lnSpc>
                <a:spcPct val="80000"/>
              </a:lnSpc>
              <a:buNone/>
            </a:pPr>
            <a:r>
              <a:rPr lang="hu-HU" altLang="hu-HU" sz="2400" b="1" dirty="0" smtClean="0">
                <a:solidFill>
                  <a:srgbClr val="006600"/>
                </a:solidFill>
                <a:latin typeface="Tahoma" pitchFamily="34" charset="0"/>
                <a:cs typeface="Tahoma" pitchFamily="34" charset="0"/>
              </a:rPr>
              <a:t>- természetszerű erdők </a:t>
            </a:r>
            <a:r>
              <a:rPr lang="hu-HU" altLang="hu-HU" sz="2400" dirty="0" smtClean="0">
                <a:solidFill>
                  <a:srgbClr val="006600"/>
                </a:solidFill>
                <a:latin typeface="Tahoma" pitchFamily="34" charset="0"/>
                <a:cs typeface="Tahoma" pitchFamily="34" charset="0"/>
              </a:rPr>
              <a:t>(idegenhonos és tájidegen fafajok</a:t>
            </a:r>
            <a:r>
              <a:rPr lang="hu-HU" altLang="hu-HU" sz="2400" b="1" dirty="0" smtClean="0">
                <a:solidFill>
                  <a:srgbClr val="006600"/>
                </a:solidFill>
                <a:latin typeface="Tahoma" pitchFamily="34" charset="0"/>
                <a:cs typeface="Tahoma" pitchFamily="34" charset="0"/>
              </a:rPr>
              <a:t>*</a:t>
            </a:r>
            <a:r>
              <a:rPr lang="hu-HU" altLang="hu-HU" sz="2400" dirty="0" smtClean="0">
                <a:solidFill>
                  <a:srgbClr val="006600"/>
                </a:solidFill>
                <a:latin typeface="Tahoma" pitchFamily="34" charset="0"/>
                <a:cs typeface="Tahoma" pitchFamily="34" charset="0"/>
              </a:rPr>
              <a:t> </a:t>
            </a:r>
            <a:r>
              <a:rPr lang="hu-HU" altLang="hu-HU" sz="2400" dirty="0" err="1" smtClean="0">
                <a:solidFill>
                  <a:srgbClr val="006600"/>
                </a:solidFill>
                <a:latin typeface="Tahoma" pitchFamily="34" charset="0"/>
                <a:cs typeface="Tahoma" pitchFamily="34" charset="0"/>
              </a:rPr>
              <a:t>max</a:t>
            </a:r>
            <a:r>
              <a:rPr lang="hu-HU" altLang="hu-HU" sz="2400" dirty="0" smtClean="0">
                <a:solidFill>
                  <a:srgbClr val="006600"/>
                </a:solidFill>
                <a:latin typeface="Tahoma" pitchFamily="34" charset="0"/>
                <a:cs typeface="Tahoma" pitchFamily="34" charset="0"/>
              </a:rPr>
              <a:t>. 20 % elegyarányban),</a:t>
            </a:r>
            <a:endParaRPr lang="hu-HU" altLang="hu-HU" sz="2400" b="1" dirty="0" smtClean="0">
              <a:solidFill>
                <a:srgbClr val="006600"/>
              </a:solidFill>
              <a:latin typeface="Tahoma" pitchFamily="34" charset="0"/>
              <a:cs typeface="Tahoma" pitchFamily="34" charset="0"/>
            </a:endParaRPr>
          </a:p>
          <a:p>
            <a:pPr marL="0" indent="0" eaLnBrk="1" hangingPunct="1">
              <a:lnSpc>
                <a:spcPct val="80000"/>
              </a:lnSpc>
              <a:buNone/>
            </a:pPr>
            <a:r>
              <a:rPr lang="hu-HU" altLang="hu-HU" sz="2400" b="1" dirty="0" smtClean="0">
                <a:solidFill>
                  <a:srgbClr val="006600"/>
                </a:solidFill>
                <a:latin typeface="Tahoma" pitchFamily="34" charset="0"/>
                <a:cs typeface="Tahoma" pitchFamily="34" charset="0"/>
              </a:rPr>
              <a:t>- származék erdők </a:t>
            </a:r>
            <a:r>
              <a:rPr lang="hu-HU" altLang="hu-HU" sz="2400" dirty="0" smtClean="0">
                <a:solidFill>
                  <a:srgbClr val="006600"/>
                </a:solidFill>
                <a:latin typeface="Tahoma" pitchFamily="34" charset="0"/>
                <a:cs typeface="Tahoma" pitchFamily="34" charset="0"/>
              </a:rPr>
              <a:t>(</a:t>
            </a:r>
            <a:r>
              <a:rPr lang="hu-HU" altLang="hu-HU" sz="2400" b="1" dirty="0">
                <a:solidFill>
                  <a:srgbClr val="006600"/>
                </a:solidFill>
                <a:latin typeface="Tahoma" pitchFamily="34" charset="0"/>
                <a:cs typeface="Tahoma" pitchFamily="34" charset="0"/>
              </a:rPr>
              <a:t>* </a:t>
            </a:r>
            <a:r>
              <a:rPr lang="hu-HU" altLang="hu-HU" sz="2400" dirty="0" smtClean="0">
                <a:solidFill>
                  <a:srgbClr val="006600"/>
                </a:solidFill>
                <a:latin typeface="Tahoma" pitchFamily="34" charset="0"/>
                <a:cs typeface="Tahoma" pitchFamily="34" charset="0"/>
              </a:rPr>
              <a:t>20 – 50 % elegyarányban),</a:t>
            </a:r>
          </a:p>
          <a:p>
            <a:pPr marL="0" indent="0" eaLnBrk="1" hangingPunct="1">
              <a:lnSpc>
                <a:spcPct val="80000"/>
              </a:lnSpc>
              <a:buNone/>
            </a:pPr>
            <a:r>
              <a:rPr lang="hu-HU" altLang="hu-HU" sz="2400" b="1" dirty="0" smtClean="0">
                <a:solidFill>
                  <a:srgbClr val="006600"/>
                </a:solidFill>
                <a:latin typeface="Tahoma" pitchFamily="34" charset="0"/>
                <a:cs typeface="Tahoma" pitchFamily="34" charset="0"/>
              </a:rPr>
              <a:t>- átmeneti erdők </a:t>
            </a:r>
            <a:r>
              <a:rPr lang="hu-HU" altLang="hu-HU" sz="2400" dirty="0" smtClean="0">
                <a:solidFill>
                  <a:srgbClr val="006600"/>
                </a:solidFill>
                <a:latin typeface="Tahoma" pitchFamily="34" charset="0"/>
                <a:cs typeface="Tahoma" pitchFamily="34" charset="0"/>
              </a:rPr>
              <a:t>(</a:t>
            </a:r>
            <a:r>
              <a:rPr lang="hu-HU" altLang="hu-HU" sz="2400" b="1" dirty="0" smtClean="0">
                <a:solidFill>
                  <a:srgbClr val="006600"/>
                </a:solidFill>
                <a:latin typeface="Tahoma" pitchFamily="34" charset="0"/>
                <a:cs typeface="Tahoma" pitchFamily="34" charset="0"/>
              </a:rPr>
              <a:t>* </a:t>
            </a:r>
            <a:r>
              <a:rPr lang="hu-HU" altLang="hu-HU" sz="2400" dirty="0" smtClean="0">
                <a:solidFill>
                  <a:srgbClr val="006600"/>
                </a:solidFill>
                <a:latin typeface="Tahoma" pitchFamily="34" charset="0"/>
                <a:cs typeface="Tahoma" pitchFamily="34" charset="0"/>
              </a:rPr>
              <a:t>50 – 70 % elegyarányban),</a:t>
            </a:r>
            <a:endParaRPr lang="hu-HU" altLang="hu-HU" sz="2400" b="1" dirty="0" smtClean="0">
              <a:solidFill>
                <a:srgbClr val="0066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006600"/>
                </a:solidFill>
                <a:latin typeface="Tahoma" pitchFamily="34" charset="0"/>
                <a:cs typeface="Tahoma" pitchFamily="34" charset="0"/>
              </a:rPr>
              <a:t>- </a:t>
            </a:r>
            <a:r>
              <a:rPr lang="hu-HU" altLang="hu-HU" sz="2400" b="1" dirty="0" err="1" smtClean="0">
                <a:solidFill>
                  <a:srgbClr val="006600"/>
                </a:solidFill>
                <a:latin typeface="Tahoma" pitchFamily="34" charset="0"/>
                <a:cs typeface="Tahoma" pitchFamily="34" charset="0"/>
              </a:rPr>
              <a:t>kultúrerdők</a:t>
            </a:r>
            <a:r>
              <a:rPr lang="hu-HU" altLang="hu-HU" sz="2400" b="1" dirty="0" smtClean="0">
                <a:solidFill>
                  <a:srgbClr val="006600"/>
                </a:solidFill>
                <a:latin typeface="Tahoma" pitchFamily="34" charset="0"/>
                <a:cs typeface="Tahoma" pitchFamily="34" charset="0"/>
              </a:rPr>
              <a:t> </a:t>
            </a:r>
            <a:r>
              <a:rPr lang="hu-HU" altLang="hu-HU" sz="2400" dirty="0" smtClean="0">
                <a:solidFill>
                  <a:srgbClr val="006600"/>
                </a:solidFill>
                <a:latin typeface="Tahoma" pitchFamily="34" charset="0"/>
                <a:cs typeface="Tahoma" pitchFamily="34" charset="0"/>
              </a:rPr>
              <a:t>(</a:t>
            </a:r>
            <a:r>
              <a:rPr lang="hu-HU" altLang="hu-HU" sz="2400" b="1" dirty="0">
                <a:solidFill>
                  <a:srgbClr val="006600"/>
                </a:solidFill>
                <a:latin typeface="Tahoma" pitchFamily="34" charset="0"/>
                <a:cs typeface="Tahoma" pitchFamily="34" charset="0"/>
              </a:rPr>
              <a:t>* </a:t>
            </a:r>
            <a:r>
              <a:rPr lang="hu-HU" altLang="hu-HU" sz="2400" dirty="0" smtClean="0">
                <a:solidFill>
                  <a:srgbClr val="006600"/>
                </a:solidFill>
                <a:latin typeface="Tahoma" pitchFamily="34" charset="0"/>
                <a:cs typeface="Tahoma" pitchFamily="34" charset="0"/>
              </a:rPr>
              <a:t>több mint 70 % elegyarányban),</a:t>
            </a:r>
          </a:p>
          <a:p>
            <a:pPr marL="0" indent="0" eaLnBrk="1" hangingPunct="1">
              <a:lnSpc>
                <a:spcPct val="80000"/>
              </a:lnSpc>
              <a:buNone/>
            </a:pPr>
            <a:r>
              <a:rPr lang="hu-HU" altLang="hu-HU" sz="2400" b="1" dirty="0" smtClean="0">
                <a:solidFill>
                  <a:srgbClr val="006600"/>
                </a:solidFill>
                <a:latin typeface="Tahoma" pitchFamily="34" charset="0"/>
                <a:cs typeface="Tahoma" pitchFamily="34" charset="0"/>
              </a:rPr>
              <a:t>- faültetvények </a:t>
            </a:r>
            <a:r>
              <a:rPr lang="hu-HU" altLang="hu-HU" sz="2400" dirty="0" smtClean="0">
                <a:solidFill>
                  <a:srgbClr val="006600"/>
                </a:solidFill>
                <a:latin typeface="Tahoma" pitchFamily="34" charset="0"/>
                <a:cs typeface="Tahoma" pitchFamily="34" charset="0"/>
              </a:rPr>
              <a:t>(idegenhonos fafajú, szabályos hálózatú, intenzíven kezelt erdők).</a:t>
            </a:r>
          </a:p>
          <a:p>
            <a:pPr eaLnBrk="1" hangingPunct="1">
              <a:lnSpc>
                <a:spcPct val="80000"/>
              </a:lnSpc>
              <a:buFontTx/>
              <a:buNone/>
            </a:pPr>
            <a:endParaRPr lang="hu-HU" altLang="hu-HU" sz="2400" b="1" dirty="0" smtClean="0">
              <a:solidFill>
                <a:srgbClr val="006600"/>
              </a:solidFill>
            </a:endParaRP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pPr eaLnBrk="1" hangingPunct="1"/>
            <a:r>
              <a:rPr lang="hu-HU" altLang="hu-HU" sz="3100" b="1" smtClean="0">
                <a:solidFill>
                  <a:srgbClr val="006600"/>
                </a:solidFill>
                <a:latin typeface="Tahoma" pitchFamily="34" charset="0"/>
                <a:cs typeface="Tahoma" pitchFamily="34" charset="0"/>
              </a:rPr>
              <a:t>Az erdők</a:t>
            </a:r>
            <a:r>
              <a:rPr lang="hu-HU" altLang="hu-HU" sz="3100" b="1" smtClean="0">
                <a:latin typeface="Tahoma" pitchFamily="34" charset="0"/>
                <a:cs typeface="Tahoma" pitchFamily="34" charset="0"/>
              </a:rPr>
              <a:t> </a:t>
            </a:r>
            <a:r>
              <a:rPr lang="hu-HU" altLang="hu-HU" sz="3100" smtClean="0">
                <a:latin typeface="Tahoma" pitchFamily="34" charset="0"/>
                <a:cs typeface="Tahoma" pitchFamily="34" charset="0"/>
              </a:rPr>
              <a:t>csoportosítása</a:t>
            </a:r>
            <a:r>
              <a:rPr lang="hu-HU" altLang="hu-HU" sz="3100" b="1" smtClean="0">
                <a:latin typeface="Tahoma" pitchFamily="34" charset="0"/>
                <a:cs typeface="Tahoma" pitchFamily="34" charset="0"/>
              </a:rPr>
              <a:t> </a:t>
            </a:r>
            <a:br>
              <a:rPr lang="hu-HU" altLang="hu-HU" sz="3100" b="1" smtClean="0">
                <a:latin typeface="Tahoma" pitchFamily="34" charset="0"/>
                <a:cs typeface="Tahoma" pitchFamily="34" charset="0"/>
              </a:rPr>
            </a:br>
            <a:r>
              <a:rPr lang="hu-HU" altLang="hu-HU" sz="3100" smtClean="0">
                <a:latin typeface="Tahoma" pitchFamily="34" charset="0"/>
                <a:cs typeface="Tahoma" pitchFamily="34" charset="0"/>
              </a:rPr>
              <a:t>a természetesség alapján</a:t>
            </a:r>
          </a:p>
        </p:txBody>
      </p:sp>
      <p:sp>
        <p:nvSpPr>
          <p:cNvPr id="387075" name="Rectangle 3"/>
          <p:cNvSpPr>
            <a:spLocks noGrp="1" noChangeArrowheads="1"/>
          </p:cNvSpPr>
          <p:nvPr>
            <p:ph type="body" idx="1"/>
          </p:nvPr>
        </p:nvSpPr>
        <p:spPr>
          <a:xfrm>
            <a:off x="395288" y="1628775"/>
            <a:ext cx="8229600" cy="4525963"/>
          </a:xfrm>
        </p:spPr>
        <p:txBody>
          <a:bodyPr/>
          <a:lstStyle/>
          <a:p>
            <a:pPr algn="ctr" eaLnBrk="1" hangingPunct="1">
              <a:lnSpc>
                <a:spcPct val="80000"/>
              </a:lnSpc>
              <a:buFontTx/>
              <a:buNone/>
            </a:pPr>
            <a:r>
              <a:rPr lang="hu-HU" altLang="hu-HU" sz="2400" b="1" dirty="0" smtClean="0">
                <a:solidFill>
                  <a:srgbClr val="006600"/>
                </a:solidFill>
              </a:rPr>
              <a:t>ERDŐ</a:t>
            </a:r>
          </a:p>
          <a:p>
            <a:pPr algn="ctr" eaLnBrk="1" hangingPunct="1">
              <a:lnSpc>
                <a:spcPct val="80000"/>
              </a:lnSpc>
              <a:buFontTx/>
              <a:buNone/>
            </a:pPr>
            <a:endParaRPr lang="hu-HU" altLang="hu-HU" sz="2400" b="1" dirty="0" smtClean="0">
              <a:solidFill>
                <a:srgbClr val="006600"/>
              </a:solidFill>
            </a:endParaRPr>
          </a:p>
          <a:p>
            <a:pPr algn="ctr" eaLnBrk="1" hangingPunct="1">
              <a:lnSpc>
                <a:spcPct val="80000"/>
              </a:lnSpc>
              <a:buFontTx/>
              <a:buNone/>
            </a:pPr>
            <a:endParaRPr lang="hu-HU" altLang="hu-HU" sz="2000" dirty="0" smtClean="0"/>
          </a:p>
          <a:p>
            <a:pPr eaLnBrk="1" hangingPunct="1">
              <a:lnSpc>
                <a:spcPct val="80000"/>
              </a:lnSpc>
              <a:buFontTx/>
              <a:buNone/>
            </a:pPr>
            <a:r>
              <a:rPr lang="hu-HU" altLang="hu-HU" sz="2000" b="1" dirty="0" smtClean="0">
                <a:solidFill>
                  <a:srgbClr val="008000"/>
                </a:solidFill>
              </a:rPr>
              <a:t>természetes v.</a:t>
            </a:r>
            <a:r>
              <a:rPr lang="hu-HU" altLang="hu-HU" sz="2000" dirty="0" smtClean="0"/>
              <a:t>		     </a:t>
            </a:r>
            <a:r>
              <a:rPr lang="hu-HU" altLang="hu-HU" sz="2000" b="1" dirty="0" smtClean="0">
                <a:solidFill>
                  <a:srgbClr val="666633"/>
                </a:solidFill>
              </a:rPr>
              <a:t>ültetvényszerű,</a:t>
            </a:r>
            <a:r>
              <a:rPr lang="hu-HU" altLang="hu-HU" sz="2000" dirty="0" smtClean="0"/>
              <a:t> 		  </a:t>
            </a:r>
            <a:r>
              <a:rPr lang="hu-HU" altLang="hu-HU" sz="2000" b="1" dirty="0" err="1" smtClean="0">
                <a:solidFill>
                  <a:srgbClr val="663300"/>
                </a:solidFill>
              </a:rPr>
              <a:t>kultúrerdő</a:t>
            </a:r>
            <a:r>
              <a:rPr lang="hu-HU" altLang="hu-HU" sz="2000" b="1" dirty="0" smtClean="0">
                <a:solidFill>
                  <a:srgbClr val="663300"/>
                </a:solidFill>
              </a:rPr>
              <a:t>,</a:t>
            </a:r>
          </a:p>
          <a:p>
            <a:pPr eaLnBrk="1" hangingPunct="1">
              <a:lnSpc>
                <a:spcPct val="80000"/>
              </a:lnSpc>
              <a:buFontTx/>
              <a:buNone/>
            </a:pPr>
            <a:r>
              <a:rPr lang="hu-HU" altLang="hu-HU" sz="2000" b="1" dirty="0" smtClean="0">
                <a:solidFill>
                  <a:srgbClr val="008000"/>
                </a:solidFill>
              </a:rPr>
              <a:t>természetszerű</a:t>
            </a:r>
            <a:r>
              <a:rPr lang="hu-HU" altLang="hu-HU" sz="2000" dirty="0" smtClean="0"/>
              <a:t>	 </a:t>
            </a:r>
            <a:r>
              <a:rPr lang="hu-HU" altLang="hu-HU" sz="2000" b="1" dirty="0" smtClean="0">
                <a:solidFill>
                  <a:srgbClr val="666633"/>
                </a:solidFill>
              </a:rPr>
              <a:t>származék, átmeneti</a:t>
            </a:r>
            <a:r>
              <a:rPr lang="hu-HU" altLang="hu-HU" sz="2000" b="1" dirty="0" smtClean="0"/>
              <a:t> 		  </a:t>
            </a:r>
            <a:r>
              <a:rPr lang="hu-HU" altLang="hu-HU" sz="2000" b="1" dirty="0" smtClean="0">
                <a:solidFill>
                  <a:srgbClr val="663300"/>
                </a:solidFill>
              </a:rPr>
              <a:t>faültetvény</a:t>
            </a:r>
            <a:r>
              <a:rPr lang="hu-HU" altLang="hu-HU" sz="2000" dirty="0" smtClean="0"/>
              <a:t> </a:t>
            </a:r>
            <a:endParaRPr lang="hu-HU" altLang="hu-HU" sz="2000" b="1" dirty="0" smtClean="0"/>
          </a:p>
          <a:p>
            <a:pPr eaLnBrk="1" hangingPunct="1">
              <a:lnSpc>
                <a:spcPct val="80000"/>
              </a:lnSpc>
              <a:buFontTx/>
              <a:buNone/>
            </a:pPr>
            <a:r>
              <a:rPr lang="hu-HU" altLang="hu-HU" sz="2000" b="1" dirty="0" smtClean="0">
                <a:solidFill>
                  <a:srgbClr val="008000"/>
                </a:solidFill>
              </a:rPr>
              <a:t>erdő</a:t>
            </a:r>
            <a:r>
              <a:rPr lang="hu-HU" altLang="hu-HU" sz="2000" dirty="0" smtClean="0"/>
              <a:t>			              </a:t>
            </a:r>
            <a:r>
              <a:rPr lang="hu-HU" altLang="hu-HU" sz="2000" b="1" dirty="0" err="1" smtClean="0">
                <a:solidFill>
                  <a:srgbClr val="666633"/>
                </a:solidFill>
              </a:rPr>
              <a:t>erdő</a:t>
            </a:r>
            <a:endParaRPr lang="hu-HU" altLang="hu-HU" sz="2000" b="1" dirty="0" smtClean="0">
              <a:solidFill>
                <a:srgbClr val="663300"/>
              </a:solidFill>
            </a:endParaRPr>
          </a:p>
          <a:p>
            <a:pPr eaLnBrk="1" hangingPunct="1">
              <a:lnSpc>
                <a:spcPct val="80000"/>
              </a:lnSpc>
              <a:buFontTx/>
              <a:buNone/>
            </a:pPr>
            <a:r>
              <a:rPr lang="hu-HU" altLang="hu-HU" sz="2000" dirty="0" smtClean="0"/>
              <a:t>				</a:t>
            </a:r>
            <a:endParaRPr lang="hu-HU" altLang="hu-HU" sz="2000" b="1" dirty="0" smtClean="0"/>
          </a:p>
          <a:p>
            <a:pPr eaLnBrk="1" hangingPunct="1">
              <a:lnSpc>
                <a:spcPct val="80000"/>
              </a:lnSpc>
              <a:buFontTx/>
              <a:buNone/>
            </a:pPr>
            <a:r>
              <a:rPr lang="hu-HU" altLang="hu-HU" sz="2000" b="1" dirty="0" smtClean="0">
                <a:solidFill>
                  <a:srgbClr val="008000"/>
                </a:solidFill>
              </a:rPr>
              <a:t>elegyes</a:t>
            </a:r>
            <a:r>
              <a:rPr lang="hu-HU" altLang="hu-HU" sz="2000" dirty="0" smtClean="0"/>
              <a:t>					               </a:t>
            </a:r>
            <a:r>
              <a:rPr lang="hu-HU" altLang="hu-HU" sz="2000" b="1" dirty="0" smtClean="0">
                <a:solidFill>
                  <a:srgbClr val="663300"/>
                </a:solidFill>
              </a:rPr>
              <a:t>elegyetlen</a:t>
            </a:r>
          </a:p>
          <a:p>
            <a:pPr eaLnBrk="1" hangingPunct="1">
              <a:lnSpc>
                <a:spcPct val="80000"/>
              </a:lnSpc>
              <a:buFontTx/>
              <a:buNone/>
            </a:pPr>
            <a:r>
              <a:rPr lang="hu-HU" altLang="hu-HU" sz="2000" b="1" dirty="0" smtClean="0">
                <a:solidFill>
                  <a:srgbClr val="008000"/>
                </a:solidFill>
              </a:rPr>
              <a:t>(</a:t>
            </a:r>
            <a:r>
              <a:rPr lang="hu-HU" altLang="hu-HU" sz="2000" b="1" dirty="0" err="1" smtClean="0">
                <a:solidFill>
                  <a:srgbClr val="008000"/>
                </a:solidFill>
              </a:rPr>
              <a:t>sokfafajú</a:t>
            </a:r>
            <a:r>
              <a:rPr lang="hu-HU" altLang="hu-HU" sz="2000" b="1" dirty="0" smtClean="0">
                <a:solidFill>
                  <a:srgbClr val="008000"/>
                </a:solidFill>
              </a:rPr>
              <a:t>)</a:t>
            </a:r>
            <a:r>
              <a:rPr lang="hu-HU" altLang="hu-HU" sz="2000" dirty="0" smtClean="0"/>
              <a:t>					               </a:t>
            </a:r>
            <a:r>
              <a:rPr lang="hu-HU" altLang="hu-HU" sz="2000" b="1" dirty="0" smtClean="0">
                <a:solidFill>
                  <a:srgbClr val="663300"/>
                </a:solidFill>
              </a:rPr>
              <a:t>(</a:t>
            </a:r>
            <a:r>
              <a:rPr lang="hu-HU" altLang="hu-HU" sz="2000" b="1" dirty="0" err="1" smtClean="0">
                <a:solidFill>
                  <a:srgbClr val="663300"/>
                </a:solidFill>
              </a:rPr>
              <a:t>egyfafajú</a:t>
            </a:r>
            <a:r>
              <a:rPr lang="hu-HU" altLang="hu-HU" sz="2000" b="1" dirty="0" smtClean="0">
                <a:solidFill>
                  <a:srgbClr val="663300"/>
                </a:solidFill>
              </a:rPr>
              <a:t>)</a:t>
            </a:r>
            <a:endParaRPr lang="hu-HU" altLang="hu-HU" sz="2000" b="1" dirty="0" smtClean="0">
              <a:solidFill>
                <a:srgbClr val="808000"/>
              </a:solidFill>
            </a:endParaRPr>
          </a:p>
          <a:p>
            <a:pPr eaLnBrk="1" hangingPunct="1">
              <a:lnSpc>
                <a:spcPct val="80000"/>
              </a:lnSpc>
              <a:buFontTx/>
              <a:buNone/>
            </a:pPr>
            <a:r>
              <a:rPr lang="hu-HU" altLang="hu-HU" sz="2000" b="1" dirty="0" smtClean="0">
                <a:solidFill>
                  <a:srgbClr val="008000"/>
                </a:solidFill>
              </a:rPr>
              <a:t>faállomány</a:t>
            </a:r>
            <a:r>
              <a:rPr lang="hu-HU" altLang="hu-HU" sz="2000" b="1" dirty="0" smtClean="0"/>
              <a:t>				                            </a:t>
            </a:r>
            <a:r>
              <a:rPr lang="hu-HU" altLang="hu-HU" sz="2000" b="1" dirty="0" err="1" smtClean="0">
                <a:solidFill>
                  <a:srgbClr val="663300"/>
                </a:solidFill>
              </a:rPr>
              <a:t>faállomány</a:t>
            </a:r>
            <a:endParaRPr lang="hu-HU" altLang="hu-HU" sz="2000" b="1" dirty="0" smtClean="0">
              <a:solidFill>
                <a:srgbClr val="663300"/>
              </a:solidFill>
            </a:endParaRPr>
          </a:p>
          <a:p>
            <a:pPr eaLnBrk="1" hangingPunct="1">
              <a:lnSpc>
                <a:spcPct val="80000"/>
              </a:lnSpc>
              <a:buFontTx/>
              <a:buNone/>
            </a:pPr>
            <a:r>
              <a:rPr lang="hu-HU" altLang="hu-HU" sz="2000" dirty="0" smtClean="0"/>
              <a:t> 				 </a:t>
            </a:r>
            <a:r>
              <a:rPr lang="hu-HU" altLang="hu-HU" sz="2000" b="1" dirty="0" smtClean="0">
                <a:solidFill>
                  <a:srgbClr val="CC0000"/>
                </a:solidFill>
              </a:rPr>
              <a:t>biológiai sokféleség</a:t>
            </a:r>
            <a:endParaRPr lang="hu-HU" altLang="hu-HU" sz="2100" b="1" dirty="0" smtClean="0"/>
          </a:p>
          <a:p>
            <a:pPr eaLnBrk="1" hangingPunct="1">
              <a:lnSpc>
                <a:spcPct val="80000"/>
              </a:lnSpc>
              <a:buFontTx/>
              <a:buNone/>
            </a:pPr>
            <a:r>
              <a:rPr lang="hu-HU" altLang="hu-HU" sz="2400" dirty="0" smtClean="0">
                <a:solidFill>
                  <a:srgbClr val="CC0000"/>
                </a:solidFill>
              </a:rPr>
              <a:t>			      </a:t>
            </a:r>
            <a:r>
              <a:rPr lang="hu-HU" altLang="hu-HU" sz="2100" b="1" dirty="0" smtClean="0"/>
              <a:t>fényért folytatott versengés</a:t>
            </a:r>
          </a:p>
          <a:p>
            <a:pPr eaLnBrk="1" hangingPunct="1">
              <a:lnSpc>
                <a:spcPct val="80000"/>
              </a:lnSpc>
              <a:buFontTx/>
              <a:buNone/>
            </a:pPr>
            <a:r>
              <a:rPr lang="hu-HU" altLang="hu-HU" sz="2400" b="1" dirty="0" smtClean="0">
                <a:solidFill>
                  <a:srgbClr val="CC0000"/>
                </a:solidFill>
              </a:rPr>
              <a:t>			       </a:t>
            </a:r>
            <a:r>
              <a:rPr lang="hu-HU" altLang="hu-HU" sz="2100" b="1" dirty="0" smtClean="0"/>
              <a:t>termelékenység, stabilitás</a:t>
            </a:r>
            <a:endParaRPr lang="hu-HU" altLang="hu-HU" sz="2100" b="1" dirty="0" smtClean="0">
              <a:solidFill>
                <a:srgbClr val="CC0000"/>
              </a:solidFill>
            </a:endParaRPr>
          </a:p>
          <a:p>
            <a:pPr algn="ctr" eaLnBrk="1" hangingPunct="1">
              <a:lnSpc>
                <a:spcPct val="80000"/>
              </a:lnSpc>
              <a:buFontTx/>
              <a:buNone/>
            </a:pPr>
            <a:endParaRPr lang="hu-HU" altLang="hu-HU" sz="2800" dirty="0" smtClean="0"/>
          </a:p>
        </p:txBody>
      </p:sp>
      <p:sp>
        <p:nvSpPr>
          <p:cNvPr id="387076" name="Line 4"/>
          <p:cNvSpPr>
            <a:spLocks noChangeShapeType="1"/>
          </p:cNvSpPr>
          <p:nvPr/>
        </p:nvSpPr>
        <p:spPr bwMode="auto">
          <a:xfrm flipH="1">
            <a:off x="1403350" y="2060575"/>
            <a:ext cx="2881313"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77" name="Line 5"/>
          <p:cNvSpPr>
            <a:spLocks noChangeShapeType="1"/>
          </p:cNvSpPr>
          <p:nvPr/>
        </p:nvSpPr>
        <p:spPr bwMode="auto">
          <a:xfrm>
            <a:off x="4787900" y="2060575"/>
            <a:ext cx="2663825"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78" name="Line 6"/>
          <p:cNvSpPr>
            <a:spLocks noChangeShapeType="1"/>
          </p:cNvSpPr>
          <p:nvPr/>
        </p:nvSpPr>
        <p:spPr bwMode="auto">
          <a:xfrm>
            <a:off x="4500563" y="2060575"/>
            <a:ext cx="0" cy="577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79" name="Line 7"/>
          <p:cNvSpPr>
            <a:spLocks noChangeShapeType="1"/>
          </p:cNvSpPr>
          <p:nvPr/>
        </p:nvSpPr>
        <p:spPr bwMode="auto">
          <a:xfrm flipH="1">
            <a:off x="468313" y="5300663"/>
            <a:ext cx="17287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0" name="Line 8"/>
          <p:cNvSpPr>
            <a:spLocks noChangeShapeType="1"/>
          </p:cNvSpPr>
          <p:nvPr/>
        </p:nvSpPr>
        <p:spPr bwMode="auto">
          <a:xfrm>
            <a:off x="2987675" y="4221163"/>
            <a:ext cx="32400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1" name="Line 9"/>
          <p:cNvSpPr>
            <a:spLocks noChangeShapeType="1"/>
          </p:cNvSpPr>
          <p:nvPr/>
        </p:nvSpPr>
        <p:spPr bwMode="auto">
          <a:xfrm flipH="1">
            <a:off x="6156325" y="4941888"/>
            <a:ext cx="2159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2" name="Line 10"/>
          <p:cNvSpPr>
            <a:spLocks noChangeShapeType="1"/>
          </p:cNvSpPr>
          <p:nvPr/>
        </p:nvSpPr>
        <p:spPr bwMode="auto">
          <a:xfrm flipH="1">
            <a:off x="468313" y="4941888"/>
            <a:ext cx="2087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3" name="Line 11"/>
          <p:cNvSpPr>
            <a:spLocks noChangeShapeType="1"/>
          </p:cNvSpPr>
          <p:nvPr/>
        </p:nvSpPr>
        <p:spPr bwMode="auto">
          <a:xfrm flipH="1">
            <a:off x="6659563" y="5300663"/>
            <a:ext cx="16557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4" name="Line 12"/>
          <p:cNvSpPr>
            <a:spLocks noChangeShapeType="1"/>
          </p:cNvSpPr>
          <p:nvPr/>
        </p:nvSpPr>
        <p:spPr bwMode="auto">
          <a:xfrm flipH="1">
            <a:off x="6372225" y="5661025"/>
            <a:ext cx="2016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5" name="Line 13"/>
          <p:cNvSpPr>
            <a:spLocks noChangeShapeType="1"/>
          </p:cNvSpPr>
          <p:nvPr/>
        </p:nvSpPr>
        <p:spPr bwMode="auto">
          <a:xfrm flipH="1">
            <a:off x="468313" y="5661025"/>
            <a:ext cx="23034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6" name="Line 14"/>
          <p:cNvSpPr>
            <a:spLocks noChangeShapeType="1"/>
          </p:cNvSpPr>
          <p:nvPr/>
        </p:nvSpPr>
        <p:spPr bwMode="auto">
          <a:xfrm>
            <a:off x="1042988" y="3573463"/>
            <a:ext cx="0" cy="2873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7" name="Line 15"/>
          <p:cNvSpPr>
            <a:spLocks noChangeShapeType="1"/>
          </p:cNvSpPr>
          <p:nvPr/>
        </p:nvSpPr>
        <p:spPr bwMode="auto">
          <a:xfrm>
            <a:off x="7596188" y="3429000"/>
            <a:ext cx="0" cy="360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457200" y="0"/>
            <a:ext cx="8229600" cy="1268413"/>
          </a:xfrm>
        </p:spPr>
        <p:txBody>
          <a:bodyPr/>
          <a:lstStyle/>
          <a:p>
            <a:pPr eaLnBrk="1" hangingPunct="1"/>
            <a:r>
              <a:rPr lang="hu-HU" altLang="hu-HU" sz="3300" b="1" dirty="0" smtClean="0">
                <a:solidFill>
                  <a:srgbClr val="008000"/>
                </a:solidFill>
                <a:latin typeface="Tahoma" pitchFamily="34" charset="0"/>
                <a:cs typeface="Tahoma" pitchFamily="34" charset="0"/>
              </a:rPr>
              <a:t>Fogalom-meghatározások</a:t>
            </a:r>
            <a:r>
              <a:rPr lang="hu-HU" altLang="hu-HU" sz="3200" b="1" dirty="0" smtClean="0">
                <a:solidFill>
                  <a:srgbClr val="008000"/>
                </a:solidFill>
                <a:latin typeface="Tahoma" pitchFamily="34" charset="0"/>
                <a:cs typeface="Tahoma" pitchFamily="34" charset="0"/>
              </a:rPr>
              <a:t/>
            </a:r>
            <a:br>
              <a:rPr lang="hu-HU" altLang="hu-HU" sz="3200" b="1" dirty="0" smtClean="0">
                <a:solidFill>
                  <a:srgbClr val="008000"/>
                </a:solidFill>
                <a:latin typeface="Tahoma" pitchFamily="34" charset="0"/>
                <a:cs typeface="Tahoma" pitchFamily="34" charset="0"/>
              </a:rPr>
            </a:br>
            <a:r>
              <a:rPr lang="hu-HU" altLang="hu-HU" sz="2400" dirty="0" smtClean="0">
                <a:solidFill>
                  <a:srgbClr val="008000"/>
                </a:solidFill>
                <a:latin typeface="Tahoma" pitchFamily="34" charset="0"/>
                <a:cs typeface="Tahoma" pitchFamily="34" charset="0"/>
              </a:rPr>
              <a:t>(erdészeti igazgatási és erdőgazdálkodási egységek)</a:t>
            </a:r>
          </a:p>
        </p:txBody>
      </p:sp>
      <p:sp>
        <p:nvSpPr>
          <p:cNvPr id="388099" name="Rectangle 3"/>
          <p:cNvSpPr>
            <a:spLocks noGrp="1" noChangeArrowheads="1"/>
          </p:cNvSpPr>
          <p:nvPr>
            <p:ph type="body" idx="1"/>
          </p:nvPr>
        </p:nvSpPr>
        <p:spPr>
          <a:xfrm>
            <a:off x="457200" y="1340768"/>
            <a:ext cx="8229600" cy="5040559"/>
          </a:xfrm>
        </p:spPr>
        <p:txBody>
          <a:bodyPr/>
          <a:lstStyle/>
          <a:p>
            <a:pPr eaLnBrk="1" hangingPunct="1">
              <a:lnSpc>
                <a:spcPct val="80000"/>
              </a:lnSpc>
              <a:buFontTx/>
              <a:buNone/>
            </a:pPr>
            <a:r>
              <a:rPr lang="hu-HU" altLang="hu-HU" sz="2200" dirty="0" smtClean="0">
                <a:latin typeface="Tahoma" pitchFamily="34" charset="0"/>
                <a:cs typeface="Tahoma" pitchFamily="34" charset="0"/>
              </a:rPr>
              <a:t>Az erdőket </a:t>
            </a:r>
            <a:r>
              <a:rPr lang="hu-HU" altLang="hu-HU" sz="2200" b="1" dirty="0" smtClean="0">
                <a:latin typeface="Tahoma" pitchFamily="34" charset="0"/>
                <a:cs typeface="Tahoma" pitchFamily="34" charset="0"/>
              </a:rPr>
              <a:t>erdőtervezési körzetekre, erdőtagokra</a:t>
            </a:r>
          </a:p>
          <a:p>
            <a:pPr eaLnBrk="1" hangingPunct="1">
              <a:lnSpc>
                <a:spcPct val="80000"/>
              </a:lnSpc>
              <a:buFontTx/>
              <a:buNone/>
            </a:pPr>
            <a:r>
              <a:rPr lang="hu-HU" altLang="hu-HU" sz="2200" dirty="0" smtClean="0">
                <a:latin typeface="Tahoma" pitchFamily="34" charset="0"/>
                <a:cs typeface="Tahoma" pitchFamily="34" charset="0"/>
              </a:rPr>
              <a:t>és</a:t>
            </a:r>
            <a:r>
              <a:rPr lang="hu-HU" altLang="hu-HU" sz="2200" b="1" dirty="0" smtClean="0">
                <a:latin typeface="Tahoma" pitchFamily="34" charset="0"/>
                <a:cs typeface="Tahoma" pitchFamily="34" charset="0"/>
              </a:rPr>
              <a:t> erdőrészletekre</a:t>
            </a:r>
            <a:r>
              <a:rPr lang="hu-HU" altLang="hu-HU" sz="2200" dirty="0" smtClean="0">
                <a:latin typeface="Tahoma" pitchFamily="34" charset="0"/>
                <a:cs typeface="Tahoma" pitchFamily="34" charset="0"/>
              </a:rPr>
              <a:t> kell területileg felosztani a térbeli rend </a:t>
            </a:r>
          </a:p>
          <a:p>
            <a:pPr eaLnBrk="1" hangingPunct="1">
              <a:lnSpc>
                <a:spcPct val="80000"/>
              </a:lnSpc>
              <a:buFontTx/>
              <a:buNone/>
            </a:pPr>
            <a:r>
              <a:rPr lang="hu-HU" altLang="hu-HU" sz="2200" dirty="0" smtClean="0">
                <a:latin typeface="Tahoma" pitchFamily="34" charset="0"/>
                <a:cs typeface="Tahoma" pitchFamily="34" charset="0"/>
              </a:rPr>
              <a:t>és az erdészeti nyilvántartás érdekében /</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 16. §/.</a:t>
            </a:r>
          </a:p>
          <a:p>
            <a:pPr eaLnBrk="1" hangingPunct="1">
              <a:lnSpc>
                <a:spcPct val="80000"/>
              </a:lnSpc>
              <a:buFontTx/>
              <a:buNone/>
            </a:pPr>
            <a:endParaRPr lang="hu-HU" altLang="hu-HU" sz="12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Körzet:</a:t>
            </a:r>
            <a:r>
              <a:rPr lang="hu-HU" altLang="hu-HU" sz="2200" dirty="0" smtClean="0">
                <a:latin typeface="Tahoma" pitchFamily="34" charset="0"/>
                <a:cs typeface="Tahoma" pitchFamily="34" charset="0"/>
              </a:rPr>
              <a:t> gazdálkodási tervezés és ellenőrzés egysége.</a:t>
            </a:r>
          </a:p>
          <a:p>
            <a:pPr eaLnBrk="1" hangingPunct="1">
              <a:lnSpc>
                <a:spcPct val="80000"/>
              </a:lnSpc>
              <a:buFontTx/>
              <a:buNone/>
            </a:pPr>
            <a:endParaRPr lang="hu-HU" altLang="hu-HU" sz="12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Helység: </a:t>
            </a:r>
            <a:r>
              <a:rPr lang="hu-HU" altLang="hu-HU" sz="2200" dirty="0" smtClean="0">
                <a:latin typeface="Tahoma" pitchFamily="34" charset="0"/>
                <a:cs typeface="Tahoma" pitchFamily="34" charset="0"/>
              </a:rPr>
              <a:t>közigazgatási településhatár.</a:t>
            </a:r>
          </a:p>
          <a:p>
            <a:pPr eaLnBrk="1" hangingPunct="1">
              <a:lnSpc>
                <a:spcPct val="80000"/>
              </a:lnSpc>
              <a:buFontTx/>
              <a:buNone/>
            </a:pPr>
            <a:endParaRPr lang="hu-HU" altLang="hu-HU" sz="12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Erdőtag:</a:t>
            </a:r>
            <a:r>
              <a:rPr lang="hu-HU" altLang="hu-HU" sz="2200" dirty="0" smtClean="0">
                <a:latin typeface="Tahoma" pitchFamily="34" charset="0"/>
                <a:cs typeface="Tahoma" pitchFamily="34" charset="0"/>
              </a:rPr>
              <a:t> tartós területi rendet biztosító területi egység a  </a:t>
            </a:r>
          </a:p>
          <a:p>
            <a:pPr eaLnBrk="1" hangingPunct="1">
              <a:lnSpc>
                <a:spcPct val="80000"/>
              </a:lnSpc>
              <a:buFontTx/>
              <a:buNone/>
            </a:pPr>
            <a:r>
              <a:rPr lang="hu-HU" altLang="hu-HU" sz="2200" dirty="0" smtClean="0">
                <a:latin typeface="Tahoma" pitchFamily="34" charset="0"/>
                <a:cs typeface="Tahoma" pitchFamily="34" charset="0"/>
              </a:rPr>
              <a:t>helységhatáron (település közigazgatási hátárán) belül.</a:t>
            </a:r>
          </a:p>
          <a:p>
            <a:pPr eaLnBrk="1" hangingPunct="1">
              <a:lnSpc>
                <a:spcPct val="80000"/>
              </a:lnSpc>
              <a:buFontTx/>
              <a:buNone/>
            </a:pPr>
            <a:endParaRPr lang="hu-HU" altLang="hu-HU" sz="12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Erdőrészlet:</a:t>
            </a:r>
            <a:r>
              <a:rPr lang="hu-HU" altLang="hu-HU" sz="2200" dirty="0" smtClean="0">
                <a:latin typeface="Tahoma" pitchFamily="34" charset="0"/>
                <a:cs typeface="Tahoma" pitchFamily="34" charset="0"/>
              </a:rPr>
              <a:t> az erdőgazdálkodási tevékenység és az erdészeti </a:t>
            </a:r>
          </a:p>
          <a:p>
            <a:pPr eaLnBrk="1" hangingPunct="1">
              <a:lnSpc>
                <a:spcPct val="80000"/>
              </a:lnSpc>
              <a:buFontTx/>
              <a:buNone/>
            </a:pPr>
            <a:r>
              <a:rPr lang="hu-HU" altLang="hu-HU" sz="2200" dirty="0" smtClean="0">
                <a:latin typeface="Tahoma" pitchFamily="34" charset="0"/>
                <a:cs typeface="Tahoma" pitchFamily="34" charset="0"/>
              </a:rPr>
              <a:t>igazgatás, nyilvántartás alapegysége, amely a rajta található </a:t>
            </a:r>
          </a:p>
          <a:p>
            <a:pPr eaLnBrk="1" hangingPunct="1">
              <a:lnSpc>
                <a:spcPct val="80000"/>
              </a:lnSpc>
              <a:buFontTx/>
              <a:buNone/>
            </a:pPr>
            <a:r>
              <a:rPr lang="hu-HU" altLang="hu-HU" sz="2200" dirty="0" smtClean="0">
                <a:latin typeface="Tahoma" pitchFamily="34" charset="0"/>
                <a:cs typeface="Tahoma" pitchFamily="34" charset="0"/>
              </a:rPr>
              <a:t>erdei életközösség, a fenntartható erdőgazdálkodási tevékenység </a:t>
            </a:r>
          </a:p>
          <a:p>
            <a:pPr eaLnBrk="1" hangingPunct="1">
              <a:lnSpc>
                <a:spcPct val="80000"/>
              </a:lnSpc>
              <a:buFontTx/>
              <a:buNone/>
            </a:pPr>
            <a:r>
              <a:rPr lang="hu-HU" altLang="hu-HU" sz="2200" dirty="0">
                <a:latin typeface="Tahoma" pitchFamily="34" charset="0"/>
                <a:cs typeface="Tahoma" pitchFamily="34" charset="0"/>
              </a:rPr>
              <a:t>j</a:t>
            </a:r>
            <a:r>
              <a:rPr lang="hu-HU" altLang="hu-HU" sz="2200" dirty="0" smtClean="0">
                <a:latin typeface="Tahoma" pitchFamily="34" charset="0"/>
                <a:cs typeface="Tahoma" pitchFamily="34" charset="0"/>
              </a:rPr>
              <a:t>ellemzői, valamint az erdő használati viszonyai alapján </a:t>
            </a:r>
          </a:p>
          <a:p>
            <a:pPr eaLnBrk="1" hangingPunct="1">
              <a:lnSpc>
                <a:spcPct val="80000"/>
              </a:lnSpc>
              <a:buFontTx/>
              <a:buNone/>
            </a:pPr>
            <a:r>
              <a:rPr lang="hu-HU" altLang="hu-HU" sz="2200" dirty="0" smtClean="0">
                <a:latin typeface="Tahoma" pitchFamily="34" charset="0"/>
                <a:cs typeface="Tahoma" pitchFamily="34" charset="0"/>
              </a:rPr>
              <a:t>egységesnek tekinthető.</a:t>
            </a: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96752"/>
          </a:xfrm>
        </p:spPr>
        <p:txBody>
          <a:bodyPr/>
          <a:lstStyle/>
          <a:p>
            <a:pPr eaLnBrk="1" hangingPunct="1"/>
            <a:r>
              <a:rPr lang="hu-HU" altLang="hu-HU" sz="3300" b="1" dirty="0" smtClean="0">
                <a:solidFill>
                  <a:srgbClr val="008000"/>
                </a:solidFill>
                <a:latin typeface="Tahoma" pitchFamily="34" charset="0"/>
                <a:cs typeface="Tahoma" pitchFamily="34" charset="0"/>
              </a:rPr>
              <a:t>Fogalom-meghatározások</a:t>
            </a:r>
          </a:p>
        </p:txBody>
      </p:sp>
      <p:sp>
        <p:nvSpPr>
          <p:cNvPr id="389123" name="Rectangle 3"/>
          <p:cNvSpPr>
            <a:spLocks noGrp="1" noChangeArrowheads="1"/>
          </p:cNvSpPr>
          <p:nvPr>
            <p:ph type="body" idx="1"/>
          </p:nvPr>
        </p:nvSpPr>
        <p:spPr>
          <a:xfrm>
            <a:off x="468313" y="1340769"/>
            <a:ext cx="8229600" cy="4813970"/>
          </a:xfrm>
        </p:spPr>
        <p:txBody>
          <a:bodyPr/>
          <a:lstStyle/>
          <a:p>
            <a:pPr eaLnBrk="1" hangingPunct="1">
              <a:buFontTx/>
              <a:buNone/>
            </a:pPr>
            <a:r>
              <a:rPr lang="hu-HU" altLang="hu-HU" sz="2800" b="1" dirty="0" smtClean="0">
                <a:solidFill>
                  <a:srgbClr val="008000"/>
                </a:solidFill>
                <a:latin typeface="Tahoma" pitchFamily="34" charset="0"/>
                <a:cs typeface="Tahoma" pitchFamily="34" charset="0"/>
              </a:rPr>
              <a:t>Erdőgazdálkodás</a:t>
            </a:r>
            <a:r>
              <a:rPr lang="hu-HU" altLang="hu-HU" sz="2800" b="1" dirty="0" smtClean="0">
                <a:solidFill>
                  <a:srgbClr val="006600"/>
                </a:solidFill>
                <a:latin typeface="Tahoma" pitchFamily="34" charset="0"/>
                <a:cs typeface="Tahoma" pitchFamily="34" charset="0"/>
              </a:rPr>
              <a:t> </a:t>
            </a:r>
            <a:r>
              <a:rPr lang="hu-HU" altLang="hu-HU" sz="2800" dirty="0" smtClean="0">
                <a:latin typeface="Tahoma" pitchFamily="34" charset="0"/>
                <a:cs typeface="Tahoma" pitchFamily="34" charset="0"/>
              </a:rPr>
              <a:t>/</a:t>
            </a:r>
            <a:r>
              <a:rPr lang="hu-HU" altLang="hu-HU" sz="2800" dirty="0" err="1" smtClean="0">
                <a:latin typeface="Tahoma" pitchFamily="34" charset="0"/>
                <a:cs typeface="Tahoma" pitchFamily="34" charset="0"/>
              </a:rPr>
              <a:t>Evt</a:t>
            </a:r>
            <a:r>
              <a:rPr lang="hu-HU" altLang="hu-HU" sz="2800" dirty="0" smtClean="0">
                <a:latin typeface="Tahoma" pitchFamily="34" charset="0"/>
                <a:cs typeface="Tahoma" pitchFamily="34" charset="0"/>
              </a:rPr>
              <a:t>. 5. § 9. pont/:</a:t>
            </a:r>
          </a:p>
          <a:p>
            <a:pPr eaLnBrk="1" hangingPunct="1">
              <a:buFontTx/>
              <a:buNone/>
            </a:pPr>
            <a:r>
              <a:rPr lang="hu-HU" altLang="hu-HU" sz="2800" b="1" dirty="0" smtClean="0">
                <a:latin typeface="Tahoma" pitchFamily="34" charset="0"/>
                <a:cs typeface="Tahoma" pitchFamily="34" charset="0"/>
              </a:rPr>
              <a:t>-</a:t>
            </a:r>
            <a:r>
              <a:rPr lang="hu-HU" altLang="hu-HU" sz="2800" dirty="0" smtClean="0">
                <a:latin typeface="Tahoma" pitchFamily="34" charset="0"/>
                <a:cs typeface="Tahoma" pitchFamily="34" charset="0"/>
              </a:rPr>
              <a:t>  az erdő </a:t>
            </a:r>
            <a:r>
              <a:rPr lang="hu-HU" altLang="hu-HU" sz="2800" dirty="0" err="1" smtClean="0">
                <a:latin typeface="Tahoma" pitchFamily="34" charset="0"/>
                <a:cs typeface="Tahoma" pitchFamily="34" charset="0"/>
              </a:rPr>
              <a:t>Evt.-ben</a:t>
            </a:r>
            <a:r>
              <a:rPr lang="hu-HU" altLang="hu-HU" sz="2800" dirty="0" smtClean="0">
                <a:latin typeface="Tahoma" pitchFamily="34" charset="0"/>
                <a:cs typeface="Tahoma" pitchFamily="34" charset="0"/>
              </a:rPr>
              <a:t> foglaltak szerinti fenntartására, </a:t>
            </a:r>
          </a:p>
          <a:p>
            <a:pPr eaLnBrk="1" hangingPunct="1">
              <a:buFontTx/>
              <a:buNone/>
            </a:pPr>
            <a:r>
              <a:rPr lang="hu-HU" altLang="hu-HU" sz="2800" b="1" dirty="0" smtClean="0">
                <a:latin typeface="Tahoma" pitchFamily="34" charset="0"/>
                <a:cs typeface="Tahoma" pitchFamily="34" charset="0"/>
              </a:rPr>
              <a:t>-</a:t>
            </a:r>
            <a:r>
              <a:rPr lang="hu-HU" altLang="hu-HU" sz="2800" dirty="0" smtClean="0">
                <a:latin typeface="Tahoma" pitchFamily="34" charset="0"/>
                <a:cs typeface="Tahoma" pitchFamily="34" charset="0"/>
              </a:rPr>
              <a:t>  közérdekű funkcióinak biztosítására, őrzésére és</a:t>
            </a:r>
          </a:p>
          <a:p>
            <a:pPr eaLnBrk="1" hangingPunct="1">
              <a:buFontTx/>
              <a:buNone/>
            </a:pPr>
            <a:r>
              <a:rPr lang="hu-HU" altLang="hu-HU" sz="2800" dirty="0" smtClean="0">
                <a:latin typeface="Tahoma" pitchFamily="34" charset="0"/>
                <a:cs typeface="Tahoma" pitchFamily="34" charset="0"/>
              </a:rPr>
              <a:t>védelmére, </a:t>
            </a:r>
          </a:p>
          <a:p>
            <a:pPr eaLnBrk="1" hangingPunct="1">
              <a:buFontTx/>
              <a:buNone/>
            </a:pPr>
            <a:r>
              <a:rPr lang="hu-HU" altLang="hu-HU" sz="2800" b="1" dirty="0" smtClean="0">
                <a:latin typeface="Tahoma" pitchFamily="34" charset="0"/>
                <a:cs typeface="Tahoma" pitchFamily="34" charset="0"/>
              </a:rPr>
              <a:t>-</a:t>
            </a:r>
            <a:r>
              <a:rPr lang="hu-HU" altLang="hu-HU" sz="2800" dirty="0" smtClean="0">
                <a:latin typeface="Tahoma" pitchFamily="34" charset="0"/>
                <a:cs typeface="Tahoma" pitchFamily="34" charset="0"/>
              </a:rPr>
              <a:t>  az erdővagyon bővítésére,</a:t>
            </a:r>
            <a:r>
              <a:rPr lang="hu-HU" altLang="hu-HU" sz="2800" b="1" dirty="0" smtClean="0">
                <a:latin typeface="Tahoma" pitchFamily="34" charset="0"/>
                <a:cs typeface="Tahoma" pitchFamily="34" charset="0"/>
              </a:rPr>
              <a:t> </a:t>
            </a:r>
            <a:endParaRPr lang="hu-HU" altLang="hu-HU" sz="2800" dirty="0" smtClean="0">
              <a:latin typeface="Tahoma" pitchFamily="34" charset="0"/>
              <a:cs typeface="Tahoma" pitchFamily="34" charset="0"/>
            </a:endParaRPr>
          </a:p>
          <a:p>
            <a:pPr eaLnBrk="1" hangingPunct="1">
              <a:buFontTx/>
              <a:buNone/>
            </a:pPr>
            <a:r>
              <a:rPr lang="hu-HU" altLang="hu-HU" sz="2800" b="1" dirty="0" smtClean="0">
                <a:latin typeface="Tahoma" pitchFamily="34" charset="0"/>
                <a:cs typeface="Tahoma" pitchFamily="34" charset="0"/>
              </a:rPr>
              <a:t>-</a:t>
            </a:r>
            <a:r>
              <a:rPr lang="hu-HU" altLang="hu-HU" sz="2800" dirty="0" smtClean="0">
                <a:latin typeface="Tahoma" pitchFamily="34" charset="0"/>
                <a:cs typeface="Tahoma" pitchFamily="34" charset="0"/>
              </a:rPr>
              <a:t>  valamint az erdei haszonvételek gyakorlására </a:t>
            </a:r>
          </a:p>
          <a:p>
            <a:pPr eaLnBrk="1" hangingPunct="1">
              <a:buFontTx/>
              <a:buNone/>
            </a:pPr>
            <a:r>
              <a:rPr lang="hu-HU" altLang="hu-HU" sz="2800" dirty="0" smtClean="0">
                <a:latin typeface="Tahoma" pitchFamily="34" charset="0"/>
                <a:cs typeface="Tahoma" pitchFamily="34" charset="0"/>
              </a:rPr>
              <a:t>(kivétel: a vadászati jog gyakorlása, hasznosítása)</a:t>
            </a:r>
          </a:p>
          <a:p>
            <a:pPr eaLnBrk="1" hangingPunct="1">
              <a:buFontTx/>
              <a:buNone/>
            </a:pPr>
            <a:r>
              <a:rPr lang="hu-HU" altLang="hu-HU" sz="2800" dirty="0" smtClean="0">
                <a:latin typeface="Tahoma" pitchFamily="34" charset="0"/>
                <a:cs typeface="Tahoma" pitchFamily="34" charset="0"/>
              </a:rPr>
              <a:t>irányuló tevékenységek összessége. </a:t>
            </a: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457200" y="0"/>
            <a:ext cx="8229600" cy="1196752"/>
          </a:xfrm>
        </p:spPr>
        <p:txBody>
          <a:bodyPr/>
          <a:lstStyle/>
          <a:p>
            <a:pPr eaLnBrk="1" hangingPunct="1"/>
            <a:r>
              <a:rPr lang="hu-HU" altLang="hu-HU" sz="3300" b="1" dirty="0" smtClean="0">
                <a:solidFill>
                  <a:srgbClr val="008000"/>
                </a:solidFill>
                <a:latin typeface="Tahoma" pitchFamily="34" charset="0"/>
                <a:cs typeface="Tahoma" pitchFamily="34" charset="0"/>
              </a:rPr>
              <a:t>Fogalom-meghatározások</a:t>
            </a:r>
          </a:p>
        </p:txBody>
      </p:sp>
      <p:sp>
        <p:nvSpPr>
          <p:cNvPr id="390147" name="Rectangle 3"/>
          <p:cNvSpPr>
            <a:spLocks noGrp="1" noChangeArrowheads="1"/>
          </p:cNvSpPr>
          <p:nvPr>
            <p:ph type="body" idx="1"/>
          </p:nvPr>
        </p:nvSpPr>
        <p:spPr>
          <a:xfrm>
            <a:off x="457200" y="1340768"/>
            <a:ext cx="8229600" cy="5040560"/>
          </a:xfrm>
        </p:spPr>
        <p:txBody>
          <a:bodyPr/>
          <a:lstStyle/>
          <a:p>
            <a:pPr eaLnBrk="1" hangingPunct="1">
              <a:lnSpc>
                <a:spcPct val="80000"/>
              </a:lnSpc>
              <a:buFontTx/>
              <a:buNone/>
            </a:pPr>
            <a:r>
              <a:rPr lang="hu-HU" altLang="hu-HU" sz="2600" b="1" dirty="0" smtClean="0">
                <a:solidFill>
                  <a:srgbClr val="008000"/>
                </a:solidFill>
                <a:latin typeface="Tahoma" pitchFamily="34" charset="0"/>
                <a:cs typeface="Tahoma" pitchFamily="34" charset="0"/>
              </a:rPr>
              <a:t>Erdőgazdálkodó</a:t>
            </a:r>
            <a:r>
              <a:rPr lang="hu-HU" altLang="hu-HU" sz="2400" dirty="0" smtClean="0">
                <a:latin typeface="Tahoma" pitchFamily="34" charset="0"/>
                <a:cs typeface="Tahoma" pitchFamily="34" charset="0"/>
              </a:rPr>
              <a:t>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17 - 18. §/:</a:t>
            </a:r>
          </a:p>
          <a:p>
            <a:pPr eaLnBrk="1" hangingPunct="1">
              <a:lnSpc>
                <a:spcPct val="80000"/>
              </a:lnSpc>
              <a:buFontTx/>
              <a:buNone/>
            </a:pPr>
            <a:r>
              <a:rPr lang="hu-HU" altLang="hu-HU" sz="2400" dirty="0" smtClean="0">
                <a:latin typeface="Tahoma" pitchFamily="34" charset="0"/>
                <a:cs typeface="Tahoma" pitchFamily="34" charset="0"/>
              </a:rPr>
              <a:t>az erdészeti hatóság által vezetett erdőgazdálkodói</a:t>
            </a:r>
          </a:p>
          <a:p>
            <a:pPr eaLnBrk="1" hangingPunct="1">
              <a:lnSpc>
                <a:spcPct val="80000"/>
              </a:lnSpc>
              <a:buFontTx/>
              <a:buNone/>
            </a:pPr>
            <a:r>
              <a:rPr lang="hu-HU" altLang="hu-HU" sz="2400" dirty="0" smtClean="0">
                <a:latin typeface="Tahoma" pitchFamily="34" charset="0"/>
                <a:cs typeface="Tahoma" pitchFamily="34" charset="0"/>
              </a:rPr>
              <a:t>nyilvántartásban szereplő (erdőgazdálkodói jogokkal és</a:t>
            </a:r>
          </a:p>
          <a:p>
            <a:pPr eaLnBrk="1" hangingPunct="1">
              <a:lnSpc>
                <a:spcPct val="80000"/>
              </a:lnSpc>
              <a:buFontTx/>
              <a:buNone/>
            </a:pPr>
            <a:r>
              <a:rPr lang="hu-HU" altLang="hu-HU" sz="2400" dirty="0" smtClean="0">
                <a:latin typeface="Tahoma" pitchFamily="34" charset="0"/>
                <a:cs typeface="Tahoma" pitchFamily="34" charset="0"/>
              </a:rPr>
              <a:t>kötelezettségekkel rendelkező) </a:t>
            </a:r>
            <a:r>
              <a:rPr lang="hu-HU" altLang="hu-HU" sz="2400" u="sng" dirty="0" smtClean="0">
                <a:latin typeface="Tahoma" pitchFamily="34" charset="0"/>
                <a:cs typeface="Tahoma" pitchFamily="34" charset="0"/>
              </a:rPr>
              <a:t>jogszerű használó.</a:t>
            </a:r>
          </a:p>
          <a:p>
            <a:pPr eaLnBrk="1" hangingPunct="1">
              <a:lnSpc>
                <a:spcPct val="80000"/>
              </a:lnSpc>
              <a:buFontTx/>
              <a:buNone/>
            </a:pPr>
            <a:r>
              <a:rPr lang="hu-HU" altLang="hu-HU" sz="2400" dirty="0" smtClean="0">
                <a:latin typeface="Tahoma" pitchFamily="34" charset="0"/>
                <a:cs typeface="Tahoma" pitchFamily="34" charset="0"/>
              </a:rPr>
              <a:t>Az erdőgazdálkodói nyilvántartás tartalmát az </a:t>
            </a:r>
            <a:r>
              <a:rPr lang="hu-HU" altLang="hu-HU" sz="2400" dirty="0" err="1" smtClean="0">
                <a:latin typeface="Tahoma" pitchFamily="34" charset="0"/>
                <a:cs typeface="Tahoma" pitchFamily="34" charset="0"/>
              </a:rPr>
              <a:t>Etv</a:t>
            </a:r>
            <a:r>
              <a:rPr lang="hu-HU" altLang="hu-HU" sz="2400" dirty="0" smtClean="0">
                <a:latin typeface="Tahoma" pitchFamily="34" charset="0"/>
                <a:cs typeface="Tahoma" pitchFamily="34" charset="0"/>
              </a:rPr>
              <a:t>. 18. §</a:t>
            </a:r>
            <a:r>
              <a:rPr lang="hu-HU" altLang="hu-HU" sz="2400" dirty="0">
                <a:latin typeface="Tahoma" pitchFamily="34" charset="0"/>
                <a:cs typeface="Tahoma" pitchFamily="34" charset="0"/>
              </a:rPr>
              <a:t> </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(7) bekezdése írja elő</a:t>
            </a:r>
            <a:r>
              <a:rPr lang="hu-HU" altLang="hu-HU" sz="2400" dirty="0">
                <a:latin typeface="Tahoma" pitchFamily="34" charset="0"/>
                <a:cs typeface="Tahoma" pitchFamily="34" charset="0"/>
              </a:rPr>
              <a:t>.</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500" b="1" dirty="0" smtClean="0">
                <a:solidFill>
                  <a:srgbClr val="008000"/>
                </a:solidFill>
                <a:latin typeface="Tahoma" pitchFamily="34" charset="0"/>
                <a:cs typeface="Tahoma" pitchFamily="34" charset="0"/>
              </a:rPr>
              <a:t>Erdészeti </a:t>
            </a:r>
            <a:r>
              <a:rPr lang="hu-HU" altLang="hu-HU" sz="2500" dirty="0" smtClean="0">
                <a:solidFill>
                  <a:srgbClr val="008000"/>
                </a:solidFill>
                <a:latin typeface="Tahoma" pitchFamily="34" charset="0"/>
                <a:cs typeface="Tahoma" pitchFamily="34" charset="0"/>
              </a:rPr>
              <a:t>(</a:t>
            </a:r>
            <a:r>
              <a:rPr lang="hu-HU" altLang="hu-HU" sz="2500" b="1" dirty="0" smtClean="0">
                <a:solidFill>
                  <a:srgbClr val="008000"/>
                </a:solidFill>
                <a:latin typeface="Tahoma" pitchFamily="34" charset="0"/>
                <a:cs typeface="Tahoma" pitchFamily="34" charset="0"/>
              </a:rPr>
              <a:t>jogosult erdészeti</a:t>
            </a:r>
            <a:r>
              <a:rPr lang="hu-HU" altLang="hu-HU" sz="2500" dirty="0" smtClean="0">
                <a:solidFill>
                  <a:srgbClr val="008000"/>
                </a:solidFill>
                <a:latin typeface="Tahoma" pitchFamily="34" charset="0"/>
                <a:cs typeface="Tahoma" pitchFamily="34" charset="0"/>
              </a:rPr>
              <a:t>)</a:t>
            </a:r>
            <a:r>
              <a:rPr lang="hu-HU" altLang="hu-HU" sz="2500" b="1" dirty="0" smtClean="0">
                <a:solidFill>
                  <a:srgbClr val="008000"/>
                </a:solidFill>
                <a:latin typeface="Tahoma" pitchFamily="34" charset="0"/>
                <a:cs typeface="Tahoma" pitchFamily="34" charset="0"/>
              </a:rPr>
              <a:t> szakszemélyzet:</a:t>
            </a:r>
          </a:p>
          <a:p>
            <a:pPr eaLnBrk="1" hangingPunct="1">
              <a:lnSpc>
                <a:spcPct val="80000"/>
              </a:lnSpc>
              <a:buFontTx/>
              <a:buNone/>
            </a:pPr>
            <a:r>
              <a:rPr lang="hu-HU" altLang="hu-HU" sz="2400" dirty="0" smtClean="0">
                <a:latin typeface="Tahoma" pitchFamily="34" charset="0"/>
                <a:cs typeface="Tahoma" pitchFamily="34" charset="0"/>
              </a:rPr>
              <a:t>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a:t>
            </a:r>
            <a:r>
              <a:rPr lang="hu-HU" altLang="hu-HU" sz="2400" dirty="0">
                <a:latin typeface="Tahoma" pitchFamily="34" charset="0"/>
                <a:cs typeface="Tahoma" pitchFamily="34" charset="0"/>
              </a:rPr>
              <a:t>v</a:t>
            </a:r>
            <a:r>
              <a:rPr lang="hu-HU" altLang="hu-HU" sz="2400" dirty="0" smtClean="0">
                <a:latin typeface="Tahoma" pitchFamily="34" charset="0"/>
                <a:cs typeface="Tahoma" pitchFamily="34" charset="0"/>
              </a:rPr>
              <a:t>égrehajtási rendelete szerinti végzettséggel </a:t>
            </a:r>
          </a:p>
          <a:p>
            <a:pPr eaLnBrk="1" hangingPunct="1">
              <a:lnSpc>
                <a:spcPct val="80000"/>
              </a:lnSpc>
              <a:buFontTx/>
              <a:buNone/>
            </a:pPr>
            <a:r>
              <a:rPr lang="hu-HU" altLang="hu-HU" sz="2400" dirty="0" smtClean="0">
                <a:latin typeface="Tahoma" pitchFamily="34" charset="0"/>
                <a:cs typeface="Tahoma" pitchFamily="34" charset="0"/>
              </a:rPr>
              <a:t>(és szakmai gyakorlattal) rendelkező, az erdészeti hatóság </a:t>
            </a:r>
          </a:p>
          <a:p>
            <a:pPr eaLnBrk="1" hangingPunct="1">
              <a:lnSpc>
                <a:spcPct val="80000"/>
              </a:lnSpc>
              <a:buFontTx/>
              <a:buNone/>
            </a:pPr>
            <a:r>
              <a:rPr lang="hu-HU" altLang="hu-HU" sz="2400" dirty="0" smtClean="0">
                <a:latin typeface="Tahoma" pitchFamily="34" charset="0"/>
                <a:cs typeface="Tahoma" pitchFamily="34" charset="0"/>
              </a:rPr>
              <a:t>által vezetett  erdészeti szakirányítói névjegyzékben </a:t>
            </a:r>
          </a:p>
          <a:p>
            <a:pPr eaLnBrk="1" hangingPunct="1">
              <a:lnSpc>
                <a:spcPct val="80000"/>
              </a:lnSpc>
              <a:buFontTx/>
              <a:buNone/>
            </a:pPr>
            <a:r>
              <a:rPr lang="hu-HU" altLang="hu-HU" sz="2400" dirty="0" smtClean="0">
                <a:latin typeface="Tahoma" pitchFamily="34" charset="0"/>
                <a:cs typeface="Tahoma" pitchFamily="34" charset="0"/>
              </a:rPr>
              <a:t>erdészeti szakszemélyzetként (jogosult erdészeti </a:t>
            </a:r>
          </a:p>
          <a:p>
            <a:pPr eaLnBrk="1" hangingPunct="1">
              <a:lnSpc>
                <a:spcPct val="80000"/>
              </a:lnSpc>
              <a:buFontTx/>
              <a:buNone/>
            </a:pPr>
            <a:r>
              <a:rPr lang="hu-HU" altLang="hu-HU" sz="2400" dirty="0" smtClean="0">
                <a:latin typeface="Tahoma" pitchFamily="34" charset="0"/>
                <a:cs typeface="Tahoma" pitchFamily="34" charset="0"/>
              </a:rPr>
              <a:t>szakszemélyzetként) nyilvántartott személy.</a:t>
            </a:r>
          </a:p>
          <a:p>
            <a:pPr eaLnBrk="1" hangingPunct="1">
              <a:lnSpc>
                <a:spcPct val="8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5. § 7. és 14. pont/</a:t>
            </a: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457200" y="0"/>
            <a:ext cx="8229600" cy="1340768"/>
          </a:xfrm>
        </p:spPr>
        <p:txBody>
          <a:bodyPr/>
          <a:lstStyle/>
          <a:p>
            <a:pPr eaLnBrk="1" hangingPunct="1"/>
            <a:r>
              <a:rPr lang="hu-HU" altLang="hu-HU" sz="3300" b="1" dirty="0" smtClean="0">
                <a:latin typeface="Tahoma" pitchFamily="34" charset="0"/>
                <a:cs typeface="Tahoma" pitchFamily="34" charset="0"/>
              </a:rPr>
              <a:t>Az állami erdőkre vonatkozó</a:t>
            </a:r>
            <a:br>
              <a:rPr lang="hu-HU" altLang="hu-HU" sz="3300" b="1" dirty="0" smtClean="0">
                <a:latin typeface="Tahoma" pitchFamily="34" charset="0"/>
                <a:cs typeface="Tahoma" pitchFamily="34" charset="0"/>
              </a:rPr>
            </a:br>
            <a:r>
              <a:rPr lang="hu-HU" altLang="hu-HU" sz="3300" b="1" dirty="0" smtClean="0">
                <a:latin typeface="Tahoma" pitchFamily="34" charset="0"/>
                <a:cs typeface="Tahoma" pitchFamily="34" charset="0"/>
              </a:rPr>
              <a:t>szabályok</a:t>
            </a:r>
          </a:p>
        </p:txBody>
      </p:sp>
      <p:sp>
        <p:nvSpPr>
          <p:cNvPr id="391171" name="Rectangle 3"/>
          <p:cNvSpPr>
            <a:spLocks noGrp="1" noChangeArrowheads="1"/>
          </p:cNvSpPr>
          <p:nvPr>
            <p:ph type="body" idx="1"/>
          </p:nvPr>
        </p:nvSpPr>
        <p:spPr>
          <a:xfrm>
            <a:off x="457200" y="1484784"/>
            <a:ext cx="8229600" cy="4641379"/>
          </a:xfrm>
        </p:spPr>
        <p:txBody>
          <a:bodyPr/>
          <a:lstStyle/>
          <a:p>
            <a:pPr eaLnBrk="1" hangingPunct="1">
              <a:lnSpc>
                <a:spcPct val="80000"/>
              </a:lnSpc>
              <a:buFontTx/>
              <a:buNone/>
            </a:pPr>
            <a:r>
              <a:rPr lang="hu-HU" altLang="hu-HU" sz="2400" dirty="0" smtClean="0">
                <a:latin typeface="Tahoma" pitchFamily="34" charset="0"/>
                <a:cs typeface="Tahoma" pitchFamily="34" charset="0"/>
              </a:rPr>
              <a:t>A </a:t>
            </a:r>
            <a:r>
              <a:rPr lang="hu-HU" altLang="hu-HU" sz="2400" b="1" dirty="0" smtClean="0">
                <a:solidFill>
                  <a:srgbClr val="CC0000"/>
                </a:solidFill>
                <a:latin typeface="Tahoma" pitchFamily="34" charset="0"/>
                <a:cs typeface="Tahoma" pitchFamily="34" charset="0"/>
              </a:rPr>
              <a:t>kincstári vagyon</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részét képezi és </a:t>
            </a:r>
          </a:p>
          <a:p>
            <a:pPr eaLnBrk="1" hangingPunct="1">
              <a:lnSpc>
                <a:spcPct val="80000"/>
              </a:lnSpc>
              <a:buFontTx/>
              <a:buNone/>
            </a:pPr>
            <a:r>
              <a:rPr lang="hu-HU" altLang="hu-HU" sz="2400" dirty="0">
                <a:solidFill>
                  <a:srgbClr val="CC0000"/>
                </a:solidFill>
                <a:latin typeface="Tahoma" pitchFamily="34" charset="0"/>
                <a:cs typeface="Tahoma" pitchFamily="34" charset="0"/>
              </a:rPr>
              <a:t>	</a:t>
            </a:r>
            <a:r>
              <a:rPr lang="hu-HU" altLang="hu-HU" sz="2400" dirty="0" smtClean="0">
                <a:solidFill>
                  <a:srgbClr val="CC0000"/>
                </a:solidFill>
                <a:latin typeface="Tahoma" pitchFamily="34" charset="0"/>
                <a:cs typeface="Tahoma" pitchFamily="34" charset="0"/>
              </a:rPr>
              <a:t>nemzetgazdasági szempontból kiemelt jelentőségű nemzeti vagyonnak</a:t>
            </a:r>
            <a:r>
              <a:rPr lang="hu-HU" altLang="hu-HU" sz="2400" dirty="0" smtClean="0">
                <a:latin typeface="Tahoma" pitchFamily="34" charset="0"/>
                <a:cs typeface="Tahoma" pitchFamily="34" charset="0"/>
              </a:rPr>
              <a:t> minősül:</a:t>
            </a:r>
          </a:p>
          <a:p>
            <a:pPr eaLnBrk="1" hangingPunct="1">
              <a:lnSpc>
                <a:spcPct val="80000"/>
              </a:lnSpc>
              <a:buFontTx/>
              <a:buNone/>
            </a:pPr>
            <a:r>
              <a:rPr lang="hu-HU" altLang="hu-HU" sz="2400" dirty="0" smtClean="0">
                <a:latin typeface="Tahoma" pitchFamily="34" charset="0"/>
                <a:cs typeface="Tahoma" pitchFamily="34" charset="0"/>
              </a:rPr>
              <a:t>-  </a:t>
            </a:r>
            <a:r>
              <a:rPr lang="hu-HU" altLang="hu-HU" sz="800" dirty="0" smtClean="0">
                <a:latin typeface="Tahoma" pitchFamily="34" charset="0"/>
                <a:cs typeface="Tahoma" pitchFamily="34" charset="0"/>
              </a:rPr>
              <a:t> </a:t>
            </a:r>
            <a:r>
              <a:rPr lang="hu-HU" altLang="hu-HU" sz="2400" dirty="0" smtClean="0">
                <a:latin typeface="Tahoma" pitchFamily="34" charset="0"/>
                <a:cs typeface="Tahoma" pitchFamily="34" charset="0"/>
              </a:rPr>
              <a:t>a védelmi és közjóléti elsődleges rendeltetésű, állami tulajdonban álló erdő, </a:t>
            </a:r>
          </a:p>
          <a:p>
            <a:pPr eaLnBrk="1" hangingPunct="1">
              <a:lnSpc>
                <a:spcPct val="80000"/>
              </a:lnSpc>
              <a:buFontTx/>
              <a:buNone/>
            </a:pPr>
            <a:r>
              <a:rPr lang="hu-HU" altLang="hu-HU" sz="2400" dirty="0" smtClean="0">
                <a:latin typeface="Tahoma" pitchFamily="34" charset="0"/>
                <a:cs typeface="Tahoma" pitchFamily="34" charset="0"/>
              </a:rPr>
              <a:t>-  </a:t>
            </a:r>
            <a:r>
              <a:rPr lang="hu-HU" altLang="hu-HU" sz="800" dirty="0" smtClean="0">
                <a:latin typeface="Tahoma" pitchFamily="34" charset="0"/>
                <a:cs typeface="Tahoma" pitchFamily="34" charset="0"/>
              </a:rPr>
              <a:t> </a:t>
            </a:r>
            <a:r>
              <a:rPr lang="hu-HU" altLang="hu-HU" sz="2400" dirty="0" smtClean="0">
                <a:latin typeface="Tahoma" pitchFamily="34" charset="0"/>
                <a:cs typeface="Tahoma" pitchFamily="34" charset="0"/>
              </a:rPr>
              <a:t>a gazdasági elsődleges rendeltetésű, állami tulajdonban álló, 5 </a:t>
            </a:r>
            <a:r>
              <a:rPr lang="hu-HU" altLang="hu-HU" sz="2400" dirty="0" err="1" smtClean="0">
                <a:latin typeface="Tahoma" pitchFamily="34" charset="0"/>
                <a:cs typeface="Tahoma" pitchFamily="34" charset="0"/>
              </a:rPr>
              <a:t>ha-nál</a:t>
            </a:r>
            <a:r>
              <a:rPr lang="hu-HU" altLang="hu-HU" sz="2400" dirty="0" smtClean="0">
                <a:latin typeface="Tahoma" pitchFamily="34" charset="0"/>
                <a:cs typeface="Tahoma" pitchFamily="34" charset="0"/>
              </a:rPr>
              <a:t> nagyobb, természetes, természetszerű, és származék erdő.</a:t>
            </a:r>
          </a:p>
          <a:p>
            <a:pPr eaLnBrk="1" hangingPunct="1">
              <a:lnSpc>
                <a:spcPct val="80000"/>
              </a:lnSpc>
              <a:buFontTx/>
              <a:buNone/>
            </a:pPr>
            <a:r>
              <a:rPr lang="hu-HU" altLang="hu-HU" sz="2400" dirty="0" smtClean="0">
                <a:latin typeface="Tahoma" pitchFamily="34" charset="0"/>
                <a:cs typeface="Tahoma" pitchFamily="34" charset="0"/>
              </a:rPr>
              <a:t>A többi, az állam 100 %-os tulajdonában álló erdő:</a:t>
            </a:r>
          </a:p>
          <a:p>
            <a:pPr eaLnBrk="1" hangingPunct="1">
              <a:lnSpc>
                <a:spcPct val="80000"/>
              </a:lnSpc>
              <a:buFontTx/>
              <a:buNone/>
            </a:pPr>
            <a:r>
              <a:rPr lang="hu-HU" altLang="hu-HU" sz="2400" dirty="0" smtClean="0">
                <a:latin typeface="Tahoma" pitchFamily="34" charset="0"/>
                <a:cs typeface="Tahoma" pitchFamily="34" charset="0"/>
              </a:rPr>
              <a:t>   </a:t>
            </a:r>
            <a:r>
              <a:rPr lang="hu-HU" altLang="hu-HU" sz="800" dirty="0">
                <a:latin typeface="Tahoma" pitchFamily="34" charset="0"/>
                <a:cs typeface="Tahoma" pitchFamily="34" charset="0"/>
              </a:rPr>
              <a:t> </a:t>
            </a:r>
            <a:r>
              <a:rPr lang="hu-HU" altLang="hu-HU" sz="2400" dirty="0" smtClean="0">
                <a:latin typeface="Tahoma" pitchFamily="34" charset="0"/>
                <a:cs typeface="Tahoma" pitchFamily="34" charset="0"/>
              </a:rPr>
              <a:t>a </a:t>
            </a:r>
            <a:r>
              <a:rPr lang="hu-HU" altLang="hu-HU" sz="2400" b="1" dirty="0" smtClean="0">
                <a:solidFill>
                  <a:srgbClr val="CC0000"/>
                </a:solidFill>
                <a:latin typeface="Tahoma" pitchFamily="34" charset="0"/>
                <a:cs typeface="Tahoma" pitchFamily="34" charset="0"/>
              </a:rPr>
              <a:t>kincstári vagyon</a:t>
            </a:r>
            <a:r>
              <a:rPr lang="hu-HU" altLang="hu-HU" sz="2400" dirty="0" smtClean="0">
                <a:latin typeface="Tahoma" pitchFamily="34" charset="0"/>
                <a:cs typeface="Tahoma" pitchFamily="34" charset="0"/>
              </a:rPr>
              <a:t> részét képezi és </a:t>
            </a:r>
          </a:p>
          <a:p>
            <a:pPr eaLnBrk="1" hangingPunct="1">
              <a:lnSpc>
                <a:spcPct val="80000"/>
              </a:lnSpc>
              <a:buFontTx/>
              <a:buNone/>
            </a:pPr>
            <a:r>
              <a:rPr lang="hu-HU" altLang="hu-HU" sz="2400" dirty="0">
                <a:solidFill>
                  <a:srgbClr val="CC0000"/>
                </a:solidFill>
                <a:latin typeface="Tahoma" pitchFamily="34" charset="0"/>
                <a:cs typeface="Tahoma" pitchFamily="34" charset="0"/>
              </a:rPr>
              <a:t>	</a:t>
            </a:r>
            <a:r>
              <a:rPr lang="hu-HU" altLang="hu-HU" sz="2400" dirty="0" smtClean="0">
                <a:solidFill>
                  <a:srgbClr val="CC0000"/>
                </a:solidFill>
                <a:latin typeface="Tahoma" pitchFamily="34" charset="0"/>
                <a:cs typeface="Tahoma" pitchFamily="34" charset="0"/>
              </a:rPr>
              <a:t>korlátozottan forgalomképes</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(állami tulajdonból kikerülése törvényi feltételekhez kötött).</a:t>
            </a:r>
          </a:p>
          <a:p>
            <a:pPr eaLnBrk="1" hangingPunct="1">
              <a:lnSpc>
                <a:spcPct val="8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8.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33CC33"/>
                </a:solidFill>
                <a:latin typeface="Tahoma" pitchFamily="34" charset="0"/>
                <a:cs typeface="Tahoma" pitchFamily="34" charset="0"/>
              </a:rPr>
              <a:t>TERMÉSZETI  ÉRTÉK</a:t>
            </a:r>
          </a:p>
        </p:txBody>
      </p:sp>
      <p:sp>
        <p:nvSpPr>
          <p:cNvPr id="144387" name="Rectangle 3"/>
          <p:cNvSpPr>
            <a:spLocks noGrp="1" noChangeArrowheads="1"/>
          </p:cNvSpPr>
          <p:nvPr>
            <p:ph type="body" idx="1"/>
          </p:nvPr>
        </p:nvSpPr>
        <p:spPr>
          <a:xfrm>
            <a:off x="457200" y="1484313"/>
            <a:ext cx="8229600" cy="4641850"/>
          </a:xfrm>
        </p:spPr>
        <p:txBody>
          <a:bodyPr/>
          <a:lstStyle/>
          <a:p>
            <a:pPr eaLnBrk="1" hangingPunct="1">
              <a:buFontTx/>
              <a:buNone/>
            </a:pPr>
            <a:r>
              <a:rPr lang="hu-HU" altLang="hu-HU" b="1" u="sng" smtClean="0">
                <a:solidFill>
                  <a:srgbClr val="33CC33"/>
                </a:solidFill>
                <a:latin typeface="Tahoma" pitchFamily="34" charset="0"/>
                <a:cs typeface="Tahoma" pitchFamily="34" charset="0"/>
              </a:rPr>
              <a:t>Természeti érték:</a:t>
            </a:r>
            <a:r>
              <a:rPr lang="hu-HU" altLang="hu-HU" sz="2800" smtClean="0">
                <a:latin typeface="Tahoma" pitchFamily="34" charset="0"/>
                <a:cs typeface="Tahoma" pitchFamily="34" charset="0"/>
              </a:rPr>
              <a:t> </a:t>
            </a:r>
            <a:r>
              <a:rPr lang="hu-HU" altLang="hu-HU" sz="2900" smtClean="0">
                <a:solidFill>
                  <a:srgbClr val="008000"/>
                </a:solidFill>
                <a:latin typeface="Tahoma" pitchFamily="34" charset="0"/>
                <a:cs typeface="Tahoma" pitchFamily="34" charset="0"/>
              </a:rPr>
              <a:t>a természeti erőforrás </a:t>
            </a:r>
            <a:r>
              <a:rPr lang="en-US" altLang="hu-HU" sz="2900" smtClean="0">
                <a:solidFill>
                  <a:srgbClr val="008000"/>
                </a:solidFill>
                <a:latin typeface="Tahoma" pitchFamily="34" charset="0"/>
                <a:cs typeface="Tahoma" pitchFamily="34" charset="0"/>
              </a:rPr>
              <a:t>[</a:t>
            </a:r>
            <a:r>
              <a:rPr lang="hu-HU" altLang="hu-HU" sz="2800" smtClean="0">
                <a:latin typeface="Tahoma" pitchFamily="34" charset="0"/>
                <a:cs typeface="Tahoma" pitchFamily="34" charset="0"/>
              </a:rPr>
              <a:t>a </a:t>
            </a:r>
            <a:r>
              <a:rPr lang="hu-HU" altLang="hu-HU" sz="2800" smtClean="0">
                <a:solidFill>
                  <a:srgbClr val="993366"/>
                </a:solidFill>
                <a:latin typeface="Tahoma" pitchFamily="34" charset="0"/>
                <a:cs typeface="Tahoma" pitchFamily="34" charset="0"/>
              </a:rPr>
              <a:t>-</a:t>
            </a:r>
            <a:r>
              <a:rPr lang="hu-HU" altLang="hu-HU" sz="2800" smtClean="0">
                <a:solidFill>
                  <a:srgbClr val="9B6EFE"/>
                </a:solidFill>
                <a:latin typeface="Tahoma" pitchFamily="34" charset="0"/>
                <a:cs typeface="Tahoma" pitchFamily="34" charset="0"/>
              </a:rPr>
              <a:t> </a:t>
            </a:r>
            <a:r>
              <a:rPr lang="hu-HU" altLang="hu-HU" sz="2800" smtClean="0">
                <a:solidFill>
                  <a:srgbClr val="993366"/>
                </a:solidFill>
                <a:latin typeface="Tahoma" pitchFamily="34" charset="0"/>
                <a:cs typeface="Tahoma" pitchFamily="34" charset="0"/>
              </a:rPr>
              <a:t>mesterséges</a:t>
            </a:r>
            <a:r>
              <a:rPr lang="hu-HU" altLang="hu-HU" sz="2800" smtClean="0">
                <a:solidFill>
                  <a:srgbClr val="9B6EFE"/>
                </a:solidFill>
                <a:latin typeface="Tahoma" pitchFamily="34" charset="0"/>
                <a:cs typeface="Tahoma" pitchFamily="34" charset="0"/>
              </a:rPr>
              <a:t> </a:t>
            </a:r>
            <a:r>
              <a:rPr lang="hu-HU" altLang="hu-HU" sz="2800" smtClean="0">
                <a:solidFill>
                  <a:srgbClr val="993366"/>
                </a:solidFill>
                <a:latin typeface="Tahoma" pitchFamily="34" charset="0"/>
                <a:cs typeface="Tahoma" pitchFamily="34" charset="0"/>
              </a:rPr>
              <a:t>környezet kivételével - </a:t>
            </a:r>
            <a:r>
              <a:rPr lang="hu-HU" altLang="hu-HU" sz="2800" smtClean="0">
                <a:latin typeface="Tahoma" pitchFamily="34" charset="0"/>
                <a:cs typeface="Tahoma" pitchFamily="34" charset="0"/>
              </a:rPr>
              <a:t> társadalmi szükségletek kielégítésére felhasználható környezeti elemek (a föld, a levegő, a víz, az élővilág, továbbá ezek összetevői</a:t>
            </a:r>
            <a:r>
              <a:rPr lang="hu-HU" altLang="hu-HU" sz="2900" smtClean="0">
                <a:latin typeface="Tahoma" pitchFamily="34" charset="0"/>
                <a:cs typeface="Tahoma" pitchFamily="34" charset="0"/>
              </a:rPr>
              <a:t>)</a:t>
            </a:r>
            <a:r>
              <a:rPr lang="en-US" altLang="hu-HU" sz="2900" smtClean="0">
                <a:solidFill>
                  <a:srgbClr val="008000"/>
                </a:solidFill>
                <a:latin typeface="Tahoma" pitchFamily="34" charset="0"/>
                <a:cs typeface="Tahoma" pitchFamily="34" charset="0"/>
              </a:rPr>
              <a:t>]</a:t>
            </a:r>
            <a:r>
              <a:rPr lang="hu-HU" altLang="hu-HU" sz="2900" smtClean="0">
                <a:latin typeface="Tahoma" pitchFamily="34" charset="0"/>
                <a:cs typeface="Tahoma" pitchFamily="34" charset="0"/>
              </a:rPr>
              <a:t>, </a:t>
            </a:r>
            <a:r>
              <a:rPr lang="hu-HU" altLang="hu-HU" sz="2900" smtClean="0">
                <a:solidFill>
                  <a:srgbClr val="008000"/>
                </a:solidFill>
                <a:latin typeface="Tahoma" pitchFamily="34" charset="0"/>
                <a:cs typeface="Tahoma" pitchFamily="34" charset="0"/>
              </a:rPr>
              <a:t>a vadon élő élővilág</a:t>
            </a:r>
            <a:r>
              <a:rPr lang="hu-HU" altLang="hu-HU" sz="2900" smtClean="0">
                <a:latin typeface="Tahoma" pitchFamily="34" charset="0"/>
                <a:cs typeface="Tahoma" pitchFamily="34" charset="0"/>
              </a:rPr>
              <a:t> és a fennmaradásához szükséges </a:t>
            </a:r>
            <a:r>
              <a:rPr lang="hu-HU" altLang="hu-HU" sz="2900" smtClean="0">
                <a:solidFill>
                  <a:srgbClr val="008000"/>
                </a:solidFill>
                <a:latin typeface="Tahoma" pitchFamily="34" charset="0"/>
                <a:cs typeface="Tahoma" pitchFamily="34" charset="0"/>
              </a:rPr>
              <a:t>élettelen környezete,</a:t>
            </a:r>
            <a:r>
              <a:rPr lang="hu-HU" altLang="hu-HU" sz="2900" smtClean="0">
                <a:latin typeface="Tahoma" pitchFamily="34" charset="0"/>
                <a:cs typeface="Tahoma" pitchFamily="34" charset="0"/>
              </a:rPr>
              <a:t> valamint más - e törvényben meghatározott - természeti erőforrásnak nem minősülő </a:t>
            </a:r>
            <a:r>
              <a:rPr lang="hu-HU" altLang="hu-HU" sz="2900" smtClean="0">
                <a:solidFill>
                  <a:srgbClr val="993366"/>
                </a:solidFill>
                <a:latin typeface="Tahoma" pitchFamily="34" charset="0"/>
                <a:cs typeface="Tahoma" pitchFamily="34" charset="0"/>
              </a:rPr>
              <a:t>környezeti elem</a:t>
            </a:r>
            <a:r>
              <a:rPr lang="hu-HU" altLang="hu-HU" sz="2900" smtClean="0">
                <a:latin typeface="Tahoma" pitchFamily="34" charset="0"/>
                <a:cs typeface="Tahoma" pitchFamily="34" charset="0"/>
              </a:rPr>
              <a:t>, </a:t>
            </a:r>
            <a:r>
              <a:rPr lang="hu-HU" altLang="hu-HU" sz="2900" u="sng" smtClean="0">
                <a:latin typeface="Tahoma" pitchFamily="34" charset="0"/>
                <a:cs typeface="Tahoma" pitchFamily="34" charset="0"/>
              </a:rPr>
              <a:t>beleértve</a:t>
            </a:r>
            <a:r>
              <a:rPr lang="hu-HU" altLang="hu-HU" sz="2900" smtClean="0">
                <a:latin typeface="Tahoma" pitchFamily="34" charset="0"/>
                <a:cs typeface="Tahoma" pitchFamily="34" charset="0"/>
              </a:rPr>
              <a:t> </a:t>
            </a:r>
            <a:r>
              <a:rPr lang="hu-HU" altLang="hu-HU" sz="2900" smtClean="0">
                <a:solidFill>
                  <a:srgbClr val="008000"/>
                </a:solidFill>
                <a:latin typeface="Tahoma" pitchFamily="34" charset="0"/>
                <a:cs typeface="Tahoma" pitchFamily="34" charset="0"/>
              </a:rPr>
              <a:t>a</a:t>
            </a:r>
            <a:r>
              <a:rPr lang="hu-HU" altLang="hu-HU" sz="2900" smtClean="0">
                <a:latin typeface="Tahoma" pitchFamily="34" charset="0"/>
                <a:cs typeface="Tahoma" pitchFamily="34" charset="0"/>
              </a:rPr>
              <a:t> </a:t>
            </a:r>
            <a:r>
              <a:rPr lang="hu-HU" altLang="hu-HU" sz="2900" smtClean="0">
                <a:solidFill>
                  <a:srgbClr val="008000"/>
                </a:solidFill>
                <a:latin typeface="Tahoma" pitchFamily="34" charset="0"/>
                <a:cs typeface="Tahoma" pitchFamily="34" charset="0"/>
              </a:rPr>
              <a:t>védett természeti értéket</a:t>
            </a:r>
            <a:r>
              <a:rPr lang="hu-HU" altLang="hu-HU" sz="2900" smtClean="0">
                <a:latin typeface="Tahoma" pitchFamily="34" charset="0"/>
                <a:cs typeface="Tahoma" pitchFamily="34" charset="0"/>
              </a:rPr>
              <a:t> is.</a:t>
            </a:r>
          </a:p>
        </p:txBody>
      </p:sp>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457200" y="0"/>
            <a:ext cx="8229600" cy="1340768"/>
          </a:xfrm>
        </p:spPr>
        <p:txBody>
          <a:bodyPr/>
          <a:lstStyle/>
          <a:p>
            <a:pPr eaLnBrk="1" hangingPunct="1"/>
            <a:r>
              <a:rPr lang="hu-HU" altLang="hu-HU" sz="3300" b="1" dirty="0" smtClean="0">
                <a:latin typeface="Tahoma" pitchFamily="34" charset="0"/>
                <a:cs typeface="Tahoma" pitchFamily="34" charset="0"/>
              </a:rPr>
              <a:t>Az állami erdőkre vonatkozó</a:t>
            </a:r>
            <a:br>
              <a:rPr lang="hu-HU" altLang="hu-HU" sz="3300" b="1" dirty="0" smtClean="0">
                <a:latin typeface="Tahoma" pitchFamily="34" charset="0"/>
                <a:cs typeface="Tahoma" pitchFamily="34" charset="0"/>
              </a:rPr>
            </a:br>
            <a:r>
              <a:rPr lang="hu-HU" altLang="hu-HU" sz="3300" b="1" dirty="0" smtClean="0">
                <a:latin typeface="Tahoma" pitchFamily="34" charset="0"/>
                <a:cs typeface="Tahoma" pitchFamily="34" charset="0"/>
              </a:rPr>
              <a:t>szabályok</a:t>
            </a:r>
          </a:p>
        </p:txBody>
      </p:sp>
      <p:sp>
        <p:nvSpPr>
          <p:cNvPr id="392195" name="Rectangle 3"/>
          <p:cNvSpPr>
            <a:spLocks noGrp="1" noChangeArrowheads="1"/>
          </p:cNvSpPr>
          <p:nvPr>
            <p:ph type="body" idx="1"/>
          </p:nvPr>
        </p:nvSpPr>
        <p:spPr>
          <a:xfrm>
            <a:off x="457200" y="1484784"/>
            <a:ext cx="8229600" cy="4752504"/>
          </a:xfrm>
        </p:spPr>
        <p:txBody>
          <a:bodyPr/>
          <a:lstStyle/>
          <a:p>
            <a:pPr eaLnBrk="1" hangingPunct="1">
              <a:lnSpc>
                <a:spcPct val="80000"/>
              </a:lnSpc>
              <a:buFontTx/>
              <a:buNone/>
            </a:pPr>
            <a:r>
              <a:rPr lang="hu-HU" altLang="hu-HU" sz="2300" dirty="0" smtClean="0">
                <a:latin typeface="Tahoma" pitchFamily="34" charset="0"/>
                <a:cs typeface="Tahoma" pitchFamily="34" charset="0"/>
              </a:rPr>
              <a:t>Állami tulajdonú termőföld tulajdonosi joggyakorlója az </a:t>
            </a:r>
            <a:r>
              <a:rPr lang="hu-HU" altLang="hu-HU" sz="2300" b="1" dirty="0" smtClean="0">
                <a:latin typeface="Tahoma" pitchFamily="34" charset="0"/>
                <a:cs typeface="Tahoma" pitchFamily="34" charset="0"/>
              </a:rPr>
              <a:t>NFA.</a:t>
            </a:r>
          </a:p>
          <a:p>
            <a:pPr eaLnBrk="1" hangingPunct="1">
              <a:lnSpc>
                <a:spcPct val="80000"/>
              </a:lnSpc>
              <a:buFontTx/>
              <a:buNone/>
            </a:pPr>
            <a:r>
              <a:rPr lang="hu-HU" altLang="hu-HU" sz="2300" dirty="0" smtClean="0">
                <a:latin typeface="Tahoma" pitchFamily="34" charset="0"/>
                <a:cs typeface="Tahoma" pitchFamily="34" charset="0"/>
              </a:rPr>
              <a:t>Állami erdők vagyonkezelői a</a:t>
            </a:r>
            <a:r>
              <a:rPr lang="hu-HU" altLang="hu-HU" sz="2300" b="1" dirty="0" smtClean="0">
                <a:solidFill>
                  <a:srgbClr val="008000"/>
                </a:solidFill>
                <a:latin typeface="Tahoma" pitchFamily="34" charset="0"/>
                <a:cs typeface="Tahoma" pitchFamily="34" charset="0"/>
              </a:rPr>
              <a:t> Magyar Állami Erdészeti </a:t>
            </a:r>
          </a:p>
          <a:p>
            <a:pPr eaLnBrk="1" hangingPunct="1">
              <a:lnSpc>
                <a:spcPct val="80000"/>
              </a:lnSpc>
              <a:buFontTx/>
              <a:buNone/>
            </a:pPr>
            <a:r>
              <a:rPr lang="hu-HU" altLang="hu-HU" sz="2300" b="1" dirty="0" smtClean="0">
                <a:solidFill>
                  <a:srgbClr val="008000"/>
                </a:solidFill>
                <a:latin typeface="Tahoma" pitchFamily="34" charset="0"/>
                <a:cs typeface="Tahoma" pitchFamily="34" charset="0"/>
              </a:rPr>
              <a:t>Részvénytársaságok (22 </a:t>
            </a:r>
            <a:r>
              <a:rPr lang="hu-HU" altLang="hu-HU" sz="2300" b="1" dirty="0" err="1" smtClean="0">
                <a:solidFill>
                  <a:srgbClr val="008000"/>
                </a:solidFill>
                <a:latin typeface="Tahoma" pitchFamily="34" charset="0"/>
                <a:cs typeface="Tahoma" pitchFamily="34" charset="0"/>
              </a:rPr>
              <a:t>Zrt</a:t>
            </a:r>
            <a:r>
              <a:rPr lang="hu-HU" altLang="hu-HU" sz="2300" b="1" dirty="0" smtClean="0">
                <a:solidFill>
                  <a:srgbClr val="008000"/>
                </a:solidFill>
                <a:latin typeface="Tahoma" pitchFamily="34" charset="0"/>
                <a:cs typeface="Tahoma" pitchFamily="34" charset="0"/>
              </a:rPr>
              <a:t>.) </a:t>
            </a:r>
            <a:r>
              <a:rPr lang="hu-HU" altLang="hu-HU" sz="2300" dirty="0" smtClean="0">
                <a:latin typeface="Tahoma" pitchFamily="34" charset="0"/>
                <a:cs typeface="Tahoma" pitchFamily="34" charset="0"/>
              </a:rPr>
              <a:t>A </a:t>
            </a:r>
            <a:r>
              <a:rPr lang="hu-HU" altLang="hu-HU" sz="2300" dirty="0" err="1" smtClean="0">
                <a:latin typeface="Tahoma" pitchFamily="34" charset="0"/>
                <a:cs typeface="Tahoma" pitchFamily="34" charset="0"/>
              </a:rPr>
              <a:t>Zrt.-k</a:t>
            </a:r>
            <a:r>
              <a:rPr lang="hu-HU" altLang="hu-HU" sz="2300" dirty="0" smtClean="0">
                <a:latin typeface="Tahoma" pitchFamily="34" charset="0"/>
                <a:cs typeface="Tahoma" pitchFamily="34" charset="0"/>
              </a:rPr>
              <a:t> feletti tulajdonosi </a:t>
            </a:r>
          </a:p>
          <a:p>
            <a:pPr eaLnBrk="1" hangingPunct="1">
              <a:lnSpc>
                <a:spcPct val="80000"/>
              </a:lnSpc>
              <a:buFontTx/>
              <a:buNone/>
            </a:pPr>
            <a:r>
              <a:rPr lang="hu-HU" altLang="hu-HU" sz="2300" dirty="0" smtClean="0">
                <a:latin typeface="Tahoma" pitchFamily="34" charset="0"/>
                <a:cs typeface="Tahoma" pitchFamily="34" charset="0"/>
              </a:rPr>
              <a:t>joggyakorló a földművelésügyi miniszter.</a:t>
            </a:r>
          </a:p>
          <a:p>
            <a:pPr eaLnBrk="1" hangingPunct="1">
              <a:lnSpc>
                <a:spcPct val="80000"/>
              </a:lnSpc>
              <a:buFontTx/>
              <a:buNone/>
            </a:pPr>
            <a:endParaRPr lang="hu-HU" altLang="hu-HU" sz="2000" dirty="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Az állam 100 %-os tulajdonában álló </a:t>
            </a:r>
          </a:p>
          <a:p>
            <a:pPr eaLnBrk="1" hangingPunct="1">
              <a:lnSpc>
                <a:spcPct val="80000"/>
              </a:lnSpc>
              <a:buFontTx/>
              <a:buNone/>
            </a:pPr>
            <a:r>
              <a:rPr lang="hu-HU" altLang="hu-HU" sz="2300" dirty="0" smtClean="0">
                <a:latin typeface="Tahoma" pitchFamily="34" charset="0"/>
                <a:cs typeface="Tahoma" pitchFamily="34" charset="0"/>
              </a:rPr>
              <a:t>természetvédelmi, </a:t>
            </a:r>
            <a:r>
              <a:rPr lang="hu-HU" altLang="hu-HU" sz="2300" dirty="0" err="1" smtClean="0">
                <a:latin typeface="Tahoma" pitchFamily="34" charset="0"/>
                <a:cs typeface="Tahoma" pitchFamily="34" charset="0"/>
              </a:rPr>
              <a:t>Natura</a:t>
            </a:r>
            <a:r>
              <a:rPr lang="hu-HU" altLang="hu-HU" sz="2300" dirty="0" smtClean="0">
                <a:latin typeface="Tahoma" pitchFamily="34" charset="0"/>
                <a:cs typeface="Tahoma" pitchFamily="34" charset="0"/>
              </a:rPr>
              <a:t> 2000, tájképvédelmi vagy közjóléti </a:t>
            </a:r>
          </a:p>
          <a:p>
            <a:pPr eaLnBrk="1" hangingPunct="1">
              <a:lnSpc>
                <a:spcPct val="80000"/>
              </a:lnSpc>
              <a:buFontTx/>
              <a:buNone/>
            </a:pPr>
            <a:r>
              <a:rPr lang="hu-HU" altLang="hu-HU" sz="2300" dirty="0" smtClean="0">
                <a:latin typeface="Tahoma" pitchFamily="34" charset="0"/>
                <a:cs typeface="Tahoma" pitchFamily="34" charset="0"/>
              </a:rPr>
              <a:t>elsődleges rendeltetésű, </a:t>
            </a:r>
          </a:p>
          <a:p>
            <a:pPr eaLnBrk="1" hangingPunct="1">
              <a:lnSpc>
                <a:spcPct val="80000"/>
              </a:lnSpc>
              <a:buFontTx/>
              <a:buNone/>
            </a:pPr>
            <a:r>
              <a:rPr lang="hu-HU" altLang="hu-HU" sz="2300" dirty="0" smtClean="0">
                <a:latin typeface="Tahoma" pitchFamily="34" charset="0"/>
                <a:cs typeface="Tahoma" pitchFamily="34" charset="0"/>
              </a:rPr>
              <a:t>természetes, természetszerű vagy származék természetességi </a:t>
            </a:r>
          </a:p>
          <a:p>
            <a:pPr eaLnBrk="1" hangingPunct="1">
              <a:lnSpc>
                <a:spcPct val="80000"/>
              </a:lnSpc>
              <a:buFontTx/>
              <a:buNone/>
            </a:pPr>
            <a:r>
              <a:rPr lang="hu-HU" altLang="hu-HU" sz="2300" dirty="0" smtClean="0">
                <a:latin typeface="Tahoma" pitchFamily="34" charset="0"/>
                <a:cs typeface="Tahoma" pitchFamily="34" charset="0"/>
              </a:rPr>
              <a:t>állapotú, </a:t>
            </a:r>
          </a:p>
          <a:p>
            <a:pPr eaLnBrk="1" hangingPunct="1">
              <a:lnSpc>
                <a:spcPct val="80000"/>
              </a:lnSpc>
              <a:buFontTx/>
              <a:buNone/>
            </a:pPr>
            <a:r>
              <a:rPr lang="hu-HU" altLang="hu-HU" sz="2300" dirty="0" smtClean="0">
                <a:latin typeface="Tahoma" pitchFamily="34" charset="0"/>
                <a:cs typeface="Tahoma" pitchFamily="34" charset="0"/>
              </a:rPr>
              <a:t>természetes mageredetű erdőfelújításra alkalmas területen</a:t>
            </a:r>
          </a:p>
          <a:p>
            <a:pPr eaLnBrk="1" hangingPunct="1">
              <a:lnSpc>
                <a:spcPct val="80000"/>
              </a:lnSpc>
              <a:buFontTx/>
              <a:buNone/>
            </a:pPr>
            <a:r>
              <a:rPr lang="hu-HU" altLang="hu-HU" sz="2300" dirty="0" smtClean="0">
                <a:latin typeface="Tahoma" pitchFamily="34" charset="0"/>
                <a:cs typeface="Tahoma" pitchFamily="34" charset="0"/>
              </a:rPr>
              <a:t>– bizonyos kivételekkel – </a:t>
            </a:r>
          </a:p>
          <a:p>
            <a:pPr eaLnBrk="1" hangingPunct="1">
              <a:lnSpc>
                <a:spcPct val="80000"/>
              </a:lnSpc>
              <a:buFontTx/>
              <a:buNone/>
            </a:pPr>
            <a:r>
              <a:rPr lang="hu-HU" altLang="hu-HU" sz="2500" b="1" dirty="0" smtClean="0">
                <a:solidFill>
                  <a:srgbClr val="CC0000"/>
                </a:solidFill>
                <a:latin typeface="Tahoma" pitchFamily="34" charset="0"/>
                <a:cs typeface="Tahoma" pitchFamily="34" charset="0"/>
              </a:rPr>
              <a:t>tilos a tarvágás. </a:t>
            </a:r>
            <a:r>
              <a:rPr lang="hu-HU" altLang="hu-HU" sz="2500" dirty="0" smtClean="0">
                <a:solidFill>
                  <a:srgbClr val="000000"/>
                </a:solidFill>
                <a:latin typeface="Tahoma" pitchFamily="34" charset="0"/>
                <a:cs typeface="Tahoma" pitchFamily="34" charset="0"/>
              </a:rPr>
              <a:t>/</a:t>
            </a:r>
            <a:r>
              <a:rPr lang="hu-HU" altLang="hu-HU" sz="2500" dirty="0" err="1" smtClean="0">
                <a:solidFill>
                  <a:srgbClr val="000000"/>
                </a:solidFill>
                <a:latin typeface="Tahoma" pitchFamily="34" charset="0"/>
                <a:cs typeface="Tahoma" pitchFamily="34" charset="0"/>
              </a:rPr>
              <a:t>Evt</a:t>
            </a:r>
            <a:r>
              <a:rPr lang="hu-HU" altLang="hu-HU" sz="2500" dirty="0" smtClean="0">
                <a:solidFill>
                  <a:srgbClr val="000000"/>
                </a:solidFill>
                <a:latin typeface="Tahoma" pitchFamily="34" charset="0"/>
                <a:cs typeface="Tahoma" pitchFamily="34" charset="0"/>
              </a:rPr>
              <a:t>. 10. § (2)/</a:t>
            </a:r>
            <a:endParaRPr lang="hu-HU" altLang="hu-HU" sz="2300" dirty="0" smtClean="0">
              <a:solidFill>
                <a:srgbClr val="00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457200" y="0"/>
            <a:ext cx="8229600" cy="1268760"/>
          </a:xfrm>
        </p:spPr>
        <p:txBody>
          <a:bodyPr/>
          <a:lstStyle/>
          <a:p>
            <a:pPr eaLnBrk="1" hangingPunct="1"/>
            <a:r>
              <a:rPr lang="hu-HU" altLang="hu-HU" sz="3000" b="1" dirty="0" smtClean="0">
                <a:latin typeface="Tahoma" pitchFamily="34" charset="0"/>
                <a:cs typeface="Tahoma" pitchFamily="34" charset="0"/>
              </a:rPr>
              <a:t>Az állam 100 %-os tulajdonában nem álló erdő használatba adásának szabályai</a:t>
            </a:r>
          </a:p>
        </p:txBody>
      </p:sp>
      <p:sp>
        <p:nvSpPr>
          <p:cNvPr id="393219" name="Rectangle 3"/>
          <p:cNvSpPr>
            <a:spLocks noGrp="1" noChangeArrowheads="1"/>
          </p:cNvSpPr>
          <p:nvPr>
            <p:ph type="body" idx="1"/>
          </p:nvPr>
        </p:nvSpPr>
        <p:spPr>
          <a:xfrm>
            <a:off x="457200" y="1340768"/>
            <a:ext cx="8229600" cy="5112568"/>
          </a:xfrm>
        </p:spPr>
        <p:txBody>
          <a:bodyPr/>
          <a:lstStyle/>
          <a:p>
            <a:pPr eaLnBrk="1" hangingPunct="1">
              <a:lnSpc>
                <a:spcPct val="90000"/>
              </a:lnSpc>
              <a:buFontTx/>
              <a:buNone/>
            </a:pPr>
            <a:r>
              <a:rPr lang="hu-HU" altLang="hu-HU" sz="1900" dirty="0" smtClean="0">
                <a:latin typeface="Tahoma" pitchFamily="34" charset="0"/>
                <a:cs typeface="Tahoma" pitchFamily="34" charset="0"/>
              </a:rPr>
              <a:t>Ha közös tulajdonban álló önálló erdőgazdálkodási egységet </a:t>
            </a:r>
          </a:p>
          <a:p>
            <a:pPr eaLnBrk="1" hangingPunct="1">
              <a:lnSpc>
                <a:spcPct val="90000"/>
              </a:lnSpc>
              <a:buFontTx/>
              <a:buNone/>
            </a:pPr>
            <a:r>
              <a:rPr lang="hu-HU" altLang="hu-HU" sz="1900" dirty="0" smtClean="0">
                <a:latin typeface="Tahoma" pitchFamily="34" charset="0"/>
                <a:cs typeface="Tahoma" pitchFamily="34" charset="0"/>
              </a:rPr>
              <a:t>a tulajdonostársak </a:t>
            </a:r>
            <a:r>
              <a:rPr lang="hu-HU" altLang="hu-HU" sz="1900" b="1" dirty="0" smtClean="0">
                <a:solidFill>
                  <a:srgbClr val="CC0000"/>
                </a:solidFill>
                <a:latin typeface="Tahoma" pitchFamily="34" charset="0"/>
                <a:cs typeface="Tahoma" pitchFamily="34" charset="0"/>
              </a:rPr>
              <a:t>többlethasználati megállapodás vagy </a:t>
            </a:r>
          </a:p>
          <a:p>
            <a:pPr eaLnBrk="1" hangingPunct="1">
              <a:lnSpc>
                <a:spcPct val="90000"/>
              </a:lnSpc>
              <a:buFontTx/>
              <a:buNone/>
            </a:pPr>
            <a:r>
              <a:rPr lang="hu-HU" altLang="hu-HU" sz="1900" b="1" dirty="0" smtClean="0">
                <a:solidFill>
                  <a:srgbClr val="CC0000"/>
                </a:solidFill>
                <a:latin typeface="Tahoma" pitchFamily="34" charset="0"/>
                <a:cs typeface="Tahoma" pitchFamily="34" charset="0"/>
              </a:rPr>
              <a:t>földhasználati szerződés</a:t>
            </a:r>
            <a:r>
              <a:rPr lang="hu-HU" altLang="hu-HU" sz="1900" dirty="0" smtClean="0">
                <a:latin typeface="Tahoma" pitchFamily="34" charset="0"/>
                <a:cs typeface="Tahoma" pitchFamily="34" charset="0"/>
              </a:rPr>
              <a:t> útján nem adják egy személy használatába, </a:t>
            </a:r>
          </a:p>
          <a:p>
            <a:pPr eaLnBrk="1" hangingPunct="1">
              <a:lnSpc>
                <a:spcPct val="90000"/>
              </a:lnSpc>
              <a:buFontTx/>
              <a:buNone/>
            </a:pPr>
            <a:r>
              <a:rPr lang="hu-HU" altLang="hu-HU" sz="1900" dirty="0" smtClean="0">
                <a:latin typeface="Tahoma" pitchFamily="34" charset="0"/>
                <a:cs typeface="Tahoma" pitchFamily="34" charset="0"/>
              </a:rPr>
              <a:t>akkor azon </a:t>
            </a:r>
            <a:r>
              <a:rPr lang="hu-HU" altLang="hu-HU" sz="1900" b="1" dirty="0" err="1" smtClean="0">
                <a:solidFill>
                  <a:srgbClr val="008000"/>
                </a:solidFill>
                <a:latin typeface="Tahoma" pitchFamily="34" charset="0"/>
                <a:cs typeface="Tahoma" pitchFamily="34" charset="0"/>
              </a:rPr>
              <a:t>erdőbirtokossági</a:t>
            </a:r>
            <a:r>
              <a:rPr lang="hu-HU" altLang="hu-HU" sz="1900" b="1" dirty="0" smtClean="0">
                <a:solidFill>
                  <a:srgbClr val="008000"/>
                </a:solidFill>
                <a:latin typeface="Tahoma" pitchFamily="34" charset="0"/>
                <a:cs typeface="Tahoma" pitchFamily="34" charset="0"/>
              </a:rPr>
              <a:t> társulat alapítása</a:t>
            </a:r>
            <a:r>
              <a:rPr lang="hu-HU" altLang="hu-HU" sz="1900" dirty="0" smtClean="0">
                <a:latin typeface="Tahoma" pitchFamily="34" charset="0"/>
                <a:cs typeface="Tahoma" pitchFamily="34" charset="0"/>
              </a:rPr>
              <a:t> vagy </a:t>
            </a:r>
            <a:r>
              <a:rPr lang="hu-HU" altLang="hu-HU" sz="1900" b="1" dirty="0" smtClean="0">
                <a:solidFill>
                  <a:srgbClr val="008000"/>
                </a:solidFill>
                <a:latin typeface="Tahoma" pitchFamily="34" charset="0"/>
                <a:cs typeface="Tahoma" pitchFamily="34" charset="0"/>
              </a:rPr>
              <a:t>erdőkezelésbe </a:t>
            </a:r>
          </a:p>
          <a:p>
            <a:pPr eaLnBrk="1" hangingPunct="1">
              <a:lnSpc>
                <a:spcPct val="90000"/>
              </a:lnSpc>
              <a:buFontTx/>
              <a:buNone/>
            </a:pPr>
            <a:r>
              <a:rPr lang="hu-HU" altLang="hu-HU" sz="1900" b="1" dirty="0" smtClean="0">
                <a:solidFill>
                  <a:srgbClr val="008000"/>
                </a:solidFill>
                <a:latin typeface="Tahoma" pitchFamily="34" charset="0"/>
                <a:cs typeface="Tahoma" pitchFamily="34" charset="0"/>
              </a:rPr>
              <a:t>adás</a:t>
            </a:r>
            <a:r>
              <a:rPr lang="hu-HU" altLang="hu-HU" sz="1900" dirty="0" smtClean="0">
                <a:latin typeface="Tahoma" pitchFamily="34" charset="0"/>
                <a:cs typeface="Tahoma" pitchFamily="34" charset="0"/>
              </a:rPr>
              <a:t> útján </a:t>
            </a:r>
            <a:r>
              <a:rPr lang="hu-HU" altLang="hu-HU" sz="1900" b="1" dirty="0" smtClean="0">
                <a:solidFill>
                  <a:srgbClr val="008000"/>
                </a:solidFill>
                <a:latin typeface="Tahoma" pitchFamily="34" charset="0"/>
                <a:cs typeface="Tahoma" pitchFamily="34" charset="0"/>
              </a:rPr>
              <a:t>társult erdőgazdálkodást</a:t>
            </a:r>
            <a:r>
              <a:rPr lang="hu-HU" altLang="hu-HU" sz="1900" dirty="0" smtClean="0">
                <a:latin typeface="Tahoma" pitchFamily="34" charset="0"/>
                <a:cs typeface="Tahoma" pitchFamily="34" charset="0"/>
              </a:rPr>
              <a:t> kötelesek folytatni.</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1900" dirty="0" smtClean="0">
                <a:latin typeface="Tahoma" pitchFamily="34" charset="0"/>
                <a:cs typeface="Tahoma" pitchFamily="34" charset="0"/>
              </a:rPr>
              <a:t>Az önálló erdőgazdálkodási egység használatának egy személy részére </a:t>
            </a:r>
          </a:p>
          <a:p>
            <a:pPr eaLnBrk="1" hangingPunct="1">
              <a:lnSpc>
                <a:spcPct val="90000"/>
              </a:lnSpc>
              <a:buFontTx/>
              <a:buNone/>
            </a:pPr>
            <a:r>
              <a:rPr lang="hu-HU" altLang="hu-HU" sz="1900" dirty="0" smtClean="0">
                <a:latin typeface="Tahoma" pitchFamily="34" charset="0"/>
                <a:cs typeface="Tahoma" pitchFamily="34" charset="0"/>
              </a:rPr>
              <a:t>történő átadására </a:t>
            </a:r>
            <a:r>
              <a:rPr lang="hu-HU" altLang="hu-HU" sz="1900" b="1" dirty="0" smtClean="0">
                <a:solidFill>
                  <a:srgbClr val="008000"/>
                </a:solidFill>
                <a:latin typeface="Tahoma" pitchFamily="34" charset="0"/>
                <a:cs typeface="Tahoma" pitchFamily="34" charset="0"/>
              </a:rPr>
              <a:t>az </a:t>
            </a:r>
            <a:r>
              <a:rPr lang="hu-HU" altLang="hu-HU" sz="1900" b="1" dirty="0">
                <a:solidFill>
                  <a:srgbClr val="008000"/>
                </a:solidFill>
                <a:latin typeface="Tahoma" pitchFamily="34" charset="0"/>
                <a:cs typeface="Tahoma" pitchFamily="34" charset="0"/>
              </a:rPr>
              <a:t>erdei haszonvételek csak egy részének </a:t>
            </a:r>
            <a:r>
              <a:rPr lang="hu-HU" altLang="hu-HU" sz="1900" b="1" dirty="0" smtClean="0">
                <a:solidFill>
                  <a:srgbClr val="008000"/>
                </a:solidFill>
                <a:latin typeface="Tahoma" pitchFamily="34" charset="0"/>
                <a:cs typeface="Tahoma" pitchFamily="34" charset="0"/>
              </a:rPr>
              <a:t>a</a:t>
            </a:r>
            <a:endParaRPr lang="hu-HU" altLang="hu-HU" sz="1900" b="1" dirty="0">
              <a:solidFill>
                <a:srgbClr val="008000"/>
              </a:solidFill>
              <a:latin typeface="Tahoma" pitchFamily="34" charset="0"/>
              <a:cs typeface="Tahoma" pitchFamily="34" charset="0"/>
            </a:endParaRPr>
          </a:p>
          <a:p>
            <a:pPr eaLnBrk="1" hangingPunct="1">
              <a:lnSpc>
                <a:spcPct val="90000"/>
              </a:lnSpc>
              <a:buFontTx/>
              <a:buNone/>
            </a:pPr>
            <a:r>
              <a:rPr lang="hu-HU" altLang="hu-HU" sz="1900" b="1" dirty="0" smtClean="0">
                <a:solidFill>
                  <a:srgbClr val="008000"/>
                </a:solidFill>
                <a:latin typeface="Tahoma" pitchFamily="34" charset="0"/>
                <a:cs typeface="Tahoma" pitchFamily="34" charset="0"/>
              </a:rPr>
              <a:t>gyakorlására kiterjedően</a:t>
            </a:r>
            <a:r>
              <a:rPr lang="hu-HU" altLang="hu-HU" sz="1900" dirty="0" smtClean="0">
                <a:latin typeface="Tahoma" pitchFamily="34" charset="0"/>
                <a:cs typeface="Tahoma" pitchFamily="34" charset="0"/>
              </a:rPr>
              <a:t> is sor kerülhet. </a:t>
            </a:r>
          </a:p>
          <a:p>
            <a:pPr eaLnBrk="1" hangingPunct="1">
              <a:lnSpc>
                <a:spcPct val="90000"/>
              </a:lnSpc>
              <a:buFontTx/>
              <a:buNone/>
            </a:pPr>
            <a:r>
              <a:rPr lang="hu-HU" altLang="hu-HU" sz="1900" dirty="0" smtClean="0">
                <a:latin typeface="Tahoma" pitchFamily="34" charset="0"/>
                <a:cs typeface="Tahoma" pitchFamily="34" charset="0"/>
              </a:rPr>
              <a:t>Ilyen esetben </a:t>
            </a:r>
            <a:r>
              <a:rPr lang="hu-HU" altLang="hu-HU" sz="1900" b="1" dirty="0" smtClean="0">
                <a:solidFill>
                  <a:srgbClr val="008000"/>
                </a:solidFill>
                <a:latin typeface="Tahoma" pitchFamily="34" charset="0"/>
                <a:cs typeface="Tahoma" pitchFamily="34" charset="0"/>
              </a:rPr>
              <a:t>erdőgazdálkodó</a:t>
            </a:r>
            <a:r>
              <a:rPr lang="hu-HU" altLang="hu-HU" sz="1900" dirty="0" smtClean="0">
                <a:latin typeface="Tahoma" pitchFamily="34" charset="0"/>
                <a:cs typeface="Tahoma" pitchFamily="34" charset="0"/>
              </a:rPr>
              <a:t> a fakitermelés gyakorlására jogosult </a:t>
            </a:r>
          </a:p>
          <a:p>
            <a:pPr eaLnBrk="1" hangingPunct="1">
              <a:lnSpc>
                <a:spcPct val="90000"/>
              </a:lnSpc>
              <a:buFontTx/>
              <a:buNone/>
            </a:pPr>
            <a:r>
              <a:rPr lang="hu-HU" altLang="hu-HU" sz="1900" dirty="0" smtClean="0">
                <a:latin typeface="Tahoma" pitchFamily="34" charset="0"/>
                <a:cs typeface="Tahoma" pitchFamily="34" charset="0"/>
              </a:rPr>
              <a:t>személy, a további használó a </a:t>
            </a:r>
            <a:r>
              <a:rPr lang="hu-HU" altLang="hu-HU" sz="1900" b="1" dirty="0" smtClean="0">
                <a:solidFill>
                  <a:srgbClr val="008000"/>
                </a:solidFill>
                <a:latin typeface="Tahoma" pitchFamily="34" charset="0"/>
                <a:cs typeface="Tahoma" pitchFamily="34" charset="0"/>
              </a:rPr>
              <a:t>haszonvételi joggyakorló</a:t>
            </a:r>
            <a:r>
              <a:rPr lang="hu-HU" altLang="hu-HU" sz="1900" dirty="0" smtClean="0">
                <a:latin typeface="Tahoma" pitchFamily="34" charset="0"/>
                <a:cs typeface="Tahoma" pitchFamily="34" charset="0"/>
              </a:rPr>
              <a:t>.</a:t>
            </a:r>
          </a:p>
          <a:p>
            <a:pPr eaLnBrk="1" hangingPunct="1">
              <a:lnSpc>
                <a:spcPct val="90000"/>
              </a:lnSpc>
              <a:buFontTx/>
              <a:buNone/>
            </a:pPr>
            <a:endParaRPr lang="hu-HU" altLang="hu-HU" sz="1000" dirty="0">
              <a:latin typeface="Tahoma" pitchFamily="34" charset="0"/>
              <a:cs typeface="Tahoma" pitchFamily="34" charset="0"/>
            </a:endParaRPr>
          </a:p>
          <a:p>
            <a:pPr eaLnBrk="1" hangingPunct="1">
              <a:lnSpc>
                <a:spcPct val="90000"/>
              </a:lnSpc>
              <a:buFontTx/>
              <a:buNone/>
            </a:pPr>
            <a:r>
              <a:rPr lang="hu-HU" altLang="hu-HU" sz="1900" dirty="0" smtClean="0">
                <a:latin typeface="Tahoma" pitchFamily="34" charset="0"/>
                <a:cs typeface="Tahoma" pitchFamily="34" charset="0"/>
              </a:rPr>
              <a:t>Az önálló erdőgazdálkodási egység területét a tulajdonos </a:t>
            </a:r>
            <a:r>
              <a:rPr lang="hu-HU" altLang="hu-HU" sz="1900" b="1" dirty="0" smtClean="0">
                <a:solidFill>
                  <a:srgbClr val="CC0000"/>
                </a:solidFill>
                <a:latin typeface="Tahoma" pitchFamily="34" charset="0"/>
                <a:cs typeface="Tahoma" pitchFamily="34" charset="0"/>
              </a:rPr>
              <a:t>haszonbérleten</a:t>
            </a:r>
            <a:r>
              <a:rPr lang="hu-HU" altLang="hu-HU" sz="1900" dirty="0" smtClean="0">
                <a:latin typeface="Tahoma" pitchFamily="34" charset="0"/>
                <a:cs typeface="Tahoma" pitchFamily="34" charset="0"/>
              </a:rPr>
              <a:t> </a:t>
            </a:r>
          </a:p>
          <a:p>
            <a:pPr eaLnBrk="1" hangingPunct="1">
              <a:lnSpc>
                <a:spcPct val="90000"/>
              </a:lnSpc>
              <a:buFontTx/>
              <a:buNone/>
            </a:pPr>
            <a:r>
              <a:rPr lang="hu-HU" altLang="hu-HU" sz="1900" dirty="0" smtClean="0">
                <a:latin typeface="Tahoma" pitchFamily="34" charset="0"/>
                <a:cs typeface="Tahoma" pitchFamily="34" charset="0"/>
              </a:rPr>
              <a:t>kívül </a:t>
            </a:r>
            <a:r>
              <a:rPr lang="hu-HU" altLang="hu-HU" sz="1900" b="1" dirty="0" smtClean="0">
                <a:solidFill>
                  <a:srgbClr val="008000"/>
                </a:solidFill>
                <a:latin typeface="Tahoma" pitchFamily="34" charset="0"/>
                <a:cs typeface="Tahoma" pitchFamily="34" charset="0"/>
              </a:rPr>
              <a:t>erdőkezelésbe adással</a:t>
            </a:r>
            <a:r>
              <a:rPr lang="hu-HU" altLang="hu-HU" sz="1900" dirty="0">
                <a:latin typeface="Tahoma" pitchFamily="34" charset="0"/>
                <a:cs typeface="Tahoma" pitchFamily="34" charset="0"/>
              </a:rPr>
              <a:t> </a:t>
            </a:r>
            <a:r>
              <a:rPr lang="hu-HU" altLang="hu-HU" sz="1900" dirty="0" smtClean="0">
                <a:latin typeface="Tahoma" pitchFamily="34" charset="0"/>
                <a:cs typeface="Tahoma" pitchFamily="34" charset="0"/>
              </a:rPr>
              <a:t>is hasznosíthatja, ebben az esetben </a:t>
            </a:r>
          </a:p>
          <a:p>
            <a:pPr eaLnBrk="1" hangingPunct="1">
              <a:lnSpc>
                <a:spcPct val="90000"/>
              </a:lnSpc>
              <a:buFontTx/>
              <a:buNone/>
            </a:pPr>
            <a:r>
              <a:rPr lang="hu-HU" altLang="hu-HU" sz="1900" b="1" dirty="0" smtClean="0">
                <a:solidFill>
                  <a:srgbClr val="008000"/>
                </a:solidFill>
                <a:latin typeface="Tahoma" pitchFamily="34" charset="0"/>
                <a:cs typeface="Tahoma" pitchFamily="34" charset="0"/>
              </a:rPr>
              <a:t>erdőgazdálkodó</a:t>
            </a:r>
            <a:r>
              <a:rPr lang="hu-HU" altLang="hu-HU" sz="1900" dirty="0" smtClean="0">
                <a:latin typeface="Tahoma" pitchFamily="34" charset="0"/>
                <a:cs typeface="Tahoma" pitchFamily="34" charset="0"/>
              </a:rPr>
              <a:t> az erdőkezelőként nyilvántartott erdészeti szakirányító </a:t>
            </a:r>
          </a:p>
          <a:p>
            <a:pPr eaLnBrk="1" hangingPunct="1">
              <a:lnSpc>
                <a:spcPct val="90000"/>
              </a:lnSpc>
              <a:buFontTx/>
              <a:buNone/>
            </a:pPr>
            <a:r>
              <a:rPr lang="hu-HU" altLang="hu-HU" sz="1900" dirty="0" smtClean="0">
                <a:latin typeface="Tahoma" pitchFamily="34" charset="0"/>
                <a:cs typeface="Tahoma" pitchFamily="34" charset="0"/>
              </a:rPr>
              <a:t>vállalkozás. /Részleteket fentiekre lásd: </a:t>
            </a:r>
            <a:r>
              <a:rPr lang="hu-HU" altLang="hu-HU" sz="1900" dirty="0" err="1" smtClean="0">
                <a:latin typeface="Tahoma" pitchFamily="34" charset="0"/>
                <a:cs typeface="Tahoma" pitchFamily="34" charset="0"/>
              </a:rPr>
              <a:t>Evt</a:t>
            </a:r>
            <a:r>
              <a:rPr lang="hu-HU" altLang="hu-HU" sz="1900" dirty="0" smtClean="0">
                <a:latin typeface="Tahoma" pitchFamily="34" charset="0"/>
                <a:cs typeface="Tahoma" pitchFamily="34" charset="0"/>
              </a:rPr>
              <a:t>. 20</a:t>
            </a:r>
            <a:r>
              <a:rPr lang="hu-HU" altLang="hu-HU" sz="1900" dirty="0">
                <a:latin typeface="Tahoma" pitchFamily="34" charset="0"/>
                <a:cs typeface="Tahoma" pitchFamily="34" charset="0"/>
              </a:rPr>
              <a:t> </a:t>
            </a:r>
            <a:r>
              <a:rPr lang="hu-HU" altLang="hu-HU" sz="1900" dirty="0" smtClean="0">
                <a:latin typeface="Tahoma" pitchFamily="34" charset="0"/>
                <a:cs typeface="Tahoma" pitchFamily="34" charset="0"/>
              </a:rPr>
              <a:t>– 21/B. §/</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395288" y="0"/>
            <a:ext cx="8424862" cy="1268760"/>
          </a:xfrm>
        </p:spPr>
        <p:txBody>
          <a:bodyPr/>
          <a:lstStyle/>
          <a:p>
            <a:pPr algn="l" eaLnBrk="1" hangingPunct="1"/>
            <a:r>
              <a:rPr lang="hu-HU" altLang="hu-HU" sz="3300" b="1" dirty="0" smtClean="0">
                <a:solidFill>
                  <a:schemeClr val="tx1"/>
                </a:solidFill>
                <a:latin typeface="Tahoma" pitchFamily="34" charset="0"/>
                <a:cs typeface="Tahoma" pitchFamily="34" charset="0"/>
              </a:rPr>
              <a:t>II.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erdő rendeltetése és az üzemmód</a:t>
            </a:r>
          </a:p>
        </p:txBody>
      </p:sp>
      <p:sp>
        <p:nvSpPr>
          <p:cNvPr id="394243" name="Rectangle 3"/>
          <p:cNvSpPr>
            <a:spLocks noGrp="1" noChangeArrowheads="1"/>
          </p:cNvSpPr>
          <p:nvPr>
            <p:ph type="body" idx="1"/>
          </p:nvPr>
        </p:nvSpPr>
        <p:spPr>
          <a:xfrm>
            <a:off x="467544" y="1268760"/>
            <a:ext cx="8229600" cy="5112568"/>
          </a:xfrm>
        </p:spPr>
        <p:txBody>
          <a:bodyPr/>
          <a:lstStyle/>
          <a:p>
            <a:pPr marL="609600" indent="-609600" eaLnBrk="1" hangingPunct="1">
              <a:buFontTx/>
              <a:buNone/>
            </a:pPr>
            <a:r>
              <a:rPr lang="hu-HU" altLang="hu-HU" sz="2500" b="1" dirty="0" smtClean="0">
                <a:solidFill>
                  <a:srgbClr val="008000"/>
                </a:solidFill>
                <a:latin typeface="Tahoma" pitchFamily="34" charset="0"/>
                <a:cs typeface="Tahoma" pitchFamily="34" charset="0"/>
              </a:rPr>
              <a:t>Az erdő rendeltetése</a:t>
            </a:r>
            <a:r>
              <a:rPr lang="hu-HU" altLang="hu-HU" sz="2400" b="1" dirty="0" smtClean="0">
                <a:latin typeface="Tahoma" pitchFamily="34" charset="0"/>
                <a:cs typeface="Tahoma" pitchFamily="34" charset="0"/>
              </a:rPr>
              <a:t> </a:t>
            </a:r>
            <a:r>
              <a:rPr lang="hu-HU"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22 – 28. §/:</a:t>
            </a:r>
          </a:p>
          <a:p>
            <a:pPr marL="609600" indent="-609600" eaLnBrk="1" hangingPunct="1">
              <a:buFontTx/>
              <a:buNone/>
            </a:pPr>
            <a:r>
              <a:rPr lang="hu-HU" altLang="hu-HU" sz="2300" dirty="0" smtClean="0">
                <a:latin typeface="Tahoma" pitchFamily="34" charset="0"/>
                <a:cs typeface="Tahoma" pitchFamily="34" charset="0"/>
              </a:rPr>
              <a:t>erdőrészletenként meghatározva megadja a fenntartható </a:t>
            </a:r>
          </a:p>
          <a:p>
            <a:pPr marL="609600" indent="-609600" eaLnBrk="1" hangingPunct="1">
              <a:buFontTx/>
              <a:buNone/>
            </a:pPr>
            <a:r>
              <a:rPr lang="hu-HU" altLang="hu-HU" sz="2300" dirty="0" smtClean="0">
                <a:latin typeface="Tahoma" pitchFamily="34" charset="0"/>
                <a:cs typeface="Tahoma" pitchFamily="34" charset="0"/>
              </a:rPr>
              <a:t>erdőgazdálkodás hosszú távú célját, lehetőségeit, illetve </a:t>
            </a:r>
          </a:p>
          <a:p>
            <a:pPr marL="609600" indent="-609600" eaLnBrk="1" hangingPunct="1">
              <a:buFontTx/>
              <a:buNone/>
            </a:pPr>
            <a:r>
              <a:rPr lang="hu-HU" altLang="hu-HU" sz="2300" dirty="0" smtClean="0">
                <a:latin typeface="Tahoma" pitchFamily="34" charset="0"/>
                <a:cs typeface="Tahoma" pitchFamily="34" charset="0"/>
              </a:rPr>
              <a:t>korlátozásait. A megállapított rendeltetések közül a leginkább </a:t>
            </a:r>
          </a:p>
          <a:p>
            <a:pPr marL="609600" indent="-609600" eaLnBrk="1" hangingPunct="1">
              <a:buFontTx/>
              <a:buNone/>
            </a:pPr>
            <a:r>
              <a:rPr lang="hu-HU" altLang="hu-HU" sz="2300" dirty="0" smtClean="0">
                <a:latin typeface="Tahoma" pitchFamily="34" charset="0"/>
                <a:cs typeface="Tahoma" pitchFamily="34" charset="0"/>
              </a:rPr>
              <a:t>meghatározó </a:t>
            </a:r>
            <a:r>
              <a:rPr lang="hu-HU" altLang="hu-HU" sz="2300" b="1" dirty="0" smtClean="0">
                <a:solidFill>
                  <a:srgbClr val="008000"/>
                </a:solidFill>
                <a:latin typeface="Tahoma" pitchFamily="34" charset="0"/>
                <a:cs typeface="Tahoma" pitchFamily="34" charset="0"/>
              </a:rPr>
              <a:t>az elsődleges rendeltetés</a:t>
            </a:r>
            <a:r>
              <a:rPr lang="hu-HU" altLang="hu-HU" sz="2300" dirty="0" smtClean="0">
                <a:latin typeface="Tahoma" pitchFamily="34" charset="0"/>
                <a:cs typeface="Tahoma" pitchFamily="34" charset="0"/>
              </a:rPr>
              <a:t>.</a:t>
            </a:r>
            <a:endParaRPr lang="hu-HU" altLang="hu-HU" sz="1000" dirty="0" smtClean="0">
              <a:latin typeface="Tahoma" pitchFamily="34" charset="0"/>
              <a:cs typeface="Tahoma" pitchFamily="34" charset="0"/>
            </a:endParaRPr>
          </a:p>
          <a:p>
            <a:pPr marL="609600" indent="-609600" eaLnBrk="1" hangingPunct="1">
              <a:buFontTx/>
              <a:buNone/>
            </a:pPr>
            <a:r>
              <a:rPr lang="hu-HU" altLang="hu-HU" sz="2300" b="1" dirty="0" smtClean="0">
                <a:solidFill>
                  <a:srgbClr val="008000"/>
                </a:solidFill>
                <a:latin typeface="Tahoma" pitchFamily="34" charset="0"/>
                <a:cs typeface="Tahoma" pitchFamily="34" charset="0"/>
              </a:rPr>
              <a:t>Az erdő rendeltetése</a:t>
            </a:r>
            <a:r>
              <a:rPr lang="hu-HU" altLang="hu-HU" sz="2300" b="1" dirty="0" smtClean="0">
                <a:latin typeface="Tahoma" pitchFamily="34" charset="0"/>
                <a:cs typeface="Tahoma" pitchFamily="34" charset="0"/>
              </a:rPr>
              <a:t> </a:t>
            </a:r>
            <a:r>
              <a:rPr lang="hu-HU" altLang="hu-HU" sz="2300" dirty="0" smtClean="0">
                <a:latin typeface="Tahoma" pitchFamily="34" charset="0"/>
                <a:cs typeface="Tahoma" pitchFamily="34" charset="0"/>
              </a:rPr>
              <a:t>lehet:</a:t>
            </a:r>
          </a:p>
          <a:p>
            <a:pPr marL="609600" indent="-609600" eaLnBrk="1" hangingPunct="1">
              <a:buFontTx/>
              <a:buAutoNum type="alphaLcParenR"/>
            </a:pPr>
            <a:r>
              <a:rPr lang="hu-HU" altLang="hu-HU" sz="2400" b="1" dirty="0" smtClean="0">
                <a:solidFill>
                  <a:srgbClr val="009999"/>
                </a:solidFill>
                <a:latin typeface="Tahoma" pitchFamily="34" charset="0"/>
                <a:cs typeface="Tahoma" pitchFamily="34" charset="0"/>
              </a:rPr>
              <a:t>védelmi,</a:t>
            </a:r>
          </a:p>
          <a:p>
            <a:pPr marL="609600" indent="-609600" eaLnBrk="1" hangingPunct="1">
              <a:buFontTx/>
              <a:buAutoNum type="alphaLcParenR"/>
            </a:pPr>
            <a:r>
              <a:rPr lang="hu-HU" altLang="hu-HU" sz="2400" b="1" dirty="0" smtClean="0">
                <a:solidFill>
                  <a:srgbClr val="FF9900"/>
                </a:solidFill>
                <a:latin typeface="Tahoma" pitchFamily="34" charset="0"/>
                <a:cs typeface="Tahoma" pitchFamily="34" charset="0"/>
              </a:rPr>
              <a:t>közjóléti,</a:t>
            </a:r>
          </a:p>
          <a:p>
            <a:pPr marL="609600" indent="-609600" eaLnBrk="1" hangingPunct="1">
              <a:buFontTx/>
              <a:buAutoNum type="alphaLcParenR"/>
            </a:pPr>
            <a:r>
              <a:rPr lang="hu-HU" altLang="hu-HU" sz="2400" b="1" dirty="0" smtClean="0">
                <a:solidFill>
                  <a:srgbClr val="996633"/>
                </a:solidFill>
                <a:latin typeface="Tahoma" pitchFamily="34" charset="0"/>
                <a:cs typeface="Tahoma" pitchFamily="34" charset="0"/>
              </a:rPr>
              <a:t>gazdasági.</a:t>
            </a:r>
            <a:endParaRPr lang="hu-HU" altLang="hu-HU" sz="2400" dirty="0" smtClean="0">
              <a:solidFill>
                <a:srgbClr val="996633"/>
              </a:solidFill>
              <a:latin typeface="Tahoma" pitchFamily="34" charset="0"/>
              <a:cs typeface="Tahoma" pitchFamily="34" charset="0"/>
            </a:endParaRPr>
          </a:p>
          <a:p>
            <a:pPr marL="0" indent="0" eaLnBrk="1" hangingPunct="1">
              <a:buNone/>
            </a:pPr>
            <a:r>
              <a:rPr lang="hu-HU" altLang="hu-HU" sz="2250" dirty="0" smtClean="0">
                <a:latin typeface="Tahoma" pitchFamily="34" charset="0"/>
                <a:cs typeface="Tahoma" pitchFamily="34" charset="0"/>
              </a:rPr>
              <a:t>Az erdő rendeltetését az erdészeti hatóság állapítja meg – meghatározott kivételekkel (pl. védett természeti terület) –  az erdőgazdálkodó kérelmére, vagy közérdekű kezdeményezésre. </a:t>
            </a:r>
          </a:p>
          <a:p>
            <a:pPr marL="0" indent="0" eaLnBrk="1" hangingPunct="1">
              <a:buNone/>
            </a:pPr>
            <a:endParaRPr lang="hu-HU" altLang="hu-HU" sz="1000" dirty="0" smtClean="0">
              <a:solidFill>
                <a:srgbClr val="663300"/>
              </a:solidFill>
              <a:latin typeface="Tahoma" pitchFamily="34" charset="0"/>
              <a:cs typeface="Tahoma" pitchFamily="34" charset="0"/>
            </a:endParaRPr>
          </a:p>
          <a:p>
            <a:pPr marL="609600" indent="-609600" eaLnBrk="1" hangingPunct="1">
              <a:buFontTx/>
              <a:buNone/>
            </a:pPr>
            <a:endParaRPr lang="hu-HU" altLang="hu-HU" sz="2400" dirty="0" smtClean="0">
              <a:solidFill>
                <a:srgbClr val="663300"/>
              </a:solidFill>
            </a:endParaRPr>
          </a:p>
          <a:p>
            <a:pPr marL="609600" indent="-609600" eaLnBrk="1" hangingPunct="1">
              <a:buFontTx/>
              <a:buNone/>
            </a:pPr>
            <a:endParaRPr lang="hu-HU" altLang="hu-HU" sz="2400" dirty="0" smtClean="0">
              <a:solidFill>
                <a:srgbClr val="663300"/>
              </a:solidFill>
            </a:endParaRP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457200" y="1"/>
            <a:ext cx="8229600" cy="1196751"/>
          </a:xfrm>
        </p:spPr>
        <p:txBody>
          <a:bodyPr/>
          <a:lstStyle/>
          <a:p>
            <a:pPr eaLnBrk="1" hangingPunct="1"/>
            <a:r>
              <a:rPr lang="hu-HU" altLang="hu-HU" sz="3100" b="1" dirty="0" smtClean="0">
                <a:solidFill>
                  <a:srgbClr val="009999"/>
                </a:solidFill>
                <a:latin typeface="Tahoma" pitchFamily="34" charset="0"/>
                <a:cs typeface="Tahoma" pitchFamily="34" charset="0"/>
              </a:rPr>
              <a:t>Védelmi rendeltetések</a:t>
            </a:r>
            <a:r>
              <a:rPr lang="hu-HU" altLang="hu-HU" sz="3100" b="1" dirty="0" smtClean="0">
                <a:solidFill>
                  <a:srgbClr val="003300"/>
                </a:solidFill>
                <a:latin typeface="Tahoma" pitchFamily="34" charset="0"/>
                <a:cs typeface="Tahoma" pitchFamily="34" charset="0"/>
              </a:rPr>
              <a:t> </a:t>
            </a:r>
            <a:r>
              <a:rPr lang="hu-HU" altLang="hu-HU" sz="3000" dirty="0" smtClean="0">
                <a:solidFill>
                  <a:schemeClr val="tx1"/>
                </a:solidFill>
                <a:latin typeface="Tahoma" pitchFamily="34" charset="0"/>
                <a:cs typeface="Tahoma" pitchFamily="34" charset="0"/>
              </a:rPr>
              <a:t>/</a:t>
            </a:r>
            <a:r>
              <a:rPr lang="hu-HU" altLang="hu-HU" sz="3000" dirty="0" err="1" smtClean="0">
                <a:solidFill>
                  <a:schemeClr val="tx1"/>
                </a:solidFill>
                <a:latin typeface="Tahoma" pitchFamily="34" charset="0"/>
                <a:cs typeface="Tahoma" pitchFamily="34" charset="0"/>
              </a:rPr>
              <a:t>Evt</a:t>
            </a:r>
            <a:r>
              <a:rPr lang="hu-HU" altLang="hu-HU" sz="3000" dirty="0" smtClean="0">
                <a:solidFill>
                  <a:schemeClr val="tx1"/>
                </a:solidFill>
                <a:latin typeface="Tahoma" pitchFamily="34" charset="0"/>
                <a:cs typeface="Tahoma" pitchFamily="34" charset="0"/>
              </a:rPr>
              <a:t>. 24. §/</a:t>
            </a:r>
          </a:p>
        </p:txBody>
      </p:sp>
      <p:sp>
        <p:nvSpPr>
          <p:cNvPr id="395267" name="Rectangle 3"/>
          <p:cNvSpPr>
            <a:spLocks noGrp="1" noChangeArrowheads="1"/>
          </p:cNvSpPr>
          <p:nvPr>
            <p:ph type="body" idx="1"/>
          </p:nvPr>
        </p:nvSpPr>
        <p:spPr>
          <a:xfrm>
            <a:off x="457200" y="1196752"/>
            <a:ext cx="8229600" cy="5256584"/>
          </a:xfrm>
        </p:spPr>
        <p:txBody>
          <a:bodyPr/>
          <a:lstStyle/>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a) természetvédelmi,</a:t>
            </a:r>
          </a:p>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b) talajvédelmi, </a:t>
            </a:r>
          </a:p>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a:t>
            </a:r>
          </a:p>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j) tájképvédelmi,</a:t>
            </a:r>
          </a:p>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o) </a:t>
            </a:r>
            <a:r>
              <a:rPr lang="hu-HU" altLang="hu-HU" sz="2400" b="1" dirty="0" err="1" smtClean="0">
                <a:solidFill>
                  <a:srgbClr val="009999"/>
                </a:solidFill>
                <a:latin typeface="Tahoma" pitchFamily="34" charset="0"/>
                <a:cs typeface="Tahoma" pitchFamily="34" charset="0"/>
              </a:rPr>
              <a:t>Natura</a:t>
            </a:r>
            <a:r>
              <a:rPr lang="hu-HU" altLang="hu-HU" sz="2400" b="1" dirty="0" smtClean="0">
                <a:solidFill>
                  <a:srgbClr val="009999"/>
                </a:solidFill>
                <a:latin typeface="Tahoma" pitchFamily="34" charset="0"/>
                <a:cs typeface="Tahoma" pitchFamily="34" charset="0"/>
              </a:rPr>
              <a:t> 2000</a:t>
            </a:r>
            <a:r>
              <a:rPr lang="hu-HU" altLang="hu-HU" sz="2400" b="1" dirty="0" smtClean="0">
                <a:solidFill>
                  <a:srgbClr val="008000"/>
                </a:solidFill>
                <a:latin typeface="Tahoma" pitchFamily="34" charset="0"/>
                <a:cs typeface="Tahoma" pitchFamily="34" charset="0"/>
              </a:rPr>
              <a:t> </a:t>
            </a:r>
            <a:endParaRPr lang="hu-HU" altLang="hu-HU" sz="2400" b="1" dirty="0">
              <a:solidFill>
                <a:srgbClr val="008000"/>
              </a:solidFill>
              <a:latin typeface="Tahoma" pitchFamily="34" charset="0"/>
              <a:cs typeface="Tahoma" pitchFamily="34" charset="0"/>
            </a:endParaRPr>
          </a:p>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a:t>
            </a:r>
            <a:r>
              <a:rPr lang="hu-HU" altLang="hu-HU" sz="2300" b="1" dirty="0" smtClean="0">
                <a:solidFill>
                  <a:srgbClr val="008000"/>
                </a:solidFill>
                <a:latin typeface="Tahoma" pitchFamily="34" charset="0"/>
                <a:cs typeface="Tahoma" pitchFamily="34" charset="0"/>
              </a:rPr>
              <a:t> </a:t>
            </a:r>
            <a:r>
              <a:rPr lang="hu-HU" altLang="hu-HU" sz="2300" dirty="0" smtClean="0">
                <a:latin typeface="Tahoma" pitchFamily="34" charset="0"/>
                <a:cs typeface="Tahoma" pitchFamily="34" charset="0"/>
              </a:rPr>
              <a:t>(13-féle védelmi rendeltetés van).</a:t>
            </a:r>
          </a:p>
          <a:p>
            <a:pPr marL="609600" indent="-609600" eaLnBrk="1" hangingPunct="1">
              <a:lnSpc>
                <a:spcPct val="80000"/>
              </a:lnSpc>
              <a:buFontTx/>
              <a:buNone/>
            </a:pPr>
            <a:endParaRPr lang="hu-HU" altLang="hu-HU" sz="1000" dirty="0" smtClean="0">
              <a:latin typeface="Tahoma" pitchFamily="34" charset="0"/>
              <a:cs typeface="Tahoma" pitchFamily="34" charset="0"/>
            </a:endParaRPr>
          </a:p>
          <a:p>
            <a:pPr marL="609600" indent="-609600" eaLnBrk="1" hangingPunct="1">
              <a:lnSpc>
                <a:spcPct val="80000"/>
              </a:lnSpc>
              <a:buFontTx/>
              <a:buNone/>
            </a:pPr>
            <a:r>
              <a:rPr lang="hu-HU" altLang="hu-HU" sz="2300" b="1" dirty="0" smtClean="0">
                <a:solidFill>
                  <a:srgbClr val="008000"/>
                </a:solidFill>
                <a:latin typeface="Tahoma" pitchFamily="34" charset="0"/>
                <a:cs typeface="Tahoma" pitchFamily="34" charset="0"/>
              </a:rPr>
              <a:t>A védett természeti területen levő erdő</a:t>
            </a:r>
            <a:r>
              <a:rPr lang="hu-HU" altLang="hu-HU" sz="2300" dirty="0" smtClean="0">
                <a:latin typeface="Tahoma" pitchFamily="34" charset="0"/>
                <a:cs typeface="Tahoma" pitchFamily="34" charset="0"/>
              </a:rPr>
              <a:t> </a:t>
            </a:r>
          </a:p>
          <a:p>
            <a:pPr marL="609600" indent="-609600" eaLnBrk="1" hangingPunct="1">
              <a:lnSpc>
                <a:spcPct val="80000"/>
              </a:lnSpc>
              <a:buFontTx/>
              <a:buNone/>
            </a:pPr>
            <a:r>
              <a:rPr lang="hu-HU" altLang="hu-HU" sz="2300" dirty="0" smtClean="0">
                <a:latin typeface="Tahoma" pitchFamily="34" charset="0"/>
                <a:cs typeface="Tahoma" pitchFamily="34" charset="0"/>
              </a:rPr>
              <a:t>természetvédelmi elsődleges rendeltetésű, fokozottan védett </a:t>
            </a:r>
          </a:p>
          <a:p>
            <a:pPr marL="609600" indent="-609600" eaLnBrk="1" hangingPunct="1">
              <a:lnSpc>
                <a:spcPct val="80000"/>
              </a:lnSpc>
              <a:buFontTx/>
              <a:buNone/>
            </a:pPr>
            <a:r>
              <a:rPr lang="hu-HU" altLang="hu-HU" sz="2300" dirty="0" smtClean="0">
                <a:latin typeface="Tahoma" pitchFamily="34" charset="0"/>
                <a:cs typeface="Tahoma" pitchFamily="34" charset="0"/>
              </a:rPr>
              <a:t>természeti területen további rendeltetésként gazdasági </a:t>
            </a:r>
          </a:p>
          <a:p>
            <a:pPr marL="609600" indent="-609600" eaLnBrk="1" hangingPunct="1">
              <a:lnSpc>
                <a:spcPct val="80000"/>
              </a:lnSpc>
              <a:buFontTx/>
              <a:buNone/>
            </a:pPr>
            <a:r>
              <a:rPr lang="hu-HU" altLang="hu-HU" sz="2300" dirty="0" smtClean="0">
                <a:latin typeface="Tahoma" pitchFamily="34" charset="0"/>
                <a:cs typeface="Tahoma" pitchFamily="34" charset="0"/>
              </a:rPr>
              <a:t>rendeltetés nem adható meg. </a:t>
            </a:r>
          </a:p>
          <a:p>
            <a:pPr marL="609600" indent="-609600" eaLnBrk="1" hangingPunct="1">
              <a:lnSpc>
                <a:spcPct val="80000"/>
              </a:lnSpc>
              <a:buFontTx/>
              <a:buNone/>
            </a:pPr>
            <a:r>
              <a:rPr lang="hu-HU" altLang="hu-HU" sz="2300" dirty="0" smtClean="0">
                <a:solidFill>
                  <a:srgbClr val="003300"/>
                </a:solidFill>
                <a:latin typeface="Tahoma" pitchFamily="34" charset="0"/>
                <a:cs typeface="Tahoma" pitchFamily="34" charset="0"/>
              </a:rPr>
              <a:t>Nem védett természeti területen levő</a:t>
            </a:r>
            <a:r>
              <a:rPr lang="hu-HU" altLang="hu-HU" sz="2300" b="1" dirty="0" smtClean="0">
                <a:solidFill>
                  <a:srgbClr val="003300"/>
                </a:solidFill>
                <a:latin typeface="Tahoma" pitchFamily="34" charset="0"/>
                <a:cs typeface="Tahoma" pitchFamily="34" charset="0"/>
              </a:rPr>
              <a:t> </a:t>
            </a:r>
            <a:r>
              <a:rPr lang="hu-HU" altLang="hu-HU" sz="2300" b="1" dirty="0" err="1" smtClean="0">
                <a:solidFill>
                  <a:srgbClr val="008000"/>
                </a:solidFill>
                <a:latin typeface="Tahoma" pitchFamily="34" charset="0"/>
                <a:cs typeface="Tahoma" pitchFamily="34" charset="0"/>
              </a:rPr>
              <a:t>Natura</a:t>
            </a:r>
            <a:r>
              <a:rPr lang="hu-HU" altLang="hu-HU" sz="2300" b="1" dirty="0" smtClean="0">
                <a:solidFill>
                  <a:srgbClr val="008000"/>
                </a:solidFill>
                <a:latin typeface="Tahoma" pitchFamily="34" charset="0"/>
                <a:cs typeface="Tahoma" pitchFamily="34" charset="0"/>
              </a:rPr>
              <a:t> 2000</a:t>
            </a:r>
            <a:r>
              <a:rPr lang="hu-HU" altLang="hu-HU" sz="2300" dirty="0" smtClean="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erdő</a:t>
            </a:r>
            <a:r>
              <a:rPr lang="hu-HU" altLang="hu-HU" sz="2300" b="1" dirty="0" smtClean="0">
                <a:solidFill>
                  <a:srgbClr val="003300"/>
                </a:solidFill>
                <a:latin typeface="Tahoma" pitchFamily="34" charset="0"/>
                <a:cs typeface="Tahoma" pitchFamily="34" charset="0"/>
              </a:rPr>
              <a:t> </a:t>
            </a:r>
          </a:p>
          <a:p>
            <a:pPr marL="609600" indent="-609600" eaLnBrk="1" hangingPunct="1">
              <a:lnSpc>
                <a:spcPct val="80000"/>
              </a:lnSpc>
              <a:buFontTx/>
              <a:buNone/>
            </a:pPr>
            <a:r>
              <a:rPr lang="hu-HU" altLang="hu-HU" sz="2300" dirty="0" smtClean="0">
                <a:latin typeface="Tahoma" pitchFamily="34" charset="0"/>
                <a:cs typeface="Tahoma" pitchFamily="34" charset="0"/>
              </a:rPr>
              <a:t>esetében az </a:t>
            </a:r>
            <a:r>
              <a:rPr lang="hu-HU" altLang="hu-HU" sz="2300" b="1" dirty="0" smtClean="0">
                <a:latin typeface="Tahoma" pitchFamily="34" charset="0"/>
                <a:cs typeface="Tahoma" pitchFamily="34" charset="0"/>
              </a:rPr>
              <a:t>o) pont</a:t>
            </a:r>
            <a:r>
              <a:rPr lang="hu-HU" altLang="hu-HU" sz="2300" dirty="0" smtClean="0">
                <a:latin typeface="Tahoma" pitchFamily="34" charset="0"/>
                <a:cs typeface="Tahoma" pitchFamily="34" charset="0"/>
              </a:rPr>
              <a:t> alatti elsődleges rendeltetés kiemelt </a:t>
            </a:r>
          </a:p>
          <a:p>
            <a:pPr marL="609600" indent="-609600" eaLnBrk="1" hangingPunct="1">
              <a:lnSpc>
                <a:spcPct val="80000"/>
              </a:lnSpc>
              <a:buFontTx/>
              <a:buNone/>
            </a:pPr>
            <a:r>
              <a:rPr lang="hu-HU" altLang="hu-HU" sz="2300" dirty="0" smtClean="0">
                <a:latin typeface="Tahoma" pitchFamily="34" charset="0"/>
                <a:cs typeface="Tahoma" pitchFamily="34" charset="0"/>
              </a:rPr>
              <a:t>közösségi jelentőségű jelölő erdei </a:t>
            </a:r>
            <a:r>
              <a:rPr lang="hu-HU" altLang="hu-HU" sz="2300" dirty="0" err="1" smtClean="0">
                <a:latin typeface="Tahoma" pitchFamily="34" charset="0"/>
                <a:cs typeface="Tahoma" pitchFamily="34" charset="0"/>
              </a:rPr>
              <a:t>élőhelytípus</a:t>
            </a:r>
            <a:r>
              <a:rPr lang="hu-HU" altLang="hu-HU" sz="2300" dirty="0" smtClean="0">
                <a:latin typeface="Tahoma" pitchFamily="34" charset="0"/>
                <a:cs typeface="Tahoma" pitchFamily="34" charset="0"/>
              </a:rPr>
              <a:t> esetében </a:t>
            </a:r>
          </a:p>
          <a:p>
            <a:pPr marL="609600" indent="-609600" eaLnBrk="1" hangingPunct="1">
              <a:lnSpc>
                <a:spcPct val="80000"/>
              </a:lnSpc>
              <a:buFontTx/>
              <a:buNone/>
            </a:pPr>
            <a:r>
              <a:rPr lang="hu-HU" altLang="hu-HU" sz="2300" dirty="0" smtClean="0">
                <a:latin typeface="Tahoma" pitchFamily="34" charset="0"/>
                <a:cs typeface="Tahoma" pitchFamily="34" charset="0"/>
              </a:rPr>
              <a:t>alkalmazható természetes vagy természetszerű erdőben. </a:t>
            </a: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457200" y="1"/>
            <a:ext cx="8229600" cy="1196751"/>
          </a:xfrm>
        </p:spPr>
        <p:txBody>
          <a:bodyPr/>
          <a:lstStyle/>
          <a:p>
            <a:pPr eaLnBrk="1" hangingPunct="1"/>
            <a:r>
              <a:rPr lang="hu-HU" altLang="hu-HU" sz="3100" b="1" dirty="0" smtClean="0">
                <a:solidFill>
                  <a:srgbClr val="FF9900"/>
                </a:solidFill>
                <a:latin typeface="Tahoma" pitchFamily="34" charset="0"/>
                <a:cs typeface="Tahoma" pitchFamily="34" charset="0"/>
              </a:rPr>
              <a:t>Közjóléti</a:t>
            </a:r>
            <a:r>
              <a:rPr lang="hu-HU" altLang="hu-HU" sz="3100" b="1" dirty="0" smtClean="0">
                <a:latin typeface="Tahoma" pitchFamily="34" charset="0"/>
                <a:cs typeface="Tahoma" pitchFamily="34" charset="0"/>
              </a:rPr>
              <a:t> </a:t>
            </a:r>
            <a:r>
              <a:rPr lang="hu-HU" altLang="hu-HU" sz="3100" dirty="0" smtClean="0">
                <a:solidFill>
                  <a:schemeClr val="tx1"/>
                </a:solidFill>
                <a:latin typeface="Tahoma" pitchFamily="34" charset="0"/>
                <a:cs typeface="Tahoma" pitchFamily="34" charset="0"/>
              </a:rPr>
              <a:t>és</a:t>
            </a:r>
            <a:r>
              <a:rPr lang="hu-HU" altLang="hu-HU" sz="3100" b="1" dirty="0" smtClean="0">
                <a:latin typeface="Tahoma" pitchFamily="34" charset="0"/>
                <a:cs typeface="Tahoma" pitchFamily="34" charset="0"/>
              </a:rPr>
              <a:t> </a:t>
            </a:r>
            <a:r>
              <a:rPr lang="hu-HU" altLang="hu-HU" sz="3100" b="1" dirty="0" smtClean="0">
                <a:solidFill>
                  <a:srgbClr val="663300"/>
                </a:solidFill>
                <a:latin typeface="Tahoma" pitchFamily="34" charset="0"/>
                <a:cs typeface="Tahoma" pitchFamily="34" charset="0"/>
              </a:rPr>
              <a:t>gazdasági</a:t>
            </a:r>
            <a:r>
              <a:rPr lang="hu-HU" altLang="hu-HU" sz="3100" b="1" dirty="0" smtClean="0">
                <a:latin typeface="Tahoma" pitchFamily="34" charset="0"/>
                <a:cs typeface="Tahoma" pitchFamily="34" charset="0"/>
              </a:rPr>
              <a:t> rendeltetések</a:t>
            </a:r>
          </a:p>
        </p:txBody>
      </p:sp>
      <p:sp>
        <p:nvSpPr>
          <p:cNvPr id="396291" name="Rectangle 3"/>
          <p:cNvSpPr>
            <a:spLocks noGrp="1" noChangeArrowheads="1"/>
          </p:cNvSpPr>
          <p:nvPr>
            <p:ph type="body" idx="1"/>
          </p:nvPr>
        </p:nvSpPr>
        <p:spPr>
          <a:xfrm>
            <a:off x="457200" y="1268760"/>
            <a:ext cx="8229600" cy="5040560"/>
          </a:xfrm>
        </p:spPr>
        <p:txBody>
          <a:bodyPr/>
          <a:lstStyle/>
          <a:p>
            <a:pPr marL="609600" indent="-609600" eaLnBrk="1" hangingPunct="1">
              <a:buFontTx/>
              <a:buNone/>
            </a:pPr>
            <a:r>
              <a:rPr lang="hu-HU" altLang="hu-HU" sz="2400" b="1" dirty="0" smtClean="0">
                <a:solidFill>
                  <a:srgbClr val="FF9900"/>
                </a:solidFill>
                <a:latin typeface="Tahoma" pitchFamily="34" charset="0"/>
                <a:cs typeface="Tahoma" pitchFamily="34" charset="0"/>
              </a:rPr>
              <a:t>Közjóléti rendeltetések</a:t>
            </a:r>
            <a:r>
              <a:rPr lang="hu-HU" altLang="hu-HU" sz="2400" b="1" dirty="0" smtClean="0">
                <a:solidFill>
                  <a:srgbClr val="CC0000"/>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25. §/:</a:t>
            </a:r>
          </a:p>
          <a:p>
            <a:pPr marL="609600" indent="-609600" eaLnBrk="1" hangingPunct="1">
              <a:buFontTx/>
              <a:buNone/>
            </a:pPr>
            <a:r>
              <a:rPr lang="hu-HU" altLang="hu-HU" sz="2400" b="1" dirty="0" smtClean="0">
                <a:solidFill>
                  <a:srgbClr val="FF9900"/>
                </a:solidFill>
                <a:latin typeface="Tahoma" pitchFamily="34" charset="0"/>
                <a:cs typeface="Tahoma" pitchFamily="34" charset="0"/>
              </a:rPr>
              <a:t>b) parkerdő	,		e) vadaspark</a:t>
            </a:r>
          </a:p>
          <a:p>
            <a:pPr marL="609600" indent="-609600" eaLnBrk="1" hangingPunct="1">
              <a:buFontTx/>
              <a:buNone/>
            </a:pPr>
            <a:endParaRPr lang="hu-HU" altLang="hu-HU" sz="1800" b="1" dirty="0" smtClean="0">
              <a:solidFill>
                <a:srgbClr val="CC0000"/>
              </a:solidFill>
              <a:latin typeface="Tahoma" pitchFamily="34" charset="0"/>
              <a:cs typeface="Tahoma" pitchFamily="34" charset="0"/>
            </a:endParaRPr>
          </a:p>
          <a:p>
            <a:pPr marL="609600" indent="-609600" eaLnBrk="1" hangingPunct="1">
              <a:buFontTx/>
              <a:buNone/>
            </a:pPr>
            <a:r>
              <a:rPr lang="hu-HU" altLang="hu-HU" sz="2400" b="1" dirty="0" smtClean="0">
                <a:solidFill>
                  <a:srgbClr val="996633"/>
                </a:solidFill>
                <a:latin typeface="Tahoma" pitchFamily="34" charset="0"/>
                <a:cs typeface="Tahoma" pitchFamily="34" charset="0"/>
              </a:rPr>
              <a:t>Gazdasági rendeltetések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26. §/:</a:t>
            </a:r>
          </a:p>
          <a:p>
            <a:pPr marL="609600" indent="-609600" eaLnBrk="1" hangingPunct="1">
              <a:buFontTx/>
              <a:buNone/>
            </a:pPr>
            <a:r>
              <a:rPr lang="hu-HU" altLang="hu-HU" sz="2400" b="1" dirty="0" smtClean="0">
                <a:solidFill>
                  <a:srgbClr val="996633"/>
                </a:solidFill>
                <a:latin typeface="Tahoma" pitchFamily="34" charset="0"/>
                <a:cs typeface="Tahoma" pitchFamily="34" charset="0"/>
              </a:rPr>
              <a:t>a) faanyagtermelő,</a:t>
            </a:r>
          </a:p>
          <a:p>
            <a:pPr marL="609600" indent="-609600" eaLnBrk="1" hangingPunct="1">
              <a:buFontTx/>
              <a:buNone/>
            </a:pPr>
            <a:r>
              <a:rPr lang="hu-HU" altLang="hu-HU" sz="2400" b="1" dirty="0" smtClean="0">
                <a:solidFill>
                  <a:srgbClr val="996633"/>
                </a:solidFill>
                <a:latin typeface="Tahoma" pitchFamily="34" charset="0"/>
                <a:cs typeface="Tahoma" pitchFamily="34" charset="0"/>
              </a:rPr>
              <a:t>b) szaporítóanyag-termelő,</a:t>
            </a:r>
          </a:p>
          <a:p>
            <a:pPr marL="609600" indent="-609600" eaLnBrk="1" hangingPunct="1">
              <a:buFontTx/>
              <a:buNone/>
            </a:pPr>
            <a:r>
              <a:rPr lang="hu-HU" altLang="hu-HU" sz="2400" b="1" dirty="0" smtClean="0">
                <a:solidFill>
                  <a:srgbClr val="996633"/>
                </a:solidFill>
                <a:latin typeface="Tahoma" pitchFamily="34" charset="0"/>
                <a:cs typeface="Tahoma" pitchFamily="34" charset="0"/>
              </a:rPr>
              <a:t>c) vadaskert,</a:t>
            </a:r>
          </a:p>
          <a:p>
            <a:pPr marL="609600" indent="-609600" eaLnBrk="1" hangingPunct="1">
              <a:buFontTx/>
              <a:buNone/>
            </a:pPr>
            <a:r>
              <a:rPr lang="hu-HU" altLang="hu-HU" sz="2400" b="1" dirty="0" smtClean="0">
                <a:solidFill>
                  <a:srgbClr val="996633"/>
                </a:solidFill>
                <a:latin typeface="Tahoma" pitchFamily="34" charset="0"/>
                <a:cs typeface="Tahoma" pitchFamily="34" charset="0"/>
              </a:rPr>
              <a:t>d) földalatti gomba termelő,</a:t>
            </a:r>
          </a:p>
          <a:p>
            <a:pPr marL="609600" indent="-609600" eaLnBrk="1" hangingPunct="1">
              <a:buFontTx/>
              <a:buNone/>
            </a:pPr>
            <a:r>
              <a:rPr lang="hu-HU" altLang="hu-HU" sz="2400" b="1" dirty="0" smtClean="0">
                <a:solidFill>
                  <a:srgbClr val="996633"/>
                </a:solidFill>
                <a:latin typeface="Tahoma" pitchFamily="34" charset="0"/>
                <a:cs typeface="Tahoma" pitchFamily="34" charset="0"/>
              </a:rPr>
              <a:t>e) mezővédő, </a:t>
            </a:r>
          </a:p>
          <a:p>
            <a:pPr marL="609600" indent="-609600" eaLnBrk="1" hangingPunct="1">
              <a:buFontTx/>
              <a:buNone/>
            </a:pPr>
            <a:r>
              <a:rPr lang="hu-HU" altLang="hu-HU" sz="2400" b="1" dirty="0" smtClean="0">
                <a:solidFill>
                  <a:srgbClr val="996633"/>
                </a:solidFill>
                <a:latin typeface="Tahoma" pitchFamily="34" charset="0"/>
                <a:cs typeface="Tahoma" pitchFamily="34" charset="0"/>
              </a:rPr>
              <a:t>f) tanerdő, g) kísérleti, </a:t>
            </a:r>
          </a:p>
          <a:p>
            <a:pPr marL="609600" indent="-609600" eaLnBrk="1" hangingPunct="1">
              <a:buFontTx/>
              <a:buNone/>
            </a:pPr>
            <a:r>
              <a:rPr lang="hu-HU" altLang="hu-HU" sz="2400" b="1" dirty="0" smtClean="0">
                <a:solidFill>
                  <a:srgbClr val="996633"/>
                </a:solidFill>
                <a:latin typeface="Tahoma" pitchFamily="34" charset="0"/>
                <a:cs typeface="Tahoma" pitchFamily="34" charset="0"/>
              </a:rPr>
              <a:t>h) erdészeti génrezervátum.</a:t>
            </a:r>
          </a:p>
        </p:txBody>
      </p:sp>
      <p:sp>
        <p:nvSpPr>
          <p:cNvPr id="396292" name="Line 4"/>
          <p:cNvSpPr>
            <a:spLocks noChangeShapeType="1"/>
          </p:cNvSpPr>
          <p:nvPr/>
        </p:nvSpPr>
        <p:spPr bwMode="auto">
          <a:xfrm flipV="1">
            <a:off x="2411413" y="2924175"/>
            <a:ext cx="1728787" cy="18732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96293" name="Line 5"/>
          <p:cNvSpPr>
            <a:spLocks noChangeShapeType="1"/>
          </p:cNvSpPr>
          <p:nvPr/>
        </p:nvSpPr>
        <p:spPr bwMode="auto">
          <a:xfrm flipV="1">
            <a:off x="2627313" y="2924175"/>
            <a:ext cx="1368425" cy="19446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96294" name="Line 7"/>
          <p:cNvSpPr>
            <a:spLocks noChangeShapeType="1"/>
          </p:cNvSpPr>
          <p:nvPr/>
        </p:nvSpPr>
        <p:spPr bwMode="auto">
          <a:xfrm flipH="1">
            <a:off x="2627312" y="2130986"/>
            <a:ext cx="2412773" cy="1946086"/>
          </a:xfrm>
          <a:prstGeom prst="line">
            <a:avLst/>
          </a:prstGeom>
          <a:noFill/>
          <a:ln w="254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536" y="0"/>
            <a:ext cx="8280920" cy="1340768"/>
          </a:xfrm>
        </p:spPr>
        <p:txBody>
          <a:bodyPr/>
          <a:lstStyle/>
          <a:p>
            <a:r>
              <a:rPr lang="hu-HU" altLang="hu-HU" sz="3100" b="1" dirty="0">
                <a:solidFill>
                  <a:srgbClr val="008000"/>
                </a:solidFill>
                <a:latin typeface="Tahoma" pitchFamily="34" charset="0"/>
                <a:cs typeface="Tahoma" pitchFamily="34" charset="0"/>
              </a:rPr>
              <a:t>Az erdő </a:t>
            </a:r>
            <a:r>
              <a:rPr lang="hu-HU" altLang="hu-HU" sz="3100" b="1" dirty="0" smtClean="0">
                <a:solidFill>
                  <a:srgbClr val="008000"/>
                </a:solidFill>
                <a:latin typeface="Tahoma" pitchFamily="34" charset="0"/>
                <a:cs typeface="Tahoma" pitchFamily="34" charset="0"/>
              </a:rPr>
              <a:t>rendeltetéséhez kapcsolódó szabályok </a:t>
            </a:r>
            <a:r>
              <a:rPr lang="hu-HU" altLang="hu-HU" sz="3000" dirty="0" smtClean="0">
                <a:solidFill>
                  <a:schemeClr val="tx1"/>
                </a:solidFill>
                <a:latin typeface="Tahoma" pitchFamily="34" charset="0"/>
                <a:cs typeface="Tahoma" pitchFamily="34" charset="0"/>
              </a:rPr>
              <a:t>/</a:t>
            </a:r>
            <a:r>
              <a:rPr lang="hu-HU" altLang="hu-HU" sz="3000" dirty="0" err="1" smtClean="0">
                <a:solidFill>
                  <a:schemeClr val="tx1"/>
                </a:solidFill>
                <a:latin typeface="Tahoma" pitchFamily="34" charset="0"/>
                <a:cs typeface="Tahoma" pitchFamily="34" charset="0"/>
              </a:rPr>
              <a:t>Evt</a:t>
            </a:r>
            <a:r>
              <a:rPr lang="hu-HU" altLang="hu-HU" sz="3000" dirty="0" smtClean="0">
                <a:solidFill>
                  <a:schemeClr val="tx1"/>
                </a:solidFill>
                <a:latin typeface="Tahoma" pitchFamily="34" charset="0"/>
                <a:cs typeface="Tahoma" pitchFamily="34" charset="0"/>
              </a:rPr>
              <a:t>. 27 – 28/A. §/</a:t>
            </a:r>
            <a:endParaRPr lang="hu-HU" sz="3000" dirty="0">
              <a:solidFill>
                <a:schemeClr val="tx1"/>
              </a:solidFill>
            </a:endParaRPr>
          </a:p>
        </p:txBody>
      </p:sp>
      <p:sp>
        <p:nvSpPr>
          <p:cNvPr id="3" name="Tartalom helye 2"/>
          <p:cNvSpPr>
            <a:spLocks noGrp="1"/>
          </p:cNvSpPr>
          <p:nvPr>
            <p:ph idx="1"/>
          </p:nvPr>
        </p:nvSpPr>
        <p:spPr>
          <a:xfrm>
            <a:off x="457200" y="1412776"/>
            <a:ext cx="8229600" cy="4824536"/>
          </a:xfrm>
        </p:spPr>
        <p:txBody>
          <a:bodyPr/>
          <a:lstStyle/>
          <a:p>
            <a:pPr marL="0" indent="0">
              <a:buNone/>
            </a:pPr>
            <a:r>
              <a:rPr lang="hu-HU" sz="1900" dirty="0" smtClean="0">
                <a:latin typeface="Tahoma" panose="020B0604030504040204" pitchFamily="34" charset="0"/>
                <a:ea typeface="Tahoma" panose="020B0604030504040204" pitchFamily="34" charset="0"/>
                <a:cs typeface="Tahoma" panose="020B0604030504040204" pitchFamily="34" charset="0"/>
              </a:rPr>
              <a:t>Az erdő egyes rendeltetéséhez az </a:t>
            </a:r>
            <a:r>
              <a:rPr lang="hu-HU" sz="1900" dirty="0" err="1" smtClean="0">
                <a:latin typeface="Tahoma" panose="020B0604030504040204" pitchFamily="34" charset="0"/>
                <a:ea typeface="Tahoma" panose="020B0604030504040204" pitchFamily="34" charset="0"/>
                <a:cs typeface="Tahoma" panose="020B0604030504040204" pitchFamily="34" charset="0"/>
              </a:rPr>
              <a:t>Evt.-ben</a:t>
            </a:r>
            <a:r>
              <a:rPr lang="hu-HU" sz="1900" dirty="0" smtClean="0">
                <a:latin typeface="Tahoma" panose="020B0604030504040204" pitchFamily="34" charset="0"/>
                <a:ea typeface="Tahoma" panose="020B0604030504040204" pitchFamily="34" charset="0"/>
                <a:cs typeface="Tahoma" panose="020B0604030504040204" pitchFamily="34" charset="0"/>
              </a:rPr>
              <a:t> meghatározott különös erdőgazdálkodási szabályok kapcsolódnak. </a:t>
            </a:r>
          </a:p>
          <a:p>
            <a:pPr marL="0" indent="0">
              <a:buNone/>
            </a:pP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A természetvédelmi hatóság kezdeményezésére az erdészeti hatóság elrendelheti</a:t>
            </a:r>
            <a:r>
              <a:rPr lang="hu-HU" sz="1900" dirty="0" smtClean="0">
                <a:latin typeface="Tahoma" panose="020B0604030504040204" pitchFamily="34" charset="0"/>
                <a:ea typeface="Tahoma" panose="020B0604030504040204" pitchFamily="34" charset="0"/>
                <a:cs typeface="Tahoma" panose="020B0604030504040204" pitchFamily="34" charset="0"/>
              </a:rPr>
              <a:t> például </a:t>
            </a:r>
            <a:r>
              <a:rPr lang="hu-HU" sz="19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természetvédelmi rendeltetés</a:t>
            </a:r>
            <a:r>
              <a:rPr lang="hu-HU" sz="1900" dirty="0" smtClean="0">
                <a:latin typeface="Tahoma" panose="020B0604030504040204" pitchFamily="34" charset="0"/>
                <a:ea typeface="Tahoma" panose="020B0604030504040204" pitchFamily="34" charset="0"/>
                <a:cs typeface="Tahoma" panose="020B0604030504040204" pitchFamily="34" charset="0"/>
              </a:rPr>
              <a:t> és </a:t>
            </a:r>
            <a:r>
              <a:rPr lang="hu-HU" sz="1900" b="1"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sz="19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rendeltetés </a:t>
            </a:r>
            <a:r>
              <a:rPr lang="hu-HU" sz="1900" dirty="0" smtClean="0">
                <a:latin typeface="Tahoma" panose="020B0604030504040204" pitchFamily="34" charset="0"/>
                <a:ea typeface="Tahoma" panose="020B0604030504040204" pitchFamily="34" charset="0"/>
                <a:cs typeface="Tahoma" panose="020B0604030504040204" pitchFamily="34" charset="0"/>
              </a:rPr>
              <a:t>esetén: </a:t>
            </a:r>
          </a:p>
          <a:p>
            <a:pPr marL="0" indent="0">
              <a:buNone/>
            </a:pPr>
            <a:r>
              <a:rPr lang="hu-HU" sz="1900" b="1" dirty="0" smtClean="0">
                <a:latin typeface="Tahoma" panose="020B0604030504040204" pitchFamily="34" charset="0"/>
                <a:ea typeface="Tahoma" panose="020B0604030504040204" pitchFamily="34" charset="0"/>
                <a:cs typeface="Tahoma" panose="020B0604030504040204" pitchFamily="34" charset="0"/>
              </a:rPr>
              <a:t>-</a:t>
            </a:r>
            <a:r>
              <a:rPr lang="hu-HU" sz="1900" dirty="0">
                <a:latin typeface="Tahoma" panose="020B0604030504040204" pitchFamily="34" charset="0"/>
                <a:ea typeface="Tahoma" panose="020B0604030504040204" pitchFamily="34" charset="0"/>
                <a:cs typeface="Tahoma" panose="020B0604030504040204" pitchFamily="34" charset="0"/>
              </a:rPr>
              <a:t> </a:t>
            </a:r>
            <a:r>
              <a:rPr lang="hu-HU" sz="1900" dirty="0">
                <a:solidFill>
                  <a:srgbClr val="000000"/>
                </a:solidFill>
                <a:latin typeface="Tahoma" panose="020B0604030504040204" pitchFamily="34" charset="0"/>
                <a:ea typeface="Tahoma" panose="020B0604030504040204" pitchFamily="34" charset="0"/>
                <a:cs typeface="Tahoma" panose="020B0604030504040204" pitchFamily="34" charset="0"/>
              </a:rPr>
              <a:t>természetes vagy </a:t>
            </a:r>
            <a:r>
              <a:rPr lang="hu-HU" sz="1900" dirty="0" err="1">
                <a:solidFill>
                  <a:srgbClr val="000000"/>
                </a:solidFill>
                <a:latin typeface="Tahoma" panose="020B0604030504040204" pitchFamily="34" charset="0"/>
                <a:ea typeface="Tahoma" panose="020B0604030504040204" pitchFamily="34" charset="0"/>
                <a:cs typeface="Tahoma" panose="020B0604030504040204" pitchFamily="34" charset="0"/>
              </a:rPr>
              <a:t>természetközeli</a:t>
            </a:r>
            <a:r>
              <a:rPr lang="hu-HU" sz="1900" dirty="0">
                <a:solidFill>
                  <a:srgbClr val="000000"/>
                </a:solidFill>
                <a:latin typeface="Tahoma" panose="020B0604030504040204" pitchFamily="34" charset="0"/>
                <a:ea typeface="Tahoma" panose="020B0604030504040204" pitchFamily="34" charset="0"/>
                <a:cs typeface="Tahoma" panose="020B0604030504040204" pitchFamily="34" charset="0"/>
              </a:rPr>
              <a:t> természetességi állapotú </a:t>
            </a:r>
            <a:r>
              <a:rPr lang="hu-HU"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erdőben a </a:t>
            </a:r>
            <a:r>
              <a:rPr lang="hu-HU" sz="1900" dirty="0" smtClean="0">
                <a:latin typeface="Tahoma" panose="020B0604030504040204" pitchFamily="34" charset="0"/>
                <a:ea typeface="Tahoma" panose="020B0604030504040204" pitchFamily="34" charset="0"/>
                <a:cs typeface="Tahoma" panose="020B0604030504040204" pitchFamily="34" charset="0"/>
              </a:rPr>
              <a:t>véghasználatok során </a:t>
            </a:r>
            <a:r>
              <a:rPr lang="hu-HU" sz="1900" dirty="0" err="1" smtClean="0">
                <a:latin typeface="Tahoma" panose="020B0604030504040204" pitchFamily="34" charset="0"/>
                <a:ea typeface="Tahoma" panose="020B0604030504040204" pitchFamily="34" charset="0"/>
                <a:cs typeface="Tahoma" panose="020B0604030504040204" pitchFamily="34" charset="0"/>
              </a:rPr>
              <a:t>hagyásfák</a:t>
            </a:r>
            <a:r>
              <a:rPr lang="hu-HU" sz="1900" dirty="0" smtClean="0">
                <a:latin typeface="Tahoma" panose="020B0604030504040204" pitchFamily="34" charset="0"/>
                <a:ea typeface="Tahoma" panose="020B0604030504040204" pitchFamily="34" charset="0"/>
                <a:cs typeface="Tahoma" panose="020B0604030504040204" pitchFamily="34" charset="0"/>
              </a:rPr>
              <a:t>, </a:t>
            </a:r>
            <a:r>
              <a:rPr lang="hu-HU" sz="1900" dirty="0" err="1" smtClean="0">
                <a:latin typeface="Tahoma" panose="020B0604030504040204" pitchFamily="34" charset="0"/>
                <a:ea typeface="Tahoma" panose="020B0604030504040204" pitchFamily="34" charset="0"/>
                <a:cs typeface="Tahoma" panose="020B0604030504040204" pitchFamily="34" charset="0"/>
              </a:rPr>
              <a:t>hagyásfacsoportok</a:t>
            </a:r>
            <a:r>
              <a:rPr lang="hu-HU" sz="1900" dirty="0" smtClean="0">
                <a:latin typeface="Tahoma" panose="020B0604030504040204" pitchFamily="34" charset="0"/>
                <a:ea typeface="Tahoma" panose="020B0604030504040204" pitchFamily="34" charset="0"/>
                <a:cs typeface="Tahoma" panose="020B0604030504040204" pitchFamily="34" charset="0"/>
              </a:rPr>
              <a:t> visszahagyását             az érintett terület </a:t>
            </a: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5 %-os</a:t>
            </a:r>
            <a:r>
              <a:rPr lang="hu-HU" sz="1900" dirty="0" smtClean="0">
                <a:latin typeface="Tahoma" panose="020B0604030504040204" pitchFamily="34" charset="0"/>
                <a:ea typeface="Tahoma" panose="020B0604030504040204" pitchFamily="34" charset="0"/>
                <a:cs typeface="Tahoma" panose="020B0604030504040204" pitchFamily="34" charset="0"/>
              </a:rPr>
              <a:t> mértékéig, a nevelővágások során pedig holt faanyag visszahagyását </a:t>
            </a: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5 m³/ha</a:t>
            </a:r>
            <a:r>
              <a:rPr lang="hu-HU" sz="1900" dirty="0" smtClean="0">
                <a:latin typeface="Tahoma" panose="020B0604030504040204" pitchFamily="34" charset="0"/>
                <a:ea typeface="Tahoma" panose="020B0604030504040204" pitchFamily="34" charset="0"/>
                <a:cs typeface="Tahoma" panose="020B0604030504040204" pitchFamily="34" charset="0"/>
              </a:rPr>
              <a:t> mennyiségig,</a:t>
            </a:r>
          </a:p>
          <a:p>
            <a:pPr marL="0" indent="0">
              <a:buNone/>
            </a:pPr>
            <a:r>
              <a:rPr lang="hu-HU" sz="1900" b="1" dirty="0" smtClean="0">
                <a:latin typeface="Tahoma" panose="020B0604030504040204" pitchFamily="34" charset="0"/>
                <a:ea typeface="Tahoma" panose="020B0604030504040204" pitchFamily="34" charset="0"/>
                <a:cs typeface="Tahoma" panose="020B0604030504040204" pitchFamily="34" charset="0"/>
              </a:rPr>
              <a:t>-</a:t>
            </a:r>
            <a:r>
              <a:rPr lang="hu-HU" sz="1900" dirty="0" smtClean="0">
                <a:latin typeface="Tahoma" panose="020B0604030504040204" pitchFamily="34" charset="0"/>
                <a:ea typeface="Tahoma" panose="020B0604030504040204" pitchFamily="34" charset="0"/>
                <a:cs typeface="Tahoma" panose="020B0604030504040204" pitchFamily="34" charset="0"/>
              </a:rPr>
              <a:t> természetes, </a:t>
            </a:r>
            <a:r>
              <a:rPr lang="hu-HU" sz="1900" dirty="0" err="1" smtClean="0">
                <a:latin typeface="Tahoma" panose="020B0604030504040204" pitchFamily="34" charset="0"/>
                <a:ea typeface="Tahoma" panose="020B0604030504040204" pitchFamily="34" charset="0"/>
                <a:cs typeface="Tahoma" panose="020B0604030504040204" pitchFamily="34" charset="0"/>
              </a:rPr>
              <a:t>természetközeli</a:t>
            </a:r>
            <a:r>
              <a:rPr lang="hu-HU" sz="1900" dirty="0" smtClean="0">
                <a:latin typeface="Tahoma" panose="020B0604030504040204" pitchFamily="34" charset="0"/>
                <a:ea typeface="Tahoma" panose="020B0604030504040204" pitchFamily="34" charset="0"/>
                <a:cs typeface="Tahoma" panose="020B0604030504040204" pitchFamily="34" charset="0"/>
              </a:rPr>
              <a:t>, származék és átmeneti erdőben az erdőgazdálkodás természetvédelmi célú időbeli korlátozását </a:t>
            </a: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április 1-től július 15-ig</a:t>
            </a:r>
            <a:r>
              <a:rPr lang="hu-HU" sz="1900" dirty="0" smtClean="0">
                <a:latin typeface="Tahoma" panose="020B0604030504040204" pitchFamily="34" charset="0"/>
                <a:ea typeface="Tahoma" panose="020B0604030504040204" pitchFamily="34" charset="0"/>
                <a:cs typeface="Tahoma" panose="020B0604030504040204" pitchFamily="34" charset="0"/>
              </a:rPr>
              <a:t> terjedő időszakban,</a:t>
            </a:r>
          </a:p>
          <a:p>
            <a:pPr marL="0" indent="0">
              <a:buNone/>
            </a:pPr>
            <a:r>
              <a:rPr lang="hu-HU" sz="1900" b="1" dirty="0" smtClean="0">
                <a:latin typeface="Tahoma" panose="020B0604030504040204" pitchFamily="34" charset="0"/>
                <a:ea typeface="Tahoma" panose="020B0604030504040204" pitchFamily="34" charset="0"/>
                <a:cs typeface="Tahoma" panose="020B0604030504040204" pitchFamily="34" charset="0"/>
              </a:rPr>
              <a:t>-</a:t>
            </a:r>
            <a:r>
              <a:rPr lang="hu-HU" sz="1900" dirty="0" smtClean="0">
                <a:latin typeface="Tahoma" panose="020B0604030504040204" pitchFamily="34" charset="0"/>
                <a:ea typeface="Tahoma" panose="020B0604030504040204" pitchFamily="34" charset="0"/>
                <a:cs typeface="Tahoma" panose="020B0604030504040204" pitchFamily="34" charset="0"/>
              </a:rPr>
              <a:t> meghatározott természetvédelmi érdekből (pl. fokozottan védett faj védelmére) </a:t>
            </a: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50 m sugarú körben</a:t>
            </a:r>
            <a:r>
              <a:rPr lang="hu-HU" sz="1900" dirty="0" smtClean="0">
                <a:latin typeface="Tahoma" panose="020B0604030504040204" pitchFamily="34" charset="0"/>
                <a:ea typeface="Tahoma" panose="020B0604030504040204" pitchFamily="34" charset="0"/>
                <a:cs typeface="Tahoma" panose="020B0604030504040204" pitchFamily="34" charset="0"/>
              </a:rPr>
              <a:t> a fakitermelés teljes korlátozását, </a:t>
            </a: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 m sugarú körben</a:t>
            </a:r>
            <a:r>
              <a:rPr lang="hu-HU" sz="1900" dirty="0" smtClean="0">
                <a:latin typeface="Tahoma" panose="020B0604030504040204" pitchFamily="34" charset="0"/>
                <a:ea typeface="Tahoma" panose="020B0604030504040204" pitchFamily="34" charset="0"/>
                <a:cs typeface="Tahoma" panose="020B0604030504040204" pitchFamily="34" charset="0"/>
              </a:rPr>
              <a:t> az erdőgazdálkodási tevékenység időbeli korlátozását.</a:t>
            </a:r>
          </a:p>
          <a:p>
            <a:pPr>
              <a:buFontTx/>
              <a:buChar char="-"/>
            </a:pPr>
            <a:endParaRPr lang="hu-HU" sz="2400" dirty="0"/>
          </a:p>
        </p:txBody>
      </p:sp>
    </p:spTree>
    <p:extLst>
      <p:ext uri="{BB962C8B-B14F-4D97-AF65-F5344CB8AC3E}">
        <p14:creationId xmlns:p14="http://schemas.microsoft.com/office/powerpoint/2010/main" val="853518919"/>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457200" y="1"/>
            <a:ext cx="8229600" cy="1196751"/>
          </a:xfrm>
        </p:spPr>
        <p:txBody>
          <a:bodyPr/>
          <a:lstStyle/>
          <a:p>
            <a:pPr eaLnBrk="1" hangingPunct="1"/>
            <a:r>
              <a:rPr lang="hu-HU" altLang="hu-HU" sz="3100" b="1" dirty="0" smtClean="0">
                <a:solidFill>
                  <a:srgbClr val="008000"/>
                </a:solidFill>
                <a:latin typeface="Tahoma" pitchFamily="34" charset="0"/>
                <a:cs typeface="Tahoma" pitchFamily="34" charset="0"/>
              </a:rPr>
              <a:t>Az erdőgazdálkodás üzemmódja </a:t>
            </a:r>
            <a:br>
              <a:rPr lang="hu-HU" altLang="hu-HU" sz="3100" b="1" dirty="0" smtClean="0">
                <a:solidFill>
                  <a:srgbClr val="008000"/>
                </a:solidFill>
                <a:latin typeface="Tahoma" pitchFamily="34" charset="0"/>
                <a:cs typeface="Tahoma" pitchFamily="34" charset="0"/>
              </a:rPr>
            </a:br>
            <a:r>
              <a:rPr lang="hu-HU" altLang="hu-HU" sz="3000" dirty="0" smtClean="0">
                <a:solidFill>
                  <a:schemeClr val="tx1"/>
                </a:solidFill>
                <a:latin typeface="Tahoma" pitchFamily="34" charset="0"/>
                <a:cs typeface="Tahoma" pitchFamily="34" charset="0"/>
              </a:rPr>
              <a:t>/</a:t>
            </a:r>
            <a:r>
              <a:rPr lang="hu-HU" altLang="hu-HU" sz="3000" dirty="0" err="1" smtClean="0">
                <a:solidFill>
                  <a:schemeClr val="tx1"/>
                </a:solidFill>
                <a:latin typeface="Tahoma" pitchFamily="34" charset="0"/>
                <a:cs typeface="Tahoma" pitchFamily="34" charset="0"/>
              </a:rPr>
              <a:t>Evt</a:t>
            </a:r>
            <a:r>
              <a:rPr lang="hu-HU" altLang="hu-HU" sz="3000" dirty="0" smtClean="0">
                <a:solidFill>
                  <a:schemeClr val="tx1"/>
                </a:solidFill>
                <a:latin typeface="Tahoma" pitchFamily="34" charset="0"/>
                <a:cs typeface="Tahoma" pitchFamily="34" charset="0"/>
              </a:rPr>
              <a:t>. 29. §/</a:t>
            </a:r>
          </a:p>
        </p:txBody>
      </p:sp>
      <p:sp>
        <p:nvSpPr>
          <p:cNvPr id="397315" name="Rectangle 3"/>
          <p:cNvSpPr>
            <a:spLocks noGrp="1" noChangeArrowheads="1"/>
          </p:cNvSpPr>
          <p:nvPr>
            <p:ph type="body" idx="1"/>
          </p:nvPr>
        </p:nvSpPr>
        <p:spPr>
          <a:xfrm>
            <a:off x="457200" y="1268760"/>
            <a:ext cx="8229600" cy="5184576"/>
          </a:xfrm>
        </p:spPr>
        <p:txBody>
          <a:bodyPr/>
          <a:lstStyle/>
          <a:p>
            <a:pPr marL="609600" indent="-609600" eaLnBrk="1" hangingPunct="1">
              <a:lnSpc>
                <a:spcPct val="80000"/>
              </a:lnSpc>
              <a:buFontTx/>
              <a:buNone/>
            </a:pPr>
            <a:r>
              <a:rPr lang="hu-HU" altLang="hu-HU" sz="2400" b="1" dirty="0" smtClean="0">
                <a:solidFill>
                  <a:srgbClr val="008000"/>
                </a:solidFill>
                <a:latin typeface="Tahoma" pitchFamily="34" charset="0"/>
                <a:cs typeface="Tahoma" pitchFamily="34" charset="0"/>
              </a:rPr>
              <a:t>Az erdőgazdálkodás üzemmódja</a:t>
            </a:r>
            <a:endParaRPr lang="hu-HU" altLang="hu-HU" sz="2400" dirty="0" smtClean="0">
              <a:latin typeface="Tahoma" pitchFamily="34" charset="0"/>
              <a:cs typeface="Tahoma" pitchFamily="34" charset="0"/>
            </a:endParaRPr>
          </a:p>
          <a:p>
            <a:pPr marL="609600" indent="-609600" eaLnBrk="1" hangingPunct="1">
              <a:lnSpc>
                <a:spcPct val="80000"/>
              </a:lnSpc>
              <a:buFontTx/>
              <a:buNone/>
            </a:pPr>
            <a:r>
              <a:rPr lang="hu-HU" altLang="hu-HU" sz="2200" dirty="0" smtClean="0">
                <a:latin typeface="Tahoma" pitchFamily="34" charset="0"/>
                <a:cs typeface="Tahoma" pitchFamily="34" charset="0"/>
              </a:rPr>
              <a:t>az alkalmazandó </a:t>
            </a:r>
            <a:r>
              <a:rPr lang="hu-HU" altLang="hu-HU" sz="2200" dirty="0" err="1" smtClean="0">
                <a:latin typeface="Tahoma" pitchFamily="34" charset="0"/>
                <a:cs typeface="Tahoma" pitchFamily="34" charset="0"/>
              </a:rPr>
              <a:t>erdőfelújítási</a:t>
            </a:r>
            <a:r>
              <a:rPr lang="hu-HU" altLang="hu-HU" sz="2200" dirty="0" smtClean="0">
                <a:latin typeface="Tahoma" pitchFamily="34" charset="0"/>
                <a:cs typeface="Tahoma" pitchFamily="34" charset="0"/>
              </a:rPr>
              <a:t> és faállomány-gazdálkodási </a:t>
            </a:r>
          </a:p>
          <a:p>
            <a:pPr marL="609600" indent="-609600" eaLnBrk="1" hangingPunct="1">
              <a:lnSpc>
                <a:spcPct val="80000"/>
              </a:lnSpc>
              <a:buFontTx/>
              <a:buNone/>
            </a:pPr>
            <a:r>
              <a:rPr lang="hu-HU" altLang="hu-HU" sz="2200" dirty="0">
                <a:latin typeface="Tahoma" pitchFamily="34" charset="0"/>
                <a:cs typeface="Tahoma" pitchFamily="34" charset="0"/>
              </a:rPr>
              <a:t>m</a:t>
            </a:r>
            <a:r>
              <a:rPr lang="hu-HU" altLang="hu-HU" sz="2200" dirty="0" smtClean="0">
                <a:latin typeface="Tahoma" pitchFamily="34" charset="0"/>
                <a:cs typeface="Tahoma" pitchFamily="34" charset="0"/>
              </a:rPr>
              <a:t>ódszerek és eljárások átfogó rendszere, amely lehet:</a:t>
            </a:r>
          </a:p>
          <a:p>
            <a:pPr marL="0" indent="0" eaLnBrk="1" hangingPunct="1">
              <a:lnSpc>
                <a:spcPct val="80000"/>
              </a:lnSpc>
              <a:buNone/>
            </a:pPr>
            <a:r>
              <a:rPr lang="hu-HU" altLang="hu-HU" sz="2200" b="1" dirty="0" smtClean="0">
                <a:solidFill>
                  <a:srgbClr val="008000"/>
                </a:solidFill>
                <a:latin typeface="Tahoma" pitchFamily="34" charset="0"/>
                <a:cs typeface="Tahoma" pitchFamily="34" charset="0"/>
              </a:rPr>
              <a:t>a) vágásos üzemmód </a:t>
            </a:r>
            <a:r>
              <a:rPr lang="hu-HU" altLang="hu-HU" sz="2200" dirty="0" smtClean="0">
                <a:latin typeface="Tahoma" pitchFamily="34" charset="0"/>
                <a:cs typeface="Tahoma" pitchFamily="34" charset="0"/>
              </a:rPr>
              <a:t>(közel egykorú faállomány fenntartása,</a:t>
            </a:r>
            <a:r>
              <a:rPr lang="hu-HU" altLang="hu-HU" sz="2200" b="1" dirty="0">
                <a:solidFill>
                  <a:srgbClr val="008000"/>
                </a:solidFill>
                <a:latin typeface="Tahoma" pitchFamily="34" charset="0"/>
                <a:cs typeface="Tahoma" pitchFamily="34" charset="0"/>
              </a:rPr>
              <a:t> </a:t>
            </a:r>
            <a:endParaRPr lang="hu-HU" altLang="hu-HU" sz="2200" b="1" dirty="0" smtClean="0">
              <a:solidFill>
                <a:srgbClr val="008000"/>
              </a:solidFill>
              <a:latin typeface="Tahoma" pitchFamily="34" charset="0"/>
              <a:cs typeface="Tahoma" pitchFamily="34" charset="0"/>
            </a:endParaRPr>
          </a:p>
          <a:p>
            <a:pPr marL="0" indent="0" eaLnBrk="1" hangingPunct="1">
              <a:lnSpc>
                <a:spcPct val="80000"/>
              </a:lnSpc>
              <a:buNone/>
            </a:pPr>
            <a:r>
              <a:rPr lang="hu-HU" altLang="hu-HU" sz="2200" dirty="0" smtClean="0">
                <a:latin typeface="Tahoma" pitchFamily="34" charset="0"/>
                <a:cs typeface="Tahoma" pitchFamily="34" charset="0"/>
              </a:rPr>
              <a:t>rendszeres ciklikussággal véghasználatok),</a:t>
            </a:r>
          </a:p>
          <a:p>
            <a:pPr marL="609600" indent="-609600" eaLnBrk="1" hangingPunct="1">
              <a:lnSpc>
                <a:spcPct val="80000"/>
              </a:lnSpc>
              <a:buFontTx/>
              <a:buNone/>
            </a:pPr>
            <a:r>
              <a:rPr lang="hu-HU" altLang="hu-HU" sz="2200" b="1" dirty="0" smtClean="0">
                <a:solidFill>
                  <a:srgbClr val="008000"/>
                </a:solidFill>
                <a:latin typeface="Tahoma" pitchFamily="34" charset="0"/>
                <a:cs typeface="Tahoma" pitchFamily="34" charset="0"/>
              </a:rPr>
              <a:t>b) </a:t>
            </a:r>
            <a:r>
              <a:rPr lang="hu-HU" altLang="hu-HU" sz="2200" b="1" dirty="0">
                <a:solidFill>
                  <a:srgbClr val="008000"/>
                </a:solidFill>
                <a:latin typeface="Tahoma" pitchFamily="34" charset="0"/>
                <a:cs typeface="Tahoma" pitchFamily="34" charset="0"/>
              </a:rPr>
              <a:t>ö</a:t>
            </a:r>
            <a:r>
              <a:rPr lang="hu-HU" altLang="hu-HU" sz="2200" b="1" dirty="0" smtClean="0">
                <a:solidFill>
                  <a:srgbClr val="008000"/>
                </a:solidFill>
                <a:latin typeface="Tahoma" pitchFamily="34" charset="0"/>
                <a:cs typeface="Tahoma" pitchFamily="34" charset="0"/>
              </a:rPr>
              <a:t>rökerdő </a:t>
            </a:r>
            <a:r>
              <a:rPr lang="hu-HU" altLang="hu-HU" sz="2200" dirty="0" smtClean="0">
                <a:solidFill>
                  <a:srgbClr val="008000"/>
                </a:solidFill>
                <a:latin typeface="Tahoma" pitchFamily="34" charset="0"/>
                <a:cs typeface="Tahoma" pitchFamily="34" charset="0"/>
              </a:rPr>
              <a:t>(szálaló)</a:t>
            </a:r>
            <a:r>
              <a:rPr lang="hu-HU" altLang="hu-HU" sz="2200" b="1" dirty="0">
                <a:solidFill>
                  <a:srgbClr val="0080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üzemmód</a:t>
            </a:r>
            <a:r>
              <a:rPr lang="hu-HU" altLang="hu-HU" sz="2200" b="1" dirty="0">
                <a:solidFill>
                  <a:srgbClr val="008000"/>
                </a:solidFill>
                <a:latin typeface="Tahoma" pitchFamily="34" charset="0"/>
                <a:cs typeface="Tahoma" pitchFamily="34" charset="0"/>
              </a:rPr>
              <a:t> </a:t>
            </a:r>
            <a:endParaRPr lang="hu-HU" altLang="hu-HU" sz="2200" b="1" dirty="0" smtClean="0">
              <a:solidFill>
                <a:srgbClr val="008000"/>
              </a:solidFill>
              <a:latin typeface="Tahoma" pitchFamily="34" charset="0"/>
              <a:cs typeface="Tahoma" pitchFamily="34" charset="0"/>
            </a:endParaRPr>
          </a:p>
          <a:p>
            <a:pPr marL="609600" indent="-609600" eaLnBrk="1" hangingPunct="1">
              <a:lnSpc>
                <a:spcPct val="80000"/>
              </a:lnSpc>
              <a:buFontTx/>
              <a:buNone/>
            </a:pPr>
            <a:r>
              <a:rPr lang="hu-HU" altLang="hu-HU" sz="2200" dirty="0" smtClean="0">
                <a:latin typeface="Tahoma" pitchFamily="34" charset="0"/>
                <a:cs typeface="Tahoma" pitchFamily="34" charset="0"/>
              </a:rPr>
              <a:t>(folyamatos erdőborítás, változatos erdőszerkezet, nincs felújítási </a:t>
            </a:r>
          </a:p>
          <a:p>
            <a:pPr marL="609600" indent="-609600" eaLnBrk="1" hangingPunct="1">
              <a:lnSpc>
                <a:spcPct val="80000"/>
              </a:lnSpc>
              <a:buFontTx/>
              <a:buNone/>
            </a:pPr>
            <a:r>
              <a:rPr lang="hu-HU" altLang="hu-HU" sz="2200" dirty="0" smtClean="0">
                <a:latin typeface="Tahoma" pitchFamily="34" charset="0"/>
                <a:cs typeface="Tahoma" pitchFamily="34" charset="0"/>
              </a:rPr>
              <a:t>kötelezettséget keletkeztető véghasználati fakitermelés),</a:t>
            </a:r>
          </a:p>
          <a:p>
            <a:pPr marL="609600" indent="-609600" eaLnBrk="1" hangingPunct="1">
              <a:lnSpc>
                <a:spcPct val="80000"/>
              </a:lnSpc>
              <a:buFontTx/>
              <a:buNone/>
            </a:pPr>
            <a:r>
              <a:rPr lang="hu-HU" altLang="hu-HU" sz="2200" b="1" dirty="0" smtClean="0">
                <a:solidFill>
                  <a:srgbClr val="008000"/>
                </a:solidFill>
                <a:latin typeface="Tahoma" pitchFamily="34" charset="0"/>
                <a:cs typeface="Tahoma" pitchFamily="34" charset="0"/>
              </a:rPr>
              <a:t>c) </a:t>
            </a:r>
            <a:r>
              <a:rPr lang="hu-HU" altLang="hu-HU" sz="2200" b="1" dirty="0">
                <a:solidFill>
                  <a:srgbClr val="008000"/>
                </a:solidFill>
                <a:latin typeface="Tahoma" pitchFamily="34" charset="0"/>
                <a:cs typeface="Tahoma" pitchFamily="34" charset="0"/>
              </a:rPr>
              <a:t>á</a:t>
            </a:r>
            <a:r>
              <a:rPr lang="hu-HU" altLang="hu-HU" sz="2200" b="1" dirty="0" smtClean="0">
                <a:solidFill>
                  <a:srgbClr val="008000"/>
                </a:solidFill>
                <a:latin typeface="Tahoma" pitchFamily="34" charset="0"/>
                <a:cs typeface="Tahoma" pitchFamily="34" charset="0"/>
              </a:rPr>
              <a:t>tmeneti </a:t>
            </a:r>
            <a:r>
              <a:rPr lang="hu-HU" altLang="hu-HU" sz="2200" dirty="0" smtClean="0">
                <a:solidFill>
                  <a:srgbClr val="008000"/>
                </a:solidFill>
                <a:latin typeface="Tahoma" pitchFamily="34" charset="0"/>
                <a:cs typeface="Tahoma" pitchFamily="34" charset="0"/>
              </a:rPr>
              <a:t>(átalakító)</a:t>
            </a:r>
            <a:r>
              <a:rPr lang="hu-HU" altLang="hu-HU" sz="2200" b="1" dirty="0">
                <a:solidFill>
                  <a:srgbClr val="0080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üzemmód</a:t>
            </a:r>
            <a:r>
              <a:rPr lang="hu-HU" altLang="hu-HU" sz="2200" b="1" dirty="0">
                <a:solidFill>
                  <a:srgbClr val="008000"/>
                </a:solidFill>
                <a:latin typeface="Tahoma" pitchFamily="34" charset="0"/>
                <a:cs typeface="Tahoma" pitchFamily="34" charset="0"/>
              </a:rPr>
              <a:t> </a:t>
            </a:r>
            <a:r>
              <a:rPr lang="hu-HU" altLang="hu-HU" sz="2200" dirty="0" smtClean="0">
                <a:latin typeface="Tahoma" pitchFamily="34" charset="0"/>
                <a:cs typeface="Tahoma" pitchFamily="34" charset="0"/>
              </a:rPr>
              <a:t>(áttérés a vágásos </a:t>
            </a:r>
          </a:p>
          <a:p>
            <a:pPr marL="609600" indent="-609600" eaLnBrk="1" hangingPunct="1">
              <a:lnSpc>
                <a:spcPct val="80000"/>
              </a:lnSpc>
              <a:buFontTx/>
              <a:buNone/>
            </a:pPr>
            <a:r>
              <a:rPr lang="hu-HU" altLang="hu-HU" sz="2200" dirty="0" smtClean="0">
                <a:latin typeface="Tahoma" pitchFamily="34" charset="0"/>
                <a:cs typeface="Tahoma" pitchFamily="34" charset="0"/>
              </a:rPr>
              <a:t>üzemmódról az örökerdő üzemmódra),</a:t>
            </a:r>
          </a:p>
          <a:p>
            <a:pPr marL="609600" indent="-609600" eaLnBrk="1" hangingPunct="1">
              <a:lnSpc>
                <a:spcPct val="80000"/>
              </a:lnSpc>
              <a:buFontTx/>
              <a:buNone/>
            </a:pPr>
            <a:r>
              <a:rPr lang="hu-HU" altLang="hu-HU" sz="2200" b="1" dirty="0" smtClean="0">
                <a:solidFill>
                  <a:srgbClr val="008000"/>
                </a:solidFill>
                <a:latin typeface="Tahoma" pitchFamily="34" charset="0"/>
                <a:cs typeface="Tahoma" pitchFamily="34" charset="0"/>
              </a:rPr>
              <a:t>d) faanyagtermelést nem szolgáló üzemmód</a:t>
            </a:r>
          </a:p>
          <a:p>
            <a:pPr marL="609600" indent="-609600" eaLnBrk="1" hangingPunct="1">
              <a:lnSpc>
                <a:spcPct val="80000"/>
              </a:lnSpc>
              <a:buFontTx/>
              <a:buNone/>
            </a:pPr>
            <a:r>
              <a:rPr lang="hu-HU" altLang="hu-HU" sz="2200" dirty="0" smtClean="0">
                <a:latin typeface="Tahoma" pitchFamily="34" charset="0"/>
                <a:cs typeface="Tahoma" pitchFamily="34" charset="0"/>
              </a:rPr>
              <a:t>(nincs faállomány-gazdálkodás, fakitermelés csak erdővédelmi, </a:t>
            </a:r>
          </a:p>
          <a:p>
            <a:pPr marL="609600" indent="-609600" eaLnBrk="1" hangingPunct="1">
              <a:lnSpc>
                <a:spcPct val="80000"/>
              </a:lnSpc>
              <a:buFontTx/>
              <a:buNone/>
            </a:pPr>
            <a:r>
              <a:rPr lang="hu-HU" altLang="hu-HU" sz="2200" dirty="0" smtClean="0">
                <a:latin typeface="Tahoma" pitchFamily="34" charset="0"/>
                <a:cs typeface="Tahoma" pitchFamily="34" charset="0"/>
              </a:rPr>
              <a:t>természetvédelmi vagy egyéb közérdekű céllal folytatható.).</a:t>
            </a:r>
          </a:p>
          <a:p>
            <a:pPr marL="609600" indent="-609600" eaLnBrk="1" hangingPunct="1">
              <a:lnSpc>
                <a:spcPct val="80000"/>
              </a:lnSpc>
              <a:buFontTx/>
              <a:buNone/>
            </a:pPr>
            <a:r>
              <a:rPr lang="hu-HU" altLang="hu-HU" sz="2200" dirty="0" smtClean="0">
                <a:latin typeface="Tahoma" pitchFamily="34" charset="0"/>
                <a:cs typeface="Tahoma" pitchFamily="34" charset="0"/>
              </a:rPr>
              <a:t>Az erdőgazdálkodás üzemmódját </a:t>
            </a:r>
            <a:r>
              <a:rPr lang="hu-HU" altLang="hu-HU" sz="2200" b="1" dirty="0" smtClean="0">
                <a:solidFill>
                  <a:srgbClr val="CC0000"/>
                </a:solidFill>
                <a:latin typeface="Tahoma" pitchFamily="34" charset="0"/>
                <a:cs typeface="Tahoma" pitchFamily="34" charset="0"/>
              </a:rPr>
              <a:t>az erdészeti hatóság </a:t>
            </a:r>
          </a:p>
          <a:p>
            <a:pPr marL="609600" indent="-609600" eaLnBrk="1" hangingPunct="1">
              <a:lnSpc>
                <a:spcPct val="80000"/>
              </a:lnSpc>
              <a:buFontTx/>
              <a:buNone/>
            </a:pPr>
            <a:r>
              <a:rPr lang="hu-HU" altLang="hu-HU" sz="2200" b="1" dirty="0" smtClean="0">
                <a:solidFill>
                  <a:srgbClr val="CC0000"/>
                </a:solidFill>
                <a:latin typeface="Tahoma" pitchFamily="34" charset="0"/>
                <a:cs typeface="Tahoma" pitchFamily="34" charset="0"/>
              </a:rPr>
              <a:t>állapítja meg</a:t>
            </a:r>
            <a:r>
              <a:rPr lang="hu-HU" altLang="hu-HU" sz="2200" dirty="0" smtClean="0">
                <a:latin typeface="Tahoma" pitchFamily="34" charset="0"/>
                <a:cs typeface="Tahoma" pitchFamily="34" charset="0"/>
              </a:rPr>
              <a:t> az erdőgazdálkodó javaslatára.</a:t>
            </a: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395536" y="0"/>
            <a:ext cx="8424936" cy="1628800"/>
          </a:xfrm>
        </p:spPr>
        <p:txBody>
          <a:bodyPr/>
          <a:lstStyle/>
          <a:p>
            <a:pPr algn="l" eaLnBrk="1" hangingPunct="1"/>
            <a:r>
              <a:rPr lang="hu-HU" altLang="hu-HU" sz="3300" b="1" dirty="0" smtClean="0">
                <a:solidFill>
                  <a:schemeClr val="tx1"/>
                </a:solidFill>
                <a:latin typeface="Tahoma" pitchFamily="34" charset="0"/>
                <a:cs typeface="Tahoma" pitchFamily="34" charset="0"/>
              </a:rPr>
              <a:t>III. Fejezet</a:t>
            </a:r>
            <a:r>
              <a:rPr lang="hu-HU" altLang="hu-HU" sz="3500" b="1" dirty="0" smtClean="0">
                <a:solidFill>
                  <a:srgbClr val="008000"/>
                </a:solidFill>
                <a:latin typeface="Tahoma" pitchFamily="34" charset="0"/>
                <a:cs typeface="Tahoma" pitchFamily="34" charset="0"/>
              </a:rPr>
              <a:t/>
            </a:r>
            <a:br>
              <a:rPr lang="hu-HU" altLang="hu-HU" sz="3500" b="1" dirty="0" smtClean="0">
                <a:solidFill>
                  <a:srgbClr val="008000"/>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erdőgazdálkodás tervszerűsége és engedélyezési rendszere  </a:t>
            </a:r>
            <a:r>
              <a:rPr lang="hu-HU" altLang="hu-HU" sz="2400" i="1" dirty="0" smtClean="0">
                <a:latin typeface="Tahoma" pitchFamily="34" charset="0"/>
                <a:cs typeface="Tahoma" pitchFamily="34" charset="0"/>
              </a:rPr>
              <a:t>Erdőtervezés</a:t>
            </a:r>
          </a:p>
        </p:txBody>
      </p:sp>
      <p:sp>
        <p:nvSpPr>
          <p:cNvPr id="398339" name="Rectangle 3"/>
          <p:cNvSpPr>
            <a:spLocks noGrp="1" noChangeArrowheads="1"/>
          </p:cNvSpPr>
          <p:nvPr>
            <p:ph type="body" idx="1"/>
          </p:nvPr>
        </p:nvSpPr>
        <p:spPr>
          <a:xfrm>
            <a:off x="539552" y="1772816"/>
            <a:ext cx="8229600" cy="4495800"/>
          </a:xfrm>
        </p:spPr>
        <p:txBody>
          <a:bodyPr/>
          <a:lstStyle/>
          <a:p>
            <a:pPr eaLnBrk="1" hangingPunct="1">
              <a:lnSpc>
                <a:spcPct val="90000"/>
              </a:lnSpc>
              <a:buFontTx/>
              <a:buNone/>
            </a:pPr>
            <a:r>
              <a:rPr lang="hu-HU" altLang="hu-HU" sz="2400" dirty="0" smtClean="0">
                <a:latin typeface="Tahoma" pitchFamily="34" charset="0"/>
                <a:cs typeface="Tahoma" pitchFamily="34" charset="0"/>
              </a:rPr>
              <a:t>Az erdővagyon védelmét, rendeltetései betöltését és a </a:t>
            </a:r>
          </a:p>
          <a:p>
            <a:pPr eaLnBrk="1" hangingPunct="1">
              <a:lnSpc>
                <a:spcPct val="90000"/>
              </a:lnSpc>
              <a:buFontTx/>
              <a:buNone/>
            </a:pPr>
            <a:r>
              <a:rPr lang="hu-HU" altLang="hu-HU" sz="2400" dirty="0" smtClean="0">
                <a:latin typeface="Tahoma" pitchFamily="34" charset="0"/>
                <a:cs typeface="Tahoma" pitchFamily="34" charset="0"/>
              </a:rPr>
              <a:t>fenntartható erdőgazdálkodási tevékenység tervszerűségét</a:t>
            </a:r>
          </a:p>
          <a:p>
            <a:pPr eaLnBrk="1" hangingPunct="1">
              <a:lnSpc>
                <a:spcPct val="90000"/>
              </a:lnSpc>
              <a:buFontTx/>
              <a:buNone/>
            </a:pPr>
            <a:r>
              <a:rPr lang="hu-HU" altLang="hu-HU" sz="2400" dirty="0" smtClean="0">
                <a:latin typeface="Tahoma" pitchFamily="34" charset="0"/>
                <a:cs typeface="Tahoma" pitchFamily="34" charset="0"/>
              </a:rPr>
              <a:t>az állam a következőkkel biztosítja:</a:t>
            </a:r>
          </a:p>
          <a:p>
            <a:pPr eaLnBrk="1" hangingPunct="1">
              <a:lnSpc>
                <a:spcPct val="90000"/>
              </a:lnSpc>
              <a:buFontTx/>
              <a:buNone/>
            </a:pPr>
            <a:r>
              <a:rPr lang="hu-HU" altLang="hu-HU" sz="2400" dirty="0" smtClean="0">
                <a:solidFill>
                  <a:srgbClr val="006600"/>
                </a:solidFill>
                <a:latin typeface="Tahoma" pitchFamily="34" charset="0"/>
                <a:cs typeface="Tahoma" pitchFamily="34" charset="0"/>
              </a:rPr>
              <a:t>● </a:t>
            </a:r>
            <a:r>
              <a:rPr lang="hu-HU" altLang="hu-HU" sz="2400" b="1" dirty="0" smtClean="0">
                <a:solidFill>
                  <a:srgbClr val="006600"/>
                </a:solidFill>
                <a:latin typeface="Tahoma" pitchFamily="34" charset="0"/>
                <a:cs typeface="Tahoma" pitchFamily="34" charset="0"/>
              </a:rPr>
              <a:t>erdészeti mérő- és megfigyelő rendszer,</a:t>
            </a:r>
            <a:endParaRPr lang="hu-HU" altLang="hu-HU" sz="2400" dirty="0" smtClean="0">
              <a:solidFill>
                <a:srgbClr val="006600"/>
              </a:solidFill>
              <a:latin typeface="Tahoma" pitchFamily="34" charset="0"/>
              <a:cs typeface="Tahoma" pitchFamily="34" charset="0"/>
            </a:endParaRPr>
          </a:p>
          <a:p>
            <a:pPr eaLnBrk="1" hangingPunct="1">
              <a:lnSpc>
                <a:spcPct val="90000"/>
              </a:lnSpc>
              <a:buFontTx/>
              <a:buNone/>
            </a:pPr>
            <a:r>
              <a:rPr lang="hu-HU" altLang="hu-HU" sz="2400" dirty="0" smtClean="0">
                <a:solidFill>
                  <a:srgbClr val="006600"/>
                </a:solidFill>
                <a:latin typeface="Tahoma" pitchFamily="34" charset="0"/>
                <a:cs typeface="Tahoma" pitchFamily="34" charset="0"/>
              </a:rPr>
              <a:t>● </a:t>
            </a:r>
            <a:r>
              <a:rPr lang="hu-HU" altLang="hu-HU" sz="2400" b="1" dirty="0" smtClean="0">
                <a:solidFill>
                  <a:srgbClr val="006600"/>
                </a:solidFill>
                <a:latin typeface="Tahoma" pitchFamily="34" charset="0"/>
                <a:cs typeface="Tahoma" pitchFamily="34" charset="0"/>
              </a:rPr>
              <a:t>az erdészeti tájakra vonatkozó különös</a:t>
            </a:r>
          </a:p>
          <a:p>
            <a:pPr eaLnBrk="1" hangingPunct="1">
              <a:lnSpc>
                <a:spcPct val="90000"/>
              </a:lnSpc>
              <a:buFontTx/>
              <a:buNone/>
            </a:pPr>
            <a:r>
              <a:rPr lang="hu-HU" altLang="hu-HU" sz="2400" b="1" dirty="0">
                <a:solidFill>
                  <a:srgbClr val="006600"/>
                </a:solidFill>
                <a:latin typeface="Tahoma" pitchFamily="34" charset="0"/>
                <a:cs typeface="Tahoma" pitchFamily="34" charset="0"/>
              </a:rPr>
              <a:t> </a:t>
            </a:r>
            <a:r>
              <a:rPr lang="hu-HU" altLang="hu-HU" sz="2400" b="1" dirty="0" smtClean="0">
                <a:solidFill>
                  <a:srgbClr val="006600"/>
                </a:solidFill>
                <a:latin typeface="Tahoma" pitchFamily="34" charset="0"/>
                <a:cs typeface="Tahoma" pitchFamily="34" charset="0"/>
              </a:rPr>
              <a:t>  erdőgazdálkodási és körzeti erdőtervezési</a:t>
            </a:r>
          </a:p>
          <a:p>
            <a:pPr eaLnBrk="1" hangingPunct="1">
              <a:lnSpc>
                <a:spcPct val="90000"/>
              </a:lnSpc>
              <a:buFontTx/>
              <a:buNone/>
            </a:pPr>
            <a:r>
              <a:rPr lang="hu-HU" altLang="hu-HU" sz="2400" b="1" dirty="0">
                <a:solidFill>
                  <a:srgbClr val="006600"/>
                </a:solidFill>
                <a:latin typeface="Tahoma" pitchFamily="34" charset="0"/>
                <a:cs typeface="Tahoma" pitchFamily="34" charset="0"/>
              </a:rPr>
              <a:t> </a:t>
            </a:r>
            <a:r>
              <a:rPr lang="hu-HU" altLang="hu-HU" sz="2400" b="1" dirty="0" smtClean="0">
                <a:solidFill>
                  <a:srgbClr val="006600"/>
                </a:solidFill>
                <a:latin typeface="Tahoma" pitchFamily="34" charset="0"/>
                <a:cs typeface="Tahoma" pitchFamily="34" charset="0"/>
              </a:rPr>
              <a:t>  szabályokról szóló miniszteri rendelet,</a:t>
            </a:r>
          </a:p>
          <a:p>
            <a:pPr eaLnBrk="1" hangingPunct="1">
              <a:lnSpc>
                <a:spcPct val="90000"/>
              </a:lnSpc>
              <a:buFontTx/>
              <a:buNone/>
            </a:pPr>
            <a:r>
              <a:rPr lang="hu-HU" altLang="hu-HU" sz="2400" b="1" dirty="0" smtClean="0">
                <a:solidFill>
                  <a:srgbClr val="006600"/>
                </a:solidFill>
                <a:latin typeface="Tahoma" pitchFamily="34" charset="0"/>
                <a:cs typeface="Tahoma" pitchFamily="34" charset="0"/>
              </a:rPr>
              <a:t>● körzeti erdőtervezés</a:t>
            </a:r>
            <a:r>
              <a:rPr lang="hu-HU" altLang="hu-HU" sz="2400" b="1" dirty="0">
                <a:solidFill>
                  <a:srgbClr val="006600"/>
                </a:solidFill>
                <a:latin typeface="Tahoma" pitchFamily="34" charset="0"/>
                <a:cs typeface="Tahoma" pitchFamily="34" charset="0"/>
              </a:rPr>
              <a:t>,</a:t>
            </a:r>
            <a:endParaRPr lang="hu-HU" altLang="hu-HU" sz="2400" b="1" dirty="0" smtClean="0">
              <a:solidFill>
                <a:srgbClr val="006600"/>
              </a:solidFill>
              <a:latin typeface="Tahoma" pitchFamily="34" charset="0"/>
              <a:cs typeface="Tahoma" pitchFamily="34" charset="0"/>
            </a:endParaRPr>
          </a:p>
          <a:p>
            <a:pPr eaLnBrk="1" hangingPunct="1">
              <a:lnSpc>
                <a:spcPct val="90000"/>
              </a:lnSpc>
              <a:buFontTx/>
              <a:buNone/>
            </a:pPr>
            <a:r>
              <a:rPr lang="hu-HU" altLang="hu-HU" sz="2400" b="1" dirty="0" smtClean="0">
                <a:solidFill>
                  <a:srgbClr val="006600"/>
                </a:solidFill>
                <a:latin typeface="Tahoma" pitchFamily="34" charset="0"/>
                <a:cs typeface="Tahoma" pitchFamily="34" charset="0"/>
              </a:rPr>
              <a:t>● Adattár</a:t>
            </a:r>
            <a:r>
              <a:rPr lang="hu-HU" altLang="hu-HU" sz="2400" b="1" dirty="0">
                <a:solidFill>
                  <a:srgbClr val="006600"/>
                </a:solidFill>
                <a:latin typeface="Tahoma" pitchFamily="34" charset="0"/>
                <a:cs typeface="Tahoma" pitchFamily="34" charset="0"/>
              </a:rPr>
              <a:t> </a:t>
            </a:r>
            <a:r>
              <a:rPr lang="hu-HU" altLang="hu-HU" sz="2400" dirty="0" smtClean="0">
                <a:latin typeface="Tahoma" pitchFamily="34" charset="0"/>
                <a:cs typeface="Tahoma" pitchFamily="34" charset="0"/>
              </a:rPr>
              <a:t>működtetése,</a:t>
            </a:r>
          </a:p>
          <a:p>
            <a:pPr eaLnBrk="1" hangingPunct="1">
              <a:lnSpc>
                <a:spcPct val="90000"/>
              </a:lnSpc>
              <a:buFontTx/>
              <a:buNone/>
            </a:pPr>
            <a:r>
              <a:rPr lang="hu-HU" altLang="hu-HU" sz="2400" b="1" dirty="0" smtClean="0">
                <a:solidFill>
                  <a:srgbClr val="006600"/>
                </a:solidFill>
                <a:latin typeface="Tahoma" pitchFamily="34" charset="0"/>
                <a:cs typeface="Tahoma" pitchFamily="34" charset="0"/>
              </a:rPr>
              <a:t>● bejelentési – engedélyezési – ellenőrzési rendszer.</a:t>
            </a:r>
            <a:endParaRPr lang="hu-HU" altLang="hu-HU" sz="2400" dirty="0" smtClean="0">
              <a:latin typeface="Tahoma" pitchFamily="34" charset="0"/>
              <a:cs typeface="Tahoma" pitchFamily="34" charset="0"/>
            </a:endParaRPr>
          </a:p>
          <a:p>
            <a:pPr eaLnBrk="1" hangingPunct="1">
              <a:lnSpc>
                <a:spcPct val="90000"/>
              </a:lnSpc>
              <a:buFontTx/>
              <a:buNone/>
            </a:pPr>
            <a:r>
              <a:rPr lang="hu-HU" altLang="hu-HU" sz="2400" dirty="0">
                <a:solidFill>
                  <a:srgbClr val="000000"/>
                </a:solidFill>
                <a:latin typeface="Tahoma" pitchFamily="34" charset="0"/>
                <a:cs typeface="Tahoma" pitchFamily="34" charset="0"/>
              </a:rPr>
              <a:t>/</a:t>
            </a:r>
            <a:r>
              <a:rPr lang="hu-HU" altLang="hu-HU" sz="2400" dirty="0" err="1">
                <a:solidFill>
                  <a:srgbClr val="000000"/>
                </a:solidFill>
                <a:latin typeface="Tahoma" pitchFamily="34" charset="0"/>
                <a:cs typeface="Tahoma" pitchFamily="34" charset="0"/>
              </a:rPr>
              <a:t>Evt</a:t>
            </a:r>
            <a:r>
              <a:rPr lang="hu-HU" altLang="hu-HU" sz="2400" dirty="0">
                <a:solidFill>
                  <a:srgbClr val="000000"/>
                </a:solidFill>
                <a:latin typeface="Tahoma" pitchFamily="34" charset="0"/>
                <a:cs typeface="Tahoma" pitchFamily="34" charset="0"/>
              </a:rPr>
              <a:t>. 30. </a:t>
            </a:r>
            <a:r>
              <a:rPr lang="hu-HU" altLang="hu-HU" sz="2400" dirty="0" smtClean="0">
                <a:solidFill>
                  <a:srgbClr val="000000"/>
                </a:solidFill>
                <a:latin typeface="Tahoma" pitchFamily="34" charset="0"/>
                <a:cs typeface="Tahoma" pitchFamily="34" charset="0"/>
              </a:rPr>
              <a:t>§/</a:t>
            </a:r>
            <a:endParaRPr lang="hu-HU" altLang="hu-HU" sz="2400" dirty="0" smtClean="0">
              <a:latin typeface="Tahoma" pitchFamily="34" charset="0"/>
              <a:cs typeface="Tahoma" pitchFamily="34" charset="0"/>
            </a:endParaRP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467544" y="1"/>
            <a:ext cx="8219256" cy="980727"/>
          </a:xfrm>
        </p:spPr>
        <p:txBody>
          <a:bodyPr/>
          <a:lstStyle/>
          <a:p>
            <a:pPr eaLnBrk="1" hangingPunct="1"/>
            <a:r>
              <a:rPr lang="hu-HU" altLang="hu-HU" sz="2400" i="1" dirty="0" smtClean="0">
                <a:latin typeface="Tahoma" pitchFamily="34" charset="0"/>
                <a:cs typeface="Tahoma" pitchFamily="34" charset="0"/>
              </a:rPr>
              <a:t>Erdőtervezés</a:t>
            </a:r>
          </a:p>
        </p:txBody>
      </p:sp>
      <p:sp>
        <p:nvSpPr>
          <p:cNvPr id="400387" name="Rectangle 3"/>
          <p:cNvSpPr>
            <a:spLocks noGrp="1" noChangeArrowheads="1"/>
          </p:cNvSpPr>
          <p:nvPr>
            <p:ph type="body" idx="1"/>
          </p:nvPr>
        </p:nvSpPr>
        <p:spPr>
          <a:xfrm>
            <a:off x="457200" y="1052736"/>
            <a:ext cx="8229600" cy="5256584"/>
          </a:xfrm>
        </p:spPr>
        <p:txBody>
          <a:bodyPr/>
          <a:lstStyle/>
          <a:p>
            <a:pPr lvl="0" eaLnBrk="1" hangingPunct="1">
              <a:lnSpc>
                <a:spcPct val="80000"/>
              </a:lnSpc>
              <a:buNone/>
            </a:pPr>
            <a:r>
              <a:rPr lang="hu-HU" altLang="hu-HU" sz="2400" b="1" dirty="0" smtClean="0">
                <a:solidFill>
                  <a:srgbClr val="008000"/>
                </a:solidFill>
                <a:latin typeface="Tahoma" pitchFamily="34" charset="0"/>
                <a:cs typeface="Tahoma" pitchFamily="34" charset="0"/>
              </a:rPr>
              <a:t>Körzeti erdőtervezés </a:t>
            </a:r>
            <a:r>
              <a:rPr lang="hu-HU" altLang="hu-HU" sz="2400" dirty="0" smtClean="0">
                <a:solidFill>
                  <a:srgbClr val="000000"/>
                </a:solidFill>
                <a:latin typeface="Tahoma" pitchFamily="34" charset="0"/>
                <a:cs typeface="Tahoma" pitchFamily="34" charset="0"/>
              </a:rPr>
              <a:t>/</a:t>
            </a:r>
            <a:r>
              <a:rPr lang="hu-HU" altLang="hu-HU" sz="2400" dirty="0" err="1">
                <a:solidFill>
                  <a:srgbClr val="000000"/>
                </a:solidFill>
                <a:latin typeface="Tahoma" pitchFamily="34" charset="0"/>
                <a:cs typeface="Tahoma" pitchFamily="34" charset="0"/>
              </a:rPr>
              <a:t>Evt</a:t>
            </a:r>
            <a:r>
              <a:rPr lang="hu-HU" altLang="hu-HU" sz="2400" dirty="0">
                <a:solidFill>
                  <a:srgbClr val="000000"/>
                </a:solidFill>
                <a:latin typeface="Tahoma" pitchFamily="34" charset="0"/>
                <a:cs typeface="Tahoma" pitchFamily="34" charset="0"/>
              </a:rPr>
              <a:t>. 33. </a:t>
            </a:r>
            <a:r>
              <a:rPr lang="hu-HU" altLang="hu-HU" sz="2400" dirty="0" smtClean="0">
                <a:solidFill>
                  <a:srgbClr val="000000"/>
                </a:solidFill>
                <a:latin typeface="Tahoma" pitchFamily="34" charset="0"/>
                <a:cs typeface="Tahoma" pitchFamily="34" charset="0"/>
              </a:rPr>
              <a:t>§./</a:t>
            </a:r>
            <a:endParaRPr lang="hu-HU" altLang="hu-HU" sz="2400" b="1"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Az erdészeti hatóság az erdőtervezési körzetre 10 évenként </a:t>
            </a:r>
          </a:p>
          <a:p>
            <a:pPr eaLnBrk="1" hangingPunct="1">
              <a:lnSpc>
                <a:spcPct val="80000"/>
              </a:lnSpc>
              <a:buFontTx/>
              <a:buNone/>
            </a:pPr>
            <a:r>
              <a:rPr lang="hu-HU" altLang="hu-HU" sz="2300" b="1" dirty="0" smtClean="0">
                <a:solidFill>
                  <a:srgbClr val="008000"/>
                </a:solidFill>
                <a:latin typeface="Tahoma" pitchFamily="34" charset="0"/>
                <a:cs typeface="Tahoma" pitchFamily="34" charset="0"/>
              </a:rPr>
              <a:t>körzeti erdőtervezési eljárással</a:t>
            </a:r>
            <a:r>
              <a:rPr lang="hu-HU" altLang="hu-HU" sz="2300" dirty="0" smtClean="0">
                <a:latin typeface="Tahoma" pitchFamily="34" charset="0"/>
                <a:cs typeface="Tahoma" pitchFamily="34" charset="0"/>
              </a:rPr>
              <a:t> körzeti erdőtervezést </a:t>
            </a:r>
          </a:p>
          <a:p>
            <a:pPr eaLnBrk="1" hangingPunct="1">
              <a:lnSpc>
                <a:spcPct val="80000"/>
              </a:lnSpc>
              <a:buFontTx/>
              <a:buNone/>
            </a:pPr>
            <a:r>
              <a:rPr lang="hu-HU" altLang="hu-HU" sz="2300" dirty="0" smtClean="0">
                <a:latin typeface="Tahoma" pitchFamily="34" charset="0"/>
                <a:cs typeface="Tahoma" pitchFamily="34" charset="0"/>
              </a:rPr>
              <a:t>végez, és meghatározza a következő erdőtervezésig terjedő </a:t>
            </a:r>
          </a:p>
          <a:p>
            <a:pPr eaLnBrk="1" hangingPunct="1">
              <a:lnSpc>
                <a:spcPct val="80000"/>
              </a:lnSpc>
              <a:buFontTx/>
              <a:buNone/>
            </a:pPr>
            <a:r>
              <a:rPr lang="hu-HU" altLang="hu-HU" sz="2300" dirty="0" smtClean="0">
                <a:latin typeface="Tahoma" pitchFamily="34" charset="0"/>
                <a:cs typeface="Tahoma" pitchFamily="34" charset="0"/>
              </a:rPr>
              <a:t>időszak </a:t>
            </a:r>
            <a:r>
              <a:rPr lang="hu-HU" altLang="hu-HU" sz="2300" b="1" dirty="0" smtClean="0">
                <a:solidFill>
                  <a:srgbClr val="008000"/>
                </a:solidFill>
                <a:latin typeface="Tahoma" pitchFamily="34" charset="0"/>
                <a:cs typeface="Tahoma" pitchFamily="34" charset="0"/>
              </a:rPr>
              <a:t>erdőtervét</a:t>
            </a:r>
            <a:r>
              <a:rPr lang="hu-HU" altLang="hu-HU" sz="2300" dirty="0">
                <a:latin typeface="Tahoma" pitchFamily="34" charset="0"/>
                <a:cs typeface="Tahoma" pitchFamily="34" charset="0"/>
              </a:rPr>
              <a:t> </a:t>
            </a:r>
            <a:r>
              <a:rPr lang="hu-HU" altLang="hu-HU" sz="2300" i="1" dirty="0" smtClean="0">
                <a:latin typeface="Tahoma" pitchFamily="34" charset="0"/>
                <a:cs typeface="Tahoma" pitchFamily="34" charset="0"/>
              </a:rPr>
              <a:t>(2017-ig körzeti erdőterv)</a:t>
            </a:r>
            <a:r>
              <a:rPr lang="hu-HU" altLang="hu-HU" sz="2300" dirty="0" smtClean="0">
                <a:latin typeface="Tahoma" pitchFamily="34" charset="0"/>
                <a:cs typeface="Tahoma" pitchFamily="34" charset="0"/>
              </a:rPr>
              <a:t>.</a:t>
            </a:r>
            <a:r>
              <a:rPr lang="hu-HU" altLang="hu-HU" sz="2300" dirty="0">
                <a:latin typeface="Tahoma" pitchFamily="34" charset="0"/>
                <a:cs typeface="Tahoma" pitchFamily="34" charset="0"/>
              </a:rPr>
              <a:t> </a:t>
            </a:r>
            <a:r>
              <a:rPr lang="hu-HU" altLang="hu-HU" sz="2300" dirty="0" smtClean="0">
                <a:latin typeface="Tahoma" pitchFamily="34" charset="0"/>
                <a:cs typeface="Tahoma" pitchFamily="34" charset="0"/>
              </a:rPr>
              <a:t>A körzeti </a:t>
            </a:r>
          </a:p>
          <a:p>
            <a:pPr eaLnBrk="1" hangingPunct="1">
              <a:lnSpc>
                <a:spcPct val="80000"/>
              </a:lnSpc>
              <a:buFontTx/>
              <a:buNone/>
            </a:pPr>
            <a:r>
              <a:rPr lang="hu-HU" altLang="hu-HU" sz="2300" dirty="0" smtClean="0">
                <a:latin typeface="Tahoma" pitchFamily="34" charset="0"/>
                <a:cs typeface="Tahoma" pitchFamily="34" charset="0"/>
              </a:rPr>
              <a:t>erdőtervezési eljárás ügyintézési határideje 90 nap (09. 01 – </a:t>
            </a:r>
          </a:p>
          <a:p>
            <a:pPr eaLnBrk="1" hangingPunct="1">
              <a:lnSpc>
                <a:spcPct val="80000"/>
              </a:lnSpc>
              <a:buFontTx/>
              <a:buNone/>
            </a:pPr>
            <a:r>
              <a:rPr lang="hu-HU" altLang="hu-HU" sz="2300" dirty="0" smtClean="0">
                <a:latin typeface="Tahoma" pitchFamily="34" charset="0"/>
                <a:cs typeface="Tahoma" pitchFamily="34" charset="0"/>
              </a:rPr>
              <a:t>11. 30.), az eljárásban az érintett erdőgazdálkodó, valamint a </a:t>
            </a:r>
          </a:p>
          <a:p>
            <a:pPr eaLnBrk="1" hangingPunct="1">
              <a:lnSpc>
                <a:spcPct val="80000"/>
              </a:lnSpc>
              <a:buFontTx/>
              <a:buNone/>
            </a:pPr>
            <a:r>
              <a:rPr lang="hu-HU" altLang="hu-HU" sz="2300" dirty="0" smtClean="0">
                <a:latin typeface="Tahoma" pitchFamily="34" charset="0"/>
                <a:cs typeface="Tahoma" pitchFamily="34" charset="0"/>
              </a:rPr>
              <a:t>nyilatkozatot tett tulajdonos </a:t>
            </a:r>
            <a:r>
              <a:rPr lang="hu-HU" altLang="hu-HU" sz="2300" b="1" dirty="0" smtClean="0">
                <a:solidFill>
                  <a:srgbClr val="CC0000"/>
                </a:solidFill>
                <a:latin typeface="Tahoma" pitchFamily="34" charset="0"/>
                <a:cs typeface="Tahoma" pitchFamily="34" charset="0"/>
              </a:rPr>
              <a:t>ügyfélnek minősül</a:t>
            </a:r>
            <a:r>
              <a:rPr lang="hu-HU" altLang="hu-HU" sz="2300" dirty="0" smtClean="0">
                <a:latin typeface="Tahoma" pitchFamily="34" charset="0"/>
                <a:cs typeface="Tahoma" pitchFamily="34" charset="0"/>
              </a:rPr>
              <a: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Az erdészeti hatóság a körzeti erdőtervezési eljárásban </a:t>
            </a:r>
          </a:p>
          <a:p>
            <a:pPr eaLnBrk="1" hangingPunct="1">
              <a:lnSpc>
                <a:spcPct val="80000"/>
              </a:lnSpc>
              <a:buFontTx/>
              <a:buNone/>
            </a:pPr>
            <a:r>
              <a:rPr lang="hu-HU" altLang="hu-HU" sz="2300" dirty="0" smtClean="0">
                <a:latin typeface="Tahoma" pitchFamily="34" charset="0"/>
                <a:cs typeface="Tahoma" pitchFamily="34" charset="0"/>
              </a:rPr>
              <a:t>hozott határozatának </a:t>
            </a:r>
            <a:r>
              <a:rPr lang="hu-HU" altLang="hu-HU" sz="2300" b="1" dirty="0" smtClean="0">
                <a:solidFill>
                  <a:srgbClr val="008000"/>
                </a:solidFill>
                <a:latin typeface="Tahoma" pitchFamily="34" charset="0"/>
                <a:cs typeface="Tahoma" pitchFamily="34" charset="0"/>
              </a:rPr>
              <a:t>az ügyfél erdőgazdálkodásával </a:t>
            </a:r>
          </a:p>
          <a:p>
            <a:pPr eaLnBrk="1" hangingPunct="1">
              <a:lnSpc>
                <a:spcPct val="80000"/>
              </a:lnSpc>
              <a:buFontTx/>
              <a:buNone/>
            </a:pPr>
            <a:r>
              <a:rPr lang="hu-HU" altLang="hu-HU" sz="2300" b="1" dirty="0" smtClean="0">
                <a:solidFill>
                  <a:srgbClr val="008000"/>
                </a:solidFill>
                <a:latin typeface="Tahoma" pitchFamily="34" charset="0"/>
                <a:cs typeface="Tahoma" pitchFamily="34" charset="0"/>
              </a:rPr>
              <a:t>érintett erdőkre vonatkozó </a:t>
            </a:r>
            <a:r>
              <a:rPr lang="hu-HU" altLang="hu-HU" sz="2300" b="1" u="sng" dirty="0" smtClean="0">
                <a:solidFill>
                  <a:srgbClr val="008000"/>
                </a:solidFill>
                <a:latin typeface="Tahoma" pitchFamily="34" charset="0"/>
                <a:cs typeface="Tahoma" pitchFamily="34" charset="0"/>
              </a:rPr>
              <a:t>részét</a:t>
            </a:r>
            <a:r>
              <a:rPr lang="hu-HU" altLang="hu-HU" sz="2300" dirty="0" smtClean="0">
                <a:latin typeface="Tahoma" pitchFamily="34" charset="0"/>
                <a:cs typeface="Tahoma" pitchFamily="34" charset="0"/>
              </a:rPr>
              <a:t> </a:t>
            </a:r>
            <a:r>
              <a:rPr lang="hu-HU" altLang="hu-HU" sz="2300" i="1" dirty="0" smtClean="0">
                <a:latin typeface="Tahoma" pitchFamily="34" charset="0"/>
                <a:cs typeface="Tahoma" pitchFamily="34" charset="0"/>
              </a:rPr>
              <a:t>(2017-ig erdőterv)</a:t>
            </a:r>
            <a:r>
              <a:rPr lang="hu-HU" altLang="hu-HU" sz="2300" dirty="0" smtClean="0">
                <a:latin typeface="Tahoma" pitchFamily="34" charset="0"/>
                <a:cs typeface="Tahoma" pitchFamily="34" charset="0"/>
              </a:rPr>
              <a:t> </a:t>
            </a:r>
          </a:p>
          <a:p>
            <a:pPr eaLnBrk="1" hangingPunct="1">
              <a:lnSpc>
                <a:spcPct val="80000"/>
              </a:lnSpc>
              <a:buFontTx/>
              <a:buNone/>
            </a:pPr>
            <a:r>
              <a:rPr lang="hu-HU" altLang="hu-HU" sz="2300" dirty="0" smtClean="0">
                <a:solidFill>
                  <a:srgbClr val="000000"/>
                </a:solidFill>
                <a:latin typeface="Tahoma" pitchFamily="34" charset="0"/>
                <a:cs typeface="Tahoma" pitchFamily="34" charset="0"/>
              </a:rPr>
              <a:t>az </a:t>
            </a:r>
            <a:r>
              <a:rPr lang="hu-HU" altLang="hu-HU" sz="2300" dirty="0">
                <a:solidFill>
                  <a:srgbClr val="000000"/>
                </a:solidFill>
                <a:latin typeface="Tahoma" pitchFamily="34" charset="0"/>
                <a:cs typeface="Tahoma" pitchFamily="34" charset="0"/>
              </a:rPr>
              <a:t>erdőgazdálkodó (ill. </a:t>
            </a:r>
            <a:r>
              <a:rPr lang="hu-HU" altLang="hu-HU" sz="2300" dirty="0" smtClean="0">
                <a:solidFill>
                  <a:srgbClr val="000000"/>
                </a:solidFill>
                <a:latin typeface="Tahoma" pitchFamily="34" charset="0"/>
                <a:cs typeface="Tahoma" pitchFamily="34" charset="0"/>
              </a:rPr>
              <a:t>tulajdonos</a:t>
            </a:r>
            <a:r>
              <a:rPr lang="hu-HU" altLang="hu-HU" sz="2300" dirty="0">
                <a:solidFill>
                  <a:srgbClr val="000000"/>
                </a:solidFill>
                <a:latin typeface="Tahoma" pitchFamily="34" charset="0"/>
                <a:cs typeface="Tahoma" pitchFamily="34" charset="0"/>
              </a:rPr>
              <a:t>) </a:t>
            </a:r>
            <a:r>
              <a:rPr lang="hu-HU" altLang="hu-HU" sz="2300" dirty="0" smtClean="0">
                <a:solidFill>
                  <a:srgbClr val="000000"/>
                </a:solidFill>
                <a:latin typeface="Tahoma" pitchFamily="34" charset="0"/>
                <a:cs typeface="Tahoma" pitchFamily="34" charset="0"/>
              </a:rPr>
              <a:t>ügyfél részére </a:t>
            </a:r>
            <a:r>
              <a:rPr lang="hu-HU" altLang="hu-HU" sz="2300" dirty="0" smtClean="0">
                <a:latin typeface="Tahoma" pitchFamily="34" charset="0"/>
                <a:cs typeface="Tahoma" pitchFamily="34" charset="0"/>
              </a:rPr>
              <a:t>megküldi.</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Az erdőtervben foglalt jogok és kötelezettségek az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erdőgazdálkodót jogosítják és kötelezik.</a:t>
            </a:r>
          </a:p>
          <a:p>
            <a:pPr eaLnBrk="1" hangingPunct="1">
              <a:lnSpc>
                <a:spcPct val="80000"/>
              </a:lnSpc>
              <a:buFontTx/>
              <a:buNone/>
            </a:pPr>
            <a:endParaRPr lang="hu-HU" altLang="hu-HU" sz="2400" dirty="0">
              <a:latin typeface="Tahoma" pitchFamily="34" charset="0"/>
              <a:cs typeface="Tahoma" pitchFamily="34" charset="0"/>
            </a:endParaRPr>
          </a:p>
          <a:p>
            <a:pPr eaLnBrk="1" hangingPunct="1">
              <a:lnSpc>
                <a:spcPct val="80000"/>
              </a:lnSpc>
              <a:buFontTx/>
              <a:buNone/>
            </a:pPr>
            <a:endParaRPr lang="hu-HU" altLang="hu-HU" sz="24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468313" y="1"/>
            <a:ext cx="8208143" cy="980728"/>
          </a:xfrm>
        </p:spPr>
        <p:txBody>
          <a:bodyPr/>
          <a:lstStyle/>
          <a:p>
            <a:pPr eaLnBrk="1" hangingPunct="1"/>
            <a:r>
              <a:rPr lang="hu-HU" altLang="hu-HU" sz="2400" i="1" dirty="0" smtClean="0">
                <a:latin typeface="Tahoma" pitchFamily="34" charset="0"/>
                <a:cs typeface="Tahoma" pitchFamily="34" charset="0"/>
              </a:rPr>
              <a:t>Erdőtervezés</a:t>
            </a:r>
          </a:p>
        </p:txBody>
      </p:sp>
      <p:sp>
        <p:nvSpPr>
          <p:cNvPr id="402435" name="Rectangle 3"/>
          <p:cNvSpPr>
            <a:spLocks noGrp="1" noChangeArrowheads="1"/>
          </p:cNvSpPr>
          <p:nvPr>
            <p:ph type="body" idx="1"/>
          </p:nvPr>
        </p:nvSpPr>
        <p:spPr>
          <a:xfrm>
            <a:off x="468312" y="1052736"/>
            <a:ext cx="8280151" cy="5256584"/>
          </a:xfrm>
        </p:spPr>
        <p:txBody>
          <a:bodyPr/>
          <a:lstStyle/>
          <a:p>
            <a:pPr eaLnBrk="1" hangingPunct="1">
              <a:lnSpc>
                <a:spcPct val="80000"/>
              </a:lnSpc>
              <a:buFontTx/>
              <a:buNone/>
            </a:pPr>
            <a:r>
              <a:rPr lang="hu-HU" altLang="hu-HU" sz="2400" b="1" dirty="0" smtClean="0">
                <a:solidFill>
                  <a:srgbClr val="008000"/>
                </a:solidFill>
                <a:latin typeface="Tahoma" pitchFamily="34" charset="0"/>
                <a:cs typeface="Tahoma" pitchFamily="34" charset="0"/>
              </a:rPr>
              <a:t>Adattár</a:t>
            </a:r>
            <a:r>
              <a:rPr lang="hu-HU" altLang="hu-HU" sz="2400" dirty="0">
                <a:solidFill>
                  <a:srgbClr val="000000"/>
                </a:solidFill>
                <a:latin typeface="Tahoma" pitchFamily="34" charset="0"/>
                <a:cs typeface="Tahoma" pitchFamily="34" charset="0"/>
              </a:rPr>
              <a:t> /</a:t>
            </a:r>
            <a:r>
              <a:rPr lang="hu-HU" altLang="hu-HU" sz="2400" dirty="0" err="1">
                <a:solidFill>
                  <a:srgbClr val="000000"/>
                </a:solidFill>
                <a:latin typeface="Tahoma" pitchFamily="34" charset="0"/>
                <a:cs typeface="Tahoma" pitchFamily="34" charset="0"/>
              </a:rPr>
              <a:t>Evt</a:t>
            </a:r>
            <a:r>
              <a:rPr lang="hu-HU" altLang="hu-HU" sz="2400" dirty="0">
                <a:solidFill>
                  <a:srgbClr val="000000"/>
                </a:solidFill>
                <a:latin typeface="Tahoma" pitchFamily="34" charset="0"/>
                <a:cs typeface="Tahoma" pitchFamily="34" charset="0"/>
              </a:rPr>
              <a:t>. 39. § (5)/</a:t>
            </a:r>
            <a:endParaRPr lang="hu-HU" altLang="hu-HU" sz="24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300" dirty="0">
                <a:latin typeface="Tahoma" pitchFamily="34" charset="0"/>
                <a:cs typeface="Tahoma" pitchFamily="34" charset="0"/>
              </a:rPr>
              <a:t>A</a:t>
            </a:r>
            <a:r>
              <a:rPr lang="hu-HU" altLang="hu-HU" sz="2300" dirty="0" smtClean="0">
                <a:latin typeface="Tahoma" pitchFamily="34" charset="0"/>
                <a:cs typeface="Tahoma" pitchFamily="34" charset="0"/>
              </a:rPr>
              <a:t>z erdők, az erdőgazdálkodással kapcsolatos hatósági </a:t>
            </a:r>
          </a:p>
          <a:p>
            <a:pPr eaLnBrk="1" hangingPunct="1">
              <a:lnSpc>
                <a:spcPct val="80000"/>
              </a:lnSpc>
              <a:buFontTx/>
              <a:buNone/>
            </a:pPr>
            <a:r>
              <a:rPr lang="hu-HU" altLang="hu-HU" sz="2300" dirty="0" smtClean="0">
                <a:latin typeface="Tahoma" pitchFamily="34" charset="0"/>
                <a:cs typeface="Tahoma" pitchFamily="34" charset="0"/>
              </a:rPr>
              <a:t>döntések és a végrehajtott gazdálkodási tevékenységek </a:t>
            </a:r>
          </a:p>
          <a:p>
            <a:pPr eaLnBrk="1" hangingPunct="1">
              <a:lnSpc>
                <a:spcPct val="80000"/>
              </a:lnSpc>
              <a:buFontTx/>
              <a:buNone/>
            </a:pPr>
            <a:r>
              <a:rPr lang="hu-HU" altLang="hu-HU" sz="2300" dirty="0" smtClean="0">
                <a:latin typeface="Tahoma" pitchFamily="34" charset="0"/>
                <a:cs typeface="Tahoma" pitchFamily="34" charset="0"/>
              </a:rPr>
              <a:t>adatainak erdőrészlet szintű nyilvántartása, </a:t>
            </a:r>
          </a:p>
          <a:p>
            <a:pPr eaLnBrk="1" hangingPunct="1">
              <a:lnSpc>
                <a:spcPct val="80000"/>
              </a:lnSpc>
              <a:buFontTx/>
              <a:buNone/>
            </a:pPr>
            <a:r>
              <a:rPr lang="hu-HU" altLang="hu-HU" sz="2300" dirty="0" smtClean="0">
                <a:latin typeface="Tahoma" pitchFamily="34" charset="0"/>
                <a:cs typeface="Tahoma" pitchFamily="34" charset="0"/>
              </a:rPr>
              <a:t>az erdőgazdálkodás ellenőrzése és elemzése céljából</a:t>
            </a:r>
          </a:p>
          <a:p>
            <a:pPr eaLnBrk="1" hangingPunct="1">
              <a:lnSpc>
                <a:spcPct val="80000"/>
              </a:lnSpc>
              <a:buFontTx/>
              <a:buNone/>
            </a:pPr>
            <a:r>
              <a:rPr lang="hu-HU" altLang="hu-HU" sz="2300" dirty="0" smtClean="0">
                <a:latin typeface="Tahoma" pitchFamily="34" charset="0"/>
                <a:cs typeface="Tahoma" pitchFamily="34" charset="0"/>
              </a:rPr>
              <a:t>a miniszter Adattárat működtet, melynek tartalmát </a:t>
            </a:r>
          </a:p>
          <a:p>
            <a:pPr eaLnBrk="1" hangingPunct="1">
              <a:lnSpc>
                <a:spcPct val="80000"/>
              </a:lnSpc>
              <a:buFontTx/>
              <a:buNone/>
            </a:pPr>
            <a:r>
              <a:rPr lang="hu-HU" altLang="hu-HU" sz="2300" dirty="0" smtClean="0">
                <a:latin typeface="Tahoma" pitchFamily="34" charset="0"/>
                <a:cs typeface="Tahoma" pitchFamily="34" charset="0"/>
              </a:rPr>
              <a:t>az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38. § (2) bekezdése írja elő.</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Az Adattár – az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38. § (4) bekezdésben foglalt </a:t>
            </a:r>
          </a:p>
          <a:p>
            <a:pPr eaLnBrk="1" hangingPunct="1">
              <a:lnSpc>
                <a:spcPct val="80000"/>
              </a:lnSpc>
              <a:buFontTx/>
              <a:buNone/>
            </a:pPr>
            <a:r>
              <a:rPr lang="hu-HU" altLang="hu-HU" sz="2300" dirty="0" smtClean="0">
                <a:latin typeface="Tahoma" pitchFamily="34" charset="0"/>
                <a:cs typeface="Tahoma" pitchFamily="34" charset="0"/>
              </a:rPr>
              <a:t>kivételekkel – közhiteles hatósági nyilvántartásnak minősül. </a:t>
            </a:r>
          </a:p>
          <a:p>
            <a:pPr eaLnBrk="1" hangingPunct="1">
              <a:lnSpc>
                <a:spcPct val="80000"/>
              </a:lnSpc>
              <a:buFontTx/>
              <a:buNone/>
            </a:pPr>
            <a:r>
              <a:rPr lang="hu-HU" altLang="hu-HU" sz="2300" dirty="0" smtClean="0">
                <a:latin typeface="Tahoma" pitchFamily="34" charset="0"/>
                <a:cs typeface="Tahoma" pitchFamily="34" charset="0"/>
              </a:rPr>
              <a:t>A</a:t>
            </a:r>
            <a:r>
              <a:rPr lang="hu-HU" altLang="hu-HU" sz="2300" dirty="0" smtClean="0">
                <a:solidFill>
                  <a:srgbClr val="000000"/>
                </a:solidFill>
                <a:latin typeface="Tahoma" pitchFamily="34" charset="0"/>
                <a:cs typeface="Tahoma" pitchFamily="34" charset="0"/>
              </a:rPr>
              <a:t>z </a:t>
            </a:r>
            <a:r>
              <a:rPr lang="hu-HU" altLang="hu-HU" sz="2300" dirty="0">
                <a:solidFill>
                  <a:srgbClr val="000000"/>
                </a:solidFill>
                <a:latin typeface="Tahoma" pitchFamily="34" charset="0"/>
                <a:cs typeface="Tahoma" pitchFamily="34" charset="0"/>
              </a:rPr>
              <a:t>erdészeti </a:t>
            </a:r>
            <a:r>
              <a:rPr lang="hu-HU" altLang="hu-HU" sz="2300" dirty="0" smtClean="0">
                <a:solidFill>
                  <a:srgbClr val="000000"/>
                </a:solidFill>
                <a:latin typeface="Tahoma" pitchFamily="34" charset="0"/>
                <a:cs typeface="Tahoma" pitchFamily="34" charset="0"/>
              </a:rPr>
              <a:t>hatóság</a:t>
            </a:r>
            <a:r>
              <a:rPr lang="hu-HU" altLang="hu-HU" sz="2300" dirty="0">
                <a:latin typeface="Tahoma" pitchFamily="34" charset="0"/>
                <a:cs typeface="Tahoma" pitchFamily="34" charset="0"/>
              </a:rPr>
              <a:t> </a:t>
            </a:r>
            <a:r>
              <a:rPr lang="hu-HU" altLang="hu-HU" sz="2300" dirty="0" smtClean="0">
                <a:latin typeface="Tahoma" pitchFamily="34" charset="0"/>
                <a:cs typeface="Tahoma" pitchFamily="34" charset="0"/>
              </a:rPr>
              <a:t>az Adattár adataihoz </a:t>
            </a:r>
            <a:r>
              <a:rPr lang="hu-HU" altLang="hu-HU" sz="2300" dirty="0">
                <a:solidFill>
                  <a:srgbClr val="000000"/>
                </a:solidFill>
                <a:latin typeface="Tahoma" pitchFamily="34" charset="0"/>
                <a:cs typeface="Tahoma" pitchFamily="34" charset="0"/>
              </a:rPr>
              <a:t>a 39. § (3</a:t>
            </a:r>
            <a:r>
              <a:rPr lang="hu-HU" altLang="hu-HU" sz="2300" dirty="0" smtClean="0">
                <a:solidFill>
                  <a:srgbClr val="000000"/>
                </a:solidFill>
                <a:latin typeface="Tahoma" pitchFamily="34" charset="0"/>
                <a:cs typeface="Tahoma" pitchFamily="34" charset="0"/>
              </a:rPr>
              <a:t>)</a:t>
            </a:r>
          </a:p>
          <a:p>
            <a:pPr eaLnBrk="1" hangingPunct="1">
              <a:lnSpc>
                <a:spcPct val="80000"/>
              </a:lnSpc>
              <a:buFontTx/>
              <a:buNone/>
            </a:pPr>
            <a:r>
              <a:rPr lang="hu-HU" altLang="hu-HU" sz="2300" dirty="0" smtClean="0">
                <a:solidFill>
                  <a:srgbClr val="000000"/>
                </a:solidFill>
                <a:latin typeface="Tahoma" pitchFamily="34" charset="0"/>
                <a:cs typeface="Tahoma" pitchFamily="34" charset="0"/>
              </a:rPr>
              <a:t>bekezdésnek </a:t>
            </a:r>
            <a:r>
              <a:rPr lang="hu-HU" altLang="hu-HU" sz="2300" dirty="0">
                <a:solidFill>
                  <a:srgbClr val="000000"/>
                </a:solidFill>
                <a:latin typeface="Tahoma" pitchFamily="34" charset="0"/>
                <a:cs typeface="Tahoma" pitchFamily="34" charset="0"/>
              </a:rPr>
              <a:t>megfelelően </a:t>
            </a:r>
            <a:r>
              <a:rPr lang="hu-HU" altLang="hu-HU" sz="2300" dirty="0" smtClean="0">
                <a:latin typeface="Tahoma" pitchFamily="34" charset="0"/>
                <a:cs typeface="Tahoma" pitchFamily="34" charset="0"/>
              </a:rPr>
              <a:t>térítésmentes elektronikus </a:t>
            </a:r>
          </a:p>
          <a:p>
            <a:pPr eaLnBrk="1" hangingPunct="1">
              <a:lnSpc>
                <a:spcPct val="80000"/>
              </a:lnSpc>
              <a:buFontTx/>
              <a:buNone/>
            </a:pPr>
            <a:r>
              <a:rPr lang="hu-HU" altLang="hu-HU" sz="2300" dirty="0" smtClean="0">
                <a:latin typeface="Tahoma" pitchFamily="34" charset="0"/>
                <a:cs typeface="Tahoma" pitchFamily="34" charset="0"/>
              </a:rPr>
              <a:t>hozzáférést biztosít. </a:t>
            </a:r>
            <a:r>
              <a:rPr lang="hu-HU" altLang="hu-HU" sz="2300" b="1" dirty="0" smtClean="0">
                <a:solidFill>
                  <a:srgbClr val="CC0000"/>
                </a:solidFill>
                <a:latin typeface="Tahoma" pitchFamily="34" charset="0"/>
                <a:cs typeface="Tahoma" pitchFamily="34" charset="0"/>
              </a:rPr>
              <a:t>Fokozottan védett fajokra és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élőhelyeikre</a:t>
            </a:r>
            <a:r>
              <a:rPr lang="hu-HU" altLang="hu-HU" sz="2300" dirty="0" smtClean="0">
                <a:latin typeface="Tahoma" pitchFamily="34" charset="0"/>
                <a:cs typeface="Tahoma" pitchFamily="34" charset="0"/>
              </a:rPr>
              <a:t> vonatkozó adat azonban csak az </a:t>
            </a:r>
          </a:p>
          <a:p>
            <a:pPr eaLnBrk="1" hangingPunct="1">
              <a:lnSpc>
                <a:spcPct val="80000"/>
              </a:lnSpc>
              <a:buFontTx/>
              <a:buNone/>
            </a:pPr>
            <a:r>
              <a:rPr lang="hu-HU" altLang="hu-HU" sz="2300" dirty="0" smtClean="0">
                <a:latin typeface="Tahoma" pitchFamily="34" charset="0"/>
                <a:cs typeface="Tahoma" pitchFamily="34" charset="0"/>
              </a:rPr>
              <a:t>erdőgazdálkodó részére adható ki.</a:t>
            </a:r>
          </a:p>
          <a:p>
            <a:pPr eaLnBrk="1" hangingPunct="1">
              <a:lnSpc>
                <a:spcPct val="80000"/>
              </a:lnSpc>
              <a:buFontTx/>
              <a:buNone/>
            </a:pPr>
            <a:endParaRPr lang="hu-HU" altLang="hu-HU" sz="2800" dirty="0" smtClean="0">
              <a:latin typeface="Tahoma" pitchFamily="34" charset="0"/>
              <a:cs typeface="Tahoma" pitchFamily="34" charset="0"/>
            </a:endParaRPr>
          </a:p>
        </p:txBody>
      </p:sp>
    </p:spTree>
    <p:extLst>
      <p:ext uri="{BB962C8B-B14F-4D97-AF65-F5344CB8AC3E}">
        <p14:creationId xmlns:p14="http://schemas.microsoft.com/office/powerpoint/2010/main" val="652976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latin typeface="Tahoma" pitchFamily="34" charset="0"/>
                <a:cs typeface="Tahoma" pitchFamily="34" charset="0"/>
              </a:rPr>
              <a:t>Példák a természeti értékre</a:t>
            </a:r>
          </a:p>
        </p:txBody>
      </p:sp>
      <p:sp>
        <p:nvSpPr>
          <p:cNvPr id="145411" name="Rectangle 3"/>
          <p:cNvSpPr>
            <a:spLocks noGrp="1" noChangeArrowheads="1"/>
          </p:cNvSpPr>
          <p:nvPr>
            <p:ph type="body" idx="1"/>
          </p:nvPr>
        </p:nvSpPr>
        <p:spPr>
          <a:xfrm>
            <a:off x="457200" y="1557338"/>
            <a:ext cx="8229600" cy="4568825"/>
          </a:xfrm>
        </p:spPr>
        <p:txBody>
          <a:bodyPr/>
          <a:lstStyle/>
          <a:p>
            <a:pPr eaLnBrk="1" hangingPunct="1">
              <a:lnSpc>
                <a:spcPct val="90000"/>
              </a:lnSpc>
              <a:buFontTx/>
              <a:buNone/>
            </a:pPr>
            <a:r>
              <a:rPr lang="hu-HU" altLang="hu-HU" sz="3000" b="1" dirty="0" smtClean="0">
                <a:solidFill>
                  <a:srgbClr val="33CC33"/>
                </a:solidFill>
                <a:latin typeface="Tahoma" pitchFamily="34" charset="0"/>
                <a:cs typeface="Tahoma" pitchFamily="34" charset="0"/>
              </a:rPr>
              <a:t>Vadon </a:t>
            </a:r>
            <a:r>
              <a:rPr lang="hu-HU" altLang="hu-HU" sz="3000" b="1" u="sng" dirty="0" smtClean="0">
                <a:solidFill>
                  <a:srgbClr val="33CC33"/>
                </a:solidFill>
                <a:latin typeface="Tahoma" pitchFamily="34" charset="0"/>
                <a:cs typeface="Tahoma" pitchFamily="34" charset="0"/>
              </a:rPr>
              <a:t>élő</a:t>
            </a:r>
            <a:r>
              <a:rPr lang="hu-HU" altLang="hu-HU" sz="3000" b="1" dirty="0" smtClean="0">
                <a:solidFill>
                  <a:srgbClr val="33CC33"/>
                </a:solidFill>
                <a:latin typeface="Tahoma" pitchFamily="34" charset="0"/>
                <a:cs typeface="Tahoma" pitchFamily="34" charset="0"/>
              </a:rPr>
              <a:t> élővilág, </a:t>
            </a:r>
            <a:r>
              <a:rPr lang="hu-HU" altLang="hu-HU" sz="3000" b="1" u="sng" dirty="0" smtClean="0">
                <a:solidFill>
                  <a:srgbClr val="33CC33"/>
                </a:solidFill>
                <a:latin typeface="Tahoma" pitchFamily="34" charset="0"/>
                <a:cs typeface="Tahoma" pitchFamily="34" charset="0"/>
              </a:rPr>
              <a:t>szervezetek</a:t>
            </a:r>
            <a:r>
              <a:rPr lang="hu-HU" altLang="hu-HU" sz="3000" b="1" dirty="0" smtClean="0">
                <a:solidFill>
                  <a:srgbClr val="33CC33"/>
                </a:solidFill>
                <a:latin typeface="Tahoma" pitchFamily="34" charset="0"/>
                <a:cs typeface="Tahoma" pitchFamily="34" charset="0"/>
              </a:rPr>
              <a:t>: </a:t>
            </a:r>
          </a:p>
          <a:p>
            <a:pPr eaLnBrk="1" hangingPunct="1">
              <a:lnSpc>
                <a:spcPct val="90000"/>
              </a:lnSpc>
              <a:buFontTx/>
              <a:buNone/>
            </a:pPr>
            <a:r>
              <a:rPr lang="hu-HU" altLang="hu-HU" sz="3000" smtClean="0">
                <a:solidFill>
                  <a:srgbClr val="33CC33"/>
                </a:solidFill>
                <a:latin typeface="Tahoma" pitchFamily="34" charset="0"/>
                <a:cs typeface="Tahoma" pitchFamily="34" charset="0"/>
              </a:rPr>
              <a:t>növények</a:t>
            </a:r>
            <a:r>
              <a:rPr lang="hu-HU" altLang="hu-HU" sz="3000" dirty="0" smtClean="0">
                <a:solidFill>
                  <a:srgbClr val="33CC33"/>
                </a:solidFill>
                <a:latin typeface="Tahoma" pitchFamily="34" charset="0"/>
                <a:cs typeface="Tahoma" pitchFamily="34" charset="0"/>
              </a:rPr>
              <a:t>, gombák, állatok,</a:t>
            </a:r>
          </a:p>
          <a:p>
            <a:pPr eaLnBrk="1" hangingPunct="1">
              <a:lnSpc>
                <a:spcPct val="90000"/>
              </a:lnSpc>
              <a:buFontTx/>
              <a:buNone/>
            </a:pPr>
            <a:r>
              <a:rPr lang="hu-HU" altLang="hu-HU" sz="3000" dirty="0" smtClean="0">
                <a:solidFill>
                  <a:srgbClr val="33CC33"/>
                </a:solidFill>
                <a:latin typeface="Tahoma" pitchFamily="34" charset="0"/>
                <a:cs typeface="Tahoma" pitchFamily="34" charset="0"/>
              </a:rPr>
              <a:t>pl. bükkfa, ősgyep lágyszárú növényei, emlős és szárnyas vad (vadászható!), halak, erdei lágyszárúak és cserjék, mezei szegfűgomba, erdei gombafajok egyedei, házi veréb, gólya, csigák, rovarok stb.</a:t>
            </a:r>
            <a:r>
              <a:rPr lang="hu-HU" altLang="hu-HU" sz="3000" dirty="0" smtClean="0">
                <a:latin typeface="Tahoma" pitchFamily="34" charset="0"/>
                <a:cs typeface="Tahoma" pitchFamily="34" charset="0"/>
              </a:rPr>
              <a:t> </a:t>
            </a:r>
          </a:p>
          <a:p>
            <a:pPr eaLnBrk="1" hangingPunct="1">
              <a:lnSpc>
                <a:spcPct val="90000"/>
              </a:lnSpc>
              <a:buFontTx/>
              <a:buNone/>
            </a:pPr>
            <a:r>
              <a:rPr lang="hu-HU" altLang="hu-HU" sz="3000" b="1" dirty="0" smtClean="0">
                <a:solidFill>
                  <a:schemeClr val="accent2"/>
                </a:solidFill>
                <a:latin typeface="Tahoma" pitchFamily="34" charset="0"/>
                <a:cs typeface="Tahoma" pitchFamily="34" charset="0"/>
              </a:rPr>
              <a:t>Élőhelyek </a:t>
            </a:r>
            <a:r>
              <a:rPr lang="hu-HU" altLang="hu-HU" sz="3000" b="1" u="sng" dirty="0" smtClean="0">
                <a:solidFill>
                  <a:schemeClr val="accent2"/>
                </a:solidFill>
                <a:latin typeface="Tahoma" pitchFamily="34" charset="0"/>
                <a:cs typeface="Tahoma" pitchFamily="34" charset="0"/>
              </a:rPr>
              <a:t>élettelen környezeti elemei</a:t>
            </a:r>
            <a:r>
              <a:rPr lang="hu-HU" altLang="hu-HU" sz="3000" b="1" dirty="0" smtClean="0">
                <a:solidFill>
                  <a:schemeClr val="accent2"/>
                </a:solidFill>
                <a:latin typeface="Tahoma" pitchFamily="34" charset="0"/>
                <a:cs typeface="Tahoma" pitchFamily="34" charset="0"/>
              </a:rPr>
              <a:t>:</a:t>
            </a:r>
          </a:p>
          <a:p>
            <a:pPr eaLnBrk="1" hangingPunct="1">
              <a:lnSpc>
                <a:spcPct val="90000"/>
              </a:lnSpc>
              <a:buFontTx/>
              <a:buNone/>
            </a:pPr>
            <a:r>
              <a:rPr lang="hu-HU" altLang="hu-HU" sz="3000" dirty="0">
                <a:solidFill>
                  <a:schemeClr val="accent2"/>
                </a:solidFill>
                <a:latin typeface="Tahoma" pitchFamily="34" charset="0"/>
                <a:cs typeface="Tahoma" pitchFamily="34" charset="0"/>
              </a:rPr>
              <a:t>	</a:t>
            </a:r>
            <a:r>
              <a:rPr lang="hu-HU" altLang="hu-HU" sz="3000" dirty="0" smtClean="0">
                <a:solidFill>
                  <a:schemeClr val="accent2"/>
                </a:solidFill>
                <a:latin typeface="Tahoma" pitchFamily="34" charset="0"/>
                <a:cs typeface="Tahoma" pitchFamily="34" charset="0"/>
              </a:rPr>
              <a:t>erdőtalaj, kőzetek, ásványok, barlang stb.</a:t>
            </a:r>
          </a:p>
          <a:p>
            <a:pPr eaLnBrk="1" hangingPunct="1">
              <a:lnSpc>
                <a:spcPct val="90000"/>
              </a:lnSpc>
              <a:buFontTx/>
              <a:buNone/>
            </a:pPr>
            <a:endParaRPr lang="hu-HU" altLang="hu-HU" sz="3000" dirty="0" smtClean="0">
              <a:solidFill>
                <a:schemeClr val="accent2"/>
              </a:solidFill>
            </a:endParaRPr>
          </a:p>
          <a:p>
            <a:pPr eaLnBrk="1" hangingPunct="1">
              <a:lnSpc>
                <a:spcPct val="90000"/>
              </a:lnSpc>
              <a:buFontTx/>
              <a:buNone/>
            </a:pPr>
            <a:endParaRPr lang="hu-HU" altLang="hu-HU" dirty="0" smtClean="0"/>
          </a:p>
        </p:txBody>
      </p:sp>
      <p:sp>
        <p:nvSpPr>
          <p:cNvPr id="145412" name="Rectangle 4"/>
          <p:cNvSpPr>
            <a:spLocks noChangeArrowheads="1"/>
          </p:cNvSpPr>
          <p:nvPr/>
        </p:nvSpPr>
        <p:spPr bwMode="auto">
          <a:xfrm>
            <a:off x="2286000" y="2894013"/>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2400" b="0"/>
              <a:t>  </a:t>
            </a:r>
          </a:p>
        </p:txBody>
      </p:sp>
    </p:spTree>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457200" y="1"/>
            <a:ext cx="8229600" cy="980727"/>
          </a:xfrm>
        </p:spPr>
        <p:txBody>
          <a:bodyPr/>
          <a:lstStyle/>
          <a:p>
            <a:pPr eaLnBrk="1" hangingPunct="1"/>
            <a:r>
              <a:rPr lang="hu-HU" altLang="hu-HU" sz="2400" i="1" dirty="0" smtClean="0">
                <a:latin typeface="Tahoma" pitchFamily="34" charset="0"/>
                <a:cs typeface="Tahoma" pitchFamily="34" charset="0"/>
              </a:rPr>
              <a:t>Erdőtervezés</a:t>
            </a:r>
          </a:p>
        </p:txBody>
      </p:sp>
      <p:sp>
        <p:nvSpPr>
          <p:cNvPr id="401411" name="Rectangle 3"/>
          <p:cNvSpPr>
            <a:spLocks noGrp="1" noChangeArrowheads="1"/>
          </p:cNvSpPr>
          <p:nvPr>
            <p:ph type="body" idx="1"/>
          </p:nvPr>
        </p:nvSpPr>
        <p:spPr>
          <a:xfrm>
            <a:off x="468313" y="1052736"/>
            <a:ext cx="8229600" cy="5112568"/>
          </a:xfrm>
        </p:spPr>
        <p:txBody>
          <a:bodyPr/>
          <a:lstStyle/>
          <a:p>
            <a:pPr eaLnBrk="1" hangingPunct="1">
              <a:lnSpc>
                <a:spcPct val="90000"/>
              </a:lnSpc>
              <a:buFontTx/>
              <a:buNone/>
            </a:pPr>
            <a:r>
              <a:rPr lang="hu-HU" altLang="hu-HU" sz="2400" b="1" dirty="0" smtClean="0">
                <a:solidFill>
                  <a:srgbClr val="008000"/>
                </a:solidFill>
                <a:latin typeface="Tahoma" pitchFamily="34" charset="0"/>
                <a:cs typeface="Tahoma" pitchFamily="34" charset="0"/>
              </a:rPr>
              <a:t>Éves erdőgazdálkodási tevékenység </a:t>
            </a:r>
            <a:r>
              <a:rPr lang="hu-HU" altLang="hu-HU" sz="2400" dirty="0" smtClean="0">
                <a:solidFill>
                  <a:srgbClr val="000000"/>
                </a:solidFill>
                <a:latin typeface="Tahoma" pitchFamily="34" charset="0"/>
                <a:cs typeface="Tahoma" pitchFamily="34" charset="0"/>
              </a:rPr>
              <a:t>/</a:t>
            </a:r>
            <a:r>
              <a:rPr lang="hu-HU" altLang="hu-HU" sz="2400" dirty="0" err="1" smtClean="0">
                <a:solidFill>
                  <a:srgbClr val="000000"/>
                </a:solidFill>
                <a:latin typeface="Tahoma" pitchFamily="34" charset="0"/>
                <a:cs typeface="Tahoma" pitchFamily="34" charset="0"/>
              </a:rPr>
              <a:t>Evt</a:t>
            </a:r>
            <a:r>
              <a:rPr lang="hu-HU" altLang="hu-HU" sz="2400" dirty="0">
                <a:solidFill>
                  <a:srgbClr val="000000"/>
                </a:solidFill>
                <a:latin typeface="Tahoma" pitchFamily="34" charset="0"/>
                <a:cs typeface="Tahoma" pitchFamily="34" charset="0"/>
              </a:rPr>
              <a:t>. 41. §/</a:t>
            </a:r>
            <a:endParaRPr lang="hu-HU" altLang="hu-HU" sz="2400" b="1" dirty="0" smtClean="0">
              <a:solidFill>
                <a:srgbClr val="008000"/>
              </a:solidFill>
              <a:latin typeface="Tahoma" pitchFamily="34" charset="0"/>
              <a:cs typeface="Tahoma" pitchFamily="34" charset="0"/>
            </a:endParaRPr>
          </a:p>
          <a:p>
            <a:pPr eaLnBrk="1" hangingPunct="1">
              <a:lnSpc>
                <a:spcPct val="90000"/>
              </a:lnSpc>
              <a:buFontTx/>
              <a:buNone/>
            </a:pPr>
            <a:r>
              <a:rPr lang="hu-HU" altLang="hu-HU" sz="2400" dirty="0" smtClean="0">
                <a:latin typeface="Tahoma" pitchFamily="34" charset="0"/>
                <a:cs typeface="Tahoma" pitchFamily="34" charset="0"/>
              </a:rPr>
              <a:t>Az erdőgazdálkodó az erdőtervben foglalt erdősítési, </a:t>
            </a:r>
          </a:p>
          <a:p>
            <a:pPr eaLnBrk="1" hangingPunct="1">
              <a:lnSpc>
                <a:spcPct val="90000"/>
              </a:lnSpc>
              <a:buFontTx/>
              <a:buNone/>
            </a:pPr>
            <a:r>
              <a:rPr lang="hu-HU" altLang="hu-HU" sz="2400" dirty="0" smtClean="0">
                <a:latin typeface="Tahoma" pitchFamily="34" charset="0"/>
                <a:cs typeface="Tahoma" pitchFamily="34" charset="0"/>
              </a:rPr>
              <a:t>erdőnevelési és fakitermelési tevékenységet – 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41. </a:t>
            </a:r>
          </a:p>
          <a:p>
            <a:pPr eaLnBrk="1" hangingPunct="1">
              <a:lnSpc>
                <a:spcPct val="90000"/>
              </a:lnSpc>
              <a:buFontTx/>
              <a:buNone/>
            </a:pPr>
            <a:r>
              <a:rPr lang="hu-HU" altLang="hu-HU" sz="2400" dirty="0" smtClean="0">
                <a:latin typeface="Tahoma" pitchFamily="34" charset="0"/>
                <a:cs typeface="Tahoma" pitchFamily="34" charset="0"/>
              </a:rPr>
              <a:t>§ (2) bekezdésben foglalt kivételekkel – </a:t>
            </a:r>
            <a:r>
              <a:rPr lang="hu-HU" altLang="hu-HU" sz="2400" b="1" dirty="0" smtClean="0">
                <a:solidFill>
                  <a:srgbClr val="CC0000"/>
                </a:solidFill>
                <a:latin typeface="Tahoma" pitchFamily="34" charset="0"/>
                <a:cs typeface="Tahoma" pitchFamily="34" charset="0"/>
              </a:rPr>
              <a:t>a tevékenység </a:t>
            </a:r>
          </a:p>
          <a:p>
            <a:pPr eaLnBrk="1" hangingPunct="1">
              <a:lnSpc>
                <a:spcPct val="90000"/>
              </a:lnSpc>
              <a:buFontTx/>
              <a:buNone/>
            </a:pPr>
            <a:r>
              <a:rPr lang="hu-HU" altLang="hu-HU" sz="2400" b="1" dirty="0" smtClean="0">
                <a:solidFill>
                  <a:srgbClr val="CC0000"/>
                </a:solidFill>
                <a:latin typeface="Tahoma" pitchFamily="34" charset="0"/>
                <a:cs typeface="Tahoma" pitchFamily="34" charset="0"/>
              </a:rPr>
              <a:t>megkezdését legkésőbb 21 nappal megelőzően</a:t>
            </a:r>
            <a:r>
              <a:rPr lang="hu-HU" altLang="hu-HU" sz="2400" dirty="0" smtClean="0">
                <a:latin typeface="Tahoma" pitchFamily="34" charset="0"/>
                <a:cs typeface="Tahoma" pitchFamily="34" charset="0"/>
              </a:rPr>
              <a:t> az </a:t>
            </a:r>
          </a:p>
          <a:p>
            <a:pPr eaLnBrk="1" hangingPunct="1">
              <a:lnSpc>
                <a:spcPct val="90000"/>
              </a:lnSpc>
              <a:buFontTx/>
              <a:buNone/>
            </a:pPr>
            <a:r>
              <a:rPr lang="hu-HU" altLang="hu-HU" sz="2400" dirty="0" smtClean="0">
                <a:latin typeface="Tahoma" pitchFamily="34" charset="0"/>
                <a:cs typeface="Tahoma" pitchFamily="34" charset="0"/>
              </a:rPr>
              <a:t>erdészeti hatósághoz tett bejelentést követően végezhet.</a:t>
            </a:r>
          </a:p>
          <a:p>
            <a:pPr eaLnBrk="1" hangingPunct="1">
              <a:lnSpc>
                <a:spcPct val="90000"/>
              </a:lnSpc>
              <a:buFontTx/>
              <a:buNone/>
            </a:pPr>
            <a:r>
              <a:rPr lang="hu-HU" altLang="hu-HU" sz="2400" dirty="0" smtClean="0">
                <a:latin typeface="Tahoma" pitchFamily="34" charset="0"/>
                <a:cs typeface="Tahoma" pitchFamily="34" charset="0"/>
              </a:rPr>
              <a:t>További részletes törvényi szabályozást (bejelentés </a:t>
            </a:r>
          </a:p>
          <a:p>
            <a:pPr eaLnBrk="1" hangingPunct="1">
              <a:lnSpc>
                <a:spcPct val="90000"/>
              </a:lnSpc>
              <a:buFontTx/>
              <a:buNone/>
            </a:pPr>
            <a:r>
              <a:rPr lang="hu-HU" altLang="hu-HU" sz="2400" dirty="0" smtClean="0">
                <a:latin typeface="Tahoma" pitchFamily="34" charset="0"/>
                <a:cs typeface="Tahoma" pitchFamily="34" charset="0"/>
              </a:rPr>
              <a:t>mellőzésének esetei, az erdőtervben nem szerepelő </a:t>
            </a:r>
          </a:p>
          <a:p>
            <a:pPr eaLnBrk="1" hangingPunct="1">
              <a:lnSpc>
                <a:spcPct val="90000"/>
              </a:lnSpc>
              <a:buFontTx/>
              <a:buNone/>
            </a:pPr>
            <a:r>
              <a:rPr lang="hu-HU" altLang="hu-HU" sz="2400" dirty="0" smtClean="0">
                <a:latin typeface="Tahoma" pitchFamily="34" charset="0"/>
                <a:cs typeface="Tahoma" pitchFamily="34" charset="0"/>
              </a:rPr>
              <a:t>fakitermelés lehetőségei és feltételei, a tárgyévben be </a:t>
            </a:r>
          </a:p>
          <a:p>
            <a:pPr eaLnBrk="1" hangingPunct="1">
              <a:lnSpc>
                <a:spcPct val="90000"/>
              </a:lnSpc>
              <a:buFontTx/>
              <a:buNone/>
            </a:pPr>
            <a:r>
              <a:rPr lang="hu-HU" altLang="hu-HU" sz="2400" dirty="0" smtClean="0">
                <a:latin typeface="Tahoma" pitchFamily="34" charset="0"/>
                <a:cs typeface="Tahoma" pitchFamily="34" charset="0"/>
              </a:rPr>
              <a:t>nem fejezett, részlegesen végrehajtott fakitermelés </a:t>
            </a:r>
          </a:p>
          <a:p>
            <a:pPr eaLnBrk="1" hangingPunct="1">
              <a:lnSpc>
                <a:spcPct val="90000"/>
              </a:lnSpc>
              <a:buFontTx/>
              <a:buNone/>
            </a:pPr>
            <a:r>
              <a:rPr lang="hu-HU" altLang="hu-HU" sz="2400" dirty="0" smtClean="0">
                <a:latin typeface="Tahoma" pitchFamily="34" charset="0"/>
                <a:cs typeface="Tahoma" pitchFamily="34" charset="0"/>
              </a:rPr>
              <a:t>végrehajthatósága stb.) a 41. § (3) – (8) bekezdései és </a:t>
            </a:r>
          </a:p>
          <a:p>
            <a:pPr eaLnBrk="1" hangingPunct="1">
              <a:lnSpc>
                <a:spcPct val="90000"/>
              </a:lnSpc>
              <a:buFontTx/>
              <a:buNone/>
            </a:pPr>
            <a:r>
              <a:rPr lang="hu-HU" altLang="hu-HU" sz="2400" dirty="0" smtClean="0">
                <a:latin typeface="Tahoma" pitchFamily="34" charset="0"/>
                <a:cs typeface="Tahoma" pitchFamily="34" charset="0"/>
              </a:rPr>
              <a:t>végrehajtási rendelet tartalmazzák.</a:t>
            </a:r>
          </a:p>
          <a:p>
            <a:pPr eaLnBrk="1" hangingPunct="1">
              <a:lnSpc>
                <a:spcPct val="90000"/>
              </a:lnSpc>
              <a:buFontTx/>
              <a:buNone/>
            </a:pPr>
            <a:endParaRPr lang="hu-HU" altLang="hu-HU" sz="2800" dirty="0" smtClean="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457200" y="1"/>
            <a:ext cx="8229600" cy="1268759"/>
          </a:xfrm>
        </p:spPr>
        <p:txBody>
          <a:bodyPr/>
          <a:lstStyle/>
          <a:p>
            <a:pPr algn="l" eaLnBrk="1" hangingPunct="1"/>
            <a:r>
              <a:rPr lang="hu-HU" altLang="hu-HU" sz="3300" b="1" dirty="0" smtClean="0">
                <a:solidFill>
                  <a:schemeClr val="tx1"/>
                </a:solidFill>
                <a:latin typeface="Tahoma" pitchFamily="34" charset="0"/>
                <a:cs typeface="Tahoma" pitchFamily="34" charset="0"/>
              </a:rPr>
              <a:t>IV.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Erdőtelepítés 	       		     </a:t>
            </a:r>
            <a:r>
              <a:rPr lang="hu-HU" altLang="hu-HU" sz="2400" i="1" dirty="0" smtClean="0">
                <a:solidFill>
                  <a:schemeClr val="tx1"/>
                </a:solidFill>
                <a:latin typeface="Tahoma" pitchFamily="34" charset="0"/>
                <a:cs typeface="Tahoma" pitchFamily="34" charset="0"/>
              </a:rPr>
              <a:t>Erdőművelés</a:t>
            </a:r>
          </a:p>
        </p:txBody>
      </p:sp>
      <p:sp>
        <p:nvSpPr>
          <p:cNvPr id="403459" name="Rectangle 3"/>
          <p:cNvSpPr>
            <a:spLocks noGrp="1" noChangeArrowheads="1"/>
          </p:cNvSpPr>
          <p:nvPr>
            <p:ph type="body" idx="1"/>
          </p:nvPr>
        </p:nvSpPr>
        <p:spPr>
          <a:xfrm>
            <a:off x="457200" y="1340768"/>
            <a:ext cx="8229600" cy="4968552"/>
          </a:xfrm>
        </p:spPr>
        <p:txBody>
          <a:bodyPr/>
          <a:lstStyle/>
          <a:p>
            <a:pPr marL="609600" indent="-609600" eaLnBrk="1" hangingPunct="1">
              <a:lnSpc>
                <a:spcPct val="90000"/>
              </a:lnSpc>
              <a:buFontTx/>
              <a:buNone/>
            </a:pPr>
            <a:r>
              <a:rPr lang="hu-HU" altLang="hu-HU" sz="28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Erdőtelepítés</a:t>
            </a:r>
            <a:r>
              <a:rPr lang="hu-HU" altLang="hu-HU" sz="2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a:t>
            </a:r>
            <a:r>
              <a:rPr lang="hu-HU" altLang="hu-HU" sz="2400" dirty="0" smtClean="0">
                <a:latin typeface="Tahoma" panose="020B0604030504040204" pitchFamily="34" charset="0"/>
                <a:ea typeface="Tahoma" panose="020B0604030504040204" pitchFamily="34" charset="0"/>
                <a:cs typeface="Tahoma" panose="020B0604030504040204" pitchFamily="34" charset="0"/>
              </a:rPr>
              <a:t>/</a:t>
            </a:r>
            <a:r>
              <a:rPr lang="hu-HU" altLang="hu-HU" sz="2600" dirty="0" err="1" smtClean="0">
                <a:latin typeface="Tahoma" panose="020B0604030504040204" pitchFamily="34" charset="0"/>
                <a:ea typeface="Tahoma" panose="020B0604030504040204" pitchFamily="34" charset="0"/>
                <a:cs typeface="Tahoma" panose="020B0604030504040204" pitchFamily="34" charset="0"/>
              </a:rPr>
              <a:t>Evt</a:t>
            </a:r>
            <a:r>
              <a:rPr lang="hu-HU" altLang="hu-HU" sz="2600" dirty="0" smtClean="0">
                <a:latin typeface="Tahoma" panose="020B0604030504040204" pitchFamily="34" charset="0"/>
                <a:ea typeface="Tahoma" panose="020B0604030504040204" pitchFamily="34" charset="0"/>
                <a:cs typeface="Tahoma" panose="020B0604030504040204" pitchFamily="34" charset="0"/>
              </a:rPr>
              <a:t>. 44 - 50. §/:</a:t>
            </a:r>
          </a:p>
          <a:p>
            <a:pPr marL="609600" indent="-609600" eaLnBrk="1" hangingPunct="1">
              <a:lnSpc>
                <a:spcPct val="90000"/>
              </a:lnSpc>
              <a:buFontTx/>
              <a:buNone/>
            </a:pPr>
            <a:r>
              <a:rPr lang="hu-HU" altLang="hu-HU" sz="2400" u="sng" dirty="0">
                <a:latin typeface="Tahoma" panose="020B0604030504040204" pitchFamily="34" charset="0"/>
                <a:ea typeface="Tahoma" panose="020B0604030504040204" pitchFamily="34" charset="0"/>
                <a:cs typeface="Tahoma" panose="020B0604030504040204" pitchFamily="34" charset="0"/>
              </a:rPr>
              <a:t>e</a:t>
            </a:r>
            <a:r>
              <a:rPr lang="hu-HU" altLang="hu-HU" sz="2400" u="sng" dirty="0" smtClean="0">
                <a:latin typeface="Tahoma" panose="020B0604030504040204" pitchFamily="34" charset="0"/>
                <a:ea typeface="Tahoma" panose="020B0604030504040204" pitchFamily="34" charset="0"/>
                <a:cs typeface="Tahoma" panose="020B0604030504040204" pitchFamily="34" charset="0"/>
              </a:rPr>
              <a:t>rdőnek nem minősülő területen</a:t>
            </a:r>
            <a:r>
              <a:rPr lang="hu-HU" altLang="hu-HU" sz="2400" dirty="0" smtClean="0">
                <a:latin typeface="Tahoma" panose="020B0604030504040204" pitchFamily="34" charset="0"/>
                <a:ea typeface="Tahoma" panose="020B0604030504040204" pitchFamily="34" charset="0"/>
                <a:cs typeface="Tahoma" panose="020B0604030504040204" pitchFamily="34" charset="0"/>
              </a:rPr>
              <a:t> az </a:t>
            </a:r>
            <a:r>
              <a:rPr lang="hu-HU" altLang="hu-HU" sz="2400" dirty="0" err="1" smtClean="0">
                <a:latin typeface="Tahoma" panose="020B0604030504040204" pitchFamily="34" charset="0"/>
                <a:ea typeface="Tahoma" panose="020B0604030504040204" pitchFamily="34" charset="0"/>
                <a:cs typeface="Tahoma" panose="020B0604030504040204" pitchFamily="34" charset="0"/>
              </a:rPr>
              <a:t>Evt</a:t>
            </a:r>
            <a:r>
              <a:rPr lang="hu-HU" altLang="hu-HU" sz="2400" dirty="0" smtClean="0">
                <a:latin typeface="Tahoma" pitchFamily="34" charset="0"/>
                <a:ea typeface="Tahoma" panose="020B0604030504040204" pitchFamily="34" charset="0"/>
                <a:cs typeface="Tahoma" panose="020B0604030504040204" pitchFamily="34" charset="0"/>
              </a:rPr>
              <a:t>. 6. § (2) </a:t>
            </a:r>
            <a:r>
              <a:rPr lang="hu-HU" altLang="hu-HU" sz="2400" dirty="0" err="1" smtClean="0">
                <a:latin typeface="Tahoma" pitchFamily="34" charset="0"/>
                <a:ea typeface="Tahoma" panose="020B0604030504040204" pitchFamily="34" charset="0"/>
                <a:cs typeface="Tahoma" panose="020B0604030504040204" pitchFamily="34" charset="0"/>
              </a:rPr>
              <a:t>bek.-ben</a:t>
            </a:r>
            <a:r>
              <a:rPr lang="hu-HU" altLang="hu-HU" sz="2400" dirty="0" smtClean="0">
                <a:latin typeface="Tahoma" pitchFamily="34" charset="0"/>
                <a:ea typeface="Tahoma" panose="020B0604030504040204" pitchFamily="34" charset="0"/>
                <a:cs typeface="Tahoma" panose="020B0604030504040204" pitchFamily="34" charset="0"/>
              </a:rPr>
              <a:t> </a:t>
            </a:r>
          </a:p>
          <a:p>
            <a:pPr marL="609600" indent="-609600" eaLnBrk="1" hangingPunct="1">
              <a:lnSpc>
                <a:spcPct val="90000"/>
              </a:lnSpc>
              <a:buFontTx/>
              <a:buNone/>
            </a:pPr>
            <a:r>
              <a:rPr lang="hu-HU" altLang="hu-HU" sz="2400" dirty="0" smtClean="0">
                <a:latin typeface="Tahoma" pitchFamily="34" charset="0"/>
                <a:ea typeface="Tahoma" panose="020B0604030504040204" pitchFamily="34" charset="0"/>
                <a:cs typeface="Tahoma" panose="020B0604030504040204" pitchFamily="34" charset="0"/>
              </a:rPr>
              <a:t>foglalt feltételeknek megfelelő faállomány létrehozására </a:t>
            </a:r>
          </a:p>
          <a:p>
            <a:pPr marL="609600" indent="-609600" eaLnBrk="1" hangingPunct="1">
              <a:lnSpc>
                <a:spcPct val="90000"/>
              </a:lnSpc>
              <a:buFontTx/>
              <a:buNone/>
            </a:pPr>
            <a:r>
              <a:rPr lang="hu-HU" altLang="hu-HU" sz="2400" dirty="0" smtClean="0">
                <a:latin typeface="Tahoma" pitchFamily="34" charset="0"/>
                <a:ea typeface="Tahoma" panose="020B0604030504040204" pitchFamily="34" charset="0"/>
                <a:cs typeface="Tahoma" panose="020B0604030504040204" pitchFamily="34" charset="0"/>
              </a:rPr>
              <a:t>irányuló tevékenység, amely az erdészeti hatóság által </a:t>
            </a:r>
          </a:p>
          <a:p>
            <a:pPr marL="609600" indent="-609600" eaLnBrk="1" hangingPunct="1">
              <a:lnSpc>
                <a:spcPct val="90000"/>
              </a:lnSpc>
              <a:buFontTx/>
              <a:buNone/>
            </a:pPr>
            <a:r>
              <a:rPr lang="hu-HU" altLang="hu-HU" sz="2400" dirty="0" smtClean="0">
                <a:latin typeface="Tahoma" pitchFamily="34" charset="0"/>
                <a:ea typeface="Tahoma" panose="020B0604030504040204" pitchFamily="34" charset="0"/>
                <a:cs typeface="Tahoma" panose="020B0604030504040204" pitchFamily="34" charset="0"/>
              </a:rPr>
              <a:t>jóváhagyott erdőtelepítési-kivitelezési terv alapján </a:t>
            </a:r>
          </a:p>
          <a:p>
            <a:pPr marL="609600" lvl="0" indent="-609600" eaLnBrk="1" hangingPunct="1">
              <a:lnSpc>
                <a:spcPct val="90000"/>
              </a:lnSpc>
              <a:buNone/>
            </a:pPr>
            <a:r>
              <a:rPr lang="hu-HU" altLang="hu-HU" sz="2400" dirty="0" smtClean="0">
                <a:latin typeface="Tahoma" pitchFamily="34" charset="0"/>
                <a:ea typeface="Tahoma" panose="020B0604030504040204" pitchFamily="34" charset="0"/>
                <a:cs typeface="Tahoma" panose="020B0604030504040204" pitchFamily="34" charset="0"/>
              </a:rPr>
              <a:t>végezhető.</a:t>
            </a:r>
            <a:r>
              <a:rPr lang="hu-HU" altLang="hu-HU"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hu-HU" altLang="hu-HU"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Az erdőtelepítést </a:t>
            </a:r>
            <a:r>
              <a:rPr lang="hu-HU" altLang="hu-HU" sz="2400" dirty="0">
                <a:solidFill>
                  <a:srgbClr val="000000"/>
                </a:solidFill>
                <a:latin typeface="Tahoma" panose="020B0604030504040204" pitchFamily="34" charset="0"/>
                <a:ea typeface="Tahoma" panose="020B0604030504040204" pitchFamily="34" charset="0"/>
                <a:cs typeface="Tahoma" panose="020B0604030504040204" pitchFamily="34" charset="0"/>
              </a:rPr>
              <a:t>az </a:t>
            </a:r>
            <a:r>
              <a:rPr lang="hu-HU" altLang="hu-HU"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erdészeti </a:t>
            </a:r>
            <a:r>
              <a:rPr lang="hu-HU" altLang="hu-HU" sz="2400" dirty="0">
                <a:solidFill>
                  <a:srgbClr val="000000"/>
                </a:solidFill>
                <a:latin typeface="Tahoma" panose="020B0604030504040204" pitchFamily="34" charset="0"/>
                <a:ea typeface="Tahoma" panose="020B0604030504040204" pitchFamily="34" charset="0"/>
                <a:cs typeface="Tahoma" panose="020B0604030504040204" pitchFamily="34" charset="0"/>
              </a:rPr>
              <a:t>hatóság </a:t>
            </a:r>
            <a:endParaRPr lang="hu-HU" altLang="hu-HU" sz="24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609600" lvl="0" indent="-609600" eaLnBrk="1" hangingPunct="1">
              <a:lnSpc>
                <a:spcPct val="90000"/>
              </a:lnSpc>
              <a:buNone/>
            </a:pPr>
            <a:r>
              <a:rPr lang="hu-HU" altLang="hu-HU" sz="2400" dirty="0">
                <a:solidFill>
                  <a:srgbClr val="000000"/>
                </a:solidFill>
                <a:latin typeface="Tahoma" panose="020B0604030504040204" pitchFamily="34" charset="0"/>
                <a:ea typeface="Tahoma" panose="020B0604030504040204" pitchFamily="34" charset="0"/>
                <a:cs typeface="Tahoma" panose="020B0604030504040204" pitchFamily="34" charset="0"/>
              </a:rPr>
              <a:t>n</a:t>
            </a:r>
            <a:r>
              <a:rPr lang="hu-HU" altLang="hu-HU"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yilvánítja befejezetté</a:t>
            </a:r>
            <a:r>
              <a:rPr lang="hu-HU" altLang="hu-HU"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609600" indent="-609600"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Természetes vagy természetszerű természetességi </a:t>
            </a:r>
          </a:p>
          <a:p>
            <a:pPr marL="609600" indent="-609600"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állapotú erdő, valamint nem erdő művelési ágú védett </a:t>
            </a:r>
          </a:p>
          <a:p>
            <a:pPr marL="609600" indent="-609600"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természeti vagy </a:t>
            </a:r>
            <a:r>
              <a:rPr lang="hu-HU" altLang="hu-HU" sz="2400" dirty="0" err="1" smtClean="0">
                <a:latin typeface="Tahoma" panose="020B0604030504040204" pitchFamily="34" charset="0"/>
                <a:ea typeface="Tahoma" panose="020B0604030504040204" pitchFamily="34" charset="0"/>
                <a:cs typeface="Tahoma" panose="020B0604030504040204" pitchFamily="34" charset="0"/>
              </a:rPr>
              <a:t>Natura</a:t>
            </a:r>
            <a:r>
              <a:rPr lang="hu-HU" altLang="hu-HU" sz="2400" dirty="0" smtClean="0">
                <a:latin typeface="Tahoma" panose="020B0604030504040204" pitchFamily="34" charset="0"/>
                <a:ea typeface="Tahoma" panose="020B0604030504040204" pitchFamily="34" charset="0"/>
                <a:cs typeface="Tahoma" panose="020B0604030504040204" pitchFamily="34" charset="0"/>
              </a:rPr>
              <a:t> 2000 terület </a:t>
            </a:r>
            <a:r>
              <a:rPr lang="hu-HU" altLang="hu-HU" sz="24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 m-es </a:t>
            </a:r>
          </a:p>
          <a:p>
            <a:pPr marL="609600" indent="-609600" eaLnBrk="1" hangingPunct="1">
              <a:lnSpc>
                <a:spcPct val="90000"/>
              </a:lnSpc>
              <a:buFontTx/>
              <a:buNone/>
            </a:pPr>
            <a:r>
              <a:rPr lang="hu-HU" altLang="hu-HU" sz="24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körzetében</a:t>
            </a: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r>
              <a:rPr lang="hu-HU" altLang="hu-HU" sz="24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intenzíven terjedő fafajjal erdőt, </a:t>
            </a:r>
          </a:p>
          <a:p>
            <a:pPr marL="609600" indent="-609600" eaLnBrk="1" hangingPunct="1">
              <a:lnSpc>
                <a:spcPct val="90000"/>
              </a:lnSpc>
              <a:buFontTx/>
              <a:buNone/>
            </a:pPr>
            <a:r>
              <a:rPr lang="hu-HU" altLang="hu-HU" sz="24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fásítást, ültetvényt telepíteni tilos</a:t>
            </a: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294620361"/>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457200" y="0"/>
            <a:ext cx="8229600" cy="1628775"/>
          </a:xfrm>
        </p:spPr>
        <p:txBody>
          <a:bodyPr/>
          <a:lstStyle/>
          <a:p>
            <a:pPr algn="l" eaLnBrk="1" hangingPunct="1"/>
            <a:r>
              <a:rPr lang="hu-HU" altLang="hu-HU" sz="3300" b="1" dirty="0" smtClean="0">
                <a:solidFill>
                  <a:schemeClr val="tx1"/>
                </a:solidFill>
                <a:latin typeface="Tahoma" pitchFamily="34" charset="0"/>
                <a:cs typeface="Tahoma" pitchFamily="34" charset="0"/>
              </a:rPr>
              <a:t>V.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erdőfelújítás, az erdőnevelés, az erdőszerkezet átalakítása</a:t>
            </a:r>
            <a:r>
              <a:rPr lang="hu-HU" altLang="hu-HU" sz="2800" i="1" dirty="0">
                <a:solidFill>
                  <a:schemeClr val="tx1"/>
                </a:solidFill>
                <a:latin typeface="Tahoma" pitchFamily="34" charset="0"/>
                <a:cs typeface="Tahoma" pitchFamily="34" charset="0"/>
              </a:rPr>
              <a:t> </a:t>
            </a:r>
            <a:r>
              <a:rPr lang="hu-HU" altLang="hu-HU" sz="2800" i="1" dirty="0" smtClean="0">
                <a:solidFill>
                  <a:schemeClr val="tx1"/>
                </a:solidFill>
                <a:latin typeface="Tahoma" pitchFamily="34" charset="0"/>
                <a:cs typeface="Tahoma" pitchFamily="34" charset="0"/>
              </a:rPr>
              <a:t>   </a:t>
            </a:r>
            <a:r>
              <a:rPr lang="hu-HU" altLang="hu-HU" sz="2400" i="1" dirty="0" smtClean="0">
                <a:solidFill>
                  <a:schemeClr val="tx1"/>
                </a:solidFill>
                <a:latin typeface="Tahoma" pitchFamily="34" charset="0"/>
                <a:cs typeface="Tahoma" pitchFamily="34" charset="0"/>
              </a:rPr>
              <a:t>Erdőművelés</a:t>
            </a:r>
          </a:p>
        </p:txBody>
      </p:sp>
      <p:sp>
        <p:nvSpPr>
          <p:cNvPr id="403459" name="Rectangle 3"/>
          <p:cNvSpPr>
            <a:spLocks noGrp="1" noChangeArrowheads="1"/>
          </p:cNvSpPr>
          <p:nvPr>
            <p:ph type="body" idx="1"/>
          </p:nvPr>
        </p:nvSpPr>
        <p:spPr>
          <a:xfrm>
            <a:off x="457200" y="1773238"/>
            <a:ext cx="8229600" cy="4536082"/>
          </a:xfrm>
        </p:spPr>
        <p:txBody>
          <a:bodyPr/>
          <a:lstStyle/>
          <a:p>
            <a:pPr marL="609600" indent="-609600" eaLnBrk="1" hangingPunct="1">
              <a:lnSpc>
                <a:spcPct val="90000"/>
              </a:lnSpc>
              <a:buFontTx/>
              <a:buNone/>
            </a:pPr>
            <a:r>
              <a:rPr lang="hu-HU" altLang="hu-HU" sz="2800" b="1" dirty="0" smtClean="0">
                <a:solidFill>
                  <a:srgbClr val="008000"/>
                </a:solidFill>
                <a:latin typeface="Tahoma" pitchFamily="34" charset="0"/>
                <a:cs typeface="Tahoma" pitchFamily="34" charset="0"/>
              </a:rPr>
              <a:t>Erdőfelújítás</a:t>
            </a:r>
            <a:r>
              <a:rPr lang="hu-HU" altLang="hu-HU" sz="2400" b="1" dirty="0" smtClean="0">
                <a:solidFill>
                  <a:srgbClr val="008000"/>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600" dirty="0" err="1" smtClean="0">
                <a:latin typeface="Tahoma" pitchFamily="34" charset="0"/>
                <a:cs typeface="Tahoma" pitchFamily="34" charset="0"/>
              </a:rPr>
              <a:t>Evt</a:t>
            </a:r>
            <a:r>
              <a:rPr lang="hu-HU" altLang="hu-HU" sz="2600" dirty="0" smtClean="0">
                <a:latin typeface="Tahoma" pitchFamily="34" charset="0"/>
                <a:cs typeface="Tahoma" pitchFamily="34" charset="0"/>
              </a:rPr>
              <a:t>. 51 – 52/A. §/</a:t>
            </a:r>
          </a:p>
          <a:p>
            <a:pPr marL="609600" indent="-609600" eaLnBrk="1" hangingPunct="1">
              <a:lnSpc>
                <a:spcPct val="90000"/>
              </a:lnSpc>
              <a:buFontTx/>
              <a:buNone/>
            </a:pPr>
            <a:r>
              <a:rPr lang="hu-HU" altLang="hu-HU" sz="2400" dirty="0" smtClean="0">
                <a:latin typeface="Tahoma" pitchFamily="34" charset="0"/>
                <a:cs typeface="Tahoma" pitchFamily="34" charset="0"/>
              </a:rPr>
              <a:t>Az erdő faállományának véghasználatával együtt jár a </a:t>
            </a:r>
          </a:p>
          <a:p>
            <a:pPr marL="609600" indent="-609600" eaLnBrk="1" hangingPunct="1">
              <a:lnSpc>
                <a:spcPct val="90000"/>
              </a:lnSpc>
              <a:buFontTx/>
              <a:buNone/>
            </a:pPr>
            <a:r>
              <a:rPr lang="hu-HU" altLang="hu-HU" sz="2400" dirty="0" smtClean="0">
                <a:latin typeface="Tahoma" pitchFamily="34" charset="0"/>
                <a:cs typeface="Tahoma" pitchFamily="34" charset="0"/>
              </a:rPr>
              <a:t>felújítási kötelezettség. Az erdőfelújítás</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az erdő kitermelt </a:t>
            </a:r>
          </a:p>
          <a:p>
            <a:pPr marL="609600" indent="-609600" eaLnBrk="1" hangingPunct="1">
              <a:lnSpc>
                <a:spcPct val="90000"/>
              </a:lnSpc>
              <a:buFontTx/>
              <a:buNone/>
            </a:pPr>
            <a:r>
              <a:rPr lang="hu-HU" altLang="hu-HU" sz="2400" dirty="0" smtClean="0">
                <a:latin typeface="Tahoma" pitchFamily="34" charset="0"/>
                <a:cs typeface="Tahoma" pitchFamily="34" charset="0"/>
              </a:rPr>
              <a:t>vagy kipusztult faállományának újbóli létrehozására </a:t>
            </a:r>
          </a:p>
          <a:p>
            <a:pPr marL="609600" indent="-609600" eaLnBrk="1" hangingPunct="1">
              <a:lnSpc>
                <a:spcPct val="90000"/>
              </a:lnSpc>
              <a:buFontTx/>
              <a:buNone/>
            </a:pPr>
            <a:r>
              <a:rPr lang="hu-HU" altLang="hu-HU" sz="2400" dirty="0" smtClean="0">
                <a:latin typeface="Tahoma" pitchFamily="34" charset="0"/>
                <a:cs typeface="Tahoma" pitchFamily="34" charset="0"/>
              </a:rPr>
              <a:t>irányuló tevékenység, amely történhet:</a:t>
            </a:r>
          </a:p>
          <a:p>
            <a:pPr marL="609600" indent="-609600" eaLnBrk="1" hangingPunct="1">
              <a:lnSpc>
                <a:spcPct val="90000"/>
              </a:lnSpc>
              <a:buFontTx/>
              <a:buNone/>
            </a:pPr>
            <a:r>
              <a:rPr lang="hu-HU" altLang="hu-HU" sz="2400" dirty="0" smtClean="0">
                <a:latin typeface="Tahoma" pitchFamily="34" charset="0"/>
                <a:cs typeface="Tahoma" pitchFamily="34" charset="0"/>
              </a:rPr>
              <a:t>a) természetes módon (magról, sarjról),</a:t>
            </a:r>
          </a:p>
          <a:p>
            <a:pPr marL="609600" indent="-609600" eaLnBrk="1" hangingPunct="1">
              <a:lnSpc>
                <a:spcPct val="90000"/>
              </a:lnSpc>
              <a:buFontTx/>
              <a:buNone/>
            </a:pPr>
            <a:r>
              <a:rPr lang="hu-HU" altLang="hu-HU" sz="2400" dirty="0" smtClean="0">
                <a:latin typeface="Tahoma" pitchFamily="34" charset="0"/>
                <a:cs typeface="Tahoma" pitchFamily="34" charset="0"/>
              </a:rPr>
              <a:t>b) mesterséges módon (magvetés, csemeteültetés, </a:t>
            </a:r>
          </a:p>
          <a:p>
            <a:pPr marL="609600" indent="-609600" eaLnBrk="1" hangingPunct="1">
              <a:lnSpc>
                <a:spcPct val="90000"/>
              </a:lnSpc>
              <a:buFontTx/>
              <a:buNone/>
            </a:pPr>
            <a:r>
              <a:rPr lang="hu-HU" altLang="hu-HU" sz="2400" dirty="0" smtClean="0">
                <a:latin typeface="Tahoma" pitchFamily="34" charset="0"/>
                <a:cs typeface="Tahoma" pitchFamily="34" charset="0"/>
              </a:rPr>
              <a:t>    dugványozás).</a:t>
            </a:r>
          </a:p>
          <a:p>
            <a:pPr marL="609600" indent="-609600" eaLnBrk="1" hangingPunct="1">
              <a:lnSpc>
                <a:spcPct val="90000"/>
              </a:lnSpc>
              <a:buFontTx/>
              <a:buNone/>
            </a:pPr>
            <a:r>
              <a:rPr lang="hu-HU" altLang="hu-HU" sz="2400" dirty="0" smtClean="0">
                <a:latin typeface="Tahoma" pitchFamily="34" charset="0"/>
                <a:cs typeface="Tahoma" pitchFamily="34" charset="0"/>
              </a:rPr>
              <a:t>Az erdőt a termőhelyi viszonyoknak megfelelő elegyes </a:t>
            </a:r>
          </a:p>
          <a:p>
            <a:pPr marL="609600" indent="-609600" eaLnBrk="1" hangingPunct="1">
              <a:lnSpc>
                <a:spcPct val="90000"/>
              </a:lnSpc>
              <a:buFontTx/>
              <a:buNone/>
            </a:pPr>
            <a:r>
              <a:rPr lang="hu-HU" altLang="hu-HU" sz="2400" dirty="0" smtClean="0">
                <a:latin typeface="Tahoma" pitchFamily="34" charset="0"/>
                <a:cs typeface="Tahoma" pitchFamily="34" charset="0"/>
              </a:rPr>
              <a:t>faállomány létrehozásával kell felújítani, lehetőleg őshonos </a:t>
            </a:r>
          </a:p>
          <a:p>
            <a:pPr marL="609600" indent="-609600" eaLnBrk="1" hangingPunct="1">
              <a:lnSpc>
                <a:spcPct val="90000"/>
              </a:lnSpc>
              <a:buFontTx/>
              <a:buNone/>
            </a:pPr>
            <a:r>
              <a:rPr lang="hu-HU" altLang="hu-HU" sz="2400" dirty="0" smtClean="0">
                <a:latin typeface="Tahoma" pitchFamily="34" charset="0"/>
                <a:cs typeface="Tahoma" pitchFamily="34" charset="0"/>
              </a:rPr>
              <a:t>főfafajú mageredetű természetes felújítással. </a:t>
            </a:r>
          </a:p>
          <a:p>
            <a:pPr marL="609600" indent="-609600" eaLnBrk="1" hangingPunct="1">
              <a:lnSpc>
                <a:spcPct val="90000"/>
              </a:lnSpc>
              <a:buFontTx/>
              <a:buNone/>
            </a:pPr>
            <a:endParaRPr lang="hu-HU" altLang="hu-HU" sz="2400" dirty="0" smtClean="0">
              <a:latin typeface="Tahoma" pitchFamily="34" charset="0"/>
              <a:cs typeface="Tahoma" pitchFamily="34" charset="0"/>
            </a:endParaRPr>
          </a:p>
          <a:p>
            <a:pPr marL="609600" indent="-609600" eaLnBrk="1" hangingPunct="1">
              <a:lnSpc>
                <a:spcPct val="90000"/>
              </a:lnSpc>
              <a:buFontTx/>
              <a:buNone/>
            </a:pPr>
            <a:endParaRPr lang="hu-HU" altLang="hu-HU" sz="2500" dirty="0" smtClean="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468313" y="1"/>
            <a:ext cx="8229600" cy="980727"/>
          </a:xfrm>
        </p:spPr>
        <p:txBody>
          <a:bodyPr/>
          <a:lstStyle/>
          <a:p>
            <a:pPr eaLnBrk="1" hangingPunct="1"/>
            <a:r>
              <a:rPr lang="hu-HU" altLang="hu-HU" sz="2400" i="1" dirty="0" smtClean="0">
                <a:solidFill>
                  <a:schemeClr val="tx1"/>
                </a:solidFill>
                <a:latin typeface="Tahoma" pitchFamily="34" charset="0"/>
                <a:cs typeface="Tahoma" pitchFamily="34" charset="0"/>
              </a:rPr>
              <a:t>Erdőművelés</a:t>
            </a:r>
          </a:p>
        </p:txBody>
      </p:sp>
      <p:sp>
        <p:nvSpPr>
          <p:cNvPr id="404483" name="Rectangle 3"/>
          <p:cNvSpPr>
            <a:spLocks noGrp="1" noChangeArrowheads="1"/>
          </p:cNvSpPr>
          <p:nvPr>
            <p:ph type="body" idx="1"/>
          </p:nvPr>
        </p:nvSpPr>
        <p:spPr>
          <a:xfrm>
            <a:off x="457200" y="980728"/>
            <a:ext cx="8229600" cy="5328592"/>
          </a:xfrm>
        </p:spPr>
        <p:txBody>
          <a:bodyPr/>
          <a:lstStyle/>
          <a:p>
            <a:pPr marL="609600" lvl="0" indent="-609600" eaLnBrk="1" hangingPunct="1">
              <a:lnSpc>
                <a:spcPct val="90000"/>
              </a:lnSpc>
              <a:buNone/>
            </a:pPr>
            <a:r>
              <a:rPr lang="hu-HU" altLang="hu-HU" sz="2400" dirty="0">
                <a:solidFill>
                  <a:srgbClr val="000000"/>
                </a:solidFill>
                <a:latin typeface="Tahoma" pitchFamily="34" charset="0"/>
                <a:cs typeface="Tahoma" pitchFamily="34" charset="0"/>
              </a:rPr>
              <a:t>Az </a:t>
            </a:r>
            <a:r>
              <a:rPr lang="hu-HU" altLang="hu-HU" sz="2400" dirty="0" smtClean="0">
                <a:solidFill>
                  <a:srgbClr val="000000"/>
                </a:solidFill>
                <a:latin typeface="Tahoma" pitchFamily="34" charset="0"/>
                <a:cs typeface="Tahoma" pitchFamily="34" charset="0"/>
              </a:rPr>
              <a:t>erdőfelújítást, erdőtelepítést </a:t>
            </a:r>
            <a:r>
              <a:rPr lang="hu-HU" altLang="hu-HU" sz="2400" dirty="0">
                <a:solidFill>
                  <a:srgbClr val="000000"/>
                </a:solidFill>
                <a:latin typeface="Tahoma" pitchFamily="34" charset="0"/>
                <a:cs typeface="Tahoma" pitchFamily="34" charset="0"/>
              </a:rPr>
              <a:t>az erdészeti </a:t>
            </a:r>
            <a:r>
              <a:rPr lang="hu-HU" altLang="hu-HU" sz="2400" dirty="0" smtClean="0">
                <a:solidFill>
                  <a:srgbClr val="000000"/>
                </a:solidFill>
                <a:latin typeface="Tahoma" pitchFamily="34" charset="0"/>
                <a:cs typeface="Tahoma" pitchFamily="34" charset="0"/>
              </a:rPr>
              <a:t>hatóság </a:t>
            </a:r>
          </a:p>
          <a:p>
            <a:pPr marL="609600" lvl="0" indent="-609600" eaLnBrk="1" hangingPunct="1">
              <a:lnSpc>
                <a:spcPct val="90000"/>
              </a:lnSpc>
              <a:buNone/>
            </a:pPr>
            <a:r>
              <a:rPr lang="hu-HU" altLang="hu-HU" sz="2400" dirty="0" smtClean="0">
                <a:solidFill>
                  <a:srgbClr val="000000"/>
                </a:solidFill>
                <a:latin typeface="Tahoma" pitchFamily="34" charset="0"/>
                <a:cs typeface="Tahoma" pitchFamily="34" charset="0"/>
              </a:rPr>
              <a:t>műszaki átvétellel nyilvánítja </a:t>
            </a:r>
            <a:r>
              <a:rPr lang="hu-HU" altLang="hu-HU" sz="2400" u="sng" dirty="0" smtClean="0">
                <a:solidFill>
                  <a:srgbClr val="000000"/>
                </a:solidFill>
                <a:latin typeface="Tahoma" pitchFamily="34" charset="0"/>
                <a:cs typeface="Tahoma" pitchFamily="34" charset="0"/>
              </a:rPr>
              <a:t>befejezetté</a:t>
            </a:r>
            <a:r>
              <a:rPr lang="hu-HU" altLang="hu-HU" sz="2400" dirty="0">
                <a:solidFill>
                  <a:srgbClr val="000000"/>
                </a:solidFill>
                <a:latin typeface="Tahoma" pitchFamily="34" charset="0"/>
                <a:cs typeface="Tahoma" pitchFamily="34" charset="0"/>
              </a:rPr>
              <a:t>, ha annak </a:t>
            </a:r>
            <a:endParaRPr lang="hu-HU" altLang="hu-HU" sz="2400" dirty="0" smtClean="0">
              <a:solidFill>
                <a:srgbClr val="000000"/>
              </a:solidFill>
              <a:latin typeface="Tahoma" pitchFamily="34" charset="0"/>
              <a:cs typeface="Tahoma" pitchFamily="34" charset="0"/>
            </a:endParaRPr>
          </a:p>
          <a:p>
            <a:pPr marL="609600" lvl="0" indent="-609600" eaLnBrk="1" hangingPunct="1">
              <a:lnSpc>
                <a:spcPct val="90000"/>
              </a:lnSpc>
              <a:buNone/>
            </a:pPr>
            <a:r>
              <a:rPr lang="hu-HU" altLang="hu-HU" sz="2400" dirty="0" smtClean="0">
                <a:solidFill>
                  <a:srgbClr val="000000"/>
                </a:solidFill>
                <a:latin typeface="Tahoma" pitchFamily="34" charset="0"/>
                <a:cs typeface="Tahoma" pitchFamily="34" charset="0"/>
              </a:rPr>
              <a:t>feltételei </a:t>
            </a:r>
            <a:r>
              <a:rPr lang="hu-HU" altLang="hu-HU" sz="2400" dirty="0">
                <a:solidFill>
                  <a:srgbClr val="000000"/>
                </a:solidFill>
                <a:latin typeface="Tahoma" pitchFamily="34" charset="0"/>
                <a:cs typeface="Tahoma" pitchFamily="34" charset="0"/>
              </a:rPr>
              <a:t>teljesülnek </a:t>
            </a:r>
            <a:r>
              <a:rPr lang="hu-HU" altLang="hu-HU" sz="2400" dirty="0" smtClean="0">
                <a:solidFill>
                  <a:srgbClr val="000000"/>
                </a:solidFill>
                <a:latin typeface="Tahoma" pitchFamily="34" charset="0"/>
                <a:cs typeface="Tahoma" pitchFamily="34" charset="0"/>
              </a:rPr>
              <a:t>(</a:t>
            </a:r>
            <a:r>
              <a:rPr lang="hu-HU" altLang="hu-HU" sz="2400" dirty="0">
                <a:solidFill>
                  <a:srgbClr val="000000"/>
                </a:solidFill>
                <a:latin typeface="Tahoma" pitchFamily="34" charset="0"/>
                <a:cs typeface="Tahoma" pitchFamily="34" charset="0"/>
              </a:rPr>
              <a:t>pl. az átlagmagasság 1,5 m-t eléri</a:t>
            </a:r>
            <a:r>
              <a:rPr lang="hu-HU" altLang="hu-HU" sz="2400" dirty="0" smtClean="0">
                <a:solidFill>
                  <a:srgbClr val="000000"/>
                </a:solidFill>
                <a:latin typeface="Tahoma" pitchFamily="34" charset="0"/>
                <a:cs typeface="Tahoma" pitchFamily="34" charset="0"/>
              </a:rPr>
              <a:t>). </a:t>
            </a:r>
          </a:p>
          <a:p>
            <a:pPr marL="609600" lvl="0" indent="-609600" eaLnBrk="1" hangingPunct="1">
              <a:lnSpc>
                <a:spcPct val="90000"/>
              </a:lnSpc>
              <a:buNone/>
            </a:pPr>
            <a:r>
              <a:rPr lang="hu-HU" altLang="hu-HU" sz="2400" dirty="0" smtClean="0">
                <a:solidFill>
                  <a:srgbClr val="000000"/>
                </a:solidFill>
                <a:latin typeface="Tahoma" pitchFamily="34" charset="0"/>
                <a:cs typeface="Tahoma" pitchFamily="34" charset="0"/>
              </a:rPr>
              <a:t>Öt év elteltével </a:t>
            </a:r>
            <a:r>
              <a:rPr lang="hu-HU" altLang="hu-HU" sz="2400" u="sng" dirty="0" smtClean="0">
                <a:solidFill>
                  <a:srgbClr val="000000"/>
                </a:solidFill>
                <a:latin typeface="Tahoma" pitchFamily="34" charset="0"/>
                <a:cs typeface="Tahoma" pitchFamily="34" charset="0"/>
              </a:rPr>
              <a:t>felülvizsgálat</a:t>
            </a:r>
            <a:r>
              <a:rPr lang="hu-HU" altLang="hu-HU" sz="2400" dirty="0" smtClean="0">
                <a:solidFill>
                  <a:srgbClr val="000000"/>
                </a:solidFill>
                <a:latin typeface="Tahoma" pitchFamily="34" charset="0"/>
                <a:cs typeface="Tahoma" pitchFamily="34" charset="0"/>
              </a:rPr>
              <a:t> történik.</a:t>
            </a:r>
            <a:endParaRPr lang="hu-HU" altLang="hu-HU" sz="2400" dirty="0">
              <a:solidFill>
                <a:srgbClr val="000000"/>
              </a:solidFill>
              <a:latin typeface="Tahoma" pitchFamily="34" charset="0"/>
              <a:cs typeface="Tahoma" pitchFamily="34" charset="0"/>
            </a:endParaRP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008000"/>
                </a:solidFill>
                <a:latin typeface="Tahoma" pitchFamily="34" charset="0"/>
                <a:cs typeface="Tahoma" pitchFamily="34" charset="0"/>
              </a:rPr>
              <a:t>Befejezett erdősítés: </a:t>
            </a:r>
          </a:p>
          <a:p>
            <a:pPr eaLnBrk="1" hangingPunct="1">
              <a:lnSpc>
                <a:spcPct val="80000"/>
              </a:lnSpc>
              <a:buFontTx/>
              <a:buNone/>
            </a:pPr>
            <a:r>
              <a:rPr lang="hu-HU" altLang="hu-HU" sz="2400" dirty="0" smtClean="0">
                <a:solidFill>
                  <a:srgbClr val="008000"/>
                </a:solidFill>
                <a:latin typeface="Tahoma" pitchFamily="34" charset="0"/>
                <a:cs typeface="Tahoma" pitchFamily="34" charset="0"/>
              </a:rPr>
              <a:t>	● befejezett erdőfelújítás,</a:t>
            </a:r>
            <a:r>
              <a:rPr lang="hu-HU" altLang="hu-HU" sz="2400" b="1" dirty="0" smtClean="0">
                <a:solidFill>
                  <a:srgbClr val="008000"/>
                </a:solidFill>
                <a:latin typeface="Tahoma" pitchFamily="34" charset="0"/>
                <a:cs typeface="Tahoma" pitchFamily="34" charset="0"/>
              </a:rPr>
              <a:t> </a:t>
            </a:r>
          </a:p>
          <a:p>
            <a:pPr eaLnBrk="1" hangingPunct="1">
              <a:lnSpc>
                <a:spcPct val="80000"/>
              </a:lnSpc>
              <a:buFontTx/>
              <a:buNone/>
            </a:pPr>
            <a:r>
              <a:rPr lang="hu-HU" altLang="hu-HU" sz="2400" dirty="0" smtClean="0">
                <a:solidFill>
                  <a:srgbClr val="008000"/>
                </a:solidFill>
                <a:latin typeface="Tahoma" pitchFamily="34" charset="0"/>
                <a:cs typeface="Tahoma" pitchFamily="34" charset="0"/>
              </a:rPr>
              <a:t>	● befejezett erdőtelepítés.</a:t>
            </a: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endParaRPr lang="hu-HU" altLang="hu-HU" sz="28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800" b="1" dirty="0" smtClean="0">
                <a:solidFill>
                  <a:srgbClr val="008000"/>
                </a:solidFill>
                <a:latin typeface="Tahoma" pitchFamily="34" charset="0"/>
                <a:cs typeface="Tahoma" pitchFamily="34" charset="0"/>
              </a:rPr>
              <a:t>Erdőnevelés:</a:t>
            </a:r>
            <a:r>
              <a:rPr lang="hu-HU" altLang="hu-HU" sz="2000" b="1" dirty="0" smtClean="0">
                <a:solidFill>
                  <a:srgbClr val="008000"/>
                </a:solidFill>
                <a:latin typeface="Tahoma" pitchFamily="34" charset="0"/>
                <a:cs typeface="Tahoma" pitchFamily="34" charset="0"/>
              </a:rPr>
              <a:t> </a:t>
            </a:r>
            <a:r>
              <a:rPr lang="hu-HU" altLang="hu-HU" sz="2400" dirty="0" smtClean="0">
                <a:latin typeface="Tahoma" pitchFamily="34" charset="0"/>
                <a:cs typeface="Tahoma" pitchFamily="34" charset="0"/>
              </a:rPr>
              <a:t>a befejezett erdősítés további fejlődését </a:t>
            </a:r>
          </a:p>
          <a:p>
            <a:pPr eaLnBrk="1" hangingPunct="1">
              <a:lnSpc>
                <a:spcPct val="80000"/>
              </a:lnSpc>
              <a:buFontTx/>
              <a:buNone/>
            </a:pPr>
            <a:r>
              <a:rPr lang="hu-HU" altLang="hu-HU" sz="2400" dirty="0" smtClean="0">
                <a:latin typeface="Tahoma" pitchFamily="34" charset="0"/>
                <a:cs typeface="Tahoma" pitchFamily="34" charset="0"/>
              </a:rPr>
              <a:t>biztosítja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53. §/:</a:t>
            </a:r>
            <a:endParaRPr lang="hu-HU" altLang="hu-HU" sz="24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400" dirty="0" smtClean="0">
                <a:solidFill>
                  <a:srgbClr val="008000"/>
                </a:solidFill>
                <a:latin typeface="Tahoma" pitchFamily="34" charset="0"/>
                <a:cs typeface="Tahoma" pitchFamily="34" charset="0"/>
              </a:rPr>
              <a:t>	● ápolás,</a:t>
            </a:r>
          </a:p>
          <a:p>
            <a:pPr eaLnBrk="1" hangingPunct="1">
              <a:lnSpc>
                <a:spcPct val="80000"/>
              </a:lnSpc>
              <a:buFontTx/>
              <a:buNone/>
            </a:pPr>
            <a:r>
              <a:rPr lang="hu-HU" altLang="hu-HU" sz="2400" dirty="0" smtClean="0">
                <a:solidFill>
                  <a:srgbClr val="008000"/>
                </a:solidFill>
                <a:latin typeface="Tahoma" pitchFamily="34" charset="0"/>
                <a:cs typeface="Tahoma" pitchFamily="34" charset="0"/>
              </a:rPr>
              <a:t>	● ápolóvágás,</a:t>
            </a:r>
          </a:p>
          <a:p>
            <a:pPr eaLnBrk="1" hangingPunct="1">
              <a:lnSpc>
                <a:spcPct val="80000"/>
              </a:lnSpc>
              <a:buFontTx/>
              <a:buNone/>
            </a:pPr>
            <a:r>
              <a:rPr lang="hu-HU" altLang="hu-HU" sz="2400" dirty="0" smtClean="0">
                <a:solidFill>
                  <a:srgbClr val="008000"/>
                </a:solidFill>
                <a:latin typeface="Tahoma" pitchFamily="34" charset="0"/>
                <a:cs typeface="Tahoma" pitchFamily="34" charset="0"/>
              </a:rPr>
              <a:t>	● </a:t>
            </a:r>
            <a:r>
              <a:rPr lang="hu-HU" altLang="hu-HU" sz="2400" dirty="0" smtClean="0">
                <a:latin typeface="Tahoma" pitchFamily="34" charset="0"/>
                <a:cs typeface="Tahoma" pitchFamily="34" charset="0"/>
              </a:rPr>
              <a:t>erdőnevelési célú fakitermelések:</a:t>
            </a:r>
            <a:r>
              <a:rPr lang="hu-HU" altLang="hu-HU" sz="2400" dirty="0" smtClean="0">
                <a:solidFill>
                  <a:srgbClr val="008000"/>
                </a:solidFill>
                <a:latin typeface="Tahoma" pitchFamily="34" charset="0"/>
                <a:cs typeface="Tahoma" pitchFamily="34" charset="0"/>
              </a:rPr>
              <a:t> gyérítések.</a:t>
            </a:r>
          </a:p>
          <a:p>
            <a:pPr eaLnBrk="1" hangingPunct="1">
              <a:lnSpc>
                <a:spcPct val="80000"/>
              </a:lnSpc>
              <a:buFontTx/>
              <a:buNone/>
            </a:pPr>
            <a:r>
              <a:rPr lang="hu-HU" altLang="hu-HU" sz="2400" dirty="0" smtClean="0">
                <a:solidFill>
                  <a:srgbClr val="008000"/>
                </a:solidFill>
                <a:latin typeface="Tahoma" pitchFamily="34" charset="0"/>
                <a:cs typeface="Tahoma" pitchFamily="34" charset="0"/>
              </a:rPr>
              <a:t>	</a:t>
            </a:r>
            <a:endParaRPr lang="hu-HU" altLang="hu-HU" sz="2000" dirty="0" smtClean="0">
              <a:solidFill>
                <a:srgbClr val="008000"/>
              </a:solidFill>
              <a:latin typeface="Tahoma" pitchFamily="34" charset="0"/>
              <a:cs typeface="Tahoma" pitchFamily="34" charset="0"/>
            </a:endParaRPr>
          </a:p>
          <a:p>
            <a:pPr eaLnBrk="1" hangingPunct="1">
              <a:lnSpc>
                <a:spcPct val="80000"/>
              </a:lnSpc>
              <a:buFontTx/>
              <a:buNone/>
            </a:pPr>
            <a:endParaRPr lang="hu-HU" altLang="hu-HU" sz="2000" dirty="0" smtClean="0">
              <a:solidFill>
                <a:srgbClr val="008000"/>
              </a:solidFill>
            </a:endParaRPr>
          </a:p>
          <a:p>
            <a:pPr eaLnBrk="1" hangingPunct="1">
              <a:lnSpc>
                <a:spcPct val="80000"/>
              </a:lnSpc>
              <a:buFontTx/>
              <a:buNone/>
            </a:pPr>
            <a:endParaRPr lang="hu-HU" altLang="hu-HU" sz="1600" b="1" dirty="0" smtClean="0">
              <a:solidFill>
                <a:srgbClr val="008000"/>
              </a:solidFill>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457200" y="115888"/>
            <a:ext cx="8229600" cy="1368425"/>
          </a:xfrm>
        </p:spPr>
        <p:txBody>
          <a:bodyPr/>
          <a:lstStyle/>
          <a:p>
            <a:pPr algn="l" eaLnBrk="1" hangingPunct="1"/>
            <a:r>
              <a:rPr lang="hu-HU" altLang="hu-HU" sz="3300" b="1" dirty="0" smtClean="0">
                <a:solidFill>
                  <a:schemeClr val="tx1"/>
                </a:solidFill>
                <a:latin typeface="Tahoma" pitchFamily="34" charset="0"/>
                <a:cs typeface="Tahoma" pitchFamily="34" charset="0"/>
              </a:rPr>
              <a:t>VI. Fejezet</a:t>
            </a:r>
            <a:r>
              <a:rPr lang="hu-HU" altLang="hu-HU" sz="3400" b="1" dirty="0" smtClean="0">
                <a:solidFill>
                  <a:schemeClr val="tx1"/>
                </a:solidFill>
                <a:latin typeface="Tahoma" pitchFamily="34" charset="0"/>
                <a:cs typeface="Tahoma" pitchFamily="34" charset="0"/>
              </a:rPr>
              <a:t/>
            </a:r>
            <a:br>
              <a:rPr lang="hu-HU" altLang="hu-HU" sz="34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erdőt károsító hatások elleni védekezés </a:t>
            </a:r>
            <a:r>
              <a:rPr lang="hu-HU" altLang="hu-HU" sz="2800" i="1" dirty="0">
                <a:solidFill>
                  <a:schemeClr val="tx1"/>
                </a:solidFill>
                <a:latin typeface="Tahoma" pitchFamily="34" charset="0"/>
                <a:cs typeface="Tahoma" pitchFamily="34" charset="0"/>
              </a:rPr>
              <a:t>	</a:t>
            </a:r>
            <a:r>
              <a:rPr lang="hu-HU" altLang="hu-HU" sz="2800" i="1" dirty="0" smtClean="0">
                <a:solidFill>
                  <a:schemeClr val="tx1"/>
                </a:solidFill>
                <a:latin typeface="Tahoma" pitchFamily="34" charset="0"/>
                <a:cs typeface="Tahoma" pitchFamily="34" charset="0"/>
              </a:rPr>
              <a:t>			      </a:t>
            </a:r>
            <a:r>
              <a:rPr lang="hu-HU" altLang="hu-HU" sz="2400" i="1" dirty="0" smtClean="0">
                <a:solidFill>
                  <a:schemeClr val="tx1"/>
                </a:solidFill>
                <a:latin typeface="Tahoma" pitchFamily="34" charset="0"/>
                <a:cs typeface="Tahoma" pitchFamily="34" charset="0"/>
              </a:rPr>
              <a:t>Erdővédelem</a:t>
            </a:r>
          </a:p>
        </p:txBody>
      </p:sp>
      <p:sp>
        <p:nvSpPr>
          <p:cNvPr id="405507" name="Rectangle 3"/>
          <p:cNvSpPr>
            <a:spLocks noGrp="1" noChangeArrowheads="1"/>
          </p:cNvSpPr>
          <p:nvPr>
            <p:ph type="body" idx="1"/>
          </p:nvPr>
        </p:nvSpPr>
        <p:spPr>
          <a:xfrm>
            <a:off x="457200" y="1773238"/>
            <a:ext cx="8229600" cy="4679950"/>
          </a:xfrm>
        </p:spPr>
        <p:txBody>
          <a:bodyPr/>
          <a:lstStyle/>
          <a:p>
            <a:pPr eaLnBrk="1" hangingPunct="1">
              <a:lnSpc>
                <a:spcPct val="90000"/>
              </a:lnSpc>
              <a:buFontTx/>
              <a:buNone/>
            </a:pPr>
            <a:r>
              <a:rPr lang="hu-HU" altLang="hu-HU" sz="2800" b="1" dirty="0" smtClean="0">
                <a:solidFill>
                  <a:srgbClr val="CC0000"/>
                </a:solidFill>
                <a:latin typeface="Tahoma" pitchFamily="34" charset="0"/>
                <a:cs typeface="Tahoma" pitchFamily="34" charset="0"/>
              </a:rPr>
              <a:t>Az erdőt veszélyeztető, károsító hatások</a:t>
            </a:r>
          </a:p>
          <a:p>
            <a:pPr eaLnBrk="1" hangingPunct="1">
              <a:lnSpc>
                <a:spcPct val="90000"/>
              </a:lnSpc>
              <a:buFontTx/>
              <a:buNone/>
            </a:pPr>
            <a:r>
              <a:rPr lang="hu-HU" altLang="hu-HU" sz="2600" dirty="0" smtClean="0">
                <a:latin typeface="Tahoma" pitchFamily="34" charset="0"/>
                <a:cs typeface="Tahoma" pitchFamily="34" charset="0"/>
              </a:rPr>
              <a:t>/</a:t>
            </a:r>
            <a:r>
              <a:rPr lang="hu-HU" altLang="hu-HU" sz="2600" dirty="0" err="1" smtClean="0">
                <a:latin typeface="Tahoma" pitchFamily="34" charset="0"/>
                <a:cs typeface="Tahoma" pitchFamily="34" charset="0"/>
              </a:rPr>
              <a:t>Evt</a:t>
            </a:r>
            <a:r>
              <a:rPr lang="hu-HU" altLang="hu-HU" sz="2600" dirty="0" smtClean="0">
                <a:latin typeface="Tahoma" pitchFamily="34" charset="0"/>
                <a:cs typeface="Tahoma" pitchFamily="34" charset="0"/>
              </a:rPr>
              <a:t>. 56.§/:</a:t>
            </a:r>
          </a:p>
          <a:p>
            <a:pPr eaLnBrk="1" hangingPunct="1">
              <a:lnSpc>
                <a:spcPct val="90000"/>
              </a:lnSpc>
              <a:buFontTx/>
              <a:buNone/>
            </a:pPr>
            <a:r>
              <a:rPr lang="hu-HU" altLang="hu-HU" sz="2400" dirty="0" smtClean="0">
                <a:latin typeface="Tahoma" pitchFamily="34" charset="0"/>
                <a:cs typeface="Tahoma" pitchFamily="34" charset="0"/>
              </a:rPr>
              <a:t>a) károsítók (szervezetek) károkozása – </a:t>
            </a:r>
            <a:r>
              <a:rPr lang="hu-HU" altLang="hu-HU" sz="2400" dirty="0" err="1" smtClean="0">
                <a:latin typeface="Tahoma" pitchFamily="34" charset="0"/>
                <a:cs typeface="Tahoma" pitchFamily="34" charset="0"/>
              </a:rPr>
              <a:t>biotikus</a:t>
            </a:r>
            <a:r>
              <a:rPr lang="hu-HU" altLang="hu-HU" sz="2400" dirty="0" smtClean="0">
                <a:latin typeface="Tahoma" pitchFamily="34" charset="0"/>
                <a:cs typeface="Tahoma" pitchFamily="34" charset="0"/>
              </a:rPr>
              <a:t> erdőkár, </a:t>
            </a:r>
          </a:p>
          <a:p>
            <a:pPr eaLnBrk="1" hangingPunct="1">
              <a:lnSpc>
                <a:spcPct val="90000"/>
              </a:lnSpc>
              <a:buFontTx/>
              <a:buNone/>
            </a:pPr>
            <a:r>
              <a:rPr lang="hu-HU" altLang="hu-HU" sz="2400" dirty="0" smtClean="0">
                <a:latin typeface="Tahoma" pitchFamily="34" charset="0"/>
                <a:cs typeface="Tahoma" pitchFamily="34" charset="0"/>
              </a:rPr>
              <a:t>b) vadállomány károsítása,</a:t>
            </a:r>
          </a:p>
          <a:p>
            <a:pPr eaLnBrk="1" hangingPunct="1">
              <a:lnSpc>
                <a:spcPct val="90000"/>
              </a:lnSpc>
              <a:buFontTx/>
              <a:buNone/>
            </a:pPr>
            <a:r>
              <a:rPr lang="hu-HU" altLang="hu-HU" sz="2400" dirty="0" smtClean="0">
                <a:latin typeface="Tahoma" pitchFamily="34" charset="0"/>
                <a:cs typeface="Tahoma" pitchFamily="34" charset="0"/>
              </a:rPr>
              <a:t>c) erdőt veszélyeztető tevékenység,</a:t>
            </a:r>
          </a:p>
          <a:p>
            <a:pPr eaLnBrk="1" hangingPunct="1">
              <a:lnSpc>
                <a:spcPct val="90000"/>
              </a:lnSpc>
              <a:buFontTx/>
              <a:buNone/>
            </a:pPr>
            <a:r>
              <a:rPr lang="hu-HU" altLang="hu-HU" sz="2400" dirty="0" smtClean="0">
                <a:latin typeface="Tahoma" pitchFamily="34" charset="0"/>
                <a:cs typeface="Tahoma" pitchFamily="34" charset="0"/>
              </a:rPr>
              <a:t>d) erdőtalajt veszélyeztető tevékenység,</a:t>
            </a:r>
          </a:p>
          <a:p>
            <a:pPr eaLnBrk="1" hangingPunct="1">
              <a:lnSpc>
                <a:spcPct val="90000"/>
              </a:lnSpc>
              <a:buFontTx/>
              <a:buNone/>
            </a:pPr>
            <a:r>
              <a:rPr lang="hu-HU" altLang="hu-HU" sz="2400" dirty="0" smtClean="0">
                <a:latin typeface="Tahoma" pitchFamily="34" charset="0"/>
                <a:cs typeface="Tahoma" pitchFamily="34" charset="0"/>
              </a:rPr>
              <a:t>e) abiotikus erdőkár (hó, jég, szél, tűz, légszennyezés, árvíz, belvíz, aszály, fagy).</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dirty="0" smtClean="0">
                <a:latin typeface="Tahoma" pitchFamily="34" charset="0"/>
                <a:cs typeface="Tahoma" pitchFamily="34" charset="0"/>
              </a:rPr>
              <a:t>Az erdészeti hatóság a bejelentett erdőkárokról </a:t>
            </a:r>
          </a:p>
          <a:p>
            <a:pPr eaLnBrk="1" hangingPunct="1">
              <a:lnSpc>
                <a:spcPct val="90000"/>
              </a:lnSpc>
              <a:buFontTx/>
              <a:buNone/>
            </a:pPr>
            <a:r>
              <a:rPr lang="hu-HU" altLang="hu-HU" sz="2400" b="1" dirty="0" smtClean="0">
                <a:solidFill>
                  <a:srgbClr val="CC0000"/>
                </a:solidFill>
                <a:latin typeface="Tahoma" pitchFamily="34" charset="0"/>
                <a:cs typeface="Tahoma" pitchFamily="34" charset="0"/>
              </a:rPr>
              <a:t>Országos Erdőkár Nyilvántartást</a:t>
            </a:r>
            <a:r>
              <a:rPr lang="hu-HU" altLang="hu-HU" sz="2400" dirty="0" smtClean="0">
                <a:latin typeface="Tahoma" pitchFamily="34" charset="0"/>
                <a:cs typeface="Tahoma" pitchFamily="34" charset="0"/>
              </a:rPr>
              <a:t> vezet.</a:t>
            </a: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5"/>
          <p:cNvSpPr>
            <a:spLocks noGrp="1" noChangeArrowheads="1"/>
          </p:cNvSpPr>
          <p:nvPr>
            <p:ph type="title"/>
          </p:nvPr>
        </p:nvSpPr>
        <p:spPr>
          <a:xfrm>
            <a:off x="457200" y="188913"/>
            <a:ext cx="8229600" cy="1152525"/>
          </a:xfrm>
        </p:spPr>
        <p:txBody>
          <a:bodyPr/>
          <a:lstStyle/>
          <a:p>
            <a:pPr eaLnBrk="1" hangingPunct="1"/>
            <a:r>
              <a:rPr lang="hu-HU" altLang="hu-HU" sz="3300" b="1" smtClean="0">
                <a:solidFill>
                  <a:srgbClr val="CC0000"/>
                </a:solidFill>
                <a:latin typeface="Tahoma" pitchFamily="34" charset="0"/>
                <a:cs typeface="Tahoma" pitchFamily="34" charset="0"/>
              </a:rPr>
              <a:t>Magas Tátra 2004 </a:t>
            </a:r>
            <a:br>
              <a:rPr lang="hu-HU" altLang="hu-HU" sz="3300" b="1" smtClean="0">
                <a:solidFill>
                  <a:srgbClr val="CC0000"/>
                </a:solidFill>
                <a:latin typeface="Tahoma" pitchFamily="34" charset="0"/>
                <a:cs typeface="Tahoma" pitchFamily="34" charset="0"/>
              </a:rPr>
            </a:br>
            <a:r>
              <a:rPr lang="hu-HU" altLang="hu-HU" sz="3300" b="1" smtClean="0">
                <a:solidFill>
                  <a:srgbClr val="CC0000"/>
                </a:solidFill>
                <a:latin typeface="Tahoma" pitchFamily="34" charset="0"/>
                <a:cs typeface="Tahoma" pitchFamily="34" charset="0"/>
              </a:rPr>
              <a:t>(kalamitás, természeti katasztrófa)</a:t>
            </a:r>
          </a:p>
        </p:txBody>
      </p:sp>
      <p:pic>
        <p:nvPicPr>
          <p:cNvPr id="406531" name="Picture 4" descr="12160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12875"/>
            <a:ext cx="9144000"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457200" y="0"/>
            <a:ext cx="8229600" cy="1052735"/>
          </a:xfrm>
        </p:spPr>
        <p:txBody>
          <a:bodyPr/>
          <a:lstStyle/>
          <a:p>
            <a:pPr eaLnBrk="1" hangingPunct="1"/>
            <a:r>
              <a:rPr lang="hu-HU" altLang="hu-HU" sz="2400" i="1" dirty="0" smtClean="0">
                <a:solidFill>
                  <a:schemeClr val="tx1"/>
                </a:solidFill>
                <a:latin typeface="Tahoma" pitchFamily="34" charset="0"/>
                <a:cs typeface="Tahoma" pitchFamily="34" charset="0"/>
              </a:rPr>
              <a:t>Erdővédelem</a:t>
            </a:r>
          </a:p>
        </p:txBody>
      </p:sp>
      <p:sp>
        <p:nvSpPr>
          <p:cNvPr id="407555" name="Rectangle 3"/>
          <p:cNvSpPr>
            <a:spLocks noGrp="1" noChangeArrowheads="1"/>
          </p:cNvSpPr>
          <p:nvPr>
            <p:ph type="body" idx="1"/>
          </p:nvPr>
        </p:nvSpPr>
        <p:spPr>
          <a:xfrm>
            <a:off x="457200" y="1124744"/>
            <a:ext cx="8229600" cy="5001419"/>
          </a:xfrm>
        </p:spPr>
        <p:txBody>
          <a:bodyPr/>
          <a:lstStyle/>
          <a:p>
            <a:pPr lvl="0" eaLnBrk="1" hangingPunct="1">
              <a:lnSpc>
                <a:spcPct val="90000"/>
              </a:lnSpc>
              <a:buNone/>
            </a:pPr>
            <a:r>
              <a:rPr lang="hu-HU" altLang="hu-HU" sz="2400" u="sng" dirty="0">
                <a:solidFill>
                  <a:srgbClr val="000000"/>
                </a:solidFill>
                <a:latin typeface="Tahoma" pitchFamily="34" charset="0"/>
                <a:cs typeface="Tahoma" pitchFamily="34" charset="0"/>
              </a:rPr>
              <a:t>Az erdőgazdálkodó köteles</a:t>
            </a:r>
            <a:r>
              <a:rPr lang="hu-HU" altLang="hu-HU" sz="2400" dirty="0">
                <a:solidFill>
                  <a:srgbClr val="000000"/>
                </a:solidFill>
                <a:latin typeface="Tahoma" pitchFamily="34" charset="0"/>
                <a:cs typeface="Tahoma" pitchFamily="34" charset="0"/>
              </a:rPr>
              <a:t> az erdő egészségi állapotát </a:t>
            </a:r>
          </a:p>
          <a:p>
            <a:pPr lvl="0" eaLnBrk="1" hangingPunct="1">
              <a:lnSpc>
                <a:spcPct val="90000"/>
              </a:lnSpc>
              <a:buNone/>
            </a:pPr>
            <a:r>
              <a:rPr lang="hu-HU" altLang="hu-HU" sz="2400" dirty="0">
                <a:solidFill>
                  <a:srgbClr val="000000"/>
                </a:solidFill>
                <a:latin typeface="Tahoma" pitchFamily="34" charset="0"/>
                <a:cs typeface="Tahoma" pitchFamily="34" charset="0"/>
              </a:rPr>
              <a:t>figyelemmel kísérni, a szükséges megelőző és védekező </a:t>
            </a:r>
          </a:p>
          <a:p>
            <a:pPr lvl="0" eaLnBrk="1" hangingPunct="1">
              <a:lnSpc>
                <a:spcPct val="90000"/>
              </a:lnSpc>
              <a:buNone/>
            </a:pPr>
            <a:r>
              <a:rPr lang="hu-HU" altLang="hu-HU" sz="2400" dirty="0">
                <a:solidFill>
                  <a:srgbClr val="000000"/>
                </a:solidFill>
                <a:latin typeface="Tahoma" pitchFamily="34" charset="0"/>
                <a:cs typeface="Tahoma" pitchFamily="34" charset="0"/>
              </a:rPr>
              <a:t>intézkedéseket </a:t>
            </a:r>
            <a:r>
              <a:rPr lang="hu-HU" altLang="hu-HU" sz="2400" dirty="0" smtClean="0">
                <a:solidFill>
                  <a:srgbClr val="000000"/>
                </a:solidFill>
                <a:latin typeface="Tahoma" pitchFamily="34" charset="0"/>
                <a:cs typeface="Tahoma" pitchFamily="34" charset="0"/>
              </a:rPr>
              <a:t>megtenni /</a:t>
            </a:r>
            <a:r>
              <a:rPr lang="hu-HU" altLang="hu-HU" sz="2400" dirty="0" err="1" smtClean="0">
                <a:solidFill>
                  <a:srgbClr val="000000"/>
                </a:solidFill>
                <a:latin typeface="Tahoma" pitchFamily="34" charset="0"/>
                <a:cs typeface="Tahoma" pitchFamily="34" charset="0"/>
              </a:rPr>
              <a:t>Evt</a:t>
            </a:r>
            <a:r>
              <a:rPr lang="hu-HU" altLang="hu-HU" sz="2400" dirty="0" smtClean="0">
                <a:solidFill>
                  <a:srgbClr val="000000"/>
                </a:solidFill>
                <a:latin typeface="Tahoma" pitchFamily="34" charset="0"/>
                <a:cs typeface="Tahoma" pitchFamily="34" charset="0"/>
              </a:rPr>
              <a:t>. 57. §/. Az erdészeti hatóság </a:t>
            </a:r>
          </a:p>
          <a:p>
            <a:pPr lvl="0" eaLnBrk="1" hangingPunct="1">
              <a:lnSpc>
                <a:spcPct val="90000"/>
              </a:lnSpc>
              <a:buNone/>
            </a:pPr>
            <a:r>
              <a:rPr lang="hu-HU" altLang="hu-HU" sz="2400" dirty="0" smtClean="0">
                <a:solidFill>
                  <a:srgbClr val="000000"/>
                </a:solidFill>
                <a:latin typeface="Tahoma" pitchFamily="34" charset="0"/>
                <a:cs typeface="Tahoma" pitchFamily="34" charset="0"/>
              </a:rPr>
              <a:t>kötelezheti az erdőgazdálkodót a szükséges védekezésre,</a:t>
            </a:r>
          </a:p>
          <a:p>
            <a:pPr lvl="0" eaLnBrk="1" hangingPunct="1">
              <a:lnSpc>
                <a:spcPct val="90000"/>
              </a:lnSpc>
              <a:buNone/>
            </a:pPr>
            <a:r>
              <a:rPr lang="hu-HU" altLang="hu-HU" sz="2400" dirty="0" smtClean="0">
                <a:solidFill>
                  <a:srgbClr val="000000"/>
                </a:solidFill>
                <a:latin typeface="Tahoma" pitchFamily="34" charset="0"/>
                <a:cs typeface="Tahoma" pitchFamily="34" charset="0"/>
              </a:rPr>
              <a:t>(felróható ok esetén), vagy közérdekű védekezést rendel </a:t>
            </a:r>
          </a:p>
          <a:p>
            <a:pPr lvl="0" eaLnBrk="1" hangingPunct="1">
              <a:lnSpc>
                <a:spcPct val="90000"/>
              </a:lnSpc>
              <a:buNone/>
            </a:pPr>
            <a:r>
              <a:rPr lang="hu-HU" altLang="hu-HU" sz="2400" dirty="0">
                <a:solidFill>
                  <a:srgbClr val="000000"/>
                </a:solidFill>
                <a:latin typeface="Tahoma" pitchFamily="34" charset="0"/>
                <a:cs typeface="Tahoma" pitchFamily="34" charset="0"/>
              </a:rPr>
              <a:t>e</a:t>
            </a:r>
            <a:r>
              <a:rPr lang="hu-HU" altLang="hu-HU" sz="2400" dirty="0" smtClean="0">
                <a:solidFill>
                  <a:srgbClr val="000000"/>
                </a:solidFill>
                <a:latin typeface="Tahoma" pitchFamily="34" charset="0"/>
                <a:cs typeface="Tahoma" pitchFamily="34" charset="0"/>
              </a:rPr>
              <a:t>l /</a:t>
            </a:r>
            <a:r>
              <a:rPr lang="hu-HU" altLang="hu-HU" sz="2400" dirty="0" err="1" smtClean="0">
                <a:solidFill>
                  <a:srgbClr val="000000"/>
                </a:solidFill>
                <a:latin typeface="Tahoma" pitchFamily="34" charset="0"/>
                <a:cs typeface="Tahoma" pitchFamily="34" charset="0"/>
              </a:rPr>
              <a:t>Evt</a:t>
            </a:r>
            <a:r>
              <a:rPr lang="hu-HU" altLang="hu-HU" sz="2400" dirty="0" smtClean="0">
                <a:solidFill>
                  <a:srgbClr val="000000"/>
                </a:solidFill>
                <a:latin typeface="Tahoma" pitchFamily="34" charset="0"/>
                <a:cs typeface="Tahoma" pitchFamily="34" charset="0"/>
              </a:rPr>
              <a:t>. 58. §/.</a:t>
            </a:r>
            <a:endParaRPr lang="hu-HU" altLang="hu-HU" sz="2400" dirty="0">
              <a:solidFill>
                <a:srgbClr val="000000"/>
              </a:solidFill>
              <a:latin typeface="Tahoma" pitchFamily="34" charset="0"/>
              <a:cs typeface="Tahoma" pitchFamily="34" charset="0"/>
            </a:endParaRP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b="1" dirty="0" smtClean="0">
                <a:solidFill>
                  <a:srgbClr val="CC0000"/>
                </a:solidFill>
                <a:latin typeface="Tahoma" pitchFamily="34" charset="0"/>
                <a:cs typeface="Tahoma" pitchFamily="34" charset="0"/>
              </a:rPr>
              <a:t>Védelem a vadállomány károsítása ellen</a:t>
            </a:r>
            <a:r>
              <a:rPr lang="hu-HU" altLang="hu-HU" sz="2400" dirty="0" smtClean="0">
                <a:latin typeface="Tahoma" pitchFamily="34" charset="0"/>
                <a:cs typeface="Tahoma" pitchFamily="34" charset="0"/>
              </a:rPr>
              <a:t> (az erdőt </a:t>
            </a:r>
          </a:p>
          <a:p>
            <a:pPr eaLnBrk="1" hangingPunct="1">
              <a:lnSpc>
                <a:spcPct val="90000"/>
              </a:lnSpc>
              <a:buFontTx/>
              <a:buNone/>
            </a:pPr>
            <a:r>
              <a:rPr lang="hu-HU" altLang="hu-HU" sz="2400" dirty="0" smtClean="0">
                <a:latin typeface="Tahoma" pitchFamily="34" charset="0"/>
                <a:cs typeface="Tahoma" pitchFamily="34" charset="0"/>
              </a:rPr>
              <a:t>veszélyeztető létszámú és fajösszetételű vadállomány nem </a:t>
            </a:r>
          </a:p>
          <a:p>
            <a:pPr eaLnBrk="1" hangingPunct="1">
              <a:lnSpc>
                <a:spcPct val="90000"/>
              </a:lnSpc>
              <a:buFontTx/>
              <a:buNone/>
            </a:pPr>
            <a:r>
              <a:rPr lang="hu-HU" altLang="hu-HU" sz="2400" dirty="0" smtClean="0">
                <a:latin typeface="Tahoma" pitchFamily="34" charset="0"/>
                <a:cs typeface="Tahoma" pitchFamily="34" charset="0"/>
              </a:rPr>
              <a:t>tartható fenn!)</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60. §/.</a:t>
            </a:r>
          </a:p>
          <a:p>
            <a:pPr eaLnBrk="1" hangingPunct="1">
              <a:lnSpc>
                <a:spcPct val="90000"/>
              </a:lnSpc>
              <a:buFontTx/>
              <a:buNone/>
            </a:pPr>
            <a:endParaRPr lang="hu-HU" altLang="hu-HU" sz="1000" b="1" smtClean="0">
              <a:solidFill>
                <a:srgbClr val="CC0000"/>
              </a:solidFill>
              <a:latin typeface="Tahoma" pitchFamily="34" charset="0"/>
              <a:cs typeface="Tahoma" pitchFamily="34" charset="0"/>
            </a:endParaRPr>
          </a:p>
          <a:p>
            <a:pPr eaLnBrk="1" hangingPunct="1">
              <a:lnSpc>
                <a:spcPct val="90000"/>
              </a:lnSpc>
              <a:buFontTx/>
              <a:buNone/>
            </a:pPr>
            <a:r>
              <a:rPr lang="hu-HU" altLang="hu-HU" sz="2400" b="1" dirty="0" smtClean="0">
                <a:solidFill>
                  <a:srgbClr val="CC0000"/>
                </a:solidFill>
                <a:latin typeface="Tahoma" pitchFamily="34" charset="0"/>
                <a:cs typeface="Tahoma" pitchFamily="34" charset="0"/>
              </a:rPr>
              <a:t>Az erdő talajának védelme</a:t>
            </a:r>
          </a:p>
          <a:p>
            <a:pPr eaLnBrk="1" hangingPunct="1">
              <a:lnSpc>
                <a:spcPct val="9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62 - 63. §/</a:t>
            </a:r>
          </a:p>
          <a:p>
            <a:pPr eaLnBrk="1" hangingPunct="1">
              <a:lnSpc>
                <a:spcPct val="90000"/>
              </a:lnSpc>
              <a:buFontTx/>
              <a:buNone/>
            </a:pPr>
            <a:endParaRPr lang="hu-HU" altLang="hu-HU" sz="2800" dirty="0" smtClean="0"/>
          </a:p>
          <a:p>
            <a:pPr eaLnBrk="1" hangingPunct="1">
              <a:lnSpc>
                <a:spcPct val="90000"/>
              </a:lnSpc>
              <a:buFontTx/>
              <a:buNone/>
            </a:pPr>
            <a:endParaRPr lang="hu-HU" altLang="hu-HU" sz="2600" dirty="0" smtClean="0"/>
          </a:p>
          <a:p>
            <a:pPr eaLnBrk="1" hangingPunct="1">
              <a:lnSpc>
                <a:spcPct val="90000"/>
              </a:lnSpc>
              <a:buFontTx/>
              <a:buNone/>
            </a:pPr>
            <a:endParaRPr lang="hu-HU" altLang="hu-HU" sz="2800" dirty="0" smtClean="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457200" y="1"/>
            <a:ext cx="8229600" cy="1124743"/>
          </a:xfrm>
        </p:spPr>
        <p:txBody>
          <a:bodyPr/>
          <a:lstStyle/>
          <a:p>
            <a:pPr eaLnBrk="1" hangingPunct="1"/>
            <a:r>
              <a:rPr lang="hu-HU" altLang="hu-HU" sz="3300" b="1" dirty="0" smtClean="0">
                <a:solidFill>
                  <a:srgbClr val="CC0000"/>
                </a:solidFill>
                <a:latin typeface="Tahoma" pitchFamily="34" charset="0"/>
                <a:cs typeface="Tahoma" pitchFamily="34" charset="0"/>
              </a:rPr>
              <a:t>Védelem a káros tevékenységek ellen</a:t>
            </a:r>
          </a:p>
        </p:txBody>
      </p:sp>
      <p:sp>
        <p:nvSpPr>
          <p:cNvPr id="408579" name="Rectangle 3"/>
          <p:cNvSpPr>
            <a:spLocks noGrp="1" noChangeArrowheads="1"/>
          </p:cNvSpPr>
          <p:nvPr>
            <p:ph type="body" idx="1"/>
          </p:nvPr>
        </p:nvSpPr>
        <p:spPr>
          <a:xfrm>
            <a:off x="468313" y="1196752"/>
            <a:ext cx="8229600" cy="4813523"/>
          </a:xfrm>
        </p:spPr>
        <p:txBody>
          <a:bodyPr/>
          <a:lstStyle/>
          <a:p>
            <a:pPr eaLnBrk="1" hangingPunct="1">
              <a:buFontTx/>
              <a:buNone/>
            </a:pPr>
            <a:r>
              <a:rPr lang="hu-HU" altLang="hu-HU" sz="2400" b="1" dirty="0" smtClean="0">
                <a:solidFill>
                  <a:srgbClr val="CC0000"/>
                </a:solidFill>
                <a:latin typeface="Tahoma" pitchFamily="34" charset="0"/>
                <a:cs typeface="Tahoma" pitchFamily="34" charset="0"/>
              </a:rPr>
              <a:t>Tilos az erdőben:</a:t>
            </a:r>
          </a:p>
          <a:p>
            <a:pPr eaLnBrk="1" hangingPunct="1">
              <a:buFontTx/>
              <a:buNone/>
            </a:pPr>
            <a:r>
              <a:rPr lang="hu-HU" altLang="hu-HU" sz="2400" dirty="0" smtClean="0">
                <a:latin typeface="Tahoma" pitchFamily="34" charset="0"/>
                <a:cs typeface="Tahoma" pitchFamily="34" charset="0"/>
              </a:rPr>
              <a:t>legeltetni, hulladékot elhelyezni,</a:t>
            </a:r>
          </a:p>
          <a:p>
            <a:pPr eaLnBrk="1" hangingPunct="1">
              <a:buFontTx/>
              <a:buNone/>
            </a:pPr>
            <a:r>
              <a:rPr lang="hu-HU" altLang="hu-HU" sz="2400" dirty="0" smtClean="0">
                <a:latin typeface="Tahoma" pitchFamily="34" charset="0"/>
                <a:cs typeface="Tahoma" pitchFamily="34" charset="0"/>
              </a:rPr>
              <a:t>élő fáról, cserjéről gallyat, díszítőlombot levágni,</a:t>
            </a:r>
          </a:p>
          <a:p>
            <a:pPr eaLnBrk="1" hangingPunct="1">
              <a:buFontTx/>
              <a:buNone/>
            </a:pPr>
            <a:r>
              <a:rPr lang="hu-HU" altLang="hu-HU" sz="2400" dirty="0" smtClean="0">
                <a:latin typeface="Tahoma" pitchFamily="34" charset="0"/>
                <a:cs typeface="Tahoma" pitchFamily="34" charset="0"/>
              </a:rPr>
              <a:t>mohát gyűjteni.</a:t>
            </a: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400" b="1" dirty="0" smtClean="0">
                <a:solidFill>
                  <a:srgbClr val="CC0000"/>
                </a:solidFill>
                <a:latin typeface="Tahoma" pitchFamily="34" charset="0"/>
                <a:cs typeface="Tahoma" pitchFamily="34" charset="0"/>
              </a:rPr>
              <a:t>Tilos az erdő látogatójának</a:t>
            </a:r>
            <a:r>
              <a:rPr lang="hu-HU" altLang="hu-HU" sz="2400" dirty="0" smtClean="0">
                <a:solidFill>
                  <a:srgbClr val="CC0000"/>
                </a:solidFill>
                <a:latin typeface="Tahoma" pitchFamily="34" charset="0"/>
                <a:cs typeface="Tahoma" pitchFamily="34" charset="0"/>
              </a:rPr>
              <a:t> </a:t>
            </a:r>
            <a:r>
              <a:rPr lang="hu-HU" altLang="hu-HU" sz="2400" dirty="0" smtClean="0">
                <a:latin typeface="Tahoma" pitchFamily="34" charset="0"/>
                <a:cs typeface="Tahoma" pitchFamily="34" charset="0"/>
              </a:rPr>
              <a:t>motorfűrészt, 500 g-nál </a:t>
            </a:r>
          </a:p>
          <a:p>
            <a:pPr eaLnBrk="1" hangingPunct="1">
              <a:buFontTx/>
              <a:buNone/>
            </a:pPr>
            <a:r>
              <a:rPr lang="hu-HU" altLang="hu-HU" sz="2400" dirty="0" smtClean="0">
                <a:latin typeface="Tahoma" pitchFamily="34" charset="0"/>
                <a:cs typeface="Tahoma" pitchFamily="34" charset="0"/>
              </a:rPr>
              <a:t>nagyobb fejtömegű fejszét, 30 cm-nél nagyobb vágólap </a:t>
            </a:r>
          </a:p>
          <a:p>
            <a:pPr eaLnBrk="1" hangingPunct="1">
              <a:buFontTx/>
              <a:buNone/>
            </a:pPr>
            <a:r>
              <a:rPr lang="hu-HU" altLang="hu-HU" sz="2400" dirty="0" smtClean="0">
                <a:latin typeface="Tahoma" pitchFamily="34" charset="0"/>
                <a:cs typeface="Tahoma" pitchFamily="34" charset="0"/>
              </a:rPr>
              <a:t>hosszúságú kézifűrészt magánál tartani az erdőben és a </a:t>
            </a:r>
          </a:p>
          <a:p>
            <a:pPr eaLnBrk="1" hangingPunct="1">
              <a:buFontTx/>
              <a:buNone/>
            </a:pPr>
            <a:r>
              <a:rPr lang="hu-HU" altLang="hu-HU" sz="2400" dirty="0" smtClean="0">
                <a:latin typeface="Tahoma" pitchFamily="34" charset="0"/>
                <a:cs typeface="Tahoma" pitchFamily="34" charset="0"/>
              </a:rPr>
              <a:t>közforgalom előtt meg nem nyitott erdészeti magánúton.</a:t>
            </a:r>
          </a:p>
          <a:p>
            <a:pPr eaLnBrk="1" hangingPunct="1">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61. §/</a:t>
            </a: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CC0000"/>
                </a:solidFill>
                <a:latin typeface="Tahoma" pitchFamily="34" charset="0"/>
                <a:cs typeface="Tahoma" pitchFamily="34" charset="0"/>
              </a:rPr>
              <a:t>Védelem a tűz ellen</a:t>
            </a:r>
          </a:p>
        </p:txBody>
      </p:sp>
      <p:sp>
        <p:nvSpPr>
          <p:cNvPr id="409603" name="Rectangle 3"/>
          <p:cNvSpPr>
            <a:spLocks noGrp="1" noChangeArrowheads="1"/>
          </p:cNvSpPr>
          <p:nvPr>
            <p:ph type="body" idx="1"/>
          </p:nvPr>
        </p:nvSpPr>
        <p:spPr>
          <a:xfrm>
            <a:off x="457200" y="1052736"/>
            <a:ext cx="8229600" cy="5256584"/>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Erdőben tűz gyújtására és fenntartására</a:t>
            </a:r>
            <a:r>
              <a:rPr lang="hu-HU" altLang="hu-HU" sz="2200" dirty="0" smtClean="0">
                <a:latin typeface="Tahoma" pitchFamily="34" charset="0"/>
                <a:cs typeface="Tahoma" pitchFamily="34" charset="0"/>
              </a:rPr>
              <a:t> – az erre a célra </a:t>
            </a:r>
          </a:p>
          <a:p>
            <a:pPr eaLnBrk="1" hangingPunct="1">
              <a:lnSpc>
                <a:spcPct val="80000"/>
              </a:lnSpc>
              <a:buFontTx/>
              <a:buNone/>
            </a:pPr>
            <a:r>
              <a:rPr lang="hu-HU" altLang="hu-HU" sz="2200" dirty="0" smtClean="0">
                <a:latin typeface="Tahoma" pitchFamily="34" charset="0"/>
                <a:cs typeface="Tahoma" pitchFamily="34" charset="0"/>
              </a:rPr>
              <a:t>kijelölt helyek kivételével – csak az erdőgazdálkodó, annak </a:t>
            </a:r>
          </a:p>
          <a:p>
            <a:pPr eaLnBrk="1" hangingPunct="1">
              <a:lnSpc>
                <a:spcPct val="80000"/>
              </a:lnSpc>
              <a:buFontTx/>
              <a:buNone/>
            </a:pPr>
            <a:r>
              <a:rPr lang="hu-HU" altLang="hu-HU" sz="2200" dirty="0" smtClean="0">
                <a:latin typeface="Tahoma" pitchFamily="34" charset="0"/>
                <a:cs typeface="Tahoma" pitchFamily="34" charset="0"/>
              </a:rPr>
              <a:t>hiányában az erdő jogszerű használójának írásbeli engedélye </a:t>
            </a:r>
          </a:p>
          <a:p>
            <a:pPr eaLnBrk="1" hangingPunct="1">
              <a:lnSpc>
                <a:spcPct val="80000"/>
              </a:lnSpc>
              <a:buFontTx/>
              <a:buNone/>
            </a:pPr>
            <a:r>
              <a:rPr lang="hu-HU" altLang="hu-HU" sz="2200" dirty="0" smtClean="0">
                <a:latin typeface="Tahoma" pitchFamily="34" charset="0"/>
                <a:cs typeface="Tahoma" pitchFamily="34" charset="0"/>
              </a:rPr>
              <a:t>birtokában levő személy jogosult.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a:latin typeface="Tahoma" pitchFamily="34" charset="0"/>
                <a:cs typeface="Tahoma" pitchFamily="34" charset="0"/>
              </a:rPr>
              <a:t>A</a:t>
            </a:r>
            <a:r>
              <a:rPr lang="hu-HU" altLang="hu-HU" sz="2200" dirty="0" smtClean="0">
                <a:latin typeface="Tahoma" pitchFamily="34" charset="0"/>
                <a:cs typeface="Tahoma" pitchFamily="34" charset="0"/>
              </a:rPr>
              <a:t>z erdőgazdálkodó turisztikai célból állandó és biztonságos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tűzrakó helyet</a:t>
            </a:r>
            <a:r>
              <a:rPr lang="hu-HU" altLang="hu-HU" sz="2200" dirty="0" smtClean="0">
                <a:latin typeface="Tahoma" pitchFamily="34" charset="0"/>
                <a:cs typeface="Tahoma" pitchFamily="34" charset="0"/>
              </a:rPr>
              <a:t> alakíthat ki, ahol bárki jogosult tüzet rakni.</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Tilos tüzet gyújtani</a:t>
            </a:r>
            <a:r>
              <a:rPr lang="hu-HU" altLang="hu-HU" sz="2200" dirty="0" smtClean="0">
                <a:latin typeface="Tahoma" pitchFamily="34" charset="0"/>
                <a:cs typeface="Tahoma" pitchFamily="34" charset="0"/>
              </a:rPr>
              <a:t> erdőben és 200 m-es körzetében a </a:t>
            </a:r>
          </a:p>
          <a:p>
            <a:pPr eaLnBrk="1" hangingPunct="1">
              <a:lnSpc>
                <a:spcPct val="80000"/>
              </a:lnSpc>
              <a:buFontTx/>
              <a:buNone/>
            </a:pPr>
            <a:r>
              <a:rPr lang="hu-HU" altLang="hu-HU" sz="2200" dirty="0" smtClean="0">
                <a:latin typeface="Tahoma" pitchFamily="34" charset="0"/>
                <a:cs typeface="Tahoma" pitchFamily="34" charset="0"/>
              </a:rPr>
              <a:t>fokozott tűzveszély időszakában.</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 tűz őrzéséről,</a:t>
            </a:r>
            <a:r>
              <a:rPr lang="hu-HU" altLang="hu-HU" sz="2200" dirty="0" smtClean="0">
                <a:latin typeface="Tahoma" pitchFamily="34" charset="0"/>
                <a:cs typeface="Tahoma" pitchFamily="34" charset="0"/>
              </a:rPr>
              <a:t> valamint biztonságos </a:t>
            </a:r>
            <a:r>
              <a:rPr lang="hu-HU" altLang="hu-HU" sz="2200" b="1" dirty="0" smtClean="0">
                <a:solidFill>
                  <a:srgbClr val="CC0000"/>
                </a:solidFill>
                <a:latin typeface="Tahoma" pitchFamily="34" charset="0"/>
                <a:cs typeface="Tahoma" pitchFamily="34" charset="0"/>
              </a:rPr>
              <a:t>eloltásáról</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 tűzgyújtásra jogosult köteles gondoskodni.</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Fokozott tűzveszély időszakában </a:t>
            </a:r>
            <a:r>
              <a:rPr lang="hu-HU" altLang="hu-HU" sz="2200" b="1" dirty="0" smtClean="0">
                <a:solidFill>
                  <a:srgbClr val="CC0000"/>
                </a:solidFill>
                <a:latin typeface="Tahoma" pitchFamily="34" charset="0"/>
                <a:cs typeface="Tahoma" pitchFamily="34" charset="0"/>
              </a:rPr>
              <a:t>az erdőgazdálkodó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korlátozhatja, illetve megtilthatja</a:t>
            </a:r>
            <a:r>
              <a:rPr lang="hu-HU" altLang="hu-HU" sz="2200" dirty="0" smtClean="0">
                <a:latin typeface="Tahoma" pitchFamily="34" charset="0"/>
                <a:cs typeface="Tahoma" pitchFamily="34" charset="0"/>
              </a:rPr>
              <a:t> az erdőbe való belépést.</a:t>
            </a:r>
          </a:p>
          <a:p>
            <a:pPr eaLnBrk="1" hangingPunct="1">
              <a:lnSpc>
                <a:spcPct val="80000"/>
              </a:lnSpc>
              <a:buFontTx/>
              <a:buNone/>
            </a:pPr>
            <a:r>
              <a:rPr lang="hu-HU" altLang="hu-HU" sz="2200" dirty="0" smtClean="0">
                <a:latin typeface="Tahoma" pitchFamily="34" charset="0"/>
                <a:cs typeface="Tahoma" pitchFamily="34" charset="0"/>
              </a:rPr>
              <a:t>/</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 64 - 67. §/</a:t>
            </a: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457200" y="0"/>
            <a:ext cx="8229600" cy="1196752"/>
          </a:xfrm>
        </p:spPr>
        <p:txBody>
          <a:bodyPr/>
          <a:lstStyle/>
          <a:p>
            <a:pPr algn="l" eaLnBrk="1" hangingPunct="1"/>
            <a:r>
              <a:rPr lang="hu-HU" altLang="hu-HU" sz="3300" b="1" dirty="0" smtClean="0">
                <a:solidFill>
                  <a:schemeClr val="tx1"/>
                </a:solidFill>
                <a:latin typeface="Tahoma" pitchFamily="34" charset="0"/>
                <a:cs typeface="Tahoma" pitchFamily="34" charset="0"/>
              </a:rPr>
              <a:t>VII.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Erdei haszonvételek           </a:t>
            </a:r>
            <a:r>
              <a:rPr lang="hu-HU" altLang="hu-HU" sz="2400" i="1" dirty="0" smtClean="0">
                <a:solidFill>
                  <a:schemeClr val="tx1"/>
                </a:solidFill>
                <a:latin typeface="Tahoma" pitchFamily="34" charset="0"/>
                <a:cs typeface="Tahoma" pitchFamily="34" charset="0"/>
              </a:rPr>
              <a:t>Erdőhasználat</a:t>
            </a:r>
            <a:endParaRPr lang="hu-HU" altLang="hu-HU" sz="2800" i="1" dirty="0" smtClean="0">
              <a:solidFill>
                <a:schemeClr val="tx1"/>
              </a:solidFill>
              <a:latin typeface="Tahoma" pitchFamily="34" charset="0"/>
              <a:cs typeface="Tahoma" pitchFamily="34" charset="0"/>
            </a:endParaRPr>
          </a:p>
        </p:txBody>
      </p:sp>
      <p:sp>
        <p:nvSpPr>
          <p:cNvPr id="410627" name="Rectangle 3"/>
          <p:cNvSpPr>
            <a:spLocks noGrp="1" noChangeArrowheads="1"/>
          </p:cNvSpPr>
          <p:nvPr>
            <p:ph type="body" idx="1"/>
          </p:nvPr>
        </p:nvSpPr>
        <p:spPr>
          <a:xfrm>
            <a:off x="457200" y="1340768"/>
            <a:ext cx="8229600" cy="4968552"/>
          </a:xfrm>
        </p:spPr>
        <p:txBody>
          <a:bodyPr/>
          <a:lstStyle/>
          <a:p>
            <a:pPr marL="609600" indent="-609600" eaLnBrk="1" hangingPunct="1">
              <a:lnSpc>
                <a:spcPct val="90000"/>
              </a:lnSpc>
              <a:buFontTx/>
              <a:buNone/>
            </a:pPr>
            <a:r>
              <a:rPr lang="hu-HU" altLang="hu-HU" sz="2300" b="1" dirty="0">
                <a:solidFill>
                  <a:srgbClr val="008000"/>
                </a:solidFill>
                <a:latin typeface="Tahoma" pitchFamily="34" charset="0"/>
                <a:cs typeface="Tahoma" pitchFamily="34" charset="0"/>
              </a:rPr>
              <a:t>E</a:t>
            </a:r>
            <a:r>
              <a:rPr lang="hu-HU" altLang="hu-HU" sz="2300" b="1" dirty="0" smtClean="0">
                <a:solidFill>
                  <a:srgbClr val="008000"/>
                </a:solidFill>
                <a:latin typeface="Tahoma" pitchFamily="34" charset="0"/>
                <a:cs typeface="Tahoma" pitchFamily="34" charset="0"/>
              </a:rPr>
              <a:t>rdei haszonvételnek</a:t>
            </a:r>
            <a:r>
              <a:rPr lang="hu-HU" altLang="hu-HU" sz="2300" dirty="0" smtClean="0">
                <a:latin typeface="Tahoma" pitchFamily="34" charset="0"/>
                <a:cs typeface="Tahoma" pitchFamily="34" charset="0"/>
              </a:rPr>
              <a:t> minősül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68. §/:</a:t>
            </a:r>
          </a:p>
          <a:p>
            <a:pPr marL="609600" indent="-609600" eaLnBrk="1" hangingPunct="1">
              <a:lnSpc>
                <a:spcPct val="90000"/>
              </a:lnSpc>
              <a:buFontTx/>
              <a:buNone/>
            </a:pPr>
            <a:r>
              <a:rPr lang="hu-HU" altLang="hu-HU" sz="2000" dirty="0" smtClean="0">
                <a:latin typeface="Tahoma" pitchFamily="34" charset="0"/>
                <a:cs typeface="Tahoma" pitchFamily="34" charset="0"/>
              </a:rPr>
              <a:t>a) </a:t>
            </a:r>
            <a:r>
              <a:rPr lang="hu-HU" altLang="hu-HU" sz="2000" dirty="0" err="1">
                <a:latin typeface="Tahoma" pitchFamily="34" charset="0"/>
                <a:cs typeface="Tahoma" pitchFamily="34" charset="0"/>
              </a:rPr>
              <a:t>a</a:t>
            </a:r>
            <a:r>
              <a:rPr lang="hu-HU" altLang="hu-HU" sz="2000" dirty="0" smtClean="0">
                <a:latin typeface="Tahoma" pitchFamily="34" charset="0"/>
                <a:cs typeface="Tahoma" pitchFamily="34" charset="0"/>
              </a:rPr>
              <a:t> fakitermelés,</a:t>
            </a:r>
          </a:p>
          <a:p>
            <a:pPr marL="609600" indent="-609600" eaLnBrk="1" hangingPunct="1">
              <a:lnSpc>
                <a:spcPct val="90000"/>
              </a:lnSpc>
              <a:buFontTx/>
              <a:buNone/>
            </a:pPr>
            <a:r>
              <a:rPr lang="hu-HU" altLang="hu-HU" sz="2000" dirty="0" smtClean="0">
                <a:latin typeface="Tahoma" pitchFamily="34" charset="0"/>
                <a:cs typeface="Tahoma" pitchFamily="34" charset="0"/>
              </a:rPr>
              <a:t>b) </a:t>
            </a:r>
            <a:r>
              <a:rPr lang="hu-HU" altLang="hu-HU" sz="2000" dirty="0">
                <a:latin typeface="Tahoma" pitchFamily="34" charset="0"/>
                <a:cs typeface="Tahoma" pitchFamily="34" charset="0"/>
              </a:rPr>
              <a:t>a</a:t>
            </a:r>
            <a:r>
              <a:rPr lang="hu-HU" altLang="hu-HU" sz="2000" dirty="0" smtClean="0">
                <a:latin typeface="Tahoma" pitchFamily="34" charset="0"/>
                <a:cs typeface="Tahoma" pitchFamily="34" charset="0"/>
              </a:rPr>
              <a:t>z erdészeti szaporítóanyag gyűjtése,</a:t>
            </a:r>
          </a:p>
          <a:p>
            <a:pPr marL="609600" indent="-609600" eaLnBrk="1" hangingPunct="1">
              <a:lnSpc>
                <a:spcPct val="90000"/>
              </a:lnSpc>
              <a:buFontTx/>
              <a:buNone/>
            </a:pPr>
            <a:r>
              <a:rPr lang="hu-HU" altLang="hu-HU" sz="2000" dirty="0" smtClean="0">
                <a:latin typeface="Tahoma" pitchFamily="34" charset="0"/>
                <a:cs typeface="Tahoma" pitchFamily="34" charset="0"/>
              </a:rPr>
              <a:t>c) vadászati jog gyakorlása vagy hasznosítása,</a:t>
            </a:r>
          </a:p>
          <a:p>
            <a:pPr marL="609600" indent="-609600" eaLnBrk="1" hangingPunct="1">
              <a:lnSpc>
                <a:spcPct val="90000"/>
              </a:lnSpc>
              <a:buFontTx/>
              <a:buNone/>
            </a:pPr>
            <a:r>
              <a:rPr lang="hu-HU" altLang="hu-HU" sz="2000" dirty="0" smtClean="0">
                <a:latin typeface="Tahoma" pitchFamily="34" charset="0"/>
                <a:cs typeface="Tahoma" pitchFamily="34" charset="0"/>
              </a:rPr>
              <a:t>d) elhalt fekvő fa és gally gyűjtése, ill. elhalt száraz ág nyesése,</a:t>
            </a:r>
          </a:p>
          <a:p>
            <a:pPr marL="609600" indent="-609600" eaLnBrk="1" hangingPunct="1">
              <a:lnSpc>
                <a:spcPct val="90000"/>
              </a:lnSpc>
              <a:buFontTx/>
              <a:buNone/>
            </a:pPr>
            <a:r>
              <a:rPr lang="hu-HU" altLang="hu-HU" sz="2000" dirty="0" smtClean="0">
                <a:latin typeface="Tahoma" pitchFamily="34" charset="0"/>
                <a:cs typeface="Tahoma" pitchFamily="34" charset="0"/>
              </a:rPr>
              <a:t>e) kidöntött fáról gally, toboz, díszítőlomb gyűjtése,</a:t>
            </a:r>
          </a:p>
          <a:p>
            <a:pPr marL="609600" indent="-609600" eaLnBrk="1" hangingPunct="1">
              <a:lnSpc>
                <a:spcPct val="90000"/>
              </a:lnSpc>
              <a:buFontTx/>
              <a:buNone/>
            </a:pPr>
            <a:r>
              <a:rPr lang="hu-HU" altLang="hu-HU" sz="2000" dirty="0" smtClean="0">
                <a:latin typeface="Tahoma" pitchFamily="34" charset="0"/>
                <a:cs typeface="Tahoma" pitchFamily="34" charset="0"/>
              </a:rPr>
              <a:t>f) gomba, vadgyümölcs, virág, gyógynövény gyűjtése,</a:t>
            </a:r>
          </a:p>
          <a:p>
            <a:pPr marL="609600" indent="-609600" eaLnBrk="1" hangingPunct="1">
              <a:lnSpc>
                <a:spcPct val="90000"/>
              </a:lnSpc>
              <a:buFontTx/>
              <a:buNone/>
            </a:pPr>
            <a:r>
              <a:rPr lang="hu-HU" altLang="hu-HU" sz="2000" dirty="0" smtClean="0">
                <a:latin typeface="Tahoma" pitchFamily="34" charset="0"/>
                <a:cs typeface="Tahoma" pitchFamily="34" charset="0"/>
              </a:rPr>
              <a:t>g) bot, nád, sás, gyékény termelése, fű kaszálása,</a:t>
            </a:r>
          </a:p>
          <a:p>
            <a:pPr marL="609600" indent="-609600" eaLnBrk="1" hangingPunct="1">
              <a:lnSpc>
                <a:spcPct val="90000"/>
              </a:lnSpc>
              <a:buFontTx/>
              <a:buNone/>
            </a:pPr>
            <a:r>
              <a:rPr lang="hu-HU" altLang="hu-HU" sz="2000" dirty="0" smtClean="0">
                <a:latin typeface="Tahoma" pitchFamily="34" charset="0"/>
                <a:cs typeface="Tahoma" pitchFamily="34" charset="0"/>
              </a:rPr>
              <a:t>h) </a:t>
            </a:r>
            <a:r>
              <a:rPr lang="hu-HU" altLang="hu-HU" sz="2000" dirty="0">
                <a:latin typeface="Tahoma" pitchFamily="34" charset="0"/>
                <a:cs typeface="Tahoma" pitchFamily="34" charset="0"/>
              </a:rPr>
              <a:t>a</a:t>
            </a:r>
            <a:r>
              <a:rPr lang="hu-HU" altLang="hu-HU" sz="2000" dirty="0" smtClean="0">
                <a:latin typeface="Tahoma" pitchFamily="34" charset="0"/>
                <a:cs typeface="Tahoma" pitchFamily="34" charset="0"/>
              </a:rPr>
              <a:t> méhészeti tevékenység,</a:t>
            </a:r>
          </a:p>
          <a:p>
            <a:pPr marL="609600" indent="-609600" eaLnBrk="1" hangingPunct="1">
              <a:lnSpc>
                <a:spcPct val="90000"/>
              </a:lnSpc>
              <a:buFontTx/>
              <a:buNone/>
            </a:pPr>
            <a:r>
              <a:rPr lang="hu-HU" altLang="hu-HU" sz="2000" dirty="0" smtClean="0">
                <a:latin typeface="Tahoma" pitchFamily="34" charset="0"/>
                <a:cs typeface="Tahoma" pitchFamily="34" charset="0"/>
              </a:rPr>
              <a:t>i) fenyőgyanta gyűjtése,</a:t>
            </a:r>
          </a:p>
          <a:p>
            <a:pPr marL="609600" indent="-609600" eaLnBrk="1" hangingPunct="1">
              <a:lnSpc>
                <a:spcPct val="90000"/>
              </a:lnSpc>
              <a:buFontTx/>
              <a:buNone/>
            </a:pPr>
            <a:r>
              <a:rPr lang="hu-HU" altLang="hu-HU" sz="2000" dirty="0" smtClean="0">
                <a:latin typeface="Tahoma" pitchFamily="34" charset="0"/>
                <a:cs typeface="Tahoma" pitchFamily="34" charset="0"/>
              </a:rPr>
              <a:t>j) cserje kitermelése, cserjék hajtásainak gyűjtése,</a:t>
            </a:r>
          </a:p>
          <a:p>
            <a:pPr marL="609600" indent="-609600" eaLnBrk="1" hangingPunct="1">
              <a:lnSpc>
                <a:spcPct val="90000"/>
              </a:lnSpc>
              <a:buFontTx/>
              <a:buNone/>
            </a:pPr>
            <a:r>
              <a:rPr lang="hu-HU" altLang="hu-HU" sz="2000" dirty="0" smtClean="0">
                <a:latin typeface="Tahoma" pitchFamily="34" charset="0"/>
                <a:cs typeface="Tahoma" pitchFamily="34" charset="0"/>
              </a:rPr>
              <a:t>k) az erdei legeltetés (</a:t>
            </a:r>
            <a:r>
              <a:rPr lang="hu-HU" altLang="hu-HU" sz="2000" dirty="0" err="1" smtClean="0">
                <a:latin typeface="Tahoma" pitchFamily="34" charset="0"/>
                <a:cs typeface="Tahoma" pitchFamily="34" charset="0"/>
              </a:rPr>
              <a:t>kultúrerdőben</a:t>
            </a:r>
            <a:r>
              <a:rPr lang="hu-HU" altLang="hu-HU" sz="2000" smtClean="0">
                <a:latin typeface="Tahoma" pitchFamily="34" charset="0"/>
                <a:cs typeface="Tahoma" pitchFamily="34" charset="0"/>
              </a:rPr>
              <a:t>, faültetvényben),</a:t>
            </a:r>
            <a:endParaRPr lang="hu-HU" altLang="hu-HU" sz="2000" dirty="0" smtClean="0">
              <a:latin typeface="Tahoma" pitchFamily="34" charset="0"/>
              <a:cs typeface="Tahoma" pitchFamily="34" charset="0"/>
            </a:endParaRPr>
          </a:p>
          <a:p>
            <a:pPr marL="609600" indent="-609600" eaLnBrk="1" hangingPunct="1">
              <a:lnSpc>
                <a:spcPct val="90000"/>
              </a:lnSpc>
              <a:buFontTx/>
              <a:buNone/>
            </a:pPr>
            <a:r>
              <a:rPr lang="hu-HU" altLang="hu-HU" sz="2000" dirty="0" smtClean="0">
                <a:latin typeface="Tahoma" pitchFamily="34" charset="0"/>
                <a:cs typeface="Tahoma" pitchFamily="34" charset="0"/>
              </a:rPr>
              <a:t>l)</a:t>
            </a:r>
            <a:r>
              <a:rPr lang="hu-HU" altLang="hu-HU" sz="2000" dirty="0">
                <a:latin typeface="Tahoma" pitchFamily="34" charset="0"/>
                <a:cs typeface="Tahoma" pitchFamily="34" charset="0"/>
              </a:rPr>
              <a:t> a</a:t>
            </a:r>
            <a:r>
              <a:rPr lang="hu-HU" altLang="hu-HU" sz="2000" dirty="0" smtClean="0">
                <a:latin typeface="Tahoma" pitchFamily="34" charset="0"/>
                <a:cs typeface="Tahoma" pitchFamily="34" charset="0"/>
              </a:rPr>
              <a:t>z erdő közjóléti szolgáltatásainak üzleti célú hasznosítása,</a:t>
            </a:r>
          </a:p>
          <a:p>
            <a:pPr marL="609600" indent="-609600" eaLnBrk="1" hangingPunct="1">
              <a:lnSpc>
                <a:spcPct val="90000"/>
              </a:lnSpc>
              <a:buFontTx/>
              <a:buNone/>
            </a:pPr>
            <a:r>
              <a:rPr lang="hu-HU" altLang="hu-HU" sz="2000" dirty="0" smtClean="0">
                <a:latin typeface="Tahoma" pitchFamily="34" charset="0"/>
                <a:cs typeface="Tahoma" pitchFamily="34" charset="0"/>
              </a:rPr>
              <a:t>m) </a:t>
            </a:r>
            <a:r>
              <a:rPr lang="hu-HU" altLang="hu-HU" sz="2000" dirty="0">
                <a:latin typeface="Tahoma" pitchFamily="34" charset="0"/>
                <a:cs typeface="Tahoma" pitchFamily="34" charset="0"/>
              </a:rPr>
              <a:t>a</a:t>
            </a:r>
            <a:r>
              <a:rPr lang="hu-HU" altLang="hu-HU" sz="2000" dirty="0" smtClean="0">
                <a:latin typeface="Tahoma" pitchFamily="34" charset="0"/>
                <a:cs typeface="Tahoma" pitchFamily="34" charset="0"/>
              </a:rPr>
              <a:t>z erdei forrásvíz hasznosítása. </a:t>
            </a:r>
          </a:p>
          <a:p>
            <a:pPr marL="609600" indent="-609600" eaLnBrk="1" hangingPunct="1">
              <a:lnSpc>
                <a:spcPct val="90000"/>
              </a:lnSpc>
              <a:buFontTx/>
              <a:buNone/>
            </a:pPr>
            <a:endParaRPr lang="hu-HU" altLang="hu-HU" sz="2200" dirty="0" smtClean="0"/>
          </a:p>
          <a:p>
            <a:pPr marL="609600" indent="-609600" eaLnBrk="1" hangingPunct="1">
              <a:lnSpc>
                <a:spcPct val="90000"/>
              </a:lnSpc>
              <a:buFontTx/>
              <a:buNone/>
            </a:pPr>
            <a:endParaRPr lang="hu-HU" altLang="hu-HU" sz="20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115888"/>
            <a:ext cx="8229600" cy="1225550"/>
          </a:xfrm>
        </p:spPr>
        <p:txBody>
          <a:bodyPr/>
          <a:lstStyle/>
          <a:p>
            <a:pPr eaLnBrk="1" hangingPunct="1"/>
            <a:r>
              <a:rPr lang="hu-HU" altLang="hu-HU" sz="3600" b="1" smtClean="0">
                <a:solidFill>
                  <a:srgbClr val="0033CC"/>
                </a:solidFill>
              </a:rPr>
              <a:t/>
            </a:r>
            <a:br>
              <a:rPr lang="hu-HU" altLang="hu-HU" sz="3600" b="1" smtClean="0">
                <a:solidFill>
                  <a:srgbClr val="0033CC"/>
                </a:solidFill>
              </a:rPr>
            </a:br>
            <a:r>
              <a:rPr lang="hu-HU" altLang="hu-HU" sz="3500" b="1" smtClean="0">
                <a:solidFill>
                  <a:srgbClr val="0033CC"/>
                </a:solidFill>
                <a:latin typeface="Tahoma" pitchFamily="34" charset="0"/>
                <a:cs typeface="Tahoma" pitchFamily="34" charset="0"/>
              </a:rPr>
              <a:t>TERMÉSZETI  TERÜLET</a:t>
            </a:r>
            <a:br>
              <a:rPr lang="hu-HU" altLang="hu-HU" sz="3500" b="1" smtClean="0">
                <a:solidFill>
                  <a:srgbClr val="0033CC"/>
                </a:solidFill>
                <a:latin typeface="Tahoma" pitchFamily="34" charset="0"/>
                <a:cs typeface="Tahoma" pitchFamily="34" charset="0"/>
              </a:rPr>
            </a:br>
            <a:endParaRPr lang="hu-HU" altLang="hu-HU" sz="3500" b="1" smtClean="0">
              <a:solidFill>
                <a:srgbClr val="0033CC"/>
              </a:solidFill>
              <a:latin typeface="Tahoma" pitchFamily="34" charset="0"/>
              <a:cs typeface="Tahoma" pitchFamily="34" charset="0"/>
            </a:endParaRPr>
          </a:p>
        </p:txBody>
      </p:sp>
      <p:sp>
        <p:nvSpPr>
          <p:cNvPr id="146435" name="Rectangle 3"/>
          <p:cNvSpPr>
            <a:spLocks noGrp="1" noChangeArrowheads="1"/>
          </p:cNvSpPr>
          <p:nvPr>
            <p:ph type="body" idx="1"/>
          </p:nvPr>
        </p:nvSpPr>
        <p:spPr>
          <a:xfrm>
            <a:off x="457200" y="1412875"/>
            <a:ext cx="8229600" cy="4713288"/>
          </a:xfrm>
        </p:spPr>
        <p:txBody>
          <a:bodyPr/>
          <a:lstStyle/>
          <a:p>
            <a:pPr eaLnBrk="1" hangingPunct="1">
              <a:lnSpc>
                <a:spcPct val="80000"/>
              </a:lnSpc>
              <a:buFontTx/>
              <a:buNone/>
            </a:pPr>
            <a:r>
              <a:rPr lang="hu-HU" altLang="hu-HU" sz="2500" b="1" u="sng" smtClean="0">
                <a:solidFill>
                  <a:srgbClr val="0033CC"/>
                </a:solidFill>
                <a:latin typeface="Tahoma" pitchFamily="34" charset="0"/>
                <a:cs typeface="Tahoma" pitchFamily="34" charset="0"/>
              </a:rPr>
              <a:t>Természeti terület</a:t>
            </a:r>
            <a:r>
              <a:rPr lang="hu-HU" altLang="hu-HU" sz="2500" smtClean="0">
                <a:solidFill>
                  <a:srgbClr val="0033CC"/>
                </a:solidFill>
                <a:latin typeface="Tahoma" pitchFamily="34" charset="0"/>
                <a:cs typeface="Tahoma" pitchFamily="34" charset="0"/>
              </a:rPr>
              <a:t> </a:t>
            </a:r>
            <a:r>
              <a:rPr lang="hu-HU" altLang="hu-HU" sz="2500" smtClean="0">
                <a:latin typeface="Tahoma" pitchFamily="34" charset="0"/>
                <a:cs typeface="Tahoma" pitchFamily="34" charset="0"/>
              </a:rPr>
              <a:t>(Tvt. 4. § b) pont):</a:t>
            </a:r>
          </a:p>
          <a:p>
            <a:pPr eaLnBrk="1" hangingPunct="1">
              <a:lnSpc>
                <a:spcPct val="80000"/>
              </a:lnSpc>
              <a:buFontTx/>
              <a:buNone/>
            </a:pPr>
            <a:r>
              <a:rPr lang="hu-HU" altLang="hu-HU" sz="2500" smtClean="0">
                <a:latin typeface="Tahoma" pitchFamily="34" charset="0"/>
                <a:cs typeface="Tahoma" pitchFamily="34" charset="0"/>
              </a:rPr>
              <a:t>	valamennyi olyan földterület, melyet elsősorban természetközeli állapotok jellemeznek </a:t>
            </a:r>
          </a:p>
          <a:p>
            <a:pPr eaLnBrk="1" hangingPunct="1">
              <a:lnSpc>
                <a:spcPct val="80000"/>
              </a:lnSpc>
              <a:buFontTx/>
              <a:buNone/>
            </a:pPr>
            <a:r>
              <a:rPr lang="hu-HU" altLang="hu-HU" sz="2500" smtClean="0">
                <a:latin typeface="Tahoma" pitchFamily="34" charset="0"/>
                <a:cs typeface="Tahoma" pitchFamily="34" charset="0"/>
              </a:rPr>
              <a:t>	</a:t>
            </a:r>
            <a:r>
              <a:rPr lang="hu-HU" altLang="hu-HU" sz="2500" smtClean="0">
                <a:solidFill>
                  <a:srgbClr val="009900"/>
                </a:solidFill>
                <a:latin typeface="Tahoma" pitchFamily="34" charset="0"/>
                <a:cs typeface="Tahoma" pitchFamily="34" charset="0"/>
              </a:rPr>
              <a:t>(pl. erdő, ősgyep, nádas stb.).</a:t>
            </a:r>
          </a:p>
          <a:p>
            <a:pPr eaLnBrk="1" hangingPunct="1">
              <a:lnSpc>
                <a:spcPct val="80000"/>
              </a:lnSpc>
              <a:buFontTx/>
              <a:buNone/>
            </a:pPr>
            <a:r>
              <a:rPr lang="hu-HU" altLang="hu-HU" sz="2500" smtClean="0">
                <a:latin typeface="Tahoma" pitchFamily="34" charset="0"/>
                <a:cs typeface="Tahoma" pitchFamily="34" charset="0"/>
              </a:rPr>
              <a:t>	Miniszteri közzététel, ingatlan-nyilvántartásba feljegyzés.</a:t>
            </a:r>
          </a:p>
          <a:p>
            <a:pPr eaLnBrk="1" hangingPunct="1">
              <a:lnSpc>
                <a:spcPct val="80000"/>
              </a:lnSpc>
              <a:buFontTx/>
              <a:buNone/>
            </a:pPr>
            <a:r>
              <a:rPr lang="hu-HU" altLang="hu-HU" sz="2500" b="1" u="sng" smtClean="0">
                <a:solidFill>
                  <a:srgbClr val="FF9900"/>
                </a:solidFill>
                <a:latin typeface="Tahoma" pitchFamily="34" charset="0"/>
                <a:cs typeface="Tahoma" pitchFamily="34" charset="0"/>
              </a:rPr>
              <a:t>Természetközeli állapot</a:t>
            </a:r>
            <a:r>
              <a:rPr lang="hu-HU" altLang="hu-HU" sz="2500" b="1" smtClean="0">
                <a:solidFill>
                  <a:srgbClr val="FF9900"/>
                </a:solidFill>
                <a:latin typeface="Tahoma" pitchFamily="34" charset="0"/>
                <a:cs typeface="Tahoma" pitchFamily="34" charset="0"/>
              </a:rPr>
              <a:t> </a:t>
            </a:r>
            <a:r>
              <a:rPr lang="hu-HU" altLang="hu-HU" sz="2500" smtClean="0">
                <a:latin typeface="Tahoma" pitchFamily="34" charset="0"/>
                <a:cs typeface="Tahoma" pitchFamily="34" charset="0"/>
              </a:rPr>
              <a:t>(Tvt. 4. § d) pont):</a:t>
            </a:r>
            <a:endParaRPr lang="hu-HU" altLang="hu-HU" sz="2500" b="1" u="sng" smtClean="0">
              <a:solidFill>
                <a:srgbClr val="FF9900"/>
              </a:solidFill>
              <a:latin typeface="Tahoma" pitchFamily="34" charset="0"/>
              <a:cs typeface="Tahoma" pitchFamily="34" charset="0"/>
            </a:endParaRPr>
          </a:p>
          <a:p>
            <a:pPr eaLnBrk="1" hangingPunct="1">
              <a:lnSpc>
                <a:spcPct val="80000"/>
              </a:lnSpc>
              <a:buFontTx/>
              <a:buNone/>
            </a:pPr>
            <a:r>
              <a:rPr lang="hu-HU" altLang="hu-HU" sz="2500" b="1" smtClean="0">
                <a:solidFill>
                  <a:srgbClr val="FF9900"/>
                </a:solidFill>
                <a:latin typeface="Tahoma" pitchFamily="34" charset="0"/>
                <a:cs typeface="Tahoma" pitchFamily="34" charset="0"/>
              </a:rPr>
              <a:t>	</a:t>
            </a:r>
            <a:r>
              <a:rPr lang="hu-HU" altLang="hu-HU" sz="2500" smtClean="0">
                <a:latin typeface="Tahoma" pitchFamily="34" charset="0"/>
                <a:cs typeface="Tahoma" pitchFamily="34" charset="0"/>
              </a:rPr>
              <a:t>élőhely, táj, életközösség, amelynek kialakulására az ember csekély mértékben hatott, de a benne lejátszódó folyamatokat többségükben az önszabályozás jellemzi, és közvetlen emberi beavatkozás nélkül is fennmaradnak </a:t>
            </a:r>
          </a:p>
          <a:p>
            <a:pPr eaLnBrk="1" hangingPunct="1">
              <a:lnSpc>
                <a:spcPct val="80000"/>
              </a:lnSpc>
              <a:buFontTx/>
              <a:buNone/>
            </a:pPr>
            <a:r>
              <a:rPr lang="hu-HU" altLang="hu-HU" sz="2500" smtClean="0">
                <a:solidFill>
                  <a:srgbClr val="009900"/>
                </a:solidFill>
                <a:latin typeface="Tahoma" pitchFamily="34" charset="0"/>
                <a:cs typeface="Tahoma" pitchFamily="34" charset="0"/>
              </a:rPr>
              <a:t>	(pl. természetszerű erdő)</a:t>
            </a:r>
            <a:r>
              <a:rPr lang="hu-HU" altLang="hu-HU" sz="2500" smtClean="0">
                <a:latin typeface="Tahoma" pitchFamily="34" charset="0"/>
                <a:cs typeface="Tahoma" pitchFamily="34" charset="0"/>
              </a:rPr>
              <a:t>.</a:t>
            </a:r>
          </a:p>
          <a:p>
            <a:pPr eaLnBrk="1" hangingPunct="1">
              <a:lnSpc>
                <a:spcPct val="80000"/>
              </a:lnSpc>
              <a:buFontTx/>
              <a:buNone/>
            </a:pPr>
            <a:endParaRPr lang="hu-HU" altLang="hu-HU" sz="2500" b="1" smtClean="0"/>
          </a:p>
          <a:p>
            <a:pPr eaLnBrk="1" hangingPunct="1">
              <a:lnSpc>
                <a:spcPct val="80000"/>
              </a:lnSpc>
              <a:buFontTx/>
              <a:buNone/>
            </a:pPr>
            <a:endParaRPr lang="hu-HU" altLang="hu-HU" sz="2000" smtClean="0">
              <a:solidFill>
                <a:srgbClr val="FF9900"/>
              </a:solidFill>
            </a:endParaRPr>
          </a:p>
          <a:p>
            <a:pPr eaLnBrk="1" hangingPunct="1">
              <a:lnSpc>
                <a:spcPct val="80000"/>
              </a:lnSpc>
              <a:buFontTx/>
              <a:buNone/>
            </a:pPr>
            <a:endParaRPr lang="hu-HU" altLang="hu-HU" sz="2000" smtClean="0">
              <a:solidFill>
                <a:srgbClr val="FF9900"/>
              </a:solidFill>
            </a:endParaRPr>
          </a:p>
        </p:txBody>
      </p:sp>
      <p:sp>
        <p:nvSpPr>
          <p:cNvPr id="146436" name="Rectangle 4"/>
          <p:cNvSpPr>
            <a:spLocks noChangeArrowheads="1"/>
          </p:cNvSpPr>
          <p:nvPr/>
        </p:nvSpPr>
        <p:spPr bwMode="auto">
          <a:xfrm>
            <a:off x="992188" y="4833938"/>
            <a:ext cx="4562475"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600" b="0"/>
          </a:p>
          <a:p>
            <a:pPr eaLnBrk="1" hangingPunct="1">
              <a:lnSpc>
                <a:spcPct val="100000"/>
              </a:lnSpc>
              <a:spcBef>
                <a:spcPct val="0"/>
              </a:spcBef>
              <a:buFontTx/>
              <a:buNone/>
            </a:pPr>
            <a:endParaRPr lang="hu-HU" altLang="hu-HU" sz="1600" b="0">
              <a:solidFill>
                <a:srgbClr val="0033CC"/>
              </a:solidFill>
            </a:endParaRPr>
          </a:p>
          <a:p>
            <a:pPr eaLnBrk="1" hangingPunct="1">
              <a:lnSpc>
                <a:spcPct val="100000"/>
              </a:lnSpc>
              <a:spcBef>
                <a:spcPct val="50000"/>
              </a:spcBef>
              <a:buFontTx/>
              <a:buNone/>
            </a:pPr>
            <a:endParaRPr lang="hu-HU" altLang="hu-HU" sz="2800">
              <a:solidFill>
                <a:srgbClr val="0033CC"/>
              </a:solidFill>
            </a:endParaRPr>
          </a:p>
        </p:txBody>
      </p:sp>
    </p:spTree>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457200" y="1"/>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Erdei haszonvételek</a:t>
            </a:r>
            <a:endParaRPr lang="hu-HU" altLang="hu-HU" sz="2400" i="1" dirty="0" smtClean="0">
              <a:solidFill>
                <a:schemeClr val="tx1"/>
              </a:solidFill>
              <a:latin typeface="Tahoma" pitchFamily="34" charset="0"/>
              <a:cs typeface="Tahoma" pitchFamily="34" charset="0"/>
            </a:endParaRPr>
          </a:p>
        </p:txBody>
      </p:sp>
      <p:sp>
        <p:nvSpPr>
          <p:cNvPr id="411651" name="Rectangle 3"/>
          <p:cNvSpPr>
            <a:spLocks noGrp="1" noChangeArrowheads="1"/>
          </p:cNvSpPr>
          <p:nvPr>
            <p:ph type="body" idx="1"/>
          </p:nvPr>
        </p:nvSpPr>
        <p:spPr>
          <a:xfrm>
            <a:off x="457200" y="1124744"/>
            <a:ext cx="8229600" cy="5400600"/>
          </a:xfrm>
        </p:spPr>
        <p:txBody>
          <a:bodyPr/>
          <a:lstStyle/>
          <a:p>
            <a:pPr eaLnBrk="1" hangingPunct="1">
              <a:lnSpc>
                <a:spcPct val="80000"/>
              </a:lnSpc>
              <a:buFontTx/>
              <a:buNone/>
            </a:pPr>
            <a:r>
              <a:rPr lang="hu-HU" altLang="hu-HU" sz="2300" dirty="0" smtClean="0">
                <a:latin typeface="Tahoma" pitchFamily="34" charset="0"/>
                <a:cs typeface="Tahoma" pitchFamily="34" charset="0"/>
              </a:rPr>
              <a:t>Az erdei haszonvételeket az </a:t>
            </a:r>
            <a:r>
              <a:rPr lang="hu-HU" altLang="hu-HU" sz="2300" dirty="0" err="1" smtClean="0">
                <a:latin typeface="Tahoma" pitchFamily="34" charset="0"/>
                <a:cs typeface="Tahoma" pitchFamily="34" charset="0"/>
              </a:rPr>
              <a:t>Evt.-ben</a:t>
            </a:r>
            <a:r>
              <a:rPr lang="hu-HU" altLang="hu-HU" sz="2300" dirty="0" smtClean="0">
                <a:latin typeface="Tahoma" pitchFamily="34" charset="0"/>
                <a:cs typeface="Tahoma" pitchFamily="34" charset="0"/>
              </a:rPr>
              <a:t> meghatározott </a:t>
            </a:r>
          </a:p>
          <a:p>
            <a:pPr eaLnBrk="1" hangingPunct="1">
              <a:lnSpc>
                <a:spcPct val="80000"/>
              </a:lnSpc>
              <a:buFontTx/>
              <a:buNone/>
            </a:pPr>
            <a:r>
              <a:rPr lang="hu-HU" altLang="hu-HU" sz="2300" dirty="0" smtClean="0">
                <a:latin typeface="Tahoma" pitchFamily="34" charset="0"/>
                <a:cs typeface="Tahoma" pitchFamily="34" charset="0"/>
              </a:rPr>
              <a:t>feltételekkel </a:t>
            </a:r>
            <a:r>
              <a:rPr lang="hu-HU" altLang="hu-HU" sz="2300" u="sng" dirty="0" smtClean="0">
                <a:latin typeface="Tahoma" pitchFamily="34" charset="0"/>
                <a:cs typeface="Tahoma" pitchFamily="34" charset="0"/>
              </a:rPr>
              <a:t>az erdőgazdálkodó gyakorolhatja</a:t>
            </a:r>
            <a:r>
              <a:rPr lang="hu-HU" altLang="hu-HU" sz="2300" dirty="0" smtClean="0">
                <a:latin typeface="Tahoma" pitchFamily="34" charset="0"/>
                <a:cs typeface="Tahoma" pitchFamily="34" charset="0"/>
              </a:rPr>
              <a:t>, illetve</a:t>
            </a:r>
          </a:p>
          <a:p>
            <a:pPr eaLnBrk="1" hangingPunct="1">
              <a:lnSpc>
                <a:spcPct val="80000"/>
              </a:lnSpc>
              <a:buFontTx/>
              <a:buNone/>
            </a:pPr>
            <a:r>
              <a:rPr lang="hu-HU" altLang="hu-HU" sz="2300" dirty="0" smtClean="0">
                <a:latin typeface="Tahoma" pitchFamily="34" charset="0"/>
                <a:cs typeface="Tahoma" pitchFamily="34" charset="0"/>
              </a:rPr>
              <a:t>gyakorlásuk feltételeit az erdőgazdálkodó jogosult </a:t>
            </a:r>
          </a:p>
          <a:p>
            <a:pPr eaLnBrk="1" hangingPunct="1">
              <a:lnSpc>
                <a:spcPct val="80000"/>
              </a:lnSpc>
              <a:buFontTx/>
              <a:buNone/>
            </a:pPr>
            <a:r>
              <a:rPr lang="hu-HU" altLang="hu-HU" sz="2300" dirty="0" smtClean="0">
                <a:latin typeface="Tahoma" pitchFamily="34" charset="0"/>
                <a:cs typeface="Tahoma" pitchFamily="34" charset="0"/>
              </a:rPr>
              <a:t>meghatározni (vadászati jogra lásd </a:t>
            </a:r>
            <a:r>
              <a:rPr lang="hu-HU" altLang="hu-HU" sz="2300" dirty="0" err="1" smtClean="0">
                <a:latin typeface="Tahoma" pitchFamily="34" charset="0"/>
                <a:cs typeface="Tahoma" pitchFamily="34" charset="0"/>
              </a:rPr>
              <a:t>Vtv.-t</a:t>
            </a:r>
            <a:r>
              <a:rPr lang="hu-HU" altLang="hu-HU" sz="2300" dirty="0" smtClean="0">
                <a:latin typeface="Tahoma" pitchFamily="34" charset="0"/>
                <a:cs typeface="Tahoma" pitchFamily="34" charset="0"/>
              </a:rPr>
              <a:t> is!).</a:t>
            </a:r>
            <a:r>
              <a:rPr lang="hu-HU" altLang="hu-HU" sz="2300" dirty="0">
                <a:solidFill>
                  <a:srgbClr val="000000"/>
                </a:solidFill>
                <a:latin typeface="Tahoma" pitchFamily="34" charset="0"/>
                <a:cs typeface="Tahoma" pitchFamily="34" charset="0"/>
              </a:rPr>
              <a:t> </a:t>
            </a:r>
          </a:p>
          <a:p>
            <a:pPr eaLnBrk="1" hangingPunct="1">
              <a:lnSpc>
                <a:spcPct val="80000"/>
              </a:lnSpc>
              <a:buFontTx/>
              <a:buNone/>
            </a:pPr>
            <a:r>
              <a:rPr lang="hu-HU" altLang="hu-HU" sz="2300" dirty="0">
                <a:solidFill>
                  <a:srgbClr val="000000"/>
                </a:solidFill>
                <a:latin typeface="Tahoma" pitchFamily="34" charset="0"/>
                <a:cs typeface="Tahoma" pitchFamily="34" charset="0"/>
              </a:rPr>
              <a:t>/</a:t>
            </a:r>
            <a:r>
              <a:rPr lang="hu-HU" altLang="hu-HU" sz="2300" dirty="0" err="1" smtClean="0">
                <a:solidFill>
                  <a:srgbClr val="000000"/>
                </a:solidFill>
                <a:latin typeface="Tahoma" pitchFamily="34" charset="0"/>
                <a:cs typeface="Tahoma" pitchFamily="34" charset="0"/>
              </a:rPr>
              <a:t>Evt</a:t>
            </a:r>
            <a:r>
              <a:rPr lang="hu-HU" altLang="hu-HU" sz="2300" dirty="0">
                <a:solidFill>
                  <a:srgbClr val="000000"/>
                </a:solidFill>
                <a:latin typeface="Tahoma" pitchFamily="34" charset="0"/>
                <a:cs typeface="Tahoma" pitchFamily="34" charset="0"/>
              </a:rPr>
              <a:t>. 69. § (2) – (4</a:t>
            </a:r>
            <a:r>
              <a:rPr lang="hu-HU" altLang="hu-HU" sz="2300" dirty="0" smtClean="0">
                <a:solidFill>
                  <a:srgbClr val="000000"/>
                </a:solidFill>
                <a:latin typeface="Tahoma" pitchFamily="34" charset="0"/>
                <a:cs typeface="Tahoma" pitchFamily="34" charset="0"/>
              </a:rPr>
              <a:t>)/</a:t>
            </a:r>
            <a:endParaRPr lang="hu-HU" altLang="hu-HU" sz="2300" dirty="0" smtClean="0">
              <a:latin typeface="Tahoma" pitchFamily="34" charset="0"/>
              <a:cs typeface="Tahoma" pitchFamily="34" charset="0"/>
            </a:endParaRPr>
          </a:p>
          <a:p>
            <a:pPr eaLnBrk="1" hangingPunct="1">
              <a:lnSpc>
                <a:spcPct val="80000"/>
              </a:lnSpc>
              <a:buFontTx/>
              <a:buNone/>
            </a:pPr>
            <a:endParaRPr lang="hu-HU" altLang="hu-HU" sz="800" b="1" u="sng"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Ha jogszabály másként nem rendelkezik</a:t>
            </a:r>
            <a:r>
              <a:rPr lang="hu-HU" altLang="hu-HU" sz="2300" b="1" dirty="0" smtClean="0">
                <a:latin typeface="Tahoma" pitchFamily="34" charset="0"/>
                <a:cs typeface="Tahoma" pitchFamily="34" charset="0"/>
              </a:rPr>
              <a:t>*</a:t>
            </a:r>
            <a:r>
              <a:rPr lang="hu-HU" altLang="hu-HU" sz="2300" dirty="0" smtClean="0">
                <a:latin typeface="Tahoma" pitchFamily="34" charset="0"/>
                <a:cs typeface="Tahoma" pitchFamily="34" charset="0"/>
              </a:rPr>
              <a:t>, </a:t>
            </a:r>
            <a:r>
              <a:rPr lang="hu-HU" altLang="hu-HU" sz="2300" u="sng" dirty="0" smtClean="0">
                <a:latin typeface="Tahoma" pitchFamily="34" charset="0"/>
                <a:cs typeface="Tahoma" pitchFamily="34" charset="0"/>
              </a:rPr>
              <a:t>az állam 100 %-os </a:t>
            </a:r>
          </a:p>
          <a:p>
            <a:pPr eaLnBrk="1" hangingPunct="1">
              <a:lnSpc>
                <a:spcPct val="80000"/>
              </a:lnSpc>
              <a:buFontTx/>
              <a:buNone/>
            </a:pPr>
            <a:r>
              <a:rPr lang="hu-HU" altLang="hu-HU" sz="2300" u="sng" dirty="0" smtClean="0">
                <a:latin typeface="Tahoma" pitchFamily="34" charset="0"/>
                <a:cs typeface="Tahoma" pitchFamily="34" charset="0"/>
              </a:rPr>
              <a:t>tulajdonában álló erdőben az erdőgazdálkodó köteles tűrni</a:t>
            </a:r>
            <a:r>
              <a:rPr lang="hu-HU" altLang="hu-HU" sz="2300" dirty="0" smtClean="0">
                <a:latin typeface="Tahoma" pitchFamily="34" charset="0"/>
                <a:cs typeface="Tahoma" pitchFamily="34" charset="0"/>
              </a:rPr>
              <a:t>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az egyéni szükségletet meg nem haladó mennyiségű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gomba, vadgyümölcs, gyógynövény gyűjtését,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forrásvíz elhordását</a:t>
            </a:r>
            <a:r>
              <a:rPr lang="hu-HU" altLang="hu-HU" sz="2300" b="1" dirty="0" smtClean="0">
                <a:solidFill>
                  <a:srgbClr val="663300"/>
                </a:solidFill>
                <a:latin typeface="Tahoma" pitchFamily="34" charset="0"/>
                <a:cs typeface="Tahoma" pitchFamily="34" charset="0"/>
              </a:rPr>
              <a:t> </a:t>
            </a:r>
            <a:r>
              <a:rPr lang="hu-HU" altLang="hu-HU" sz="2300" dirty="0">
                <a:latin typeface="Tahoma" pitchFamily="34" charset="0"/>
                <a:cs typeface="Tahoma" pitchFamily="34" charset="0"/>
              </a:rPr>
              <a:t>/</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69. § (7) </a:t>
            </a:r>
            <a:r>
              <a:rPr lang="hu-HU" altLang="hu-HU" sz="2300" dirty="0" err="1" smtClean="0">
                <a:latin typeface="Tahoma" pitchFamily="34" charset="0"/>
                <a:cs typeface="Tahoma" pitchFamily="34" charset="0"/>
              </a:rPr>
              <a:t>bek</a:t>
            </a:r>
            <a:r>
              <a:rPr lang="hu-HU" altLang="hu-HU" sz="2300" dirty="0" smtClean="0">
                <a:latin typeface="Tahoma" pitchFamily="34" charset="0"/>
                <a:cs typeface="Tahoma" pitchFamily="34" charset="0"/>
              </a:rPr>
              <a:t>./ − az egyéni </a:t>
            </a:r>
          </a:p>
          <a:p>
            <a:pPr eaLnBrk="1" hangingPunct="1">
              <a:lnSpc>
                <a:spcPct val="80000"/>
              </a:lnSpc>
              <a:buFontTx/>
              <a:buNone/>
            </a:pPr>
            <a:r>
              <a:rPr lang="hu-HU" altLang="hu-HU" sz="2300" dirty="0" smtClean="0">
                <a:latin typeface="Tahoma" pitchFamily="34" charset="0"/>
                <a:cs typeface="Tahoma" pitchFamily="34" charset="0"/>
              </a:rPr>
              <a:t>szükséglet mértékét </a:t>
            </a:r>
            <a:r>
              <a:rPr lang="hu-HU" altLang="hu-HU" sz="2300" dirty="0" err="1" smtClean="0">
                <a:latin typeface="Tahoma" pitchFamily="34" charset="0"/>
                <a:cs typeface="Tahoma" pitchFamily="34" charset="0"/>
              </a:rPr>
              <a:t>vhr</a:t>
            </a:r>
            <a:r>
              <a:rPr lang="hu-HU" altLang="hu-HU" sz="2300" dirty="0" smtClean="0">
                <a:latin typeface="Tahoma" pitchFamily="34" charset="0"/>
                <a:cs typeface="Tahoma" pitchFamily="34" charset="0"/>
              </a:rPr>
              <a:t>. határozza meg. </a:t>
            </a:r>
          </a:p>
          <a:p>
            <a:pPr eaLnBrk="1" hangingPunct="1">
              <a:lnSpc>
                <a:spcPct val="80000"/>
              </a:lnSpc>
              <a:buFontTx/>
              <a:buNone/>
            </a:pPr>
            <a:endParaRPr lang="hu-HU" altLang="hu-HU" sz="800" b="1" dirty="0" smtClean="0">
              <a:solidFill>
                <a:srgbClr val="000000"/>
              </a:solidFill>
              <a:latin typeface="Tahoma" pitchFamily="34" charset="0"/>
              <a:cs typeface="Tahoma" pitchFamily="34" charset="0"/>
            </a:endParaRPr>
          </a:p>
          <a:p>
            <a:pPr eaLnBrk="1" hangingPunct="1">
              <a:lnSpc>
                <a:spcPct val="80000"/>
              </a:lnSpc>
              <a:buFontTx/>
              <a:buNone/>
            </a:pPr>
            <a:r>
              <a:rPr lang="hu-HU" altLang="hu-HU" sz="2300" b="1" dirty="0" smtClean="0">
                <a:solidFill>
                  <a:srgbClr val="000000"/>
                </a:solidFill>
                <a:latin typeface="Tahoma" pitchFamily="34" charset="0"/>
                <a:cs typeface="Tahoma" pitchFamily="34" charset="0"/>
              </a:rPr>
              <a:t>*</a:t>
            </a:r>
            <a:r>
              <a:rPr lang="hu-HU" altLang="hu-HU" sz="2300" dirty="0" smtClean="0">
                <a:latin typeface="Tahoma" pitchFamily="34" charset="0"/>
                <a:cs typeface="Tahoma" pitchFamily="34" charset="0"/>
              </a:rPr>
              <a:t>Védett természeti területre lásd </a:t>
            </a:r>
            <a:r>
              <a:rPr lang="hu-HU" altLang="hu-HU" sz="2300" dirty="0" err="1" smtClean="0">
                <a:latin typeface="Tahoma" pitchFamily="34" charset="0"/>
                <a:cs typeface="Tahoma" pitchFamily="34" charset="0"/>
              </a:rPr>
              <a:t>Tvt</a:t>
            </a:r>
            <a:r>
              <a:rPr lang="hu-HU" altLang="hu-HU" sz="2300" dirty="0" smtClean="0">
                <a:latin typeface="Tahoma" pitchFamily="34" charset="0"/>
                <a:cs typeface="Tahoma" pitchFamily="34" charset="0"/>
              </a:rPr>
              <a:t>. 38. § (1) </a:t>
            </a:r>
            <a:r>
              <a:rPr lang="hu-HU" altLang="hu-HU" sz="2300" dirty="0" err="1" smtClean="0">
                <a:latin typeface="Tahoma" pitchFamily="34" charset="0"/>
                <a:cs typeface="Tahoma" pitchFamily="34" charset="0"/>
              </a:rPr>
              <a:t>bek</a:t>
            </a:r>
            <a:r>
              <a:rPr lang="hu-HU" altLang="hu-HU" sz="2300" dirty="0" smtClean="0">
                <a:latin typeface="Tahoma" pitchFamily="34" charset="0"/>
                <a:cs typeface="Tahoma" pitchFamily="34" charset="0"/>
              </a:rPr>
              <a:t>. a) pont!</a:t>
            </a:r>
            <a:r>
              <a:rPr lang="hu-HU" altLang="hu-HU" sz="2300" b="1" dirty="0" smtClean="0">
                <a:solidFill>
                  <a:srgbClr val="000000"/>
                </a:solidFill>
                <a:latin typeface="Tahoma" pitchFamily="34" charset="0"/>
                <a:cs typeface="Tahoma" pitchFamily="34" charset="0"/>
              </a:rPr>
              <a:t> </a:t>
            </a:r>
          </a:p>
          <a:p>
            <a:pPr eaLnBrk="1" hangingPunct="1">
              <a:lnSpc>
                <a:spcPct val="80000"/>
              </a:lnSpc>
              <a:buFontTx/>
              <a:buNone/>
            </a:pPr>
            <a:r>
              <a:rPr lang="hu-HU" altLang="hu-HU" sz="2300" dirty="0" smtClean="0">
                <a:latin typeface="Tahoma" pitchFamily="34" charset="0"/>
                <a:cs typeface="Tahoma" pitchFamily="34" charset="0"/>
              </a:rPr>
              <a:t>Lásd még: erdei haszonvételek jogosulatlan gyakorlásának </a:t>
            </a:r>
          </a:p>
          <a:p>
            <a:pPr eaLnBrk="1" hangingPunct="1">
              <a:lnSpc>
                <a:spcPct val="80000"/>
              </a:lnSpc>
              <a:buFontTx/>
              <a:buNone/>
            </a:pPr>
            <a:r>
              <a:rPr lang="hu-HU" altLang="hu-HU" sz="2300" b="1" dirty="0">
                <a:solidFill>
                  <a:srgbClr val="CC0000"/>
                </a:solidFill>
                <a:latin typeface="Tahoma" pitchFamily="34" charset="0"/>
                <a:cs typeface="Tahoma" pitchFamily="34" charset="0"/>
              </a:rPr>
              <a:t>s</a:t>
            </a:r>
            <a:r>
              <a:rPr lang="hu-HU" altLang="hu-HU" sz="2300" b="1" dirty="0" smtClean="0">
                <a:solidFill>
                  <a:srgbClr val="CC0000"/>
                </a:solidFill>
                <a:latin typeface="Tahoma" pitchFamily="34" charset="0"/>
                <a:cs typeface="Tahoma" pitchFamily="34" charset="0"/>
              </a:rPr>
              <a:t>zabálysértése</a:t>
            </a:r>
            <a:r>
              <a:rPr lang="hu-HU" altLang="hu-HU" sz="2300" dirty="0" smtClean="0">
                <a:latin typeface="Tahoma" pitchFamily="34" charset="0"/>
                <a:cs typeface="Tahoma" pitchFamily="34" charset="0"/>
              </a:rPr>
              <a:t>, </a:t>
            </a:r>
            <a:r>
              <a:rPr lang="hu-HU" altLang="hu-HU" sz="2300" dirty="0" err="1" smtClean="0">
                <a:latin typeface="Tahoma" pitchFamily="34" charset="0"/>
                <a:cs typeface="Tahoma" pitchFamily="34" charset="0"/>
              </a:rPr>
              <a:t>Szabstv</a:t>
            </a:r>
            <a:r>
              <a:rPr lang="hu-HU" altLang="hu-HU" sz="2300" dirty="0" smtClean="0">
                <a:latin typeface="Tahoma" pitchFamily="34" charset="0"/>
                <a:cs typeface="Tahoma" pitchFamily="34" charset="0"/>
              </a:rPr>
              <a:t>. 243. §.</a:t>
            </a:r>
          </a:p>
          <a:p>
            <a:pPr eaLnBrk="1" hangingPunct="1">
              <a:lnSpc>
                <a:spcPct val="80000"/>
              </a:lnSpc>
              <a:buFontTx/>
              <a:buNone/>
            </a:pPr>
            <a:endParaRPr lang="hu-HU" altLang="hu-HU" sz="2400" b="1" dirty="0" smtClean="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468313" y="0"/>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Fakitermelés</a:t>
            </a:r>
          </a:p>
        </p:txBody>
      </p:sp>
      <p:sp>
        <p:nvSpPr>
          <p:cNvPr id="412675" name="Rectangle 3"/>
          <p:cNvSpPr>
            <a:spLocks noGrp="1" noChangeArrowheads="1"/>
          </p:cNvSpPr>
          <p:nvPr>
            <p:ph type="body" idx="1"/>
          </p:nvPr>
        </p:nvSpPr>
        <p:spPr>
          <a:xfrm>
            <a:off x="457200" y="1196752"/>
            <a:ext cx="8229600" cy="5040560"/>
          </a:xfrm>
        </p:spPr>
        <p:txBody>
          <a:bodyPr/>
          <a:lstStyle/>
          <a:p>
            <a:pPr marL="609600" indent="-609600" eaLnBrk="1" hangingPunct="1">
              <a:lnSpc>
                <a:spcPct val="90000"/>
              </a:lnSpc>
              <a:buFontTx/>
              <a:buNone/>
            </a:pPr>
            <a:r>
              <a:rPr lang="hu-HU" altLang="hu-HU" sz="2400" b="1" dirty="0" smtClean="0">
                <a:solidFill>
                  <a:srgbClr val="008000"/>
                </a:solidFill>
                <a:latin typeface="Tahoma" pitchFamily="34" charset="0"/>
                <a:cs typeface="Tahoma" pitchFamily="34" charset="0"/>
              </a:rPr>
              <a:t>Fakitermelési módok</a:t>
            </a:r>
            <a:r>
              <a:rPr lang="hu-HU" altLang="hu-HU" sz="2400" dirty="0" smtClean="0">
                <a:latin typeface="Tahoma" pitchFamily="34" charset="0"/>
                <a:cs typeface="Tahoma" pitchFamily="34" charset="0"/>
              </a:rPr>
              <a:t> </a:t>
            </a:r>
            <a:r>
              <a:rPr lang="hu-HU"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71. § (1)/:</a:t>
            </a:r>
          </a:p>
          <a:p>
            <a:pPr marL="609600" indent="-609600" eaLnBrk="1" hangingPunct="1">
              <a:lnSpc>
                <a:spcPct val="90000"/>
              </a:lnSpc>
              <a:buFontTx/>
              <a:buNone/>
            </a:pPr>
            <a:endParaRPr lang="hu-HU" altLang="hu-HU" sz="1000" dirty="0" smtClean="0">
              <a:latin typeface="Tahoma" pitchFamily="34" charset="0"/>
              <a:cs typeface="Tahoma" pitchFamily="34" charset="0"/>
            </a:endParaRPr>
          </a:p>
          <a:p>
            <a:pPr marL="609600" indent="-609600" eaLnBrk="1" hangingPunct="1">
              <a:lnSpc>
                <a:spcPct val="90000"/>
              </a:lnSpc>
              <a:buFontTx/>
              <a:buNone/>
            </a:pPr>
            <a:r>
              <a:rPr lang="hu-HU" altLang="hu-HU" sz="2200" b="1" dirty="0" smtClean="0">
                <a:solidFill>
                  <a:srgbClr val="008000"/>
                </a:solidFill>
                <a:latin typeface="Tahoma" pitchFamily="34" charset="0"/>
                <a:cs typeface="Tahoma" pitchFamily="34" charset="0"/>
              </a:rPr>
              <a:t>a) </a:t>
            </a:r>
            <a:r>
              <a:rPr lang="hu-HU" altLang="hu-HU" sz="2200" b="1" dirty="0">
                <a:solidFill>
                  <a:srgbClr val="008000"/>
                </a:solidFill>
                <a:latin typeface="Tahoma" pitchFamily="34" charset="0"/>
                <a:cs typeface="Tahoma" pitchFamily="34" charset="0"/>
              </a:rPr>
              <a:t>t</a:t>
            </a:r>
            <a:r>
              <a:rPr lang="hu-HU" altLang="hu-HU" sz="2200" b="1" dirty="0" smtClean="0">
                <a:solidFill>
                  <a:srgbClr val="008000"/>
                </a:solidFill>
                <a:latin typeface="Tahoma" pitchFamily="34" charset="0"/>
                <a:cs typeface="Tahoma" pitchFamily="34" charset="0"/>
              </a:rPr>
              <a:t>isztítás</a:t>
            </a:r>
            <a:r>
              <a:rPr lang="hu-HU" altLang="hu-HU" sz="2200" dirty="0" smtClean="0">
                <a:solidFill>
                  <a:srgbClr val="008000"/>
                </a:solidFill>
                <a:latin typeface="Tahoma" pitchFamily="34" charset="0"/>
                <a:cs typeface="Tahoma" pitchFamily="34" charset="0"/>
              </a:rPr>
              <a:t> </a:t>
            </a:r>
            <a:r>
              <a:rPr lang="hu-HU" altLang="hu-HU" sz="2200" dirty="0" smtClean="0">
                <a:latin typeface="Tahoma" pitchFamily="34" charset="0"/>
                <a:cs typeface="Tahoma" pitchFamily="34" charset="0"/>
              </a:rPr>
              <a:t>(fiatal erdő nevelése céljából végzett fakitermelés),</a:t>
            </a:r>
          </a:p>
          <a:p>
            <a:pPr marL="609600" indent="-609600" eaLnBrk="1" hangingPunct="1">
              <a:lnSpc>
                <a:spcPct val="90000"/>
              </a:lnSpc>
              <a:buFontTx/>
              <a:buNone/>
            </a:pPr>
            <a:r>
              <a:rPr lang="hu-HU" altLang="hu-HU" sz="2200" b="1" dirty="0" smtClean="0">
                <a:solidFill>
                  <a:srgbClr val="008000"/>
                </a:solidFill>
                <a:latin typeface="Tahoma" pitchFamily="34" charset="0"/>
                <a:cs typeface="Tahoma" pitchFamily="34" charset="0"/>
              </a:rPr>
              <a:t>b) gyérítés </a:t>
            </a:r>
            <a:r>
              <a:rPr lang="hu-HU" altLang="hu-HU" sz="2200" dirty="0" smtClean="0">
                <a:latin typeface="Tahoma" pitchFamily="34" charset="0"/>
                <a:cs typeface="Tahoma" pitchFamily="34" charset="0"/>
              </a:rPr>
              <a:t>(törzskiválasztó, növekedésfokozó),</a:t>
            </a:r>
            <a:endParaRPr lang="hu-HU" altLang="hu-HU" sz="1000" dirty="0" smtClean="0">
              <a:latin typeface="Tahoma" pitchFamily="34" charset="0"/>
              <a:cs typeface="Tahoma" pitchFamily="34" charset="0"/>
            </a:endParaRPr>
          </a:p>
          <a:p>
            <a:pPr marL="609600" indent="-609600" eaLnBrk="1" hangingPunct="1">
              <a:lnSpc>
                <a:spcPct val="90000"/>
              </a:lnSpc>
              <a:buFontTx/>
              <a:buNone/>
            </a:pPr>
            <a:r>
              <a:rPr lang="hu-HU" altLang="hu-HU" sz="2200" b="1" dirty="0">
                <a:solidFill>
                  <a:srgbClr val="008000"/>
                </a:solidFill>
                <a:latin typeface="Tahoma" pitchFamily="34" charset="0"/>
                <a:cs typeface="Tahoma" pitchFamily="34" charset="0"/>
              </a:rPr>
              <a:t>c</a:t>
            </a:r>
            <a:r>
              <a:rPr lang="hu-HU" altLang="hu-HU" sz="2200" b="1" dirty="0" smtClean="0">
                <a:solidFill>
                  <a:srgbClr val="008000"/>
                </a:solidFill>
                <a:latin typeface="Tahoma" pitchFamily="34" charset="0"/>
                <a:cs typeface="Tahoma" pitchFamily="34" charset="0"/>
              </a:rPr>
              <a:t>) tarvágás</a:t>
            </a:r>
            <a:r>
              <a:rPr lang="hu-HU" altLang="hu-HU" sz="2200"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(egy beavatkozással végrehajtott véghasználat),</a:t>
            </a:r>
            <a:r>
              <a:rPr lang="hu-HU" altLang="hu-HU" sz="2200" dirty="0" smtClean="0">
                <a:solidFill>
                  <a:srgbClr val="006600"/>
                </a:solidFill>
                <a:latin typeface="Tahoma" pitchFamily="34" charset="0"/>
                <a:cs typeface="Tahoma" pitchFamily="34" charset="0"/>
              </a:rPr>
              <a:t> </a:t>
            </a:r>
          </a:p>
          <a:p>
            <a:pPr marL="609600" indent="-609600" eaLnBrk="1" hangingPunct="1">
              <a:lnSpc>
                <a:spcPct val="90000"/>
              </a:lnSpc>
              <a:buFontTx/>
              <a:buNone/>
            </a:pPr>
            <a:r>
              <a:rPr lang="hu-HU" altLang="hu-HU" sz="2200" b="1" dirty="0" smtClean="0">
                <a:solidFill>
                  <a:srgbClr val="008000"/>
                </a:solidFill>
                <a:latin typeface="Tahoma" pitchFamily="34" charset="0"/>
                <a:cs typeface="Tahoma" pitchFamily="34" charset="0"/>
              </a:rPr>
              <a:t>d) fokozatos felújító vágás</a:t>
            </a:r>
            <a:r>
              <a:rPr lang="hu-HU" altLang="hu-HU" sz="2200"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(fokozatos, időben elhúzódó, több </a:t>
            </a:r>
          </a:p>
          <a:p>
            <a:pPr marL="609600" indent="-609600" eaLnBrk="1" hangingPunct="1">
              <a:lnSpc>
                <a:spcPct val="90000"/>
              </a:lnSpc>
              <a:buFontTx/>
              <a:buNone/>
            </a:pPr>
            <a:r>
              <a:rPr lang="hu-HU" altLang="hu-HU" sz="2200" dirty="0" smtClean="0">
                <a:latin typeface="Tahoma" pitchFamily="34" charset="0"/>
                <a:cs typeface="Tahoma" pitchFamily="34" charset="0"/>
              </a:rPr>
              <a:t>	alkalommal végrehajtott véghasználat),</a:t>
            </a:r>
          </a:p>
          <a:p>
            <a:pPr marL="609600" indent="-609600" eaLnBrk="1" hangingPunct="1">
              <a:lnSpc>
                <a:spcPct val="90000"/>
              </a:lnSpc>
              <a:buFontTx/>
              <a:buNone/>
            </a:pPr>
            <a:r>
              <a:rPr lang="hu-HU" altLang="hu-HU" sz="2200" b="1" dirty="0">
                <a:solidFill>
                  <a:srgbClr val="008000"/>
                </a:solidFill>
                <a:latin typeface="Tahoma" pitchFamily="34" charset="0"/>
                <a:cs typeface="Tahoma" pitchFamily="34" charset="0"/>
              </a:rPr>
              <a:t>e</a:t>
            </a:r>
            <a:r>
              <a:rPr lang="hu-HU" altLang="hu-HU" sz="2200" b="1" dirty="0" smtClean="0">
                <a:solidFill>
                  <a:srgbClr val="008000"/>
                </a:solidFill>
                <a:latin typeface="Tahoma" pitchFamily="34" charset="0"/>
                <a:cs typeface="Tahoma" pitchFamily="34" charset="0"/>
              </a:rPr>
              <a:t>) </a:t>
            </a:r>
            <a:r>
              <a:rPr lang="hu-HU" altLang="hu-HU" sz="2200" b="1" dirty="0">
                <a:solidFill>
                  <a:srgbClr val="008000"/>
                </a:solidFill>
                <a:latin typeface="Tahoma" pitchFamily="34" charset="0"/>
                <a:cs typeface="Tahoma" pitchFamily="34" charset="0"/>
              </a:rPr>
              <a:t>s</a:t>
            </a:r>
            <a:r>
              <a:rPr lang="hu-HU" altLang="hu-HU" sz="2200" b="1" dirty="0" smtClean="0">
                <a:solidFill>
                  <a:srgbClr val="008000"/>
                </a:solidFill>
                <a:latin typeface="Tahoma" pitchFamily="34" charset="0"/>
                <a:cs typeface="Tahoma" pitchFamily="34" charset="0"/>
              </a:rPr>
              <a:t>zálaló vágás</a:t>
            </a:r>
            <a:r>
              <a:rPr lang="hu-HU" altLang="hu-HU" sz="2200"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(fokozatos, időben 30 évet meghaladó időtartamú, több alkalommal végrehajtott véghasználat),</a:t>
            </a:r>
          </a:p>
          <a:p>
            <a:pPr marL="609600" indent="-609600" eaLnBrk="1" hangingPunct="1">
              <a:lnSpc>
                <a:spcPct val="90000"/>
              </a:lnSpc>
              <a:buFontTx/>
              <a:buNone/>
            </a:pPr>
            <a:r>
              <a:rPr lang="hu-HU" altLang="hu-HU" sz="2200" b="1" dirty="0">
                <a:solidFill>
                  <a:srgbClr val="008000"/>
                </a:solidFill>
                <a:latin typeface="Tahoma" pitchFamily="34" charset="0"/>
                <a:cs typeface="Tahoma" pitchFamily="34" charset="0"/>
              </a:rPr>
              <a:t>f</a:t>
            </a:r>
            <a:r>
              <a:rPr lang="hu-HU" altLang="hu-HU" sz="2200" b="1" dirty="0" smtClean="0">
                <a:solidFill>
                  <a:srgbClr val="008000"/>
                </a:solidFill>
                <a:latin typeface="Tahoma" pitchFamily="34" charset="0"/>
                <a:cs typeface="Tahoma" pitchFamily="34" charset="0"/>
              </a:rPr>
              <a:t>) </a:t>
            </a:r>
            <a:r>
              <a:rPr lang="hu-HU" altLang="hu-HU" sz="2200" b="1" dirty="0">
                <a:solidFill>
                  <a:srgbClr val="008000"/>
                </a:solidFill>
                <a:latin typeface="Tahoma" pitchFamily="34" charset="0"/>
                <a:cs typeface="Tahoma" pitchFamily="34" charset="0"/>
              </a:rPr>
              <a:t>k</a:t>
            </a:r>
            <a:r>
              <a:rPr lang="hu-HU" altLang="hu-HU" sz="2200" b="1" dirty="0" smtClean="0">
                <a:solidFill>
                  <a:srgbClr val="008000"/>
                </a:solidFill>
                <a:latin typeface="Tahoma" pitchFamily="34" charset="0"/>
                <a:cs typeface="Tahoma" pitchFamily="34" charset="0"/>
              </a:rPr>
              <a:t>észletgondozó használat </a:t>
            </a:r>
            <a:r>
              <a:rPr lang="hu-HU" altLang="hu-HU" sz="2200" dirty="0" smtClean="0">
                <a:latin typeface="Tahoma" pitchFamily="34" charset="0"/>
                <a:cs typeface="Tahoma" pitchFamily="34" charset="0"/>
              </a:rPr>
              <a:t>(folyamatos erdőborítás),</a:t>
            </a:r>
            <a:endParaRPr lang="hu-HU" altLang="hu-HU" sz="1000" dirty="0" smtClean="0">
              <a:latin typeface="Tahoma" pitchFamily="34" charset="0"/>
              <a:cs typeface="Tahoma" pitchFamily="34" charset="0"/>
            </a:endParaRPr>
          </a:p>
          <a:p>
            <a:pPr marL="609600" indent="-609600" eaLnBrk="1" hangingPunct="1">
              <a:lnSpc>
                <a:spcPct val="90000"/>
              </a:lnSpc>
              <a:buFontTx/>
              <a:buNone/>
            </a:pPr>
            <a:r>
              <a:rPr lang="hu-HU" altLang="hu-HU" sz="2200" b="1" dirty="0">
                <a:solidFill>
                  <a:srgbClr val="008000"/>
                </a:solidFill>
                <a:latin typeface="Tahoma" pitchFamily="34" charset="0"/>
                <a:cs typeface="Tahoma" pitchFamily="34" charset="0"/>
              </a:rPr>
              <a:t>g</a:t>
            </a:r>
            <a:r>
              <a:rPr lang="hu-HU" altLang="hu-HU" sz="2200" b="1" dirty="0" smtClean="0">
                <a:solidFill>
                  <a:srgbClr val="008000"/>
                </a:solidFill>
                <a:latin typeface="Tahoma" pitchFamily="34" charset="0"/>
                <a:cs typeface="Tahoma" pitchFamily="34" charset="0"/>
              </a:rPr>
              <a:t>) egészségügyi fakitermelés</a:t>
            </a:r>
            <a:r>
              <a:rPr lang="hu-HU" altLang="hu-HU" sz="2200"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(elhalt, súlyosan sérült, beteg fák kitermelése),</a:t>
            </a:r>
          </a:p>
          <a:p>
            <a:pPr marL="609600" indent="-609600" eaLnBrk="1" hangingPunct="1">
              <a:lnSpc>
                <a:spcPct val="90000"/>
              </a:lnSpc>
              <a:buFontTx/>
              <a:buNone/>
            </a:pPr>
            <a:r>
              <a:rPr lang="hu-HU" altLang="hu-HU" sz="2200" b="1" dirty="0" smtClean="0">
                <a:solidFill>
                  <a:srgbClr val="008000"/>
                </a:solidFill>
                <a:latin typeface="Tahoma" pitchFamily="34" charset="0"/>
                <a:cs typeface="Tahoma" pitchFamily="34" charset="0"/>
              </a:rPr>
              <a:t>h) </a:t>
            </a:r>
            <a:r>
              <a:rPr lang="hu-HU" altLang="hu-HU" sz="2200" b="1" dirty="0">
                <a:solidFill>
                  <a:srgbClr val="008000"/>
                </a:solidFill>
                <a:latin typeface="Tahoma" pitchFamily="34" charset="0"/>
                <a:cs typeface="Tahoma" pitchFamily="34" charset="0"/>
              </a:rPr>
              <a:t>e</a:t>
            </a:r>
            <a:r>
              <a:rPr lang="hu-HU" altLang="hu-HU" sz="2200" b="1" dirty="0" smtClean="0">
                <a:solidFill>
                  <a:srgbClr val="008000"/>
                </a:solidFill>
                <a:latin typeface="Tahoma" pitchFamily="34" charset="0"/>
                <a:cs typeface="Tahoma" pitchFamily="34" charset="0"/>
              </a:rPr>
              <a:t>gyéb termelés</a:t>
            </a:r>
            <a:r>
              <a:rPr lang="hu-HU" altLang="hu-HU" sz="2200" dirty="0" smtClean="0">
                <a:solidFill>
                  <a:srgbClr val="008000"/>
                </a:solidFill>
                <a:latin typeface="Tahoma" pitchFamily="34" charset="0"/>
                <a:cs typeface="Tahoma" pitchFamily="34" charset="0"/>
              </a:rPr>
              <a:t>.</a:t>
            </a:r>
            <a:endParaRPr lang="hu-HU" altLang="hu-HU" sz="2200" dirty="0" smtClean="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457200" y="0"/>
            <a:ext cx="8229600" cy="1417638"/>
          </a:xfrm>
        </p:spPr>
        <p:txBody>
          <a:bodyPr/>
          <a:lstStyle/>
          <a:p>
            <a:pPr eaLnBrk="1" hangingPunct="1"/>
            <a:r>
              <a:rPr lang="hu-HU" altLang="hu-HU" sz="800" dirty="0" smtClean="0"/>
              <a:t>.</a:t>
            </a:r>
          </a:p>
        </p:txBody>
      </p:sp>
      <p:sp>
        <p:nvSpPr>
          <p:cNvPr id="413699" name="Rectangle 3"/>
          <p:cNvSpPr>
            <a:spLocks noGrp="1" noChangeArrowheads="1"/>
          </p:cNvSpPr>
          <p:nvPr>
            <p:ph type="body" idx="1"/>
          </p:nvPr>
        </p:nvSpPr>
        <p:spPr/>
        <p:txBody>
          <a:bodyPr/>
          <a:lstStyle/>
          <a:p>
            <a:pPr eaLnBrk="1" hangingPunct="1">
              <a:buFontTx/>
              <a:buNone/>
            </a:pPr>
            <a:r>
              <a:rPr lang="hu-HU" altLang="hu-HU" smtClean="0"/>
              <a:t>.</a:t>
            </a:r>
          </a:p>
        </p:txBody>
      </p:sp>
      <p:sp>
        <p:nvSpPr>
          <p:cNvPr id="413700" name="Rectangle 4"/>
          <p:cNvSpPr>
            <a:spLocks noChangeArrowheads="1"/>
          </p:cNvSpPr>
          <p:nvPr/>
        </p:nvSpPr>
        <p:spPr bwMode="auto">
          <a:xfrm>
            <a:off x="0" y="1614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graphicFrame>
        <p:nvGraphicFramePr>
          <p:cNvPr id="413701" name="Object 5"/>
          <p:cNvGraphicFramePr>
            <a:graphicFrameLocks noChangeAspect="1"/>
          </p:cNvGraphicFramePr>
          <p:nvPr>
            <p:extLst>
              <p:ext uri="{D42A27DB-BD31-4B8C-83A1-F6EECF244321}">
                <p14:modId xmlns:p14="http://schemas.microsoft.com/office/powerpoint/2010/main" val="1138239318"/>
              </p:ext>
            </p:extLst>
          </p:nvPr>
        </p:nvGraphicFramePr>
        <p:xfrm>
          <a:off x="973138" y="2322513"/>
          <a:ext cx="6719887" cy="4324350"/>
        </p:xfrm>
        <a:graphic>
          <a:graphicData uri="http://schemas.openxmlformats.org/presentationml/2006/ole">
            <mc:AlternateContent xmlns:mc="http://schemas.openxmlformats.org/markup-compatibility/2006">
              <mc:Choice xmlns:v="urn:schemas-microsoft-com:vml" Requires="v">
                <p:oleObj spid="_x0000_s414263" name="Document" r:id="rId4" imgW="5360144" imgH="3466560" progId="Word.Document.8">
                  <p:embed/>
                </p:oleObj>
              </mc:Choice>
              <mc:Fallback>
                <p:oleObj name="Document" r:id="rId4" imgW="5360144" imgH="3466560" progId="Word.Document.8">
                  <p:embed/>
                  <p:pic>
                    <p:nvPicPr>
                      <p:cNvPr id="0" name="Object 5"/>
                      <p:cNvPicPr>
                        <a:picLocks noChangeAspect="1" noChangeArrowheads="1"/>
                      </p:cNvPicPr>
                      <p:nvPr/>
                    </p:nvPicPr>
                    <p:blipFill>
                      <a:blip r:embed="rId5"/>
                      <a:srcRect/>
                      <a:stretch>
                        <a:fillRect/>
                      </a:stretch>
                    </p:blipFill>
                    <p:spPr bwMode="auto">
                      <a:xfrm>
                        <a:off x="973138" y="2322513"/>
                        <a:ext cx="6719887" cy="4324350"/>
                      </a:xfrm>
                      <a:prstGeom prst="rect">
                        <a:avLst/>
                      </a:prstGeom>
                      <a:noFill/>
                      <a:ln>
                        <a:noFill/>
                      </a:ln>
                      <a:extLst/>
                    </p:spPr>
                  </p:pic>
                </p:oleObj>
              </mc:Fallback>
            </mc:AlternateContent>
          </a:graphicData>
        </a:graphic>
      </p:graphicFrame>
      <p:grpSp>
        <p:nvGrpSpPr>
          <p:cNvPr id="413702" name="Group 6"/>
          <p:cNvGrpSpPr>
            <a:grpSpLocks noChangeAspect="1"/>
          </p:cNvGrpSpPr>
          <p:nvPr/>
        </p:nvGrpSpPr>
        <p:grpSpPr bwMode="auto">
          <a:xfrm>
            <a:off x="539750" y="449857"/>
            <a:ext cx="8135938" cy="1826617"/>
            <a:chOff x="2198" y="1373"/>
            <a:chExt cx="7200" cy="1728"/>
          </a:xfrm>
        </p:grpSpPr>
        <p:sp>
          <p:nvSpPr>
            <p:cNvPr id="413703" name="AutoShape 7"/>
            <p:cNvSpPr>
              <a:spLocks noChangeAspect="1" noChangeArrowheads="1"/>
            </p:cNvSpPr>
            <p:nvPr/>
          </p:nvSpPr>
          <p:spPr bwMode="auto">
            <a:xfrm>
              <a:off x="2198" y="1373"/>
              <a:ext cx="7200"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413704" name="Rectangle 8"/>
            <p:cNvSpPr>
              <a:spLocks noChangeArrowheads="1"/>
            </p:cNvSpPr>
            <p:nvPr/>
          </p:nvSpPr>
          <p:spPr bwMode="auto">
            <a:xfrm>
              <a:off x="4070" y="1373"/>
              <a:ext cx="3456" cy="432"/>
            </a:xfrm>
            <a:prstGeom prst="rect">
              <a:avLst/>
            </a:prstGeom>
            <a:solidFill>
              <a:srgbClr val="66FF66"/>
            </a:solidFill>
            <a:ln w="1905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2000" dirty="0">
                  <a:solidFill>
                    <a:srgbClr val="663300"/>
                  </a:solidFill>
                  <a:latin typeface="Tahoma" pitchFamily="34" charset="0"/>
                  <a:cs typeface="Tahoma" pitchFamily="34" charset="0"/>
                </a:rPr>
                <a:t>VÉGHASZNÁLATI MÓDOK</a:t>
              </a:r>
            </a:p>
          </p:txBody>
        </p:sp>
        <p:sp>
          <p:nvSpPr>
            <p:cNvPr id="413705" name="Rectangle 9"/>
            <p:cNvSpPr>
              <a:spLocks noChangeArrowheads="1"/>
            </p:cNvSpPr>
            <p:nvPr/>
          </p:nvSpPr>
          <p:spPr bwMode="auto">
            <a:xfrm>
              <a:off x="2198" y="2381"/>
              <a:ext cx="1440" cy="576"/>
            </a:xfrm>
            <a:prstGeom prst="rect">
              <a:avLst/>
            </a:prstGeom>
            <a:solidFill>
              <a:srgbClr val="66FF66"/>
            </a:solidFill>
            <a:ln w="1905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a:solidFill>
                    <a:srgbClr val="663300"/>
                  </a:solidFill>
                  <a:latin typeface="Tahoma" pitchFamily="34" charset="0"/>
                  <a:cs typeface="Tahoma" pitchFamily="34" charset="0"/>
                </a:rPr>
                <a:t>TARVÁGÁS</a:t>
              </a:r>
            </a:p>
          </p:txBody>
        </p:sp>
        <p:sp>
          <p:nvSpPr>
            <p:cNvPr id="413706" name="Rectangle 10"/>
            <p:cNvSpPr>
              <a:spLocks noChangeArrowheads="1"/>
            </p:cNvSpPr>
            <p:nvPr/>
          </p:nvSpPr>
          <p:spPr bwMode="auto">
            <a:xfrm>
              <a:off x="3782" y="2381"/>
              <a:ext cx="1872" cy="576"/>
            </a:xfrm>
            <a:prstGeom prst="rect">
              <a:avLst/>
            </a:prstGeom>
            <a:solidFill>
              <a:srgbClr val="66FF66"/>
            </a:solidFill>
            <a:ln w="1905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dirty="0">
                  <a:solidFill>
                    <a:srgbClr val="663300"/>
                  </a:solidFill>
                  <a:latin typeface="Tahoma" pitchFamily="34" charset="0"/>
                  <a:cs typeface="Tahoma" pitchFamily="34" charset="0"/>
                </a:rPr>
                <a:t>FOKOZATOS</a:t>
              </a:r>
            </a:p>
            <a:p>
              <a:pPr algn="ctr" eaLnBrk="1" hangingPunct="1">
                <a:lnSpc>
                  <a:spcPct val="100000"/>
                </a:lnSpc>
                <a:spcBef>
                  <a:spcPct val="0"/>
                </a:spcBef>
                <a:buFontTx/>
                <a:buNone/>
              </a:pPr>
              <a:r>
                <a:rPr lang="hu-HU" altLang="hu-HU" sz="1600" dirty="0">
                  <a:solidFill>
                    <a:srgbClr val="663300"/>
                  </a:solidFill>
                  <a:latin typeface="Tahoma" pitchFamily="34" charset="0"/>
                  <a:cs typeface="Tahoma" pitchFamily="34" charset="0"/>
                </a:rPr>
                <a:t>FELÚJÍTÓ VÁGÁS</a:t>
              </a:r>
            </a:p>
          </p:txBody>
        </p:sp>
        <p:sp>
          <p:nvSpPr>
            <p:cNvPr id="413707" name="Rectangle 11"/>
            <p:cNvSpPr>
              <a:spLocks noChangeArrowheads="1"/>
            </p:cNvSpPr>
            <p:nvPr/>
          </p:nvSpPr>
          <p:spPr bwMode="auto">
            <a:xfrm>
              <a:off x="5942" y="2381"/>
              <a:ext cx="1440" cy="576"/>
            </a:xfrm>
            <a:prstGeom prst="rect">
              <a:avLst/>
            </a:prstGeom>
            <a:solidFill>
              <a:srgbClr val="66FF66"/>
            </a:solidFill>
            <a:ln w="1905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a:solidFill>
                    <a:srgbClr val="663300"/>
                  </a:solidFill>
                  <a:latin typeface="Tahoma" pitchFamily="34" charset="0"/>
                  <a:cs typeface="Tahoma" pitchFamily="34" charset="0"/>
                </a:rPr>
                <a:t>SZÁLALÓ VÁGÁS</a:t>
              </a:r>
            </a:p>
          </p:txBody>
        </p:sp>
        <p:sp>
          <p:nvSpPr>
            <p:cNvPr id="413708" name="Rectangle 12"/>
            <p:cNvSpPr>
              <a:spLocks noChangeArrowheads="1"/>
            </p:cNvSpPr>
            <p:nvPr/>
          </p:nvSpPr>
          <p:spPr bwMode="auto">
            <a:xfrm>
              <a:off x="7814" y="2381"/>
              <a:ext cx="1440" cy="576"/>
            </a:xfrm>
            <a:prstGeom prst="rect">
              <a:avLst/>
            </a:prstGeom>
            <a:solidFill>
              <a:srgbClr val="66FF66"/>
            </a:solidFill>
            <a:ln w="1905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smtClean="0">
                  <a:solidFill>
                    <a:srgbClr val="663300"/>
                  </a:solidFill>
                  <a:latin typeface="Tahoma" pitchFamily="34" charset="0"/>
                  <a:cs typeface="Tahoma" pitchFamily="34" charset="0"/>
                </a:rPr>
                <a:t>ÖRÖKERDŐ,</a:t>
              </a:r>
              <a:endParaRPr lang="hu-HU" altLang="hu-HU" sz="1600" dirty="0" smtClean="0">
                <a:solidFill>
                  <a:srgbClr val="663300"/>
                </a:solidFill>
                <a:latin typeface="Tahoma" pitchFamily="34" charset="0"/>
                <a:cs typeface="Tahoma" pitchFamily="34" charset="0"/>
              </a:endParaRPr>
            </a:p>
            <a:p>
              <a:pPr algn="ctr" eaLnBrk="1" hangingPunct="1">
                <a:lnSpc>
                  <a:spcPct val="100000"/>
                </a:lnSpc>
                <a:spcBef>
                  <a:spcPct val="0"/>
                </a:spcBef>
                <a:buFontTx/>
                <a:buNone/>
              </a:pPr>
              <a:r>
                <a:rPr lang="hu-HU" altLang="hu-HU" sz="1600" dirty="0" smtClean="0">
                  <a:solidFill>
                    <a:srgbClr val="663300"/>
                  </a:solidFill>
                  <a:latin typeface="Tahoma" pitchFamily="34" charset="0"/>
                  <a:cs typeface="Tahoma" pitchFamily="34" charset="0"/>
                </a:rPr>
                <a:t>SZÁLALÁS</a:t>
              </a:r>
              <a:endParaRPr lang="hu-HU" altLang="hu-HU" sz="1600" dirty="0">
                <a:solidFill>
                  <a:srgbClr val="663300"/>
                </a:solidFill>
                <a:latin typeface="Tahoma" pitchFamily="34" charset="0"/>
                <a:cs typeface="Tahoma" pitchFamily="34" charset="0"/>
              </a:endParaRPr>
            </a:p>
          </p:txBody>
        </p:sp>
        <p:cxnSp>
          <p:nvCxnSpPr>
            <p:cNvPr id="413709" name="AutoShape 13"/>
            <p:cNvCxnSpPr>
              <a:cxnSpLocks noChangeShapeType="1"/>
              <a:stCxn id="413704" idx="2"/>
              <a:endCxn id="413705" idx="0"/>
            </p:cNvCxnSpPr>
            <p:nvPr/>
          </p:nvCxnSpPr>
          <p:spPr bwMode="auto">
            <a:xfrm flipH="1">
              <a:off x="2918" y="1817"/>
              <a:ext cx="2880" cy="55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3710" name="AutoShape 14"/>
            <p:cNvCxnSpPr>
              <a:cxnSpLocks noChangeShapeType="1"/>
              <a:endCxn id="413706" idx="0"/>
            </p:cNvCxnSpPr>
            <p:nvPr/>
          </p:nvCxnSpPr>
          <p:spPr bwMode="auto">
            <a:xfrm flipH="1">
              <a:off x="4718" y="1793"/>
              <a:ext cx="1080" cy="57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3711" name="AutoShape 15"/>
            <p:cNvCxnSpPr>
              <a:cxnSpLocks noChangeShapeType="1"/>
              <a:endCxn id="413707" idx="0"/>
            </p:cNvCxnSpPr>
            <p:nvPr/>
          </p:nvCxnSpPr>
          <p:spPr bwMode="auto">
            <a:xfrm>
              <a:off x="5798" y="1793"/>
              <a:ext cx="864" cy="57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3712" name="AutoShape 16"/>
            <p:cNvCxnSpPr>
              <a:cxnSpLocks noChangeShapeType="1"/>
              <a:stCxn id="413704" idx="2"/>
              <a:endCxn id="413708" idx="0"/>
            </p:cNvCxnSpPr>
            <p:nvPr/>
          </p:nvCxnSpPr>
          <p:spPr bwMode="auto">
            <a:xfrm>
              <a:off x="5798" y="1817"/>
              <a:ext cx="2736" cy="552"/>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457200" y="115888"/>
            <a:ext cx="8229600" cy="1152525"/>
          </a:xfrm>
        </p:spPr>
        <p:txBody>
          <a:bodyPr/>
          <a:lstStyle/>
          <a:p>
            <a:pPr eaLnBrk="1" hangingPunct="1"/>
            <a:r>
              <a:rPr lang="hu-HU" altLang="hu-HU" sz="3200" dirty="0" smtClean="0">
                <a:solidFill>
                  <a:srgbClr val="008000"/>
                </a:solidFill>
                <a:latin typeface="Tahoma" pitchFamily="34" charset="0"/>
              </a:rPr>
              <a:t>Véghasználati módok élőhelyi hatása</a:t>
            </a:r>
          </a:p>
        </p:txBody>
      </p:sp>
      <p:sp>
        <p:nvSpPr>
          <p:cNvPr id="414723" name="Rectangle 3"/>
          <p:cNvSpPr>
            <a:spLocks noGrp="1" noChangeArrowheads="1"/>
          </p:cNvSpPr>
          <p:nvPr>
            <p:ph type="body" idx="1"/>
          </p:nvPr>
        </p:nvSpPr>
        <p:spPr/>
        <p:txBody>
          <a:bodyPr/>
          <a:lstStyle/>
          <a:p>
            <a:pPr eaLnBrk="1" hangingPunct="1"/>
            <a:r>
              <a:rPr lang="hu-HU" altLang="hu-HU" sz="100" smtClean="0"/>
              <a:t>.</a:t>
            </a:r>
          </a:p>
        </p:txBody>
      </p:sp>
      <p:grpSp>
        <p:nvGrpSpPr>
          <p:cNvPr id="414724" name="Group 4"/>
          <p:cNvGrpSpPr>
            <a:grpSpLocks noChangeAspect="1"/>
          </p:cNvGrpSpPr>
          <p:nvPr/>
        </p:nvGrpSpPr>
        <p:grpSpPr bwMode="auto">
          <a:xfrm>
            <a:off x="611188" y="1268760"/>
            <a:ext cx="8207375" cy="5688631"/>
            <a:chOff x="2198" y="1373"/>
            <a:chExt cx="7200" cy="4320"/>
          </a:xfrm>
        </p:grpSpPr>
        <p:sp>
          <p:nvSpPr>
            <p:cNvPr id="414725" name="AutoShape 5"/>
            <p:cNvSpPr>
              <a:spLocks noChangeAspect="1" noChangeArrowheads="1"/>
            </p:cNvSpPr>
            <p:nvPr/>
          </p:nvSpPr>
          <p:spPr bwMode="auto">
            <a:xfrm>
              <a:off x="2198" y="1373"/>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414726" name="AutoShape 6"/>
            <p:cNvSpPr>
              <a:spLocks noChangeArrowheads="1"/>
            </p:cNvSpPr>
            <p:nvPr/>
          </p:nvSpPr>
          <p:spPr bwMode="auto">
            <a:xfrm>
              <a:off x="4214" y="1373"/>
              <a:ext cx="3024" cy="576"/>
            </a:xfrm>
            <a:prstGeom prst="flowChartProcess">
              <a:avLst/>
            </a:prstGeom>
            <a:solidFill>
              <a:srgbClr val="FFFFFF"/>
            </a:solidFill>
            <a:ln w="25400">
              <a:solidFill>
                <a:srgbClr val="008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2200">
                  <a:solidFill>
                    <a:srgbClr val="663300"/>
                  </a:solidFill>
                  <a:latin typeface="Tahoma" pitchFamily="34" charset="0"/>
                </a:rPr>
                <a:t>ERDŐHASZNÁLAT</a:t>
              </a:r>
              <a:r>
                <a:rPr lang="hu-HU" altLang="hu-HU" sz="2000">
                  <a:solidFill>
                    <a:srgbClr val="663300"/>
                  </a:solidFill>
                  <a:latin typeface="Tahoma" pitchFamily="34" charset="0"/>
                </a:rPr>
                <a:t> – VÉGHASZNÁLAT</a:t>
              </a:r>
            </a:p>
          </p:txBody>
        </p:sp>
        <p:sp>
          <p:nvSpPr>
            <p:cNvPr id="414727" name="AutoShape 7"/>
            <p:cNvSpPr>
              <a:spLocks noChangeArrowheads="1"/>
            </p:cNvSpPr>
            <p:nvPr/>
          </p:nvSpPr>
          <p:spPr bwMode="auto">
            <a:xfrm>
              <a:off x="2342" y="2669"/>
              <a:ext cx="1440" cy="432"/>
            </a:xfrm>
            <a:prstGeom prst="flowChartProcess">
              <a:avLst/>
            </a:prstGeom>
            <a:solidFill>
              <a:srgbClr val="FFFFFF"/>
            </a:solidFill>
            <a:ln w="25400">
              <a:solidFill>
                <a:srgbClr val="008000"/>
              </a:solidFill>
              <a:miter lim="800000"/>
              <a:headEnd/>
              <a:tailEnd/>
            </a:ln>
          </p:spPr>
          <p:txBody>
            <a:bodyPr anchor="ctr" anchorCtr="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800" dirty="0">
                  <a:solidFill>
                    <a:srgbClr val="663300"/>
                  </a:solidFill>
                  <a:latin typeface="Tahoma" pitchFamily="34" charset="0"/>
                </a:rPr>
                <a:t>TARVÁGÁS</a:t>
              </a:r>
              <a:endParaRPr lang="hu-HU" altLang="hu-HU" sz="1800" b="0" dirty="0"/>
            </a:p>
          </p:txBody>
        </p:sp>
        <p:sp>
          <p:nvSpPr>
            <p:cNvPr id="414728" name="AutoShape 8"/>
            <p:cNvSpPr>
              <a:spLocks noChangeArrowheads="1"/>
            </p:cNvSpPr>
            <p:nvPr/>
          </p:nvSpPr>
          <p:spPr bwMode="auto">
            <a:xfrm>
              <a:off x="4070" y="2669"/>
              <a:ext cx="1728" cy="864"/>
            </a:xfrm>
            <a:prstGeom prst="flowChartProcess">
              <a:avLst/>
            </a:prstGeom>
            <a:solidFill>
              <a:srgbClr val="FFFFFF"/>
            </a:solidFill>
            <a:ln w="25400">
              <a:solidFill>
                <a:srgbClr val="008000"/>
              </a:solidFill>
              <a:miter lim="800000"/>
              <a:headEnd/>
              <a:tailEnd/>
            </a:ln>
          </p:spPr>
          <p:txBody>
            <a:bodyPr anchor="ctr" anchorCtr="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800" dirty="0">
                  <a:solidFill>
                    <a:srgbClr val="663300"/>
                  </a:solidFill>
                  <a:latin typeface="Tahoma" pitchFamily="34" charset="0"/>
                </a:rPr>
                <a:t>FOKOZATOS FELÚJÍTÓ-VÁGÁS</a:t>
              </a:r>
              <a:endParaRPr lang="hu-HU" altLang="hu-HU" sz="1800" b="0" dirty="0"/>
            </a:p>
          </p:txBody>
        </p:sp>
        <p:sp>
          <p:nvSpPr>
            <p:cNvPr id="414729" name="AutoShape 9"/>
            <p:cNvSpPr>
              <a:spLocks noChangeArrowheads="1"/>
            </p:cNvSpPr>
            <p:nvPr/>
          </p:nvSpPr>
          <p:spPr bwMode="auto">
            <a:xfrm>
              <a:off x="6230" y="2669"/>
              <a:ext cx="1296" cy="576"/>
            </a:xfrm>
            <a:prstGeom prst="flowChartProcess">
              <a:avLst/>
            </a:prstGeom>
            <a:solidFill>
              <a:srgbClr val="FFFFFF"/>
            </a:solidFill>
            <a:ln w="25400">
              <a:solidFill>
                <a:srgbClr val="008000"/>
              </a:solidFill>
              <a:miter lim="800000"/>
              <a:headEnd/>
              <a:tailEnd/>
            </a:ln>
          </p:spPr>
          <p:txBody>
            <a:bodyPr anchor="ctr" anchorCtr="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800" dirty="0" smtClean="0">
                  <a:solidFill>
                    <a:srgbClr val="663300"/>
                  </a:solidFill>
                  <a:latin typeface="Tahoma" pitchFamily="34" charset="0"/>
                </a:rPr>
                <a:t>SZÁLALÓ</a:t>
              </a:r>
            </a:p>
            <a:p>
              <a:pPr algn="ctr" eaLnBrk="1" hangingPunct="1">
                <a:lnSpc>
                  <a:spcPct val="100000"/>
                </a:lnSpc>
                <a:spcBef>
                  <a:spcPct val="0"/>
                </a:spcBef>
                <a:buFontTx/>
                <a:buNone/>
              </a:pPr>
              <a:r>
                <a:rPr lang="hu-HU" altLang="hu-HU" sz="1800" dirty="0" smtClean="0">
                  <a:solidFill>
                    <a:srgbClr val="663300"/>
                  </a:solidFill>
                  <a:latin typeface="Tahoma" pitchFamily="34" charset="0"/>
                </a:rPr>
                <a:t>VÁGÁS</a:t>
              </a:r>
              <a:endParaRPr lang="hu-HU" altLang="hu-HU" sz="1800" b="0" dirty="0"/>
            </a:p>
          </p:txBody>
        </p:sp>
        <p:sp>
          <p:nvSpPr>
            <p:cNvPr id="414730" name="AutoShape 10"/>
            <p:cNvSpPr>
              <a:spLocks noChangeArrowheads="1"/>
            </p:cNvSpPr>
            <p:nvPr/>
          </p:nvSpPr>
          <p:spPr bwMode="auto">
            <a:xfrm>
              <a:off x="7814" y="2669"/>
              <a:ext cx="1296" cy="576"/>
            </a:xfrm>
            <a:prstGeom prst="flowChartProcess">
              <a:avLst/>
            </a:prstGeom>
            <a:solidFill>
              <a:srgbClr val="FFFFFF"/>
            </a:solidFill>
            <a:ln w="25400">
              <a:solidFill>
                <a:srgbClr val="008000"/>
              </a:solidFill>
              <a:miter lim="800000"/>
              <a:headEnd/>
              <a:tailEnd/>
            </a:ln>
          </p:spPr>
          <p:txBody>
            <a:bodyPr anchor="ctr" anchorCtr="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800" dirty="0" smtClean="0">
                  <a:solidFill>
                    <a:srgbClr val="663300"/>
                  </a:solidFill>
                  <a:latin typeface="Tahoma" pitchFamily="34" charset="0"/>
                </a:rPr>
                <a:t>ÖRÖK-</a:t>
              </a:r>
            </a:p>
            <a:p>
              <a:pPr algn="ctr" eaLnBrk="1" hangingPunct="1">
                <a:lnSpc>
                  <a:spcPct val="100000"/>
                </a:lnSpc>
                <a:spcBef>
                  <a:spcPct val="0"/>
                </a:spcBef>
                <a:buFontTx/>
                <a:buNone/>
              </a:pPr>
              <a:r>
                <a:rPr lang="hu-HU" altLang="hu-HU" sz="1800" dirty="0" smtClean="0">
                  <a:solidFill>
                    <a:srgbClr val="663300"/>
                  </a:solidFill>
                  <a:latin typeface="Tahoma" pitchFamily="34" charset="0"/>
                </a:rPr>
                <a:t>ERDŐ</a:t>
              </a:r>
              <a:endParaRPr lang="hu-HU" altLang="hu-HU" sz="1800" dirty="0"/>
            </a:p>
          </p:txBody>
        </p:sp>
        <p:cxnSp>
          <p:nvCxnSpPr>
            <p:cNvPr id="414731" name="AutoShape 11"/>
            <p:cNvCxnSpPr>
              <a:cxnSpLocks noChangeShapeType="1"/>
              <a:stCxn id="414726" idx="2"/>
              <a:endCxn id="414727" idx="0"/>
            </p:cNvCxnSpPr>
            <p:nvPr/>
          </p:nvCxnSpPr>
          <p:spPr bwMode="auto">
            <a:xfrm flipH="1">
              <a:off x="3062" y="1965"/>
              <a:ext cx="2664" cy="688"/>
            </a:xfrm>
            <a:prstGeom prst="straightConnector1">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cxnSp>
        <p:cxnSp>
          <p:nvCxnSpPr>
            <p:cNvPr id="414732" name="AutoShape 12"/>
            <p:cNvCxnSpPr>
              <a:cxnSpLocks noChangeShapeType="1"/>
              <a:stCxn id="414726" idx="2"/>
              <a:endCxn id="414728" idx="0"/>
            </p:cNvCxnSpPr>
            <p:nvPr/>
          </p:nvCxnSpPr>
          <p:spPr bwMode="auto">
            <a:xfrm flipH="1">
              <a:off x="4934" y="1965"/>
              <a:ext cx="792" cy="688"/>
            </a:xfrm>
            <a:prstGeom prst="straightConnector1">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cxnSp>
        <p:cxnSp>
          <p:nvCxnSpPr>
            <p:cNvPr id="414733" name="AutoShape 13"/>
            <p:cNvCxnSpPr>
              <a:cxnSpLocks noChangeShapeType="1"/>
              <a:stCxn id="414726" idx="2"/>
              <a:endCxn id="414729" idx="0"/>
            </p:cNvCxnSpPr>
            <p:nvPr/>
          </p:nvCxnSpPr>
          <p:spPr bwMode="auto">
            <a:xfrm>
              <a:off x="5726" y="1965"/>
              <a:ext cx="1152" cy="688"/>
            </a:xfrm>
            <a:prstGeom prst="straightConnector1">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cxnSp>
        <p:cxnSp>
          <p:nvCxnSpPr>
            <p:cNvPr id="414734" name="AutoShape 14"/>
            <p:cNvCxnSpPr>
              <a:cxnSpLocks noChangeShapeType="1"/>
              <a:stCxn id="414726" idx="2"/>
              <a:endCxn id="414730" idx="0"/>
            </p:cNvCxnSpPr>
            <p:nvPr/>
          </p:nvCxnSpPr>
          <p:spPr bwMode="auto">
            <a:xfrm>
              <a:off x="5726" y="1949"/>
              <a:ext cx="2736" cy="720"/>
            </a:xfrm>
            <a:prstGeom prst="straightConnector1">
              <a:avLst/>
            </a:prstGeom>
            <a:noFill/>
            <a:ln w="25400">
              <a:solidFill>
                <a:srgbClr val="663300"/>
              </a:solidFill>
              <a:prstDash val="dash"/>
              <a:round/>
              <a:headEnd/>
              <a:tailEnd type="triangle" w="med" len="med"/>
            </a:ln>
            <a:extLst>
              <a:ext uri="{909E8E84-426E-40DD-AFC4-6F175D3DCCD1}">
                <a14:hiddenFill xmlns:a14="http://schemas.microsoft.com/office/drawing/2010/main">
                  <a:noFill/>
                </a14:hiddenFill>
              </a:ext>
            </a:extLst>
          </p:spPr>
        </p:cxnSp>
        <p:sp>
          <p:nvSpPr>
            <p:cNvPr id="414735" name="AutoShape 15"/>
            <p:cNvSpPr>
              <a:spLocks noChangeArrowheads="1"/>
            </p:cNvSpPr>
            <p:nvPr/>
          </p:nvSpPr>
          <p:spPr bwMode="auto">
            <a:xfrm>
              <a:off x="2198" y="4253"/>
              <a:ext cx="7200" cy="709"/>
            </a:xfrm>
            <a:prstGeom prst="flowChartProcess">
              <a:avLst/>
            </a:prstGeom>
            <a:solidFill>
              <a:srgbClr val="FFFFFF"/>
            </a:solidFill>
            <a:ln w="12700">
              <a:solidFill>
                <a:srgbClr val="000066"/>
              </a:solidFill>
              <a:miter lim="800000"/>
              <a:headEnd/>
              <a:tailEnd/>
            </a:ln>
          </p:spPr>
          <p:txBody>
            <a:bodyPr anchor="ctr" anchorCtr="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400" dirty="0" smtClean="0">
                <a:solidFill>
                  <a:srgbClr val="A50021"/>
                </a:solidFill>
                <a:latin typeface="Tahoma" pitchFamily="34" charset="0"/>
              </a:endParaRPr>
            </a:p>
            <a:p>
              <a:pPr eaLnBrk="1" hangingPunct="1">
                <a:lnSpc>
                  <a:spcPct val="100000"/>
                </a:lnSpc>
                <a:spcBef>
                  <a:spcPct val="0"/>
                </a:spcBef>
                <a:buFontTx/>
                <a:buNone/>
              </a:pPr>
              <a:endParaRPr lang="hu-HU" altLang="hu-HU" sz="1400" dirty="0" smtClean="0">
                <a:solidFill>
                  <a:srgbClr val="A50021"/>
                </a:solidFill>
                <a:latin typeface="Tahoma" pitchFamily="34" charset="0"/>
              </a:endParaRPr>
            </a:p>
            <a:p>
              <a:pPr eaLnBrk="1" hangingPunct="1">
                <a:lnSpc>
                  <a:spcPct val="100000"/>
                </a:lnSpc>
                <a:spcBef>
                  <a:spcPct val="0"/>
                </a:spcBef>
                <a:buFontTx/>
                <a:buNone/>
              </a:pPr>
              <a:endParaRPr lang="hu-HU" altLang="hu-HU" sz="1400" dirty="0">
                <a:solidFill>
                  <a:srgbClr val="A50021"/>
                </a:solidFill>
                <a:latin typeface="Tahoma" pitchFamily="34" charset="0"/>
              </a:endParaRPr>
            </a:p>
            <a:p>
              <a:pPr eaLnBrk="1" hangingPunct="1">
                <a:lnSpc>
                  <a:spcPct val="100000"/>
                </a:lnSpc>
                <a:spcBef>
                  <a:spcPct val="0"/>
                </a:spcBef>
                <a:buFontTx/>
                <a:buNone/>
              </a:pPr>
              <a:r>
                <a:rPr lang="hu-HU" altLang="hu-HU" sz="1400" dirty="0" smtClean="0">
                  <a:solidFill>
                    <a:srgbClr val="A50021"/>
                  </a:solidFill>
                  <a:latin typeface="Tahoma" pitchFamily="34" charset="0"/>
                </a:rPr>
                <a:t>Radikális </a:t>
              </a:r>
              <a:r>
                <a:rPr lang="hu-HU" altLang="hu-HU" sz="1400" dirty="0">
                  <a:solidFill>
                    <a:srgbClr val="A50021"/>
                  </a:solidFill>
                  <a:latin typeface="Tahoma" pitchFamily="34" charset="0"/>
                </a:rPr>
                <a:t>ökológiai -    Fokozatos ökológiai –         Hosszú távú </a:t>
              </a:r>
              <a:r>
                <a:rPr lang="hu-HU" altLang="hu-HU" sz="1400" dirty="0" err="1">
                  <a:solidFill>
                    <a:srgbClr val="A50021"/>
                  </a:solidFill>
                  <a:latin typeface="Tahoma" pitchFamily="34" charset="0"/>
                </a:rPr>
                <a:t>foko-</a:t>
              </a:r>
              <a:r>
                <a:rPr lang="hu-HU" altLang="hu-HU" sz="1400" dirty="0">
                  <a:solidFill>
                    <a:srgbClr val="A50021"/>
                  </a:solidFill>
                  <a:latin typeface="Tahoma" pitchFamily="34" charset="0"/>
                </a:rPr>
                <a:t>      Folyamatos         </a:t>
              </a:r>
            </a:p>
            <a:p>
              <a:pPr eaLnBrk="1" hangingPunct="1">
                <a:lnSpc>
                  <a:spcPct val="100000"/>
                </a:lnSpc>
                <a:spcBef>
                  <a:spcPct val="0"/>
                </a:spcBef>
                <a:buFontTx/>
                <a:buNone/>
              </a:pPr>
              <a:r>
                <a:rPr lang="hu-HU" altLang="hu-HU" sz="1400" dirty="0">
                  <a:solidFill>
                    <a:srgbClr val="A50021"/>
                  </a:solidFill>
                  <a:latin typeface="Tahoma" pitchFamily="34" charset="0"/>
                </a:rPr>
                <a:t>- élőhelyi változás        élőhelyi változás                 </a:t>
              </a:r>
              <a:r>
                <a:rPr lang="hu-HU" altLang="hu-HU" sz="1400" dirty="0" err="1" smtClean="0">
                  <a:solidFill>
                    <a:srgbClr val="A50021"/>
                  </a:solidFill>
                  <a:latin typeface="Tahoma" pitchFamily="34" charset="0"/>
                </a:rPr>
                <a:t>zatos</a:t>
              </a:r>
              <a:r>
                <a:rPr lang="hu-HU" altLang="hu-HU" sz="1400" dirty="0" smtClean="0">
                  <a:solidFill>
                    <a:srgbClr val="A50021"/>
                  </a:solidFill>
                  <a:latin typeface="Tahoma" pitchFamily="34" charset="0"/>
                </a:rPr>
                <a:t> </a:t>
              </a:r>
              <a:r>
                <a:rPr lang="hu-HU" altLang="hu-HU" sz="1400" dirty="0">
                  <a:solidFill>
                    <a:srgbClr val="A50021"/>
                  </a:solidFill>
                  <a:latin typeface="Tahoma" pitchFamily="34" charset="0"/>
                </a:rPr>
                <a:t>ökológiai -        </a:t>
              </a:r>
              <a:r>
                <a:rPr lang="hu-HU" altLang="hu-HU" sz="1400" dirty="0" smtClean="0">
                  <a:solidFill>
                    <a:srgbClr val="A50021"/>
                  </a:solidFill>
                  <a:latin typeface="Tahoma" pitchFamily="34" charset="0"/>
                </a:rPr>
                <a:t> erdőborítás</a:t>
              </a:r>
              <a:endParaRPr lang="hu-HU" altLang="hu-HU" sz="1400" dirty="0">
                <a:solidFill>
                  <a:srgbClr val="A50021"/>
                </a:solidFill>
                <a:latin typeface="Tahoma" pitchFamily="34" charset="0"/>
              </a:endParaRPr>
            </a:p>
            <a:p>
              <a:pPr eaLnBrk="1" hangingPunct="1">
                <a:lnSpc>
                  <a:spcPct val="100000"/>
                </a:lnSpc>
                <a:spcBef>
                  <a:spcPct val="0"/>
                </a:spcBef>
                <a:buFontTx/>
                <a:buNone/>
              </a:pPr>
              <a:r>
                <a:rPr lang="hu-HU" altLang="hu-HU" sz="1400" dirty="0" smtClean="0">
                  <a:solidFill>
                    <a:srgbClr val="A50021"/>
                  </a:solidFill>
                  <a:latin typeface="Tahoma" pitchFamily="34" charset="0"/>
                </a:rPr>
                <a:t>(</a:t>
              </a:r>
              <a:r>
                <a:rPr lang="hu-HU" altLang="hu-HU" sz="1400" dirty="0">
                  <a:solidFill>
                    <a:srgbClr val="A50021"/>
                  </a:solidFill>
                  <a:latin typeface="Tahoma" pitchFamily="34" charset="0"/>
                </a:rPr>
                <a:t>ökológiai sokk)			               </a:t>
              </a:r>
              <a:r>
                <a:rPr lang="hu-HU" altLang="hu-HU" sz="1400" dirty="0" smtClean="0">
                  <a:solidFill>
                    <a:srgbClr val="A50021"/>
                  </a:solidFill>
                  <a:latin typeface="Tahoma" pitchFamily="34" charset="0"/>
                </a:rPr>
                <a:t>élőhelyi </a:t>
              </a:r>
              <a:r>
                <a:rPr lang="hu-HU" altLang="hu-HU" sz="1400" dirty="0">
                  <a:solidFill>
                    <a:srgbClr val="A50021"/>
                  </a:solidFill>
                  <a:latin typeface="Tahoma" pitchFamily="34" charset="0"/>
                </a:rPr>
                <a:t>változás        (stabil élőhely) </a:t>
              </a:r>
            </a:p>
            <a:p>
              <a:pPr eaLnBrk="1" hangingPunct="1">
                <a:lnSpc>
                  <a:spcPct val="100000"/>
                </a:lnSpc>
                <a:spcBef>
                  <a:spcPct val="0"/>
                </a:spcBef>
                <a:buFontTx/>
                <a:buNone/>
              </a:pPr>
              <a:endParaRPr lang="hu-HU" altLang="hu-HU" sz="1400" dirty="0">
                <a:solidFill>
                  <a:srgbClr val="A50021"/>
                </a:solidFill>
                <a:latin typeface="Tahoma" pitchFamily="34" charset="0"/>
              </a:endParaRPr>
            </a:p>
            <a:p>
              <a:pPr eaLnBrk="1" hangingPunct="1">
                <a:lnSpc>
                  <a:spcPct val="100000"/>
                </a:lnSpc>
                <a:spcBef>
                  <a:spcPct val="0"/>
                </a:spcBef>
                <a:buFontTx/>
                <a:buNone/>
              </a:pPr>
              <a:r>
                <a:rPr lang="hu-HU" altLang="hu-HU" sz="1400" dirty="0">
                  <a:solidFill>
                    <a:srgbClr val="A50021"/>
                  </a:solidFill>
                  <a:latin typeface="Tahoma" pitchFamily="34" charset="0"/>
                </a:rPr>
                <a:t>	</a:t>
              </a:r>
              <a:r>
                <a:rPr lang="hu-HU" altLang="hu-HU" sz="1100" b="0" dirty="0">
                  <a:latin typeface="Tahoma" pitchFamily="34" charset="0"/>
                </a:rPr>
                <a:t>	      </a:t>
              </a:r>
            </a:p>
            <a:p>
              <a:pPr eaLnBrk="1" hangingPunct="1">
                <a:lnSpc>
                  <a:spcPct val="100000"/>
                </a:lnSpc>
                <a:spcBef>
                  <a:spcPct val="0"/>
                </a:spcBef>
                <a:buFontTx/>
                <a:buNone/>
              </a:pPr>
              <a:endParaRPr lang="hu-HU" altLang="hu-HU" sz="1800" b="0" dirty="0"/>
            </a:p>
          </p:txBody>
        </p:sp>
        <p:sp>
          <p:nvSpPr>
            <p:cNvPr id="414736" name="Line 16"/>
            <p:cNvSpPr>
              <a:spLocks noChangeShapeType="1"/>
            </p:cNvSpPr>
            <p:nvPr/>
          </p:nvSpPr>
          <p:spPr bwMode="auto">
            <a:xfrm>
              <a:off x="3926" y="4253"/>
              <a:ext cx="1" cy="7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37" name="Line 17"/>
            <p:cNvSpPr>
              <a:spLocks noChangeShapeType="1"/>
            </p:cNvSpPr>
            <p:nvPr/>
          </p:nvSpPr>
          <p:spPr bwMode="auto">
            <a:xfrm>
              <a:off x="6086" y="4253"/>
              <a:ext cx="1" cy="7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38" name="Line 18"/>
            <p:cNvSpPr>
              <a:spLocks noChangeShapeType="1"/>
            </p:cNvSpPr>
            <p:nvPr/>
          </p:nvSpPr>
          <p:spPr bwMode="auto">
            <a:xfrm>
              <a:off x="7670" y="4253"/>
              <a:ext cx="1" cy="7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39" name="Line 19"/>
            <p:cNvSpPr>
              <a:spLocks noChangeShapeType="1"/>
            </p:cNvSpPr>
            <p:nvPr/>
          </p:nvSpPr>
          <p:spPr bwMode="auto">
            <a:xfrm>
              <a:off x="3062" y="3245"/>
              <a:ext cx="1" cy="8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40" name="Line 20"/>
            <p:cNvSpPr>
              <a:spLocks noChangeShapeType="1"/>
            </p:cNvSpPr>
            <p:nvPr/>
          </p:nvSpPr>
          <p:spPr bwMode="auto">
            <a:xfrm>
              <a:off x="4934" y="3677"/>
              <a:ext cx="0"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41" name="Line 21"/>
            <p:cNvSpPr>
              <a:spLocks noChangeShapeType="1"/>
            </p:cNvSpPr>
            <p:nvPr/>
          </p:nvSpPr>
          <p:spPr bwMode="auto">
            <a:xfrm>
              <a:off x="6806" y="3389"/>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42" name="Line 22"/>
            <p:cNvSpPr>
              <a:spLocks noChangeShapeType="1"/>
            </p:cNvSpPr>
            <p:nvPr/>
          </p:nvSpPr>
          <p:spPr bwMode="auto">
            <a:xfrm>
              <a:off x="8390" y="338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43" name="Line 23"/>
            <p:cNvSpPr>
              <a:spLocks noChangeShapeType="1"/>
            </p:cNvSpPr>
            <p:nvPr/>
          </p:nvSpPr>
          <p:spPr bwMode="auto">
            <a:xfrm>
              <a:off x="8390" y="3389"/>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gr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idx="4294967295"/>
          </p:nvPr>
        </p:nvSpPr>
        <p:spPr>
          <a:xfrm>
            <a:off x="0" y="274638"/>
            <a:ext cx="8229600" cy="1143000"/>
          </a:xfrm>
        </p:spPr>
        <p:txBody>
          <a:bodyPr/>
          <a:lstStyle/>
          <a:p>
            <a:pPr eaLnBrk="1" hangingPunct="1"/>
            <a:r>
              <a:rPr lang="hu-HU" altLang="hu-HU" sz="100" smtClean="0"/>
              <a:t>.</a:t>
            </a:r>
          </a:p>
        </p:txBody>
      </p:sp>
      <p:sp>
        <p:nvSpPr>
          <p:cNvPr id="415747" name="Rectangle 3"/>
          <p:cNvSpPr>
            <a:spLocks noGrp="1" noChangeArrowheads="1"/>
          </p:cNvSpPr>
          <p:nvPr>
            <p:ph type="body" idx="4294967295"/>
          </p:nvPr>
        </p:nvSpPr>
        <p:spPr>
          <a:xfrm>
            <a:off x="0" y="1600200"/>
            <a:ext cx="8229600" cy="4525963"/>
          </a:xfrm>
        </p:spPr>
        <p:txBody>
          <a:bodyPr/>
          <a:lstStyle/>
          <a:p>
            <a:pPr eaLnBrk="1" hangingPunct="1"/>
            <a:r>
              <a:rPr lang="hu-HU" altLang="hu-HU" sz="100" smtClean="0"/>
              <a:t>.</a:t>
            </a:r>
          </a:p>
        </p:txBody>
      </p:sp>
      <p:sp>
        <p:nvSpPr>
          <p:cNvPr id="41574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graphicFrame>
        <p:nvGraphicFramePr>
          <p:cNvPr id="415749" name="Object 5"/>
          <p:cNvGraphicFramePr>
            <a:graphicFrameLocks noChangeAspect="1"/>
          </p:cNvGraphicFramePr>
          <p:nvPr>
            <p:extLst>
              <p:ext uri="{D42A27DB-BD31-4B8C-83A1-F6EECF244321}">
                <p14:modId xmlns:p14="http://schemas.microsoft.com/office/powerpoint/2010/main" val="1917658608"/>
              </p:ext>
            </p:extLst>
          </p:nvPr>
        </p:nvGraphicFramePr>
        <p:xfrm>
          <a:off x="827088" y="115889"/>
          <a:ext cx="7461250" cy="6742112"/>
        </p:xfrm>
        <a:graphic>
          <a:graphicData uri="http://schemas.openxmlformats.org/presentationml/2006/ole">
            <mc:AlternateContent xmlns:mc="http://schemas.openxmlformats.org/markup-compatibility/2006">
              <mc:Choice xmlns:v="urn:schemas-microsoft-com:vml" Requires="v">
                <p:oleObj spid="_x0000_s416300" name="Document" r:id="rId4" imgW="5902889" imgH="6934202" progId="Word.Document.8">
                  <p:embed/>
                </p:oleObj>
              </mc:Choice>
              <mc:Fallback>
                <p:oleObj name="Document" r:id="rId4" imgW="5902889" imgH="6934202" progId="Word.Document.8">
                  <p:embed/>
                  <p:pic>
                    <p:nvPicPr>
                      <p:cNvPr id="0" name="Object 5"/>
                      <p:cNvPicPr>
                        <a:picLocks noChangeAspect="1" noChangeArrowheads="1"/>
                      </p:cNvPicPr>
                      <p:nvPr/>
                    </p:nvPicPr>
                    <p:blipFill>
                      <a:blip r:embed="rId5"/>
                      <a:srcRect/>
                      <a:stretch>
                        <a:fillRect/>
                      </a:stretch>
                    </p:blipFill>
                    <p:spPr bwMode="auto">
                      <a:xfrm>
                        <a:off x="827088" y="115889"/>
                        <a:ext cx="7461250" cy="6742112"/>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457200" y="0"/>
            <a:ext cx="8229600" cy="1125538"/>
          </a:xfrm>
        </p:spPr>
        <p:txBody>
          <a:bodyPr/>
          <a:lstStyle/>
          <a:p>
            <a:pPr eaLnBrk="1" hangingPunct="1"/>
            <a:r>
              <a:rPr lang="hu-HU" altLang="hu-HU" sz="3300" b="1" dirty="0" smtClean="0">
                <a:solidFill>
                  <a:srgbClr val="008000"/>
                </a:solidFill>
                <a:latin typeface="Tahoma" pitchFamily="34" charset="0"/>
                <a:cs typeface="Tahoma" pitchFamily="34" charset="0"/>
              </a:rPr>
              <a:t>Vegyes korú erdő</a:t>
            </a:r>
          </a:p>
        </p:txBody>
      </p:sp>
      <p:pic>
        <p:nvPicPr>
          <p:cNvPr id="416771" name="Picture 3" descr="erdo-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96975"/>
            <a:ext cx="8569325" cy="5472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457200" y="115888"/>
            <a:ext cx="8229600" cy="1081087"/>
          </a:xfrm>
        </p:spPr>
        <p:txBody>
          <a:bodyPr/>
          <a:lstStyle/>
          <a:p>
            <a:pPr eaLnBrk="1" hangingPunct="1"/>
            <a:r>
              <a:rPr lang="hu-HU" altLang="hu-HU" sz="3300" b="1" dirty="0" smtClean="0">
                <a:solidFill>
                  <a:srgbClr val="008000"/>
                </a:solidFill>
                <a:latin typeface="Tahoma" pitchFamily="34" charset="0"/>
                <a:cs typeface="Tahoma" pitchFamily="34" charset="0"/>
              </a:rPr>
              <a:t>Örökerdő </a:t>
            </a:r>
            <a:r>
              <a:rPr lang="hu-HU" altLang="hu-HU" sz="3300" dirty="0" smtClean="0">
                <a:solidFill>
                  <a:srgbClr val="008000"/>
                </a:solidFill>
                <a:latin typeface="Tahoma" pitchFamily="34" charset="0"/>
                <a:cs typeface="Tahoma" pitchFamily="34" charset="0"/>
              </a:rPr>
              <a:t>(</a:t>
            </a:r>
            <a:r>
              <a:rPr lang="hu-HU" altLang="hu-HU" sz="3300" b="1" dirty="0" err="1" smtClean="0">
                <a:solidFill>
                  <a:srgbClr val="008000"/>
                </a:solidFill>
                <a:latin typeface="Tahoma" pitchFamily="34" charset="0"/>
                <a:cs typeface="Tahoma" pitchFamily="34" charset="0"/>
              </a:rPr>
              <a:t>szálalóerdő</a:t>
            </a:r>
            <a:r>
              <a:rPr lang="hu-HU" altLang="hu-HU" sz="3300" dirty="0" smtClean="0">
                <a:solidFill>
                  <a:srgbClr val="008000"/>
                </a:solidFill>
                <a:latin typeface="Tahoma" pitchFamily="34" charset="0"/>
                <a:cs typeface="Tahoma" pitchFamily="34" charset="0"/>
              </a:rPr>
              <a:t>)</a:t>
            </a:r>
          </a:p>
        </p:txBody>
      </p:sp>
      <p:pic>
        <p:nvPicPr>
          <p:cNvPr id="417795" name="Picture 3" descr="szalalas_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268413"/>
            <a:ext cx="8642350" cy="558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457200" y="0"/>
            <a:ext cx="8229600" cy="1124743"/>
          </a:xfrm>
        </p:spPr>
        <p:txBody>
          <a:bodyPr/>
          <a:lstStyle/>
          <a:p>
            <a:pPr eaLnBrk="1" hangingPunct="1"/>
            <a:r>
              <a:rPr lang="hu-HU" altLang="hu-HU" sz="3300" b="1" dirty="0" smtClean="0">
                <a:solidFill>
                  <a:srgbClr val="008000"/>
                </a:solidFill>
                <a:latin typeface="Tahoma" pitchFamily="34" charset="0"/>
                <a:cs typeface="Tahoma" pitchFamily="34" charset="0"/>
              </a:rPr>
              <a:t>Fontos fakitermelési szabályok</a:t>
            </a:r>
          </a:p>
        </p:txBody>
      </p:sp>
      <p:sp>
        <p:nvSpPr>
          <p:cNvPr id="418819" name="Rectangle 3"/>
          <p:cNvSpPr>
            <a:spLocks noGrp="1" noChangeArrowheads="1"/>
          </p:cNvSpPr>
          <p:nvPr>
            <p:ph type="body" idx="1"/>
          </p:nvPr>
        </p:nvSpPr>
        <p:spPr>
          <a:xfrm>
            <a:off x="457200" y="1196752"/>
            <a:ext cx="8229600" cy="5111973"/>
          </a:xfrm>
        </p:spPr>
        <p:txBody>
          <a:bodyPr/>
          <a:lstStyle/>
          <a:p>
            <a:pPr eaLnBrk="1" hangingPunct="1">
              <a:lnSpc>
                <a:spcPct val="9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Fakitermelés </a:t>
            </a:r>
            <a:r>
              <a:rPr lang="hu-HU" altLang="hu-HU" sz="2400" u="sng" dirty="0" smtClean="0">
                <a:latin typeface="Tahoma" pitchFamily="34" charset="0"/>
                <a:cs typeface="Tahoma" pitchFamily="34" charset="0"/>
              </a:rPr>
              <a:t>az erdőtervi előírásokkal összhangban</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végezhető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70. § (1)/.</a:t>
            </a:r>
          </a:p>
          <a:p>
            <a:pPr eaLnBrk="1" hangingPunct="1">
              <a:lnSpc>
                <a:spcPct val="90000"/>
              </a:lnSpc>
              <a:buFontTx/>
              <a:buNone/>
            </a:pPr>
            <a:endParaRPr lang="hu-HU" altLang="hu-HU" sz="1000" dirty="0" smtClean="0">
              <a:latin typeface="Tahoma" pitchFamily="34" charset="0"/>
              <a:cs typeface="Tahoma" pitchFamily="34" charset="0"/>
            </a:endParaRPr>
          </a:p>
          <a:p>
            <a:pPr marL="0" indent="0" eaLnBrk="1" hangingPunct="1">
              <a:lnSpc>
                <a:spcPct val="90000"/>
              </a:lnSpc>
              <a:buNone/>
            </a:pPr>
            <a:r>
              <a:rPr lang="hu-HU" altLang="hu-HU" sz="2400" b="1" dirty="0" smtClean="0">
                <a:latin typeface="Tahoma" pitchFamily="34" charset="0"/>
                <a:cs typeface="Tahoma" pitchFamily="34" charset="0"/>
              </a:rPr>
              <a:t>-</a:t>
            </a:r>
            <a:r>
              <a:rPr lang="hu-HU" altLang="hu-HU" sz="2400" b="1" dirty="0" smtClean="0">
                <a:solidFill>
                  <a:srgbClr val="CC0000"/>
                </a:solidFill>
                <a:latin typeface="Tahoma" pitchFamily="34" charset="0"/>
                <a:cs typeface="Tahoma" pitchFamily="34" charset="0"/>
              </a:rPr>
              <a:t> </a:t>
            </a:r>
            <a:r>
              <a:rPr lang="hu-HU" altLang="hu-HU" sz="2400" b="1" u="sng" dirty="0" smtClean="0">
                <a:solidFill>
                  <a:srgbClr val="CC0000"/>
                </a:solidFill>
                <a:latin typeface="Tahoma" pitchFamily="34" charset="0"/>
                <a:cs typeface="Tahoma" pitchFamily="34" charset="0"/>
              </a:rPr>
              <a:t>A fakitermelés végrehajtója köteles</a:t>
            </a:r>
            <a:r>
              <a:rPr lang="hu-HU" altLang="hu-HU" sz="2400" b="1" dirty="0" smtClean="0">
                <a:solidFill>
                  <a:srgbClr val="CC0000"/>
                </a:solidFill>
                <a:latin typeface="Tahoma" pitchFamily="34" charset="0"/>
                <a:cs typeface="Tahoma" pitchFamily="34" charset="0"/>
              </a:rPr>
              <a:t> magánál</a:t>
            </a:r>
          </a:p>
          <a:p>
            <a:pPr marL="0" indent="0" eaLnBrk="1" hangingPunct="1">
              <a:lnSpc>
                <a:spcPct val="90000"/>
              </a:lnSpc>
              <a:buNone/>
            </a:pPr>
            <a:r>
              <a:rPr lang="hu-HU" altLang="hu-HU" sz="2400" b="1" dirty="0" smtClean="0">
                <a:solidFill>
                  <a:srgbClr val="CC0000"/>
                </a:solidFill>
                <a:latin typeface="Tahoma" pitchFamily="34" charset="0"/>
                <a:cs typeface="Tahoma" pitchFamily="34" charset="0"/>
              </a:rPr>
              <a:t>tartani</a:t>
            </a:r>
            <a:r>
              <a:rPr lang="hu-HU" altLang="hu-HU" sz="2400" dirty="0" smtClean="0">
                <a:latin typeface="Tahoma" pitchFamily="34" charset="0"/>
                <a:cs typeface="Tahoma" pitchFamily="34" charset="0"/>
              </a:rPr>
              <a:t> és az arra jogosult felszólítására bemutatni az</a:t>
            </a:r>
          </a:p>
          <a:p>
            <a:pPr eaLnBrk="1" hangingPunct="1">
              <a:lnSpc>
                <a:spcPct val="90000"/>
              </a:lnSpc>
              <a:buFontTx/>
              <a:buNone/>
            </a:pPr>
            <a:r>
              <a:rPr lang="hu-HU" altLang="hu-HU" sz="2400" dirty="0" smtClean="0">
                <a:latin typeface="Tahoma" pitchFamily="34" charset="0"/>
                <a:cs typeface="Tahoma" pitchFamily="34" charset="0"/>
              </a:rPr>
              <a:t>erdőgazdálkodó által kiállított, a munka elvégzésére </a:t>
            </a:r>
          </a:p>
          <a:p>
            <a:pPr eaLnBrk="1" hangingPunct="1">
              <a:lnSpc>
                <a:spcPct val="90000"/>
              </a:lnSpc>
              <a:buFontTx/>
              <a:buNone/>
            </a:pPr>
            <a:r>
              <a:rPr lang="hu-HU" altLang="hu-HU" sz="2400" dirty="0" smtClean="0">
                <a:latin typeface="Tahoma" pitchFamily="34" charset="0"/>
                <a:cs typeface="Tahoma" pitchFamily="34" charset="0"/>
              </a:rPr>
              <a:t>jogosító okiratot, és a jogosult erdészeti szakszemélyzet </a:t>
            </a:r>
          </a:p>
          <a:p>
            <a:pPr eaLnBrk="1" hangingPunct="1">
              <a:lnSpc>
                <a:spcPct val="90000"/>
              </a:lnSpc>
              <a:buFontTx/>
              <a:buNone/>
            </a:pPr>
            <a:r>
              <a:rPr lang="hu-HU" altLang="hu-HU" sz="2400" dirty="0" smtClean="0">
                <a:latin typeface="Tahoma" pitchFamily="34" charset="0"/>
                <a:cs typeface="Tahoma" pitchFamily="34" charset="0"/>
              </a:rPr>
              <a:t>által kiadott erdőgazdálkodási műveleti lapot </a:t>
            </a:r>
          </a:p>
          <a:p>
            <a:pPr eaLnBrk="1" hangingPunct="1">
              <a:lnSpc>
                <a:spcPct val="9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70. §(3)/.</a:t>
            </a:r>
          </a:p>
          <a:p>
            <a:pPr eaLnBrk="1" hangingPunct="1">
              <a:lnSpc>
                <a:spcPct val="90000"/>
              </a:lnSpc>
              <a:buFontTx/>
              <a:buNone/>
            </a:pPr>
            <a:endParaRPr lang="hu-HU" altLang="hu-HU" sz="1000" dirty="0" smtClean="0">
              <a:latin typeface="Tahoma" pitchFamily="34" charset="0"/>
              <a:cs typeface="Tahoma" pitchFamily="34" charset="0"/>
            </a:endParaRPr>
          </a:p>
          <a:p>
            <a:pPr marL="0" indent="0" eaLnBrk="1" hangingPunct="1">
              <a:lnSpc>
                <a:spcPct val="90000"/>
              </a:lnSpc>
              <a:buNone/>
            </a:pP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Vágásos és átmeneti üzemmód esetén a faállomány </a:t>
            </a:r>
          </a:p>
          <a:p>
            <a:pPr marL="0" indent="0" eaLnBrk="1" hangingPunct="1">
              <a:lnSpc>
                <a:spcPct val="90000"/>
              </a:lnSpc>
              <a:buNone/>
            </a:pPr>
            <a:r>
              <a:rPr lang="hu-HU" altLang="hu-HU" sz="2400" b="1" dirty="0" err="1" smtClean="0">
                <a:solidFill>
                  <a:srgbClr val="CC0000"/>
                </a:solidFill>
                <a:latin typeface="Tahoma" pitchFamily="34" charset="0"/>
                <a:cs typeface="Tahoma" pitchFamily="34" charset="0"/>
              </a:rPr>
              <a:t>vágásérettségi</a:t>
            </a:r>
            <a:r>
              <a:rPr lang="hu-HU" altLang="hu-HU" sz="2400" b="1" dirty="0" smtClean="0">
                <a:solidFill>
                  <a:srgbClr val="CC0000"/>
                </a:solidFill>
                <a:latin typeface="Tahoma" pitchFamily="34" charset="0"/>
                <a:cs typeface="Tahoma" pitchFamily="34" charset="0"/>
              </a:rPr>
              <a:t> korát</a:t>
            </a:r>
            <a:r>
              <a:rPr lang="hu-HU" altLang="hu-HU" sz="2400" dirty="0" smtClean="0">
                <a:latin typeface="Tahoma" pitchFamily="34" charset="0"/>
                <a:cs typeface="Tahoma" pitchFamily="34" charset="0"/>
              </a:rPr>
              <a:t> az erdészeti hatóság határozza </a:t>
            </a:r>
          </a:p>
          <a:p>
            <a:pPr marL="0" indent="0" eaLnBrk="1" hangingPunct="1">
              <a:lnSpc>
                <a:spcPct val="90000"/>
              </a:lnSpc>
              <a:buNone/>
            </a:pPr>
            <a:r>
              <a:rPr lang="hu-HU" altLang="hu-HU" sz="2400" dirty="0" smtClean="0">
                <a:latin typeface="Tahoma" pitchFamily="34" charset="0"/>
                <a:cs typeface="Tahoma" pitchFamily="34" charset="0"/>
              </a:rPr>
              <a:t>meg 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71/A. §</a:t>
            </a:r>
            <a:r>
              <a:rPr lang="hu-HU" altLang="hu-HU" sz="2400" dirty="0" err="1" smtClean="0">
                <a:latin typeface="Tahoma" pitchFamily="34" charset="0"/>
                <a:cs typeface="Tahoma" pitchFamily="34" charset="0"/>
              </a:rPr>
              <a:t>-ban</a:t>
            </a:r>
            <a:r>
              <a:rPr lang="hu-HU" altLang="hu-HU" sz="2400" dirty="0" smtClean="0">
                <a:latin typeface="Tahoma" pitchFamily="34" charset="0"/>
                <a:cs typeface="Tahoma" pitchFamily="34" charset="0"/>
              </a:rPr>
              <a:t> foglaltaknak megfelelően.</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457200" y="1"/>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Fontos fakitermelési szabályok</a:t>
            </a:r>
          </a:p>
        </p:txBody>
      </p:sp>
      <p:sp>
        <p:nvSpPr>
          <p:cNvPr id="419843" name="Rectangle 3"/>
          <p:cNvSpPr>
            <a:spLocks noGrp="1" noChangeArrowheads="1"/>
          </p:cNvSpPr>
          <p:nvPr>
            <p:ph type="body" idx="1"/>
          </p:nvPr>
        </p:nvSpPr>
        <p:spPr>
          <a:xfrm>
            <a:off x="457200" y="1196752"/>
            <a:ext cx="8229600" cy="4929411"/>
          </a:xfrm>
        </p:spPr>
        <p:txBody>
          <a:bodyPr/>
          <a:lstStyle/>
          <a:p>
            <a:pPr marL="0" lvl="0" indent="0" eaLnBrk="1" hangingPunct="1">
              <a:lnSpc>
                <a:spcPct val="90000"/>
              </a:lnSpc>
              <a:buNone/>
            </a:pPr>
            <a:r>
              <a:rPr lang="hu-HU" altLang="hu-HU" sz="2400" b="1" dirty="0" smtClean="0">
                <a:solidFill>
                  <a:srgbClr val="000000"/>
                </a:solidFill>
                <a:latin typeface="Tahoma" pitchFamily="34" charset="0"/>
                <a:cs typeface="Tahoma" pitchFamily="34" charset="0"/>
              </a:rPr>
              <a:t>- </a:t>
            </a:r>
            <a:r>
              <a:rPr lang="hu-HU" altLang="hu-HU" sz="2400" dirty="0" smtClean="0">
                <a:solidFill>
                  <a:srgbClr val="000000"/>
                </a:solidFill>
                <a:latin typeface="Tahoma" pitchFamily="34" charset="0"/>
                <a:cs typeface="Tahoma" pitchFamily="34" charset="0"/>
              </a:rPr>
              <a:t>Az erdészeti hatóság a tarvágás végrehajtását </a:t>
            </a:r>
          </a:p>
          <a:p>
            <a:pPr marL="0" lvl="0" indent="0" eaLnBrk="1" hangingPunct="1">
              <a:lnSpc>
                <a:spcPct val="90000"/>
              </a:lnSpc>
              <a:buNone/>
            </a:pPr>
            <a:r>
              <a:rPr lang="hu-HU" altLang="hu-HU" sz="2400" u="sng" dirty="0" err="1" smtClean="0">
                <a:solidFill>
                  <a:srgbClr val="000000"/>
                </a:solidFill>
                <a:latin typeface="Tahoma" pitchFamily="34" charset="0"/>
                <a:cs typeface="Tahoma" pitchFamily="34" charset="0"/>
              </a:rPr>
              <a:t>erdőfelújítási</a:t>
            </a:r>
            <a:r>
              <a:rPr lang="hu-HU" altLang="hu-HU" sz="2400" u="sng" dirty="0" smtClean="0">
                <a:solidFill>
                  <a:srgbClr val="000000"/>
                </a:solidFill>
                <a:latin typeface="Tahoma" pitchFamily="34" charset="0"/>
                <a:cs typeface="Tahoma" pitchFamily="34" charset="0"/>
              </a:rPr>
              <a:t> biztosíték</a:t>
            </a:r>
            <a:r>
              <a:rPr lang="hu-HU" altLang="hu-HU" sz="2400" dirty="0" smtClean="0">
                <a:solidFill>
                  <a:srgbClr val="000000"/>
                </a:solidFill>
                <a:latin typeface="Tahoma" pitchFamily="34" charset="0"/>
                <a:cs typeface="Tahoma" pitchFamily="34" charset="0"/>
              </a:rPr>
              <a:t> nyújtásához köti az </a:t>
            </a:r>
            <a:r>
              <a:rPr lang="hu-HU" altLang="hu-HU" sz="2400" dirty="0" err="1" smtClean="0">
                <a:solidFill>
                  <a:srgbClr val="000000"/>
                </a:solidFill>
                <a:latin typeface="Tahoma" pitchFamily="34" charset="0"/>
                <a:cs typeface="Tahoma" pitchFamily="34" charset="0"/>
              </a:rPr>
              <a:t>Evt</a:t>
            </a:r>
            <a:r>
              <a:rPr lang="hu-HU" altLang="hu-HU" sz="2400" dirty="0" smtClean="0">
                <a:solidFill>
                  <a:srgbClr val="000000"/>
                </a:solidFill>
                <a:latin typeface="Tahoma" pitchFamily="34" charset="0"/>
                <a:cs typeface="Tahoma" pitchFamily="34" charset="0"/>
              </a:rPr>
              <a:t>. 72. § (1) – </a:t>
            </a:r>
          </a:p>
          <a:p>
            <a:pPr marL="0" lvl="0" indent="0" eaLnBrk="1" hangingPunct="1">
              <a:lnSpc>
                <a:spcPct val="90000"/>
              </a:lnSpc>
              <a:buNone/>
            </a:pPr>
            <a:r>
              <a:rPr lang="hu-HU" altLang="hu-HU" sz="2400" dirty="0" smtClean="0">
                <a:solidFill>
                  <a:srgbClr val="000000"/>
                </a:solidFill>
                <a:latin typeface="Tahoma" pitchFamily="34" charset="0"/>
                <a:cs typeface="Tahoma" pitchFamily="34" charset="0"/>
              </a:rPr>
              <a:t>(4b) bekezdésekben foglaltaknak megfelelően.</a:t>
            </a:r>
          </a:p>
          <a:p>
            <a:pPr lvl="0" eaLnBrk="1" hangingPunct="1">
              <a:lnSpc>
                <a:spcPct val="90000"/>
              </a:lnSpc>
              <a:buNone/>
            </a:pPr>
            <a:endParaRPr lang="hu-HU" altLang="hu-HU" sz="1000" b="1" dirty="0">
              <a:solidFill>
                <a:srgbClr val="000000"/>
              </a:solidFill>
              <a:latin typeface="Tahoma" pitchFamily="34" charset="0"/>
              <a:cs typeface="Tahoma" pitchFamily="34" charset="0"/>
            </a:endParaRPr>
          </a:p>
          <a:p>
            <a:pPr lvl="0" eaLnBrk="1" hangingPunct="1">
              <a:lnSpc>
                <a:spcPct val="90000"/>
              </a:lnSpc>
              <a:buNone/>
            </a:pPr>
            <a:r>
              <a:rPr lang="hu-HU" altLang="hu-HU" sz="2400" b="1" dirty="0" smtClean="0">
                <a:solidFill>
                  <a:srgbClr val="000000"/>
                </a:solidFill>
                <a:latin typeface="Tahoma" pitchFamily="34" charset="0"/>
                <a:cs typeface="Tahoma" pitchFamily="34" charset="0"/>
              </a:rPr>
              <a:t>-</a:t>
            </a:r>
            <a:r>
              <a:rPr lang="hu-HU" altLang="hu-HU" sz="2400" dirty="0" smtClean="0">
                <a:solidFill>
                  <a:srgbClr val="000000"/>
                </a:solidFill>
                <a:latin typeface="Tahoma" pitchFamily="34" charset="0"/>
                <a:cs typeface="Tahoma" pitchFamily="34" charset="0"/>
              </a:rPr>
              <a:t> </a:t>
            </a:r>
            <a:r>
              <a:rPr lang="hu-HU" altLang="hu-HU" sz="2400" dirty="0">
                <a:solidFill>
                  <a:srgbClr val="000000"/>
                </a:solidFill>
                <a:latin typeface="Tahoma" pitchFamily="34" charset="0"/>
                <a:cs typeface="Tahoma" pitchFamily="34" charset="0"/>
              </a:rPr>
              <a:t>A tisztítóvágás, a végvágás és a tarvágás, valamint a </a:t>
            </a:r>
          </a:p>
          <a:p>
            <a:pPr lvl="0" eaLnBrk="1" hangingPunct="1">
              <a:lnSpc>
                <a:spcPct val="90000"/>
              </a:lnSpc>
              <a:buNone/>
            </a:pPr>
            <a:r>
              <a:rPr lang="hu-HU" altLang="hu-HU" sz="2400" dirty="0">
                <a:solidFill>
                  <a:srgbClr val="000000"/>
                </a:solidFill>
                <a:latin typeface="Tahoma" pitchFamily="34" charset="0"/>
                <a:cs typeface="Tahoma" pitchFamily="34" charset="0"/>
              </a:rPr>
              <a:t>faültetvény és a </a:t>
            </a:r>
            <a:r>
              <a:rPr lang="hu-HU" altLang="hu-HU" sz="2400" dirty="0" err="1">
                <a:solidFill>
                  <a:srgbClr val="000000"/>
                </a:solidFill>
                <a:latin typeface="Tahoma" pitchFamily="34" charset="0"/>
                <a:cs typeface="Tahoma" pitchFamily="34" charset="0"/>
              </a:rPr>
              <a:t>kultúrerdő</a:t>
            </a:r>
            <a:r>
              <a:rPr lang="hu-HU" altLang="hu-HU" sz="2400" dirty="0">
                <a:solidFill>
                  <a:srgbClr val="000000"/>
                </a:solidFill>
                <a:latin typeface="Tahoma" pitchFamily="34" charset="0"/>
                <a:cs typeface="Tahoma" pitchFamily="34" charset="0"/>
              </a:rPr>
              <a:t> kivételével </a:t>
            </a:r>
            <a:r>
              <a:rPr lang="hu-HU" altLang="hu-HU" sz="2400" u="sng" dirty="0">
                <a:solidFill>
                  <a:srgbClr val="000000"/>
                </a:solidFill>
                <a:latin typeface="Tahoma" pitchFamily="34" charset="0"/>
                <a:cs typeface="Tahoma" pitchFamily="34" charset="0"/>
              </a:rPr>
              <a:t>a kivágásra tervezett </a:t>
            </a:r>
          </a:p>
          <a:p>
            <a:pPr lvl="0" eaLnBrk="1" hangingPunct="1">
              <a:lnSpc>
                <a:spcPct val="90000"/>
              </a:lnSpc>
              <a:buNone/>
            </a:pPr>
            <a:r>
              <a:rPr lang="hu-HU" altLang="hu-HU" sz="2400" u="sng" dirty="0">
                <a:solidFill>
                  <a:srgbClr val="000000"/>
                </a:solidFill>
                <a:latin typeface="Tahoma" pitchFamily="34" charset="0"/>
                <a:cs typeface="Tahoma" pitchFamily="34" charset="0"/>
              </a:rPr>
              <a:t>fákat szakszerűen meg kell jelölni</a:t>
            </a:r>
            <a:r>
              <a:rPr lang="hu-HU" altLang="hu-HU" sz="2400" dirty="0">
                <a:solidFill>
                  <a:srgbClr val="000000"/>
                </a:solidFill>
                <a:latin typeface="Tahoma" pitchFamily="34" charset="0"/>
                <a:cs typeface="Tahoma" pitchFamily="34" charset="0"/>
              </a:rPr>
              <a:t> /</a:t>
            </a:r>
            <a:r>
              <a:rPr lang="hu-HU" altLang="hu-HU" sz="2400" dirty="0" err="1">
                <a:solidFill>
                  <a:srgbClr val="000000"/>
                </a:solidFill>
                <a:latin typeface="Tahoma" pitchFamily="34" charset="0"/>
                <a:cs typeface="Tahoma" pitchFamily="34" charset="0"/>
              </a:rPr>
              <a:t>Evt</a:t>
            </a:r>
            <a:r>
              <a:rPr lang="hu-HU" altLang="hu-HU" sz="2400" dirty="0">
                <a:solidFill>
                  <a:srgbClr val="000000"/>
                </a:solidFill>
                <a:latin typeface="Tahoma" pitchFamily="34" charset="0"/>
                <a:cs typeface="Tahoma" pitchFamily="34" charset="0"/>
              </a:rPr>
              <a:t>. 73. § (1)/.</a:t>
            </a:r>
          </a:p>
          <a:p>
            <a:pPr marL="0" indent="0" eaLnBrk="1" hangingPunct="1">
              <a:lnSpc>
                <a:spcPct val="90000"/>
              </a:lnSpc>
              <a:buNone/>
            </a:pPr>
            <a:endParaRPr lang="hu-HU" altLang="hu-HU" sz="1000" b="1" dirty="0" smtClean="0">
              <a:latin typeface="Tahoma" pitchFamily="34" charset="0"/>
              <a:cs typeface="Tahoma" pitchFamily="34" charset="0"/>
            </a:endParaRPr>
          </a:p>
          <a:p>
            <a:pPr marL="0" indent="0" eaLnBrk="1" hangingPunct="1">
              <a:lnSpc>
                <a:spcPct val="90000"/>
              </a:lnSpc>
              <a:buNone/>
            </a:pPr>
            <a:r>
              <a:rPr lang="hu-HU" altLang="hu-HU" sz="2300" b="1" dirty="0" smtClean="0">
                <a:latin typeface="Tahoma" pitchFamily="34" charset="0"/>
                <a:cs typeface="Tahoma" pitchFamily="34" charset="0"/>
              </a:rPr>
              <a:t>-</a:t>
            </a:r>
            <a:r>
              <a:rPr lang="hu-HU" altLang="hu-HU" sz="2300" dirty="0" smtClean="0">
                <a:latin typeface="Tahoma" pitchFamily="34" charset="0"/>
                <a:cs typeface="Tahoma" pitchFamily="34" charset="0"/>
              </a:rPr>
              <a:t> Az erdészeti hatóság természetes és természetszerű </a:t>
            </a:r>
          </a:p>
          <a:p>
            <a:pPr marL="0" indent="0" eaLnBrk="1" hangingPunct="1">
              <a:lnSpc>
                <a:spcPct val="90000"/>
              </a:lnSpc>
              <a:buNone/>
            </a:pPr>
            <a:r>
              <a:rPr lang="hu-HU" altLang="hu-HU" sz="2300" dirty="0" smtClean="0">
                <a:latin typeface="Tahoma" pitchFamily="34" charset="0"/>
                <a:cs typeface="Tahoma" pitchFamily="34" charset="0"/>
              </a:rPr>
              <a:t>erdőben véghasználat esetében </a:t>
            </a:r>
            <a:r>
              <a:rPr lang="hu-HU" altLang="hu-HU" sz="2300" b="1" u="sng" dirty="0" err="1" smtClean="0">
                <a:solidFill>
                  <a:srgbClr val="006600"/>
                </a:solidFill>
                <a:latin typeface="Tahoma" pitchFamily="34" charset="0"/>
                <a:cs typeface="Tahoma" pitchFamily="34" charset="0"/>
              </a:rPr>
              <a:t>hagyásfák</a:t>
            </a:r>
            <a:r>
              <a:rPr lang="hu-HU" altLang="hu-HU" sz="2300" b="1" u="sng" dirty="0" smtClean="0">
                <a:solidFill>
                  <a:srgbClr val="006600"/>
                </a:solidFill>
                <a:latin typeface="Tahoma" pitchFamily="34" charset="0"/>
                <a:cs typeface="Tahoma" pitchFamily="34" charset="0"/>
              </a:rPr>
              <a:t>, facsoportok</a:t>
            </a:r>
            <a:r>
              <a:rPr lang="hu-HU" altLang="hu-HU" sz="2300" b="1" u="sng" dirty="0" smtClean="0">
                <a:latin typeface="Tahoma" pitchFamily="34" charset="0"/>
                <a:cs typeface="Tahoma" pitchFamily="34" charset="0"/>
              </a:rPr>
              <a:t> </a:t>
            </a:r>
          </a:p>
          <a:p>
            <a:pPr marL="0" indent="0" eaLnBrk="1" hangingPunct="1">
              <a:lnSpc>
                <a:spcPct val="90000"/>
              </a:lnSpc>
              <a:buNone/>
            </a:pPr>
            <a:r>
              <a:rPr lang="hu-HU" altLang="hu-HU" sz="2300" dirty="0" smtClean="0">
                <a:latin typeface="Tahoma" pitchFamily="34" charset="0"/>
                <a:cs typeface="Tahoma" pitchFamily="34" charset="0"/>
              </a:rPr>
              <a:t>visszahagyását írhatja elő az </a:t>
            </a:r>
            <a:r>
              <a:rPr lang="hu-HU" altLang="hu-HU" sz="2300" dirty="0" err="1" smtClean="0">
                <a:latin typeface="Tahoma" pitchFamily="34" charset="0"/>
                <a:cs typeface="Tahoma" pitchFamily="34" charset="0"/>
              </a:rPr>
              <a:t>élőfakészlet</a:t>
            </a:r>
            <a:r>
              <a:rPr lang="hu-HU" altLang="hu-HU" sz="2300" dirty="0" smtClean="0">
                <a:latin typeface="Tahoma" pitchFamily="34" charset="0"/>
                <a:cs typeface="Tahoma" pitchFamily="34" charset="0"/>
              </a:rPr>
              <a:t> 5 %-os mértékéig </a:t>
            </a:r>
          </a:p>
          <a:p>
            <a:pPr marL="0" indent="0" eaLnBrk="1" hangingPunct="1">
              <a:lnSpc>
                <a:spcPct val="90000"/>
              </a:lnSpc>
              <a:buNone/>
            </a:pPr>
            <a:r>
              <a:rPr lang="hu-HU" altLang="hu-HU" sz="2300" dirty="0" smtClean="0">
                <a:latin typeface="Tahoma" pitchFamily="34" charset="0"/>
                <a:cs typeface="Tahoma" pitchFamily="34" charset="0"/>
              </a:rPr>
              <a:t>termőhelyi, tájképvédelmi, talajvédelmi, erdőművelési okokból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73. § (4)/.</a:t>
            </a:r>
          </a:p>
          <a:p>
            <a:pPr marL="0" indent="0" eaLnBrk="1" hangingPunct="1">
              <a:lnSpc>
                <a:spcPct val="90000"/>
              </a:lnSpc>
              <a:buNone/>
            </a:pPr>
            <a:r>
              <a:rPr lang="hu-HU" altLang="hu-HU" sz="2300" dirty="0" smtClean="0">
                <a:latin typeface="Tahoma" pitchFamily="34" charset="0"/>
                <a:cs typeface="Tahoma" pitchFamily="34" charset="0"/>
              </a:rPr>
              <a:t> </a:t>
            </a:r>
          </a:p>
          <a:p>
            <a:pPr marL="0" indent="0" eaLnBrk="1" hangingPunct="1">
              <a:lnSpc>
                <a:spcPct val="90000"/>
              </a:lnSpc>
              <a:buNone/>
            </a:pPr>
            <a:endParaRPr lang="hu-HU" altLang="hu-HU" sz="1000" dirty="0" smtClean="0">
              <a:latin typeface="Tahoma" pitchFamily="34" charset="0"/>
              <a:cs typeface="Tahoma" pitchFamily="34" charset="0"/>
            </a:endParaRPr>
          </a:p>
          <a:p>
            <a:pPr marL="0" indent="0" eaLnBrk="1" hangingPunct="1">
              <a:lnSpc>
                <a:spcPct val="90000"/>
              </a:lnSpc>
              <a:buNone/>
            </a:pPr>
            <a:endParaRPr lang="hu-HU" altLang="hu-HU" sz="10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457200" y="1"/>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Fontos fakitermelési szabályok</a:t>
            </a:r>
          </a:p>
        </p:txBody>
      </p:sp>
      <p:sp>
        <p:nvSpPr>
          <p:cNvPr id="420867" name="Rectangle 3"/>
          <p:cNvSpPr>
            <a:spLocks noGrp="1" noChangeArrowheads="1"/>
          </p:cNvSpPr>
          <p:nvPr>
            <p:ph type="body" idx="1"/>
          </p:nvPr>
        </p:nvSpPr>
        <p:spPr>
          <a:xfrm>
            <a:off x="457200" y="1196752"/>
            <a:ext cx="8229600" cy="4929411"/>
          </a:xfrm>
        </p:spPr>
        <p:txBody>
          <a:bodyPr/>
          <a:lstStyle/>
          <a:p>
            <a:pPr eaLnBrk="1" hangingPunct="1">
              <a:lnSpc>
                <a:spcPct val="9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a:t>
            </a:r>
            <a:r>
              <a:rPr lang="hu-HU" altLang="hu-HU" sz="2400" b="1" u="sng" dirty="0" smtClean="0">
                <a:solidFill>
                  <a:srgbClr val="CC0000"/>
                </a:solidFill>
                <a:latin typeface="Tahoma" pitchFamily="34" charset="0"/>
                <a:cs typeface="Tahoma" pitchFamily="34" charset="0"/>
              </a:rPr>
              <a:t>a tarvágás területi és más korlátozásait</a:t>
            </a:r>
            <a:r>
              <a:rPr lang="hu-HU" altLang="hu-HU" sz="2400" dirty="0" smtClean="0">
                <a:latin typeface="Tahoma" pitchFamily="34" charset="0"/>
                <a:cs typeface="Tahoma" pitchFamily="34" charset="0"/>
              </a:rPr>
              <a:t> írja </a:t>
            </a:r>
          </a:p>
          <a:p>
            <a:pPr eaLnBrk="1" hangingPunct="1">
              <a:lnSpc>
                <a:spcPct val="90000"/>
              </a:lnSpc>
              <a:buFontTx/>
              <a:buNone/>
            </a:pPr>
            <a:r>
              <a:rPr lang="hu-HU" altLang="hu-HU" sz="2400" dirty="0" smtClean="0">
                <a:latin typeface="Tahoma" pitchFamily="34" charset="0"/>
                <a:cs typeface="Tahoma" pitchFamily="34" charset="0"/>
              </a:rPr>
              <a:t>elő a 74. §</a:t>
            </a:r>
            <a:r>
              <a:rPr lang="hu-HU" altLang="hu-HU" sz="2400" dirty="0" err="1" smtClean="0">
                <a:latin typeface="Tahoma" pitchFamily="34" charset="0"/>
                <a:cs typeface="Tahoma" pitchFamily="34" charset="0"/>
              </a:rPr>
              <a:t>-ban</a:t>
            </a:r>
            <a:r>
              <a:rPr lang="hu-HU" altLang="hu-HU" sz="2400" dirty="0" smtClean="0">
                <a:latin typeface="Tahoma" pitchFamily="34" charset="0"/>
                <a:cs typeface="Tahoma" pitchFamily="34" charset="0"/>
              </a:rPr>
              <a:t>.</a:t>
            </a:r>
          </a:p>
          <a:p>
            <a:pPr eaLnBrk="1" hangingPunct="1">
              <a:lnSpc>
                <a:spcPct val="90000"/>
              </a:lnSpc>
              <a:buFontTx/>
              <a:buNone/>
            </a:pPr>
            <a:r>
              <a:rPr lang="hu-HU" altLang="hu-HU" sz="2400" b="1" u="sng" dirty="0" smtClean="0">
                <a:latin typeface="Tahoma" pitchFamily="34" charset="0"/>
                <a:cs typeface="Tahoma" pitchFamily="34" charset="0"/>
              </a:rPr>
              <a:t>A tarvágás megengedett legnagyobb területe:</a:t>
            </a:r>
            <a:endParaRPr lang="hu-HU" altLang="hu-HU" sz="2400" dirty="0" smtClean="0">
              <a:latin typeface="Tahoma" pitchFamily="34" charset="0"/>
              <a:cs typeface="Tahoma" pitchFamily="34" charset="0"/>
            </a:endParaRPr>
          </a:p>
          <a:p>
            <a:pPr eaLnBrk="1" hangingPunct="1">
              <a:lnSpc>
                <a:spcPct val="90000"/>
              </a:lnSpc>
              <a:buFontTx/>
              <a:buNone/>
            </a:pPr>
            <a:r>
              <a:rPr lang="hu-HU" altLang="hu-HU" sz="2400" dirty="0" smtClean="0">
                <a:latin typeface="Tahoma" pitchFamily="34" charset="0"/>
                <a:cs typeface="Tahoma" pitchFamily="34" charset="0"/>
              </a:rPr>
              <a:t>sík és dombvidéken gazdasági elsődleges rendeltetésű</a:t>
            </a:r>
          </a:p>
          <a:p>
            <a:pPr eaLnBrk="1" hangingPunct="1">
              <a:lnSpc>
                <a:spcPct val="90000"/>
              </a:lnSpc>
              <a:buFontTx/>
              <a:buNone/>
            </a:pP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faültetvényekben és </a:t>
            </a:r>
            <a:r>
              <a:rPr lang="hu-HU" altLang="hu-HU" sz="2400" dirty="0" err="1" smtClean="0">
                <a:latin typeface="Tahoma" pitchFamily="34" charset="0"/>
                <a:cs typeface="Tahoma" pitchFamily="34" charset="0"/>
              </a:rPr>
              <a:t>kultúrerdőkben</a:t>
            </a: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20 ha</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származék és átmeneti erdőkben </a:t>
            </a:r>
            <a:r>
              <a:rPr lang="hu-HU" altLang="hu-HU" sz="2400" b="1" dirty="0" smtClean="0">
                <a:latin typeface="Tahoma" pitchFamily="34" charset="0"/>
                <a:cs typeface="Tahoma" pitchFamily="34" charset="0"/>
              </a:rPr>
              <a:t>10 ha</a:t>
            </a:r>
            <a:r>
              <a:rPr lang="hu-HU" altLang="hu-HU" sz="2400" dirty="0" smtClean="0">
                <a:latin typeface="Tahoma" pitchFamily="34" charset="0"/>
                <a:cs typeface="Tahoma" pitchFamily="34" charset="0"/>
              </a:rPr>
              <a:t>,</a:t>
            </a:r>
          </a:p>
          <a:p>
            <a:pPr eaLnBrk="1" hangingPunct="1">
              <a:lnSpc>
                <a:spcPct val="90000"/>
              </a:lnSpc>
              <a:buFontTx/>
              <a:buNone/>
            </a:pPr>
            <a:r>
              <a:rPr lang="hu-HU" altLang="hu-HU" sz="2400" dirty="0">
                <a:latin typeface="Tahoma" pitchFamily="34" charset="0"/>
                <a:cs typeface="Tahoma" pitchFamily="34" charset="0"/>
              </a:rPr>
              <a:t>e</a:t>
            </a:r>
            <a:r>
              <a:rPr lang="hu-HU" altLang="hu-HU" sz="2400" dirty="0" smtClean="0">
                <a:latin typeface="Tahoma" pitchFamily="34" charset="0"/>
                <a:cs typeface="Tahoma" pitchFamily="34" charset="0"/>
              </a:rPr>
              <a:t>gyéb erdőkben és hegyvidéki erdőben </a:t>
            </a:r>
            <a:r>
              <a:rPr lang="hu-HU" altLang="hu-HU" sz="2400" b="1" dirty="0" smtClean="0">
                <a:latin typeface="Tahoma" pitchFamily="34" charset="0"/>
                <a:cs typeface="Tahoma" pitchFamily="34" charset="0"/>
              </a:rPr>
              <a:t>5 ha</a:t>
            </a:r>
            <a:r>
              <a:rPr lang="hu-HU" altLang="hu-HU" sz="2400" dirty="0" smtClean="0">
                <a:latin typeface="Tahoma" pitchFamily="34" charset="0"/>
                <a:cs typeface="Tahoma" pitchFamily="34" charset="0"/>
              </a:rPr>
              <a:t>.</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u="sng" dirty="0" smtClean="0">
                <a:latin typeface="Tahoma" pitchFamily="34" charset="0"/>
                <a:cs typeface="Tahoma" pitchFamily="34" charset="0"/>
              </a:rPr>
              <a:t>Védett természeti területen</a:t>
            </a:r>
            <a:r>
              <a:rPr lang="hu-HU" altLang="hu-HU" sz="2400" dirty="0" smtClean="0">
                <a:latin typeface="Tahoma" pitchFamily="34" charset="0"/>
                <a:cs typeface="Tahoma" pitchFamily="34" charset="0"/>
              </a:rPr>
              <a:t> a </a:t>
            </a:r>
            <a:r>
              <a:rPr lang="hu-HU" altLang="hu-HU" sz="2400" dirty="0" err="1" smtClean="0">
                <a:latin typeface="Tahoma" pitchFamily="34" charset="0"/>
                <a:cs typeface="Tahoma" pitchFamily="34" charset="0"/>
              </a:rPr>
              <a:t>Tvt</a:t>
            </a:r>
            <a:r>
              <a:rPr lang="hu-HU" altLang="hu-HU" sz="2400" dirty="0" smtClean="0">
                <a:latin typeface="Tahoma" pitchFamily="34" charset="0"/>
                <a:cs typeface="Tahoma" pitchFamily="34" charset="0"/>
              </a:rPr>
              <a:t>. 33. § (5) bekezdése </a:t>
            </a:r>
          </a:p>
          <a:p>
            <a:pPr eaLnBrk="1" hangingPunct="1">
              <a:lnSpc>
                <a:spcPct val="90000"/>
              </a:lnSpc>
              <a:buFontTx/>
              <a:buNone/>
            </a:pPr>
            <a:r>
              <a:rPr lang="hu-HU" altLang="hu-HU" sz="2400" dirty="0" smtClean="0">
                <a:latin typeface="Tahoma" pitchFamily="34" charset="0"/>
                <a:cs typeface="Tahoma" pitchFamily="34" charset="0"/>
              </a:rPr>
              <a:t>alapján csak nem őshonos fafajokból álló, természetes </a:t>
            </a:r>
          </a:p>
          <a:p>
            <a:pPr eaLnBrk="1" hangingPunct="1">
              <a:lnSpc>
                <a:spcPct val="90000"/>
              </a:lnSpc>
              <a:buFontTx/>
              <a:buNone/>
            </a:pPr>
            <a:r>
              <a:rPr lang="hu-HU" altLang="hu-HU" sz="2400" dirty="0" smtClean="0">
                <a:latin typeface="Tahoma" pitchFamily="34" charset="0"/>
                <a:cs typeface="Tahoma" pitchFamily="34" charset="0"/>
              </a:rPr>
              <a:t>felújulásra nem képes faállományokban megengedett a </a:t>
            </a:r>
          </a:p>
          <a:p>
            <a:pPr eaLnBrk="1" hangingPunct="1">
              <a:lnSpc>
                <a:spcPct val="90000"/>
              </a:lnSpc>
              <a:buFontTx/>
              <a:buNone/>
            </a:pPr>
            <a:r>
              <a:rPr lang="hu-HU" altLang="hu-HU" sz="2400" dirty="0" smtClean="0">
                <a:latin typeface="Tahoma" pitchFamily="34" charset="0"/>
                <a:cs typeface="Tahoma" pitchFamily="34" charset="0"/>
              </a:rPr>
              <a:t>tarvágás legfeljebb </a:t>
            </a:r>
            <a:r>
              <a:rPr lang="hu-HU" altLang="hu-HU" sz="2400" b="1" dirty="0" smtClean="0">
                <a:latin typeface="Tahoma" pitchFamily="34" charset="0"/>
                <a:cs typeface="Tahoma" pitchFamily="34" charset="0"/>
              </a:rPr>
              <a:t>3 ha</a:t>
            </a:r>
            <a:r>
              <a:rPr lang="hu-HU" altLang="hu-HU" sz="2400" dirty="0" smtClean="0">
                <a:latin typeface="Tahoma" pitchFamily="34" charset="0"/>
                <a:cs typeface="Tahoma" pitchFamily="34" charset="0"/>
              </a:rPr>
              <a:t> területnagyságig.</a:t>
            </a:r>
          </a:p>
        </p:txBody>
      </p:sp>
    </p:spTree>
    <p:extLst>
      <p:ext uri="{BB962C8B-B14F-4D97-AF65-F5344CB8AC3E}">
        <p14:creationId xmlns:p14="http://schemas.microsoft.com/office/powerpoint/2010/main" val="2036116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Grp="1" noChangeArrowheads="1"/>
          </p:cNvSpPr>
          <p:nvPr>
            <p:ph type="title"/>
          </p:nvPr>
        </p:nvSpPr>
        <p:spPr/>
        <p:txBody>
          <a:bodyPr/>
          <a:lstStyle/>
          <a:p>
            <a:pPr eaLnBrk="1" hangingPunct="1"/>
            <a:r>
              <a:rPr lang="hu-HU" altLang="hu-HU" smtClean="0"/>
              <a:t>.</a:t>
            </a:r>
          </a:p>
        </p:txBody>
      </p:sp>
      <p:pic>
        <p:nvPicPr>
          <p:cNvPr id="119811" name="Picture 4" descr="846526_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24075" y="115888"/>
            <a:ext cx="4824413" cy="662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hu-HU" altLang="hu-HU" sz="3500" b="1" smtClean="0">
                <a:solidFill>
                  <a:srgbClr val="FF9900"/>
                </a:solidFill>
                <a:latin typeface="Tahoma" pitchFamily="34" charset="0"/>
                <a:cs typeface="Tahoma" pitchFamily="34" charset="0"/>
              </a:rPr>
              <a:t>TERMÉSZETES  ÁLLAPOT</a:t>
            </a:r>
          </a:p>
        </p:txBody>
      </p:sp>
      <p:sp>
        <p:nvSpPr>
          <p:cNvPr id="147459" name="Rectangle 3"/>
          <p:cNvSpPr>
            <a:spLocks noGrp="1" noChangeArrowheads="1"/>
          </p:cNvSpPr>
          <p:nvPr>
            <p:ph type="body" idx="1"/>
          </p:nvPr>
        </p:nvSpPr>
        <p:spPr/>
        <p:txBody>
          <a:bodyPr/>
          <a:lstStyle/>
          <a:p>
            <a:pPr eaLnBrk="1" hangingPunct="1">
              <a:lnSpc>
                <a:spcPct val="90000"/>
              </a:lnSpc>
              <a:buFontTx/>
              <a:buNone/>
            </a:pPr>
            <a:r>
              <a:rPr lang="hu-HU" altLang="hu-HU" b="1" u="sng" dirty="0" smtClean="0">
                <a:solidFill>
                  <a:srgbClr val="FF9900"/>
                </a:solidFill>
                <a:latin typeface="Tahoma" pitchFamily="34" charset="0"/>
                <a:cs typeface="Tahoma" pitchFamily="34" charset="0"/>
              </a:rPr>
              <a:t>Természetes állapot </a:t>
            </a:r>
            <a:r>
              <a:rPr lang="hu-HU" altLang="hu-HU" dirty="0" smtClean="0">
                <a:latin typeface="Tahoma" pitchFamily="34" charset="0"/>
                <a:cs typeface="Tahoma" pitchFamily="34" charset="0"/>
              </a:rPr>
              <a:t>(</a:t>
            </a:r>
            <a:r>
              <a:rPr lang="hu-HU" altLang="hu-HU" dirty="0" err="1" smtClean="0">
                <a:latin typeface="Tahoma" pitchFamily="34" charset="0"/>
                <a:cs typeface="Tahoma" pitchFamily="34" charset="0"/>
              </a:rPr>
              <a:t>Tvt</a:t>
            </a:r>
            <a:r>
              <a:rPr lang="hu-HU" altLang="hu-HU" dirty="0" smtClean="0">
                <a:latin typeface="Tahoma" pitchFamily="34" charset="0"/>
                <a:cs typeface="Tahoma" pitchFamily="34" charset="0"/>
              </a:rPr>
              <a:t>. 4. § c) pont):</a:t>
            </a:r>
          </a:p>
          <a:p>
            <a:pPr eaLnBrk="1" hangingPunct="1">
              <a:lnSpc>
                <a:spcPct val="90000"/>
              </a:lnSpc>
              <a:buFontTx/>
              <a:buNone/>
            </a:pPr>
            <a:r>
              <a:rPr lang="hu-HU" altLang="hu-HU" sz="2800" dirty="0" smtClean="0">
                <a:latin typeface="Tahoma" pitchFamily="34" charset="0"/>
                <a:cs typeface="Tahoma" pitchFamily="34" charset="0"/>
              </a:rPr>
              <a:t>	</a:t>
            </a:r>
            <a:r>
              <a:rPr lang="hu-HU" altLang="hu-HU" sz="3000" dirty="0" smtClean="0">
                <a:latin typeface="Tahoma" pitchFamily="34" charset="0"/>
                <a:cs typeface="Tahoma" pitchFamily="34" charset="0"/>
              </a:rPr>
              <a:t>élőhely, táj, életközösség, melynek keletkezésében az ember egyáltalán nem, vagy alig meghatározó módon játszott szerepet, ezért a benne végbemenő folyamatokat többségében az önszabályozás jellemzi </a:t>
            </a:r>
            <a:r>
              <a:rPr lang="hu-HU" altLang="hu-HU" sz="3000" dirty="0" smtClean="0">
                <a:solidFill>
                  <a:srgbClr val="009900"/>
                </a:solidFill>
                <a:latin typeface="Tahoma" pitchFamily="34" charset="0"/>
                <a:cs typeface="Tahoma" pitchFamily="34" charset="0"/>
              </a:rPr>
              <a:t>(pl. természetes erdő, őserdő; erdőrezervátumban kívánatos cél)</a:t>
            </a:r>
            <a:r>
              <a:rPr lang="hu-HU" altLang="hu-HU" sz="3000" dirty="0" smtClean="0">
                <a:latin typeface="Tahoma" pitchFamily="34" charset="0"/>
                <a:cs typeface="Tahoma" pitchFamily="34" charset="0"/>
              </a:rPr>
              <a:t>.</a:t>
            </a:r>
          </a:p>
        </p:txBody>
      </p:sp>
    </p:spTree>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251520" y="0"/>
            <a:ext cx="8568952" cy="1700808"/>
          </a:xfrm>
        </p:spPr>
        <p:txBody>
          <a:bodyPr/>
          <a:lstStyle/>
          <a:p>
            <a:pPr algn="l" eaLnBrk="1" hangingPunct="1"/>
            <a:r>
              <a:rPr lang="hu-HU" altLang="hu-HU" sz="3300" b="1" dirty="0" smtClean="0">
                <a:solidFill>
                  <a:schemeClr val="tx1"/>
                </a:solidFill>
                <a:latin typeface="Tahoma" pitchFamily="34" charset="0"/>
                <a:cs typeface="Tahoma" pitchFamily="34" charset="0"/>
              </a:rPr>
              <a:t>IX.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Erdőgazdálkodási célú erdei járműforgalom, ... az erdő látogatása</a:t>
            </a:r>
          </a:p>
        </p:txBody>
      </p:sp>
      <p:sp>
        <p:nvSpPr>
          <p:cNvPr id="421891" name="Rectangle 3"/>
          <p:cNvSpPr>
            <a:spLocks noGrp="1" noChangeArrowheads="1"/>
          </p:cNvSpPr>
          <p:nvPr>
            <p:ph type="body" idx="1"/>
          </p:nvPr>
        </p:nvSpPr>
        <p:spPr>
          <a:xfrm>
            <a:off x="251520" y="1700808"/>
            <a:ext cx="8640960" cy="4824536"/>
          </a:xfrm>
        </p:spPr>
        <p:txBody>
          <a:bodyPr/>
          <a:lstStyle/>
          <a:p>
            <a:pPr eaLnBrk="1" hangingPunct="1">
              <a:buFontTx/>
              <a:buNone/>
            </a:pPr>
            <a:endParaRPr lang="hu-HU" altLang="hu-HU" sz="800" dirty="0" smtClean="0">
              <a:latin typeface="Tahoma" panose="020B0604030504040204" pitchFamily="34" charset="0"/>
              <a:ea typeface="Tahoma" panose="020B0604030504040204" pitchFamily="34" charset="0"/>
              <a:cs typeface="Tahoma" panose="020B0604030504040204" pitchFamily="34" charset="0"/>
            </a:endParaRP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Az </a:t>
            </a:r>
            <a:r>
              <a:rPr lang="hu-HU" altLang="hu-HU" sz="2100" dirty="0" err="1" smtClean="0">
                <a:latin typeface="Tahoma" panose="020B0604030504040204" pitchFamily="34" charset="0"/>
                <a:ea typeface="Tahoma" panose="020B0604030504040204" pitchFamily="34" charset="0"/>
                <a:cs typeface="Tahoma" panose="020B0604030504040204" pitchFamily="34" charset="0"/>
              </a:rPr>
              <a:t>Evt</a:t>
            </a:r>
            <a:r>
              <a:rPr lang="hu-HU" altLang="hu-HU" sz="2100" dirty="0" smtClean="0">
                <a:latin typeface="Tahoma" panose="020B0604030504040204" pitchFamily="34" charset="0"/>
                <a:ea typeface="Tahoma" panose="020B0604030504040204" pitchFamily="34" charset="0"/>
                <a:cs typeface="Tahoma" panose="020B0604030504040204" pitchFamily="34" charset="0"/>
              </a:rPr>
              <a:t>. IX. Fejezete </a:t>
            </a:r>
            <a:r>
              <a:rPr lang="hu-HU" altLang="hu-HU" sz="2100" b="1" dirty="0" smtClean="0">
                <a:latin typeface="Tahoma" panose="020B0604030504040204" pitchFamily="34" charset="0"/>
                <a:ea typeface="Tahoma" panose="020B0604030504040204" pitchFamily="34" charset="0"/>
                <a:cs typeface="Tahoma" panose="020B0604030504040204" pitchFamily="34" charset="0"/>
              </a:rPr>
              <a:t>az erdőgazdálkodási célú erdei</a:t>
            </a:r>
          </a:p>
          <a:p>
            <a:pPr eaLnBrk="1" hangingPunct="1">
              <a:buFontTx/>
              <a:buNone/>
            </a:pPr>
            <a:r>
              <a:rPr lang="hu-HU" altLang="hu-HU" sz="2100" b="1" dirty="0" smtClean="0">
                <a:latin typeface="Tahoma" panose="020B0604030504040204" pitchFamily="34" charset="0"/>
                <a:ea typeface="Tahoma" panose="020B0604030504040204" pitchFamily="34" charset="0"/>
                <a:cs typeface="Tahoma" panose="020B0604030504040204" pitchFamily="34" charset="0"/>
              </a:rPr>
              <a:t>járműforgalom</a:t>
            </a:r>
            <a:r>
              <a:rPr lang="hu-HU" altLang="hu-HU" sz="2100" dirty="0" smtClean="0">
                <a:latin typeface="Tahoma" panose="020B0604030504040204" pitchFamily="34" charset="0"/>
                <a:ea typeface="Tahoma" panose="020B0604030504040204" pitchFamily="34" charset="0"/>
                <a:cs typeface="Tahoma" panose="020B0604030504040204" pitchFamily="34" charset="0"/>
              </a:rPr>
              <a:t> (87 – 88. §), </a:t>
            </a:r>
            <a:r>
              <a:rPr lang="hu-HU" altLang="hu-HU" sz="2100" b="1" dirty="0" smtClean="0">
                <a:latin typeface="Tahoma" panose="020B0604030504040204" pitchFamily="34" charset="0"/>
                <a:ea typeface="Tahoma" panose="020B0604030504040204" pitchFamily="34" charset="0"/>
                <a:cs typeface="Tahoma" panose="020B0604030504040204" pitchFamily="34" charset="0"/>
              </a:rPr>
              <a:t>a faanyag kereskedelmi lánc</a:t>
            </a:r>
            <a:r>
              <a:rPr lang="hu-HU" altLang="hu-HU" sz="2100" dirty="0" smtClean="0">
                <a:latin typeface="Tahoma" panose="020B0604030504040204" pitchFamily="34" charset="0"/>
                <a:ea typeface="Tahoma" panose="020B0604030504040204" pitchFamily="34" charset="0"/>
                <a:cs typeface="Tahoma" panose="020B0604030504040204" pitchFamily="34" charset="0"/>
              </a:rPr>
              <a:t>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(90 – </a:t>
            </a:r>
            <a:r>
              <a:rPr lang="hu-HU" altLang="hu-HU" sz="2100" dirty="0" err="1" smtClean="0">
                <a:latin typeface="Tahoma" panose="020B0604030504040204" pitchFamily="34" charset="0"/>
                <a:ea typeface="Tahoma" panose="020B0604030504040204" pitchFamily="34" charset="0"/>
                <a:cs typeface="Tahoma" panose="020B0604030504040204" pitchFamily="34" charset="0"/>
              </a:rPr>
              <a:t>90</a:t>
            </a:r>
            <a:r>
              <a:rPr lang="hu-HU" altLang="hu-HU" sz="2100" dirty="0" smtClean="0">
                <a:latin typeface="Tahoma" panose="020B0604030504040204" pitchFamily="34" charset="0"/>
                <a:ea typeface="Tahoma" panose="020B0604030504040204" pitchFamily="34" charset="0"/>
                <a:cs typeface="Tahoma" panose="020B0604030504040204" pitchFamily="34" charset="0"/>
              </a:rPr>
              <a:t>/M. §), valamint </a:t>
            </a:r>
            <a:r>
              <a:rPr lang="hu-HU" altLang="hu-HU" sz="2100" b="1" dirty="0" smtClean="0">
                <a:latin typeface="Tahoma" panose="020B0604030504040204" pitchFamily="34" charset="0"/>
                <a:ea typeface="Tahoma" panose="020B0604030504040204" pitchFamily="34" charset="0"/>
                <a:cs typeface="Tahoma" panose="020B0604030504040204" pitchFamily="34" charset="0"/>
              </a:rPr>
              <a:t>az erdő látogatása</a:t>
            </a:r>
            <a:r>
              <a:rPr lang="hu-HU" altLang="hu-HU" sz="2100" dirty="0" smtClean="0">
                <a:latin typeface="Tahoma" panose="020B0604030504040204" pitchFamily="34" charset="0"/>
                <a:ea typeface="Tahoma" panose="020B0604030504040204" pitchFamily="34" charset="0"/>
                <a:cs typeface="Tahoma" panose="020B0604030504040204" pitchFamily="34" charset="0"/>
              </a:rPr>
              <a:t> (91 – 96. §)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törvényi szabályozásával foglalkozik.</a:t>
            </a:r>
          </a:p>
          <a:p>
            <a:pPr eaLnBrk="1" hangingPunct="1">
              <a:buFontTx/>
              <a:buNone/>
            </a:pPr>
            <a:endParaRPr lang="hu-HU" altLang="hu-HU" sz="800" dirty="0" smtClean="0">
              <a:latin typeface="Tahoma" panose="020B0604030504040204" pitchFamily="34" charset="0"/>
              <a:ea typeface="Tahoma" panose="020B0604030504040204" pitchFamily="34" charset="0"/>
              <a:cs typeface="Tahoma" panose="020B0604030504040204" pitchFamily="34" charset="0"/>
            </a:endParaRP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A faanyag származásának igazolása céljából, az illegális kitermelés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megakadályozása, a fatermékek nyomon követhetősége érdekében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a fakitermelés jogosultja az erdei faválaszték származásáról köteles </a:t>
            </a:r>
          </a:p>
          <a:p>
            <a:pPr eaLnBrk="1" hangingPunct="1">
              <a:buFontTx/>
              <a:buNone/>
            </a:pPr>
            <a:r>
              <a:rPr lang="hu-HU" altLang="hu-HU" sz="21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szállítójegyet</a:t>
            </a:r>
            <a:r>
              <a:rPr lang="hu-HU" altLang="hu-HU" sz="2100" dirty="0" smtClean="0">
                <a:latin typeface="Tahoma" panose="020B0604030504040204" pitchFamily="34" charset="0"/>
                <a:ea typeface="Tahoma" panose="020B0604030504040204" pitchFamily="34" charset="0"/>
                <a:cs typeface="Tahoma" panose="020B0604030504040204" pitchFamily="34" charset="0"/>
              </a:rPr>
              <a:t> kiállítani, amit a faanyag szállítója köteles magánál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tartani. Az </a:t>
            </a:r>
            <a:r>
              <a:rPr lang="hu-HU" altLang="hu-HU" sz="2100" dirty="0" err="1" smtClean="0">
                <a:latin typeface="Tahoma" panose="020B0604030504040204" pitchFamily="34" charset="0"/>
                <a:ea typeface="Tahoma" panose="020B0604030504040204" pitchFamily="34" charset="0"/>
                <a:cs typeface="Tahoma" panose="020B0604030504040204" pitchFamily="34" charset="0"/>
              </a:rPr>
              <a:t>Evt</a:t>
            </a:r>
            <a:r>
              <a:rPr lang="hu-HU" altLang="hu-HU" sz="2100" dirty="0" smtClean="0">
                <a:latin typeface="Tahoma" panose="020B0604030504040204" pitchFamily="34" charset="0"/>
                <a:ea typeface="Tahoma" panose="020B0604030504040204" pitchFamily="34" charset="0"/>
                <a:cs typeface="Tahoma" panose="020B0604030504040204" pitchFamily="34" charset="0"/>
              </a:rPr>
              <a:t>. szabályozza </a:t>
            </a:r>
            <a:r>
              <a:rPr lang="hu-HU" altLang="hu-HU" sz="2100" u="sng" dirty="0" smtClean="0">
                <a:latin typeface="Tahoma" panose="020B0604030504040204" pitchFamily="34" charset="0"/>
                <a:ea typeface="Tahoma" panose="020B0604030504040204" pitchFamily="34" charset="0"/>
                <a:cs typeface="Tahoma" panose="020B0604030504040204" pitchFamily="34" charset="0"/>
              </a:rPr>
              <a:t>a faanyag kereskedelmi lánc szereplőjének</a:t>
            </a:r>
            <a:r>
              <a:rPr lang="hu-HU" altLang="hu-HU" sz="2100" dirty="0" smtClean="0">
                <a:latin typeface="Tahoma" panose="020B0604030504040204" pitchFamily="34" charset="0"/>
                <a:ea typeface="Tahoma" panose="020B0604030504040204" pitchFamily="34" charset="0"/>
                <a:cs typeface="Tahoma" panose="020B0604030504040204" pitchFamily="34" charset="0"/>
              </a:rPr>
              <a:t>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kötelezettségeit és </a:t>
            </a:r>
            <a:r>
              <a:rPr lang="hu-HU" altLang="hu-HU" sz="2100" u="sng" dirty="0" smtClean="0">
                <a:latin typeface="Tahoma" panose="020B0604030504040204" pitchFamily="34" charset="0"/>
                <a:ea typeface="Tahoma" panose="020B0604030504040204" pitchFamily="34" charset="0"/>
                <a:cs typeface="Tahoma" panose="020B0604030504040204" pitchFamily="34" charset="0"/>
              </a:rPr>
              <a:t>az erdészeti hatóság</a:t>
            </a:r>
            <a:r>
              <a:rPr lang="hu-HU" altLang="hu-HU" sz="2100" dirty="0" smtClean="0">
                <a:latin typeface="Tahoma" panose="020B0604030504040204" pitchFamily="34" charset="0"/>
                <a:ea typeface="Tahoma" panose="020B0604030504040204" pitchFamily="34" charset="0"/>
                <a:cs typeface="Tahoma" panose="020B0604030504040204" pitchFamily="34" charset="0"/>
              </a:rPr>
              <a:t> faanyag kereskedelmi lánc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hatósági felügyeletével kapcsolatos</a:t>
            </a:r>
            <a:r>
              <a:rPr lang="hu-HU" altLang="hu-HU" sz="2100" dirty="0">
                <a:latin typeface="Tahoma" panose="020B0604030504040204" pitchFamily="34" charset="0"/>
                <a:ea typeface="Tahoma" panose="020B0604030504040204" pitchFamily="34" charset="0"/>
                <a:cs typeface="Tahoma" panose="020B0604030504040204" pitchFamily="34" charset="0"/>
              </a:rPr>
              <a:t> </a:t>
            </a:r>
            <a:r>
              <a:rPr lang="hu-HU" altLang="hu-HU" sz="2100" dirty="0" smtClean="0">
                <a:latin typeface="Tahoma" panose="020B0604030504040204" pitchFamily="34" charset="0"/>
                <a:ea typeface="Tahoma" panose="020B0604030504040204" pitchFamily="34" charset="0"/>
                <a:cs typeface="Tahoma" panose="020B0604030504040204" pitchFamily="34" charset="0"/>
              </a:rPr>
              <a:t>feladat- és hatáskörét.</a:t>
            </a:r>
          </a:p>
          <a:p>
            <a:pPr eaLnBrk="1" hangingPunct="1">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endParaRPr lang="hu-HU" altLang="hu-HU"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72779438"/>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22915" name="Rectangle 3"/>
          <p:cNvSpPr>
            <a:spLocks noGrp="1" noChangeArrowheads="1"/>
          </p:cNvSpPr>
          <p:nvPr>
            <p:ph type="body" idx="1"/>
          </p:nvPr>
        </p:nvSpPr>
        <p:spPr>
          <a:xfrm>
            <a:off x="457200" y="1124744"/>
            <a:ext cx="8229600" cy="5001419"/>
          </a:xfrm>
        </p:spPr>
        <p:txBody>
          <a:bodyPr/>
          <a:lstStyle/>
          <a:p>
            <a:pPr eaLnBrk="1" hangingPunct="1">
              <a:lnSpc>
                <a:spcPct val="90000"/>
              </a:lnSpc>
              <a:buFontTx/>
              <a:buNone/>
            </a:pPr>
            <a:r>
              <a:rPr lang="hu-HU" altLang="hu-HU" sz="2400" b="1" dirty="0" err="1" smtClean="0">
                <a:solidFill>
                  <a:srgbClr val="008000"/>
                </a:solidFill>
                <a:latin typeface="Tahoma" pitchFamily="34" charset="0"/>
                <a:cs typeface="Tahoma" pitchFamily="34" charset="0"/>
              </a:rPr>
              <a:t>Evt</a:t>
            </a:r>
            <a:r>
              <a:rPr lang="hu-HU" altLang="hu-HU" sz="2400" b="1" dirty="0" smtClean="0">
                <a:solidFill>
                  <a:srgbClr val="008000"/>
                </a:solidFill>
                <a:latin typeface="Tahoma" pitchFamily="34" charset="0"/>
                <a:cs typeface="Tahoma" pitchFamily="34" charset="0"/>
              </a:rPr>
              <a:t>. 91. §</a:t>
            </a:r>
            <a:r>
              <a:rPr lang="hu-HU" altLang="hu-HU" sz="2400" dirty="0" smtClean="0">
                <a:solidFill>
                  <a:srgbClr val="008000"/>
                </a:solidFill>
                <a:latin typeface="Tahoma" pitchFamily="34" charset="0"/>
                <a:cs typeface="Tahoma" pitchFamily="34" charset="0"/>
              </a:rPr>
              <a:t> (1) Az erdőben – annak rendeltetésétől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függetlenül – pihenés, üdülés, sportolás és kirándulás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céljából</a:t>
            </a:r>
            <a:r>
              <a:rPr lang="hu-HU" altLang="hu-HU" sz="2400" dirty="0" smtClean="0">
                <a:solidFill>
                  <a:srgbClr val="339933"/>
                </a:solidFill>
                <a:latin typeface="Tahoma" pitchFamily="34" charset="0"/>
                <a:cs typeface="Tahoma" pitchFamily="34" charset="0"/>
              </a:rPr>
              <a:t> </a:t>
            </a:r>
            <a:r>
              <a:rPr lang="hu-HU" altLang="hu-HU" sz="2400" b="1" dirty="0" smtClean="0">
                <a:solidFill>
                  <a:srgbClr val="000099"/>
                </a:solidFill>
                <a:latin typeface="Tahoma" pitchFamily="34" charset="0"/>
                <a:cs typeface="Tahoma" pitchFamily="34" charset="0"/>
              </a:rPr>
              <a:t>gyalogosan,</a:t>
            </a:r>
            <a:r>
              <a:rPr lang="hu-HU" altLang="hu-HU" sz="2400" dirty="0" smtClean="0">
                <a:solidFill>
                  <a:srgbClr val="339933"/>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emberi erővel hajtott</a:t>
            </a:r>
            <a:r>
              <a:rPr lang="hu-HU" altLang="hu-HU" sz="2400" dirty="0" smtClean="0">
                <a:solidFill>
                  <a:srgbClr val="339933"/>
                </a:solidFill>
                <a:latin typeface="Tahoma" pitchFamily="34" charset="0"/>
                <a:cs typeface="Tahoma" pitchFamily="34" charset="0"/>
              </a:rPr>
              <a:t> </a:t>
            </a:r>
          </a:p>
          <a:p>
            <a:pPr eaLnBrk="1" hangingPunct="1">
              <a:lnSpc>
                <a:spcPct val="90000"/>
              </a:lnSpc>
              <a:buFontTx/>
              <a:buNone/>
            </a:pPr>
            <a:r>
              <a:rPr lang="hu-HU" altLang="hu-HU" sz="2400" b="1" dirty="0">
                <a:solidFill>
                  <a:srgbClr val="339933"/>
                </a:solidFill>
                <a:latin typeface="Tahoma" pitchFamily="34" charset="0"/>
                <a:cs typeface="Tahoma" pitchFamily="34" charset="0"/>
              </a:rPr>
              <a:t>	</a:t>
            </a:r>
            <a:r>
              <a:rPr lang="hu-HU" altLang="hu-HU" sz="2400" b="1" dirty="0" smtClean="0">
                <a:solidFill>
                  <a:srgbClr val="000099"/>
                </a:solidFill>
                <a:latin typeface="Tahoma" pitchFamily="34" charset="0"/>
                <a:cs typeface="Tahoma" pitchFamily="34" charset="0"/>
              </a:rPr>
              <a:t>kerékpárral,</a:t>
            </a:r>
            <a:r>
              <a:rPr lang="hu-HU" altLang="hu-HU" sz="2400" dirty="0" smtClean="0">
                <a:solidFill>
                  <a:srgbClr val="339933"/>
                </a:solidFill>
                <a:latin typeface="Tahoma" pitchFamily="34" charset="0"/>
                <a:cs typeface="Tahoma" pitchFamily="34" charset="0"/>
              </a:rPr>
              <a:t> </a:t>
            </a:r>
            <a:r>
              <a:rPr lang="hu-HU" altLang="hu-HU" sz="2400" b="1" dirty="0" smtClean="0">
                <a:solidFill>
                  <a:srgbClr val="000099"/>
                </a:solidFill>
                <a:latin typeface="Tahoma" pitchFamily="34" charset="0"/>
                <a:cs typeface="Tahoma" pitchFamily="34" charset="0"/>
              </a:rPr>
              <a:t>lóval,</a:t>
            </a:r>
            <a:r>
              <a:rPr lang="hu-HU" altLang="hu-HU" sz="2400" dirty="0" smtClean="0">
                <a:solidFill>
                  <a:srgbClr val="339933"/>
                </a:solidFill>
                <a:latin typeface="Tahoma" pitchFamily="34" charset="0"/>
                <a:cs typeface="Tahoma" pitchFamily="34" charset="0"/>
              </a:rPr>
              <a:t> </a:t>
            </a:r>
            <a:r>
              <a:rPr lang="hu-HU" altLang="hu-HU" sz="2400" dirty="0" smtClean="0">
                <a:latin typeface="Tahoma" pitchFamily="34" charset="0"/>
                <a:cs typeface="Tahoma" pitchFamily="34" charset="0"/>
              </a:rPr>
              <a:t>valamint</a:t>
            </a:r>
            <a:r>
              <a:rPr lang="hu-HU" altLang="hu-HU" sz="2400" dirty="0" smtClean="0">
                <a:solidFill>
                  <a:srgbClr val="339933"/>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az erdészeti feltáró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hálózat részét képező erdei úton</a:t>
            </a:r>
            <a:r>
              <a:rPr lang="hu-HU" altLang="hu-HU" sz="2400" b="1" dirty="0" smtClean="0">
                <a:solidFill>
                  <a:srgbClr val="000099"/>
                </a:solidFill>
                <a:latin typeface="Tahoma" pitchFamily="34" charset="0"/>
                <a:cs typeface="Tahoma" pitchFamily="34" charset="0"/>
              </a:rPr>
              <a:t> sport vagy </a:t>
            </a:r>
          </a:p>
          <a:p>
            <a:pPr eaLnBrk="1" hangingPunct="1">
              <a:lnSpc>
                <a:spcPct val="90000"/>
              </a:lnSpc>
              <a:buFontTx/>
              <a:buNone/>
            </a:pPr>
            <a:r>
              <a:rPr lang="hu-HU" altLang="hu-HU" sz="2400" b="1" dirty="0">
                <a:solidFill>
                  <a:srgbClr val="000099"/>
                </a:solidFill>
                <a:latin typeface="Tahoma" pitchFamily="34" charset="0"/>
                <a:cs typeface="Tahoma" pitchFamily="34" charset="0"/>
              </a:rPr>
              <a:t>	</a:t>
            </a:r>
            <a:r>
              <a:rPr lang="hu-HU" altLang="hu-HU" sz="2400" b="1" dirty="0" smtClean="0">
                <a:solidFill>
                  <a:srgbClr val="000099"/>
                </a:solidFill>
                <a:latin typeface="Tahoma" pitchFamily="34" charset="0"/>
                <a:cs typeface="Tahoma" pitchFamily="34" charset="0"/>
              </a:rPr>
              <a:t>turisztikai célú, lóval vontatott járművel</a:t>
            </a:r>
            <a:r>
              <a:rPr lang="hu-HU" altLang="hu-HU" sz="2400" dirty="0" smtClean="0">
                <a:solidFill>
                  <a:srgbClr val="339933"/>
                </a:solidFill>
                <a:latin typeface="Tahoma" pitchFamily="34" charset="0"/>
                <a:cs typeface="Tahoma" pitchFamily="34" charset="0"/>
              </a:rPr>
              <a:t> </a:t>
            </a:r>
          </a:p>
          <a:p>
            <a:pPr eaLnBrk="1" hangingPunct="1">
              <a:lnSpc>
                <a:spcPct val="90000"/>
              </a:lnSpc>
              <a:buFontTx/>
              <a:buNone/>
            </a:pPr>
            <a:r>
              <a:rPr lang="hu-HU" altLang="hu-HU" sz="2400" dirty="0">
                <a:solidFill>
                  <a:srgbClr val="339933"/>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bárki </a:t>
            </a:r>
            <a:r>
              <a:rPr lang="hu-HU" altLang="hu-HU" sz="2400" u="sng" dirty="0" smtClean="0">
                <a:solidFill>
                  <a:srgbClr val="008000"/>
                </a:solidFill>
                <a:latin typeface="Tahoma" pitchFamily="34" charset="0"/>
                <a:cs typeface="Tahoma" pitchFamily="34" charset="0"/>
              </a:rPr>
              <a:t>saját felelősségére</a:t>
            </a:r>
            <a:r>
              <a:rPr lang="hu-HU" altLang="hu-HU" sz="2400" dirty="0" smtClean="0">
                <a:solidFill>
                  <a:srgbClr val="008000"/>
                </a:solidFill>
                <a:latin typeface="Tahoma" pitchFamily="34" charset="0"/>
                <a:cs typeface="Tahoma" pitchFamily="34" charset="0"/>
              </a:rPr>
              <a:t> közlekedhet, illetve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ott tartózkodhat, amit az erdőgazdálkodó tűrni köteles,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kivéve, ha</a:t>
            </a:r>
            <a:endParaRPr lang="hu-HU" altLang="hu-HU" sz="2400" i="1" dirty="0" smtClean="0">
              <a:solidFill>
                <a:srgbClr val="008000"/>
              </a:solidFill>
              <a:latin typeface="Tahoma" pitchFamily="34" charset="0"/>
              <a:cs typeface="Tahoma" pitchFamily="34" charset="0"/>
            </a:endParaRPr>
          </a:p>
          <a:p>
            <a:pPr eaLnBrk="1" hangingPunct="1">
              <a:lnSpc>
                <a:spcPct val="90000"/>
              </a:lnSpc>
              <a:buFontTx/>
              <a:buNone/>
            </a:pPr>
            <a:r>
              <a:rPr lang="hu-HU" altLang="hu-HU" sz="2400" i="1" dirty="0" smtClean="0">
                <a:solidFill>
                  <a:srgbClr val="008000"/>
                </a:solidFill>
                <a:latin typeface="Tahoma" pitchFamily="34" charset="0"/>
                <a:cs typeface="Tahoma" pitchFamily="34" charset="0"/>
              </a:rPr>
              <a:t>	a)</a:t>
            </a:r>
            <a:r>
              <a:rPr lang="hu-HU" altLang="hu-HU" sz="2400" dirty="0" smtClean="0">
                <a:solidFill>
                  <a:srgbClr val="008000"/>
                </a:solidFill>
                <a:latin typeface="Tahoma" pitchFamily="34" charset="0"/>
                <a:cs typeface="Tahoma" pitchFamily="34" charset="0"/>
              </a:rPr>
              <a:t> más jogszabály azt korlátozza, vagy</a:t>
            </a:r>
            <a:endParaRPr lang="hu-HU" altLang="hu-HU" sz="2400" i="1" dirty="0" smtClean="0">
              <a:solidFill>
                <a:srgbClr val="008000"/>
              </a:solidFill>
              <a:latin typeface="Tahoma" pitchFamily="34" charset="0"/>
              <a:cs typeface="Tahoma" pitchFamily="34" charset="0"/>
            </a:endParaRPr>
          </a:p>
          <a:p>
            <a:pPr eaLnBrk="1" hangingPunct="1">
              <a:lnSpc>
                <a:spcPct val="90000"/>
              </a:lnSpc>
              <a:buFontTx/>
              <a:buNone/>
            </a:pPr>
            <a:r>
              <a:rPr lang="hu-HU" altLang="hu-HU" sz="2400" i="1" dirty="0" smtClean="0">
                <a:solidFill>
                  <a:srgbClr val="008000"/>
                </a:solidFill>
                <a:latin typeface="Tahoma" pitchFamily="34" charset="0"/>
                <a:cs typeface="Tahoma" pitchFamily="34" charset="0"/>
              </a:rPr>
              <a:t>	b)</a:t>
            </a:r>
            <a:r>
              <a:rPr lang="hu-HU" altLang="hu-HU" sz="2400" dirty="0" smtClean="0">
                <a:solidFill>
                  <a:srgbClr val="008000"/>
                </a:solidFill>
                <a:latin typeface="Tahoma" pitchFamily="34" charset="0"/>
                <a:cs typeface="Tahoma" pitchFamily="34" charset="0"/>
              </a:rPr>
              <a:t> az arra jogosult a látogatás korlátozását az </a:t>
            </a:r>
            <a:r>
              <a:rPr lang="hu-HU" altLang="hu-HU" sz="2400" dirty="0" err="1" smtClean="0">
                <a:solidFill>
                  <a:srgbClr val="008000"/>
                </a:solidFill>
                <a:latin typeface="Tahoma" pitchFamily="34" charset="0"/>
                <a:cs typeface="Tahoma" pitchFamily="34" charset="0"/>
              </a:rPr>
              <a:t>Evt.-ben</a:t>
            </a:r>
            <a:r>
              <a:rPr lang="hu-HU" altLang="hu-HU" sz="2400" dirty="0" smtClean="0">
                <a:solidFill>
                  <a:srgbClr val="008000"/>
                </a:solidFill>
                <a:latin typeface="Tahoma" pitchFamily="34" charset="0"/>
                <a:cs typeface="Tahoma" pitchFamily="34" charset="0"/>
              </a:rPr>
              <a:t>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foglaltak alapján elrendelte.</a:t>
            </a:r>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468313" y="1"/>
            <a:ext cx="8229600" cy="1052736"/>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23939" name="Rectangle 3"/>
          <p:cNvSpPr>
            <a:spLocks noGrp="1" noChangeArrowheads="1"/>
          </p:cNvSpPr>
          <p:nvPr>
            <p:ph type="body" idx="1"/>
          </p:nvPr>
        </p:nvSpPr>
        <p:spPr>
          <a:xfrm>
            <a:off x="457200" y="1124744"/>
            <a:ext cx="8229600" cy="5256584"/>
          </a:xfrm>
        </p:spPr>
        <p:txBody>
          <a:bodyPr/>
          <a:lstStyle/>
          <a:p>
            <a:pPr eaLnBrk="1" hangingPunct="1">
              <a:lnSpc>
                <a:spcPct val="80000"/>
              </a:lnSpc>
              <a:buFontTx/>
              <a:buNone/>
            </a:pPr>
            <a:r>
              <a:rPr lang="hu-HU" altLang="hu-HU" sz="2100" dirty="0" smtClean="0">
                <a:solidFill>
                  <a:srgbClr val="008000"/>
                </a:solidFill>
                <a:latin typeface="Tahoma" pitchFamily="34" charset="0"/>
                <a:cs typeface="Tahoma" pitchFamily="34" charset="0"/>
              </a:rPr>
              <a:t>(1a)</a:t>
            </a:r>
            <a:r>
              <a:rPr lang="hu-HU" altLang="hu-HU" sz="2000" dirty="0" smtClean="0">
                <a:solidFill>
                  <a:srgbClr val="008000"/>
                </a:solidFill>
                <a:latin typeface="Tahoma" pitchFamily="34" charset="0"/>
                <a:cs typeface="Tahoma" pitchFamily="34" charset="0"/>
              </a:rPr>
              <a:t> </a:t>
            </a:r>
            <a:r>
              <a:rPr lang="hu-HU" altLang="hu-HU" sz="2000" b="1" dirty="0" smtClean="0">
                <a:solidFill>
                  <a:srgbClr val="008000"/>
                </a:solidFill>
                <a:latin typeface="Tahoma" pitchFamily="34" charset="0"/>
                <a:cs typeface="Tahoma" pitchFamily="34" charset="0"/>
              </a:rPr>
              <a:t>Az állam illetve a helyi önkormányzat 100 %-os </a:t>
            </a:r>
          </a:p>
          <a:p>
            <a:pPr eaLnBrk="1" hangingPunct="1">
              <a:lnSpc>
                <a:spcPct val="80000"/>
              </a:lnSpc>
              <a:buFontTx/>
              <a:buNone/>
            </a:pPr>
            <a:r>
              <a:rPr lang="hu-HU" altLang="hu-HU" sz="2000" b="1" dirty="0">
                <a:solidFill>
                  <a:srgbClr val="008000"/>
                </a:solidFill>
                <a:latin typeface="Tahoma" pitchFamily="34" charset="0"/>
                <a:cs typeface="Tahoma" pitchFamily="34" charset="0"/>
              </a:rPr>
              <a:t>	</a:t>
            </a:r>
            <a:r>
              <a:rPr lang="hu-HU" altLang="hu-HU" sz="2000" b="1" dirty="0" smtClean="0">
                <a:solidFill>
                  <a:srgbClr val="008000"/>
                </a:solidFill>
                <a:latin typeface="Tahoma" pitchFamily="34" charset="0"/>
                <a:cs typeface="Tahoma" pitchFamily="34" charset="0"/>
              </a:rPr>
              <a:t>tulajdonában nem álló erdőben</a:t>
            </a:r>
            <a:r>
              <a:rPr lang="hu-HU" altLang="hu-HU" sz="2000" dirty="0" smtClean="0">
                <a:solidFill>
                  <a:srgbClr val="339933"/>
                </a:solidFill>
                <a:latin typeface="Tahoma" pitchFamily="34" charset="0"/>
                <a:cs typeface="Tahoma" pitchFamily="34" charset="0"/>
              </a:rPr>
              <a:t> </a:t>
            </a:r>
            <a:r>
              <a:rPr lang="hu-HU" altLang="hu-HU" sz="2000" dirty="0" smtClean="0">
                <a:solidFill>
                  <a:srgbClr val="008000"/>
                </a:solidFill>
                <a:latin typeface="Tahoma" pitchFamily="34" charset="0"/>
                <a:cs typeface="Tahoma" pitchFamily="34" charset="0"/>
              </a:rPr>
              <a:t>az erdészeti feltáró hálózat </a:t>
            </a:r>
          </a:p>
          <a:p>
            <a:pPr eaLnBrk="1" hangingPunct="1">
              <a:lnSpc>
                <a:spcPct val="80000"/>
              </a:lnSpc>
              <a:buFontTx/>
              <a:buNone/>
            </a:pPr>
            <a:r>
              <a:rPr lang="hu-HU" altLang="hu-HU" sz="2000" dirty="0">
                <a:solidFill>
                  <a:srgbClr val="008000"/>
                </a:solidFill>
                <a:latin typeface="Tahoma" pitchFamily="34" charset="0"/>
                <a:cs typeface="Tahoma" pitchFamily="34" charset="0"/>
              </a:rPr>
              <a:t>	</a:t>
            </a:r>
            <a:r>
              <a:rPr lang="hu-HU" altLang="hu-HU" sz="2000" dirty="0" smtClean="0">
                <a:solidFill>
                  <a:srgbClr val="008000"/>
                </a:solidFill>
                <a:latin typeface="Tahoma" pitchFamily="34" charset="0"/>
                <a:cs typeface="Tahoma" pitchFamily="34" charset="0"/>
              </a:rPr>
              <a:t>részét képező</a:t>
            </a:r>
            <a:r>
              <a:rPr lang="hu-HU" altLang="hu-HU" sz="2000" b="1" dirty="0" smtClean="0">
                <a:solidFill>
                  <a:srgbClr val="000099"/>
                </a:solidFill>
                <a:latin typeface="Tahoma" pitchFamily="34" charset="0"/>
                <a:cs typeface="Tahoma" pitchFamily="34" charset="0"/>
              </a:rPr>
              <a:t> erdei úton kívül való lovaglást és emberi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erővel hajtott kerékpárral való közlekedést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CC0000"/>
                </a:solidFill>
                <a:latin typeface="Tahoma" pitchFamily="34" charset="0"/>
                <a:cs typeface="Tahoma" pitchFamily="34" charset="0"/>
              </a:rPr>
              <a:t>az erdőgazdálkodó korlátozhatja vagy megtilthatja,</a:t>
            </a:r>
            <a:r>
              <a:rPr lang="hu-HU" altLang="hu-HU" sz="2000" b="1" dirty="0" smtClean="0">
                <a:solidFill>
                  <a:srgbClr val="000099"/>
                </a:solidFill>
                <a:latin typeface="Tahoma" pitchFamily="34" charset="0"/>
                <a:cs typeface="Tahoma" pitchFamily="34" charset="0"/>
              </a:rPr>
              <a:t> ha a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terület tulajdoni jellegét és a korlátozást, tiltást a területen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megfelelően jelzi.</a:t>
            </a:r>
          </a:p>
          <a:p>
            <a:pPr eaLnBrk="1" hangingPunct="1">
              <a:lnSpc>
                <a:spcPct val="80000"/>
              </a:lnSpc>
              <a:buFontTx/>
              <a:buNone/>
            </a:pPr>
            <a:endParaRPr lang="hu-HU" altLang="hu-HU" sz="1000" b="1" dirty="0" smtClean="0">
              <a:solidFill>
                <a:srgbClr val="000099"/>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(1b)</a:t>
            </a:r>
            <a:r>
              <a:rPr lang="hu-HU" altLang="hu-HU" sz="2000" dirty="0" smtClean="0">
                <a:solidFill>
                  <a:srgbClr val="008000"/>
                </a:solidFill>
                <a:latin typeface="Tahoma" pitchFamily="34" charset="0"/>
                <a:cs typeface="Tahoma" pitchFamily="34" charset="0"/>
              </a:rPr>
              <a:t> Az erdőben abban az esetben lehet </a:t>
            </a:r>
            <a:r>
              <a:rPr lang="hu-HU" altLang="hu-HU" sz="2000" b="1" dirty="0" smtClean="0">
                <a:solidFill>
                  <a:srgbClr val="008000"/>
                </a:solidFill>
                <a:latin typeface="Tahoma" pitchFamily="34" charset="0"/>
                <a:cs typeface="Tahoma" pitchFamily="34" charset="0"/>
              </a:rPr>
              <a:t>a megjelölt turistaúton </a:t>
            </a:r>
          </a:p>
          <a:p>
            <a:pPr eaLnBrk="1" hangingPunct="1">
              <a:lnSpc>
                <a:spcPct val="80000"/>
              </a:lnSpc>
              <a:buFontTx/>
              <a:buNone/>
            </a:pPr>
            <a:r>
              <a:rPr lang="hu-HU" altLang="hu-HU" sz="2000" b="1" dirty="0">
                <a:solidFill>
                  <a:srgbClr val="008000"/>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kerékpározni és lovagolni,</a:t>
            </a:r>
            <a:r>
              <a:rPr lang="hu-HU" altLang="hu-HU" sz="2000" dirty="0" smtClean="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a megjelölt kerékpáros úton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lovagolni,</a:t>
            </a:r>
            <a:r>
              <a:rPr lang="hu-HU" altLang="hu-HU" sz="2000" dirty="0" smtClean="0">
                <a:solidFill>
                  <a:srgbClr val="339933"/>
                </a:solidFill>
                <a:latin typeface="Tahoma" pitchFamily="34" charset="0"/>
                <a:cs typeface="Tahoma" pitchFamily="34" charset="0"/>
              </a:rPr>
              <a:t> </a:t>
            </a:r>
            <a:r>
              <a:rPr lang="hu-HU" altLang="hu-HU" sz="2000" dirty="0" smtClean="0">
                <a:solidFill>
                  <a:srgbClr val="008000"/>
                </a:solidFill>
                <a:latin typeface="Tahoma" pitchFamily="34" charset="0"/>
                <a:cs typeface="Tahoma" pitchFamily="34" charset="0"/>
              </a:rPr>
              <a:t>ha </a:t>
            </a:r>
            <a:r>
              <a:rPr lang="hu-HU" altLang="hu-HU" sz="2000" u="sng" dirty="0" smtClean="0">
                <a:solidFill>
                  <a:srgbClr val="008000"/>
                </a:solidFill>
                <a:latin typeface="Tahoma" pitchFamily="34" charset="0"/>
                <a:cs typeface="Tahoma" pitchFamily="34" charset="0"/>
              </a:rPr>
              <a:t>az együttes használat lehetősége</a:t>
            </a:r>
            <a:r>
              <a:rPr lang="hu-HU" altLang="hu-HU" sz="2000" dirty="0" smtClean="0">
                <a:solidFill>
                  <a:srgbClr val="008000"/>
                </a:solidFill>
                <a:latin typeface="Tahoma" pitchFamily="34" charset="0"/>
                <a:cs typeface="Tahoma" pitchFamily="34" charset="0"/>
              </a:rPr>
              <a:t> jelzéssel az adott </a:t>
            </a:r>
          </a:p>
          <a:p>
            <a:pPr eaLnBrk="1" hangingPunct="1">
              <a:lnSpc>
                <a:spcPct val="80000"/>
              </a:lnSpc>
              <a:buFontTx/>
              <a:buNone/>
            </a:pPr>
            <a:r>
              <a:rPr lang="hu-HU" altLang="hu-HU" sz="2000" dirty="0">
                <a:solidFill>
                  <a:srgbClr val="008000"/>
                </a:solidFill>
                <a:latin typeface="Tahoma" pitchFamily="34" charset="0"/>
                <a:cs typeface="Tahoma" pitchFamily="34" charset="0"/>
              </a:rPr>
              <a:t>	</a:t>
            </a:r>
            <a:r>
              <a:rPr lang="hu-HU" altLang="hu-HU" sz="2000" dirty="0" smtClean="0">
                <a:solidFill>
                  <a:srgbClr val="008000"/>
                </a:solidFill>
                <a:latin typeface="Tahoma" pitchFamily="34" charset="0"/>
                <a:cs typeface="Tahoma" pitchFamily="34" charset="0"/>
              </a:rPr>
              <a:t>turistaúton vagy kerékpáros úton </a:t>
            </a:r>
            <a:r>
              <a:rPr lang="hu-HU" altLang="hu-HU" sz="2000" u="sng" dirty="0" smtClean="0">
                <a:solidFill>
                  <a:srgbClr val="008000"/>
                </a:solidFill>
                <a:latin typeface="Tahoma" pitchFamily="34" charset="0"/>
                <a:cs typeface="Tahoma" pitchFamily="34" charset="0"/>
              </a:rPr>
              <a:t>megjelölésre került.</a:t>
            </a:r>
          </a:p>
          <a:p>
            <a:pPr eaLnBrk="1" hangingPunct="1">
              <a:lnSpc>
                <a:spcPct val="80000"/>
              </a:lnSpc>
              <a:buFontTx/>
              <a:buNone/>
            </a:pPr>
            <a:endParaRPr lang="hu-HU" altLang="hu-HU" sz="1000" u="sng"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(1d)</a:t>
            </a:r>
            <a:r>
              <a:rPr lang="hu-HU" altLang="hu-HU" sz="2000" dirty="0" smtClean="0">
                <a:solidFill>
                  <a:srgbClr val="008000"/>
                </a:solidFill>
                <a:latin typeface="Tahoma" pitchFamily="34" charset="0"/>
                <a:cs typeface="Tahoma" pitchFamily="34" charset="0"/>
              </a:rPr>
              <a:t> A megjelölt turista- vagy kerékpáros utak kereszteződésén a lovas </a:t>
            </a:r>
          </a:p>
          <a:p>
            <a:pPr eaLnBrk="1" hangingPunct="1">
              <a:lnSpc>
                <a:spcPct val="80000"/>
              </a:lnSpc>
              <a:buFontTx/>
              <a:buNone/>
            </a:pPr>
            <a:r>
              <a:rPr lang="hu-HU" altLang="hu-HU" sz="2000" dirty="0">
                <a:solidFill>
                  <a:srgbClr val="008000"/>
                </a:solidFill>
                <a:latin typeface="Tahoma" pitchFamily="34" charset="0"/>
                <a:cs typeface="Tahoma" pitchFamily="34" charset="0"/>
              </a:rPr>
              <a:t>	</a:t>
            </a:r>
            <a:r>
              <a:rPr lang="hu-HU" altLang="hu-HU" sz="2000" dirty="0" smtClean="0">
                <a:solidFill>
                  <a:srgbClr val="008000"/>
                </a:solidFill>
                <a:latin typeface="Tahoma" pitchFamily="34" charset="0"/>
                <a:cs typeface="Tahoma" pitchFamily="34" charset="0"/>
              </a:rPr>
              <a:t>kizárólag lépésben haladhat át.</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(1e)</a:t>
            </a:r>
            <a:r>
              <a:rPr lang="hu-HU" altLang="hu-HU" sz="2000" dirty="0" smtClean="0">
                <a:solidFill>
                  <a:srgbClr val="008000"/>
                </a:solidFill>
                <a:latin typeface="Tahoma" pitchFamily="34" charset="0"/>
                <a:cs typeface="Tahoma" pitchFamily="34" charset="0"/>
              </a:rPr>
              <a:t> Az erdőben</a:t>
            </a:r>
            <a:r>
              <a:rPr lang="hu-HU" altLang="hu-HU" sz="2000" dirty="0" smtClean="0">
                <a:solidFill>
                  <a:srgbClr val="339933"/>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sport vagy turisztikai célú, lóval vontatott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járművel turistaúton </a:t>
            </a:r>
            <a:r>
              <a:rPr lang="hu-HU" altLang="hu-HU" sz="2000" b="1" dirty="0" smtClean="0">
                <a:solidFill>
                  <a:srgbClr val="CC0000"/>
                </a:solidFill>
                <a:latin typeface="Tahoma" pitchFamily="34" charset="0"/>
                <a:cs typeface="Tahoma" pitchFamily="34" charset="0"/>
              </a:rPr>
              <a:t>közlekedni tilos.</a:t>
            </a: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468313" y="1"/>
            <a:ext cx="8229600" cy="1052736"/>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24963" name="Rectangle 3"/>
          <p:cNvSpPr>
            <a:spLocks noGrp="1" noChangeArrowheads="1"/>
          </p:cNvSpPr>
          <p:nvPr>
            <p:ph type="body" idx="1"/>
          </p:nvPr>
        </p:nvSpPr>
        <p:spPr>
          <a:xfrm>
            <a:off x="457200" y="1052736"/>
            <a:ext cx="8229600" cy="5184576"/>
          </a:xfrm>
        </p:spPr>
        <p:txBody>
          <a:bodyPr/>
          <a:lstStyle/>
          <a:p>
            <a:pPr eaLnBrk="1" hangingPunct="1">
              <a:lnSpc>
                <a:spcPct val="90000"/>
              </a:lnSpc>
              <a:buFontTx/>
              <a:buNone/>
            </a:pPr>
            <a:r>
              <a:rPr lang="hu-HU" altLang="hu-HU" sz="2200" dirty="0" smtClean="0">
                <a:solidFill>
                  <a:srgbClr val="008000"/>
                </a:solidFill>
                <a:latin typeface="Tahoma" pitchFamily="34" charset="0"/>
                <a:cs typeface="Tahoma" pitchFamily="34" charset="0"/>
              </a:rPr>
              <a:t>(2) Aki erdőben nem erdőgazdálkodással összefüggő </a:t>
            </a:r>
          </a:p>
          <a:p>
            <a:pPr eaLnBrk="1" hangingPunct="1">
              <a:lnSpc>
                <a:spcPct val="90000"/>
              </a:lnSpc>
              <a:buFontTx/>
              <a:buNone/>
            </a:pPr>
            <a:r>
              <a:rPr lang="hu-HU" altLang="hu-HU" sz="2200" dirty="0">
                <a:solidFill>
                  <a:srgbClr val="008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tevékenység céljából tartózkodik, az </a:t>
            </a:r>
            <a:r>
              <a:rPr lang="hu-HU" altLang="hu-HU" sz="2200" dirty="0" err="1" smtClean="0">
                <a:solidFill>
                  <a:srgbClr val="008000"/>
                </a:solidFill>
                <a:latin typeface="Tahoma" pitchFamily="34" charset="0"/>
                <a:cs typeface="Tahoma" pitchFamily="34" charset="0"/>
              </a:rPr>
              <a:t>Evt</a:t>
            </a:r>
            <a:r>
              <a:rPr lang="hu-HU" altLang="hu-HU" sz="2200" dirty="0" smtClean="0">
                <a:solidFill>
                  <a:srgbClr val="008000"/>
                </a:solidFill>
                <a:latin typeface="Tahoma" pitchFamily="34" charset="0"/>
                <a:cs typeface="Tahoma" pitchFamily="34" charset="0"/>
              </a:rPr>
              <a:t>. alkalmazásában </a:t>
            </a:r>
          </a:p>
          <a:p>
            <a:pPr eaLnBrk="1" hangingPunct="1">
              <a:lnSpc>
                <a:spcPct val="90000"/>
              </a:lnSpc>
              <a:buFontTx/>
              <a:buNone/>
            </a:pPr>
            <a:r>
              <a:rPr lang="hu-HU" altLang="hu-HU" sz="2200" b="1" dirty="0">
                <a:solidFill>
                  <a:srgbClr val="0080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az erdő látogatója.</a:t>
            </a:r>
          </a:p>
          <a:p>
            <a:pPr eaLnBrk="1" hangingPunct="1">
              <a:lnSpc>
                <a:spcPct val="9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90000"/>
              </a:lnSpc>
              <a:buFontTx/>
              <a:buNone/>
            </a:pPr>
            <a:r>
              <a:rPr lang="hu-HU" altLang="hu-HU" sz="2200" dirty="0" smtClean="0">
                <a:solidFill>
                  <a:srgbClr val="008000"/>
                </a:solidFill>
                <a:latin typeface="Tahoma" pitchFamily="34" charset="0"/>
                <a:cs typeface="Tahoma" pitchFamily="34" charset="0"/>
              </a:rPr>
              <a:t>(3) Az erdőgazdálkodó és az erdő tulajdonosa az erdő </a:t>
            </a:r>
          </a:p>
          <a:p>
            <a:pPr eaLnBrk="1" hangingPunct="1">
              <a:lnSpc>
                <a:spcPct val="90000"/>
              </a:lnSpc>
              <a:buFontTx/>
              <a:buNone/>
            </a:pPr>
            <a:r>
              <a:rPr lang="hu-HU" altLang="hu-HU" sz="2200" dirty="0">
                <a:solidFill>
                  <a:srgbClr val="008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látogatójától a látogatásért </a:t>
            </a:r>
            <a:r>
              <a:rPr lang="hu-HU" altLang="hu-HU" sz="2200" b="1" dirty="0" smtClean="0">
                <a:solidFill>
                  <a:srgbClr val="CC0000"/>
                </a:solidFill>
                <a:latin typeface="Tahoma" pitchFamily="34" charset="0"/>
                <a:cs typeface="Tahoma" pitchFamily="34" charset="0"/>
              </a:rPr>
              <a:t>díjat nem kérhet</a:t>
            </a:r>
            <a:r>
              <a:rPr lang="hu-HU" altLang="hu-HU" sz="2200" dirty="0" smtClean="0">
                <a:solidFill>
                  <a:srgbClr val="CC0000"/>
                </a:solidFill>
                <a:latin typeface="Tahoma" pitchFamily="34" charset="0"/>
                <a:cs typeface="Tahoma" pitchFamily="34" charset="0"/>
              </a:rPr>
              <a:t>,</a:t>
            </a:r>
            <a:r>
              <a:rPr lang="hu-HU" altLang="hu-HU" sz="2200" dirty="0" smtClean="0">
                <a:solidFill>
                  <a:srgbClr val="008000"/>
                </a:solidFill>
                <a:latin typeface="Tahoma" pitchFamily="34" charset="0"/>
                <a:cs typeface="Tahoma" pitchFamily="34" charset="0"/>
              </a:rPr>
              <a:t> azonban </a:t>
            </a:r>
          </a:p>
          <a:p>
            <a:pPr eaLnBrk="1" hangingPunct="1">
              <a:lnSpc>
                <a:spcPct val="90000"/>
              </a:lnSpc>
              <a:buFontTx/>
              <a:buNone/>
            </a:pPr>
            <a:r>
              <a:rPr lang="hu-HU" altLang="hu-HU" sz="2200" dirty="0">
                <a:solidFill>
                  <a:srgbClr val="008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jogosult a ténylegesen felmerült </a:t>
            </a:r>
            <a:r>
              <a:rPr lang="hu-HU" altLang="hu-HU" sz="2200" b="1" dirty="0" smtClean="0">
                <a:solidFill>
                  <a:srgbClr val="CC0000"/>
                </a:solidFill>
                <a:latin typeface="Tahoma" pitchFamily="34" charset="0"/>
                <a:cs typeface="Tahoma" pitchFamily="34" charset="0"/>
              </a:rPr>
              <a:t>kárának és költségének </a:t>
            </a:r>
          </a:p>
          <a:p>
            <a:pPr eaLnBrk="1" hangingPunct="1">
              <a:lnSpc>
                <a:spcPct val="90000"/>
              </a:lnSpc>
              <a:buFontTx/>
              <a:buNone/>
            </a:pPr>
            <a:r>
              <a:rPr lang="hu-HU" altLang="hu-HU" sz="2200" b="1" dirty="0">
                <a:solidFill>
                  <a:srgbClr val="CC0000"/>
                </a:solidFill>
                <a:latin typeface="Tahoma" pitchFamily="34" charset="0"/>
                <a:cs typeface="Tahoma" pitchFamily="34" charset="0"/>
              </a:rPr>
              <a:t>	</a:t>
            </a:r>
            <a:r>
              <a:rPr lang="hu-HU" altLang="hu-HU" sz="2200" b="1" dirty="0" smtClean="0">
                <a:solidFill>
                  <a:srgbClr val="CC0000"/>
                </a:solidFill>
                <a:latin typeface="Tahoma" pitchFamily="34" charset="0"/>
                <a:cs typeface="Tahoma" pitchFamily="34" charset="0"/>
              </a:rPr>
              <a:t>megtérítésére</a:t>
            </a:r>
            <a:r>
              <a:rPr lang="hu-HU" altLang="hu-HU" sz="2200" dirty="0" smtClean="0">
                <a:solidFill>
                  <a:srgbClr val="CC0000"/>
                </a:solidFill>
                <a:latin typeface="Tahoma" pitchFamily="34" charset="0"/>
                <a:cs typeface="Tahoma" pitchFamily="34" charset="0"/>
              </a:rPr>
              <a:t>.</a:t>
            </a:r>
          </a:p>
          <a:p>
            <a:pPr eaLnBrk="1" hangingPunct="1">
              <a:lnSpc>
                <a:spcPct val="90000"/>
              </a:lnSpc>
              <a:buFontTx/>
              <a:buNone/>
            </a:pPr>
            <a:endParaRPr lang="hu-HU" altLang="hu-HU" sz="1000" dirty="0" smtClean="0">
              <a:solidFill>
                <a:srgbClr val="CC0000"/>
              </a:solidFill>
              <a:latin typeface="Tahoma" pitchFamily="34" charset="0"/>
              <a:cs typeface="Tahoma" pitchFamily="34" charset="0"/>
            </a:endParaRPr>
          </a:p>
          <a:p>
            <a:pPr lvl="0" eaLnBrk="1" hangingPunct="1">
              <a:lnSpc>
                <a:spcPct val="80000"/>
              </a:lnSpc>
              <a:buNone/>
            </a:pPr>
            <a:r>
              <a:rPr lang="hu-HU" altLang="hu-HU" sz="2200" dirty="0">
                <a:solidFill>
                  <a:srgbClr val="008000"/>
                </a:solidFill>
                <a:latin typeface="Tahoma" pitchFamily="34" charset="0"/>
                <a:cs typeface="Tahoma" pitchFamily="34" charset="0"/>
              </a:rPr>
              <a:t>(4) Az erdő látogatója</a:t>
            </a:r>
            <a:endParaRPr lang="hu-HU" altLang="hu-HU" sz="2200" i="1" dirty="0">
              <a:solidFill>
                <a:srgbClr val="008000"/>
              </a:solidFill>
              <a:latin typeface="Tahoma" pitchFamily="34" charset="0"/>
              <a:cs typeface="Tahoma" pitchFamily="34" charset="0"/>
            </a:endParaRPr>
          </a:p>
          <a:p>
            <a:pPr lvl="0" eaLnBrk="1" hangingPunct="1">
              <a:lnSpc>
                <a:spcPct val="80000"/>
              </a:lnSpc>
              <a:buNone/>
            </a:pPr>
            <a:r>
              <a:rPr lang="hu-HU" altLang="hu-HU" sz="2200" i="1" dirty="0">
                <a:solidFill>
                  <a:srgbClr val="008000"/>
                </a:solidFill>
                <a:latin typeface="Tahoma" pitchFamily="34" charset="0"/>
                <a:cs typeface="Tahoma" pitchFamily="34" charset="0"/>
              </a:rPr>
              <a:t>	a)</a:t>
            </a:r>
            <a:r>
              <a:rPr lang="hu-HU" altLang="hu-HU" sz="2200" dirty="0">
                <a:solidFill>
                  <a:srgbClr val="008000"/>
                </a:solidFill>
                <a:latin typeface="Tahoma" pitchFamily="34" charset="0"/>
                <a:cs typeface="Tahoma" pitchFamily="34" charset="0"/>
              </a:rPr>
              <a:t> az erdei életközösségben, az erdő talajában és az erdészeti </a:t>
            </a:r>
            <a:endParaRPr lang="hu-HU" altLang="hu-HU" sz="2200" dirty="0" smtClean="0">
              <a:solidFill>
                <a:srgbClr val="008000"/>
              </a:solidFill>
              <a:latin typeface="Tahoma" pitchFamily="34" charset="0"/>
              <a:cs typeface="Tahoma" pitchFamily="34" charset="0"/>
            </a:endParaRPr>
          </a:p>
          <a:p>
            <a:pPr lvl="0" eaLnBrk="1" hangingPunct="1">
              <a:lnSpc>
                <a:spcPct val="80000"/>
              </a:lnSpc>
              <a:buNone/>
            </a:pPr>
            <a:r>
              <a:rPr lang="hu-HU" altLang="hu-HU" sz="2200" dirty="0">
                <a:solidFill>
                  <a:srgbClr val="008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létesítményekben</a:t>
            </a:r>
            <a:r>
              <a:rPr lang="hu-HU" altLang="hu-HU" sz="2200" dirty="0" smtClean="0">
                <a:solidFill>
                  <a:srgbClr val="339933"/>
                </a:solidFill>
                <a:latin typeface="Tahoma" pitchFamily="34" charset="0"/>
                <a:cs typeface="Tahoma" pitchFamily="34" charset="0"/>
              </a:rPr>
              <a:t> </a:t>
            </a:r>
            <a:r>
              <a:rPr lang="hu-HU" altLang="hu-HU" sz="2200" b="1" dirty="0">
                <a:solidFill>
                  <a:srgbClr val="CC0000"/>
                </a:solidFill>
                <a:latin typeface="Tahoma" pitchFamily="34" charset="0"/>
                <a:cs typeface="Tahoma" pitchFamily="34" charset="0"/>
              </a:rPr>
              <a:t>kárt nem okozhat</a:t>
            </a:r>
            <a:r>
              <a:rPr lang="hu-HU" altLang="hu-HU" sz="2200" dirty="0">
                <a:solidFill>
                  <a:srgbClr val="CC0000"/>
                </a:solidFill>
                <a:latin typeface="Tahoma" pitchFamily="34" charset="0"/>
                <a:cs typeface="Tahoma" pitchFamily="34" charset="0"/>
              </a:rPr>
              <a:t>,</a:t>
            </a:r>
            <a:endParaRPr lang="hu-HU" altLang="hu-HU" sz="2200" u="sng" dirty="0">
              <a:solidFill>
                <a:srgbClr val="CC0000"/>
              </a:solidFill>
              <a:latin typeface="Tahoma" pitchFamily="34" charset="0"/>
              <a:cs typeface="Tahoma" pitchFamily="34" charset="0"/>
            </a:endParaRPr>
          </a:p>
          <a:p>
            <a:pPr lvl="0" eaLnBrk="1" hangingPunct="1">
              <a:lnSpc>
                <a:spcPct val="80000"/>
              </a:lnSpc>
              <a:buNone/>
            </a:pPr>
            <a:r>
              <a:rPr lang="hu-HU" altLang="hu-HU" sz="2200" i="1" dirty="0">
                <a:solidFill>
                  <a:srgbClr val="339933"/>
                </a:solidFill>
                <a:latin typeface="Tahoma" pitchFamily="34" charset="0"/>
                <a:cs typeface="Tahoma" pitchFamily="34" charset="0"/>
              </a:rPr>
              <a:t>	</a:t>
            </a:r>
            <a:r>
              <a:rPr lang="hu-HU" altLang="hu-HU" sz="2200" i="1" dirty="0">
                <a:solidFill>
                  <a:srgbClr val="008000"/>
                </a:solidFill>
                <a:latin typeface="Tahoma" pitchFamily="34" charset="0"/>
                <a:cs typeface="Tahoma" pitchFamily="34" charset="0"/>
              </a:rPr>
              <a:t>b)</a:t>
            </a:r>
            <a:r>
              <a:rPr lang="hu-HU" altLang="hu-HU" sz="2200" dirty="0">
                <a:solidFill>
                  <a:srgbClr val="008000"/>
                </a:solidFill>
                <a:latin typeface="Tahoma" pitchFamily="34" charset="0"/>
                <a:cs typeface="Tahoma" pitchFamily="34" charset="0"/>
              </a:rPr>
              <a:t> az ott tartózkodók pihenését, valamint a rendeltetésszerű </a:t>
            </a:r>
            <a:endParaRPr lang="hu-HU" altLang="hu-HU" sz="2200" dirty="0" smtClean="0">
              <a:solidFill>
                <a:srgbClr val="008000"/>
              </a:solidFill>
              <a:latin typeface="Tahoma" pitchFamily="34" charset="0"/>
              <a:cs typeface="Tahoma" pitchFamily="34" charset="0"/>
            </a:endParaRPr>
          </a:p>
          <a:p>
            <a:pPr lvl="0" eaLnBrk="1" hangingPunct="1">
              <a:lnSpc>
                <a:spcPct val="80000"/>
              </a:lnSpc>
              <a:buNone/>
            </a:pPr>
            <a:r>
              <a:rPr lang="hu-HU" altLang="hu-HU" sz="2200" dirty="0">
                <a:solidFill>
                  <a:srgbClr val="008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erdőgazdálkodási </a:t>
            </a:r>
            <a:r>
              <a:rPr lang="hu-HU" altLang="hu-HU" sz="2200" dirty="0">
                <a:solidFill>
                  <a:srgbClr val="008000"/>
                </a:solidFill>
                <a:latin typeface="Tahoma" pitchFamily="34" charset="0"/>
                <a:cs typeface="Tahoma" pitchFamily="34" charset="0"/>
              </a:rPr>
              <a:t>tevékenységet indokolatlanul</a:t>
            </a:r>
            <a:r>
              <a:rPr lang="hu-HU" altLang="hu-HU" sz="2200" dirty="0">
                <a:solidFill>
                  <a:srgbClr val="339933"/>
                </a:solidFill>
                <a:latin typeface="Tahoma" pitchFamily="34" charset="0"/>
                <a:cs typeface="Tahoma" pitchFamily="34" charset="0"/>
              </a:rPr>
              <a:t> </a:t>
            </a:r>
            <a:r>
              <a:rPr lang="hu-HU" altLang="hu-HU" sz="2200" b="1" dirty="0">
                <a:solidFill>
                  <a:srgbClr val="CC0000"/>
                </a:solidFill>
                <a:latin typeface="Tahoma" pitchFamily="34" charset="0"/>
                <a:cs typeface="Tahoma" pitchFamily="34" charset="0"/>
              </a:rPr>
              <a:t>nem </a:t>
            </a:r>
            <a:endParaRPr lang="hu-HU" altLang="hu-HU" sz="2200" b="1" dirty="0" smtClean="0">
              <a:solidFill>
                <a:srgbClr val="CC0000"/>
              </a:solidFill>
              <a:latin typeface="Tahoma" pitchFamily="34" charset="0"/>
              <a:cs typeface="Tahoma" pitchFamily="34" charset="0"/>
            </a:endParaRPr>
          </a:p>
          <a:p>
            <a:pPr lvl="0" eaLnBrk="1" hangingPunct="1">
              <a:lnSpc>
                <a:spcPct val="80000"/>
              </a:lnSpc>
              <a:buNone/>
            </a:pPr>
            <a:r>
              <a:rPr lang="hu-HU" altLang="hu-HU" sz="2200" b="1" dirty="0">
                <a:solidFill>
                  <a:srgbClr val="CC0000"/>
                </a:solidFill>
                <a:latin typeface="Tahoma" pitchFamily="34" charset="0"/>
                <a:cs typeface="Tahoma" pitchFamily="34" charset="0"/>
              </a:rPr>
              <a:t>	</a:t>
            </a:r>
            <a:r>
              <a:rPr lang="hu-HU" altLang="hu-HU" sz="2200" b="1" dirty="0" smtClean="0">
                <a:solidFill>
                  <a:srgbClr val="CC0000"/>
                </a:solidFill>
                <a:latin typeface="Tahoma" pitchFamily="34" charset="0"/>
                <a:cs typeface="Tahoma" pitchFamily="34" charset="0"/>
              </a:rPr>
              <a:t>zavarhatja</a:t>
            </a:r>
            <a:r>
              <a:rPr lang="hu-HU" altLang="hu-HU" sz="2200" dirty="0">
                <a:solidFill>
                  <a:srgbClr val="CC0000"/>
                </a:solidFill>
                <a:latin typeface="Tahoma" pitchFamily="34" charset="0"/>
                <a:cs typeface="Tahoma" pitchFamily="34" charset="0"/>
              </a:rPr>
              <a:t>.</a:t>
            </a:r>
          </a:p>
          <a:p>
            <a:pPr eaLnBrk="1" hangingPunct="1">
              <a:lnSpc>
                <a:spcPct val="90000"/>
              </a:lnSpc>
              <a:buFontTx/>
              <a:buNone/>
            </a:pPr>
            <a:endParaRPr lang="hu-HU" altLang="hu-HU" sz="2400" dirty="0" smtClean="0">
              <a:solidFill>
                <a:srgbClr val="CC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25987" name="Rectangle 3"/>
          <p:cNvSpPr>
            <a:spLocks noGrp="1" noChangeArrowheads="1"/>
          </p:cNvSpPr>
          <p:nvPr>
            <p:ph type="body" idx="1"/>
          </p:nvPr>
        </p:nvSpPr>
        <p:spPr>
          <a:xfrm>
            <a:off x="467544" y="1052736"/>
            <a:ext cx="8229600" cy="5328592"/>
          </a:xfrm>
        </p:spPr>
        <p:txBody>
          <a:bodyPr/>
          <a:lstStyle/>
          <a:p>
            <a:pPr eaLnBrk="1" hangingPunct="1">
              <a:lnSpc>
                <a:spcPct val="80000"/>
              </a:lnSpc>
              <a:buFontTx/>
              <a:buNone/>
            </a:pPr>
            <a:r>
              <a:rPr lang="hu-HU" altLang="hu-HU" sz="2100" dirty="0" smtClean="0">
                <a:solidFill>
                  <a:srgbClr val="008000"/>
                </a:solidFill>
                <a:latin typeface="Tahoma" pitchFamily="34" charset="0"/>
                <a:cs typeface="Tahoma" pitchFamily="34" charset="0"/>
              </a:rPr>
              <a:t>(5) Üdülési, sportolási, illetőleg kirándulási célból – a kijelölt út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kivételével –</a:t>
            </a:r>
            <a:r>
              <a:rPr lang="hu-HU" altLang="hu-HU" sz="2100" dirty="0" smtClean="0">
                <a:solidFill>
                  <a:srgbClr val="339933"/>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gyalogosan, kerékpárral és lóval sem </a:t>
            </a:r>
          </a:p>
          <a:p>
            <a:pPr eaLnBrk="1" hangingPunct="1">
              <a:lnSpc>
                <a:spcPct val="80000"/>
              </a:lnSpc>
              <a:buFontTx/>
              <a:buNone/>
            </a:pPr>
            <a:r>
              <a:rPr lang="hu-HU" altLang="hu-HU" sz="2100" b="1" dirty="0">
                <a:solidFill>
                  <a:srgbClr val="CC0000"/>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vehető igénybe</a:t>
            </a:r>
          </a:p>
          <a:p>
            <a:pPr eaLnBrk="1" hangingPunct="1">
              <a:lnSpc>
                <a:spcPct val="80000"/>
              </a:lnSpc>
              <a:buFontTx/>
              <a:buNone/>
            </a:pPr>
            <a:r>
              <a:rPr lang="hu-HU" altLang="hu-HU" sz="2100" i="1" dirty="0" smtClean="0">
                <a:solidFill>
                  <a:srgbClr val="339933"/>
                </a:solidFill>
                <a:latin typeface="Tahoma" pitchFamily="34" charset="0"/>
                <a:cs typeface="Tahoma" pitchFamily="34" charset="0"/>
              </a:rPr>
              <a:t>	</a:t>
            </a:r>
            <a:r>
              <a:rPr lang="hu-HU" altLang="hu-HU" sz="2100" i="1" dirty="0" smtClean="0">
                <a:solidFill>
                  <a:srgbClr val="008000"/>
                </a:solidFill>
                <a:latin typeface="Tahoma" pitchFamily="34" charset="0"/>
                <a:cs typeface="Tahoma" pitchFamily="34" charset="0"/>
              </a:rPr>
              <a:t>a)</a:t>
            </a:r>
            <a:r>
              <a:rPr lang="hu-HU" altLang="hu-HU" sz="2100" dirty="0" smtClean="0">
                <a:solidFill>
                  <a:srgbClr val="008000"/>
                </a:solidFill>
                <a:latin typeface="Tahoma" pitchFamily="34" charset="0"/>
                <a:cs typeface="Tahoma" pitchFamily="34" charset="0"/>
              </a:rPr>
              <a:t> az erdősítés területe, amíg a rajta lévő faállomány </a:t>
            </a:r>
            <a:r>
              <a:rPr lang="hu-HU" altLang="hu-HU" sz="2100" u="sng" dirty="0" smtClean="0">
                <a:solidFill>
                  <a:srgbClr val="008000"/>
                </a:solidFill>
                <a:latin typeface="Tahoma" pitchFamily="34" charset="0"/>
                <a:cs typeface="Tahoma" pitchFamily="34" charset="0"/>
              </a:rPr>
              <a:t>a két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u="sng" dirty="0" smtClean="0">
                <a:solidFill>
                  <a:srgbClr val="008000"/>
                </a:solidFill>
                <a:latin typeface="Tahoma" pitchFamily="34" charset="0"/>
                <a:cs typeface="Tahoma" pitchFamily="34" charset="0"/>
              </a:rPr>
              <a:t>méter átlagos magasságot</a:t>
            </a:r>
            <a:r>
              <a:rPr lang="hu-HU" altLang="hu-HU" sz="2100" dirty="0" smtClean="0">
                <a:solidFill>
                  <a:srgbClr val="008000"/>
                </a:solidFill>
                <a:latin typeface="Tahoma" pitchFamily="34" charset="0"/>
                <a:cs typeface="Tahoma" pitchFamily="34" charset="0"/>
              </a:rPr>
              <a:t> el nem éri;</a:t>
            </a:r>
            <a:endParaRPr lang="hu-HU" altLang="hu-HU" sz="2100" i="1"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i="1" dirty="0" smtClean="0">
                <a:solidFill>
                  <a:srgbClr val="008000"/>
                </a:solidFill>
                <a:latin typeface="Tahoma" pitchFamily="34" charset="0"/>
                <a:cs typeface="Tahoma" pitchFamily="34" charset="0"/>
              </a:rPr>
              <a:t>	b)</a:t>
            </a:r>
            <a:r>
              <a:rPr lang="hu-HU" altLang="hu-HU" sz="2100" dirty="0" smtClean="0">
                <a:solidFill>
                  <a:srgbClr val="008000"/>
                </a:solidFill>
                <a:latin typeface="Tahoma" pitchFamily="34" charset="0"/>
                <a:cs typeface="Tahoma" pitchFamily="34" charset="0"/>
              </a:rPr>
              <a:t> az erdőrezervátum magterülete.</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(6) Kiépített parkerdei utat</a:t>
            </a:r>
            <a:r>
              <a:rPr lang="hu-HU" altLang="hu-HU" sz="2100" dirty="0" smtClean="0">
                <a:solidFill>
                  <a:srgbClr val="339933"/>
                </a:solidFill>
                <a:latin typeface="Tahoma" pitchFamily="34" charset="0"/>
                <a:cs typeface="Tahoma" pitchFamily="34" charset="0"/>
              </a:rPr>
              <a:t> </a:t>
            </a:r>
            <a:r>
              <a:rPr lang="hu-HU" altLang="hu-HU" sz="2100" b="1" dirty="0" smtClean="0">
                <a:solidFill>
                  <a:srgbClr val="000099"/>
                </a:solidFill>
                <a:latin typeface="Tahoma" pitchFamily="34" charset="0"/>
                <a:cs typeface="Tahoma" pitchFamily="34" charset="0"/>
              </a:rPr>
              <a:t>lovaglás</a:t>
            </a:r>
            <a:r>
              <a:rPr lang="hu-HU" altLang="hu-HU" sz="2100" dirty="0" smtClean="0">
                <a:solidFill>
                  <a:srgbClr val="339933"/>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céljára kizárólag az erre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 célra kijelölt szakaszon lehet igénybe venni.</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(7) Kiépített parkerdei utat</a:t>
            </a:r>
            <a:r>
              <a:rPr lang="hu-HU" altLang="hu-HU" sz="2100" dirty="0" smtClean="0">
                <a:solidFill>
                  <a:srgbClr val="339933"/>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lóval vontatott járművel nem </a:t>
            </a:r>
          </a:p>
          <a:p>
            <a:pPr eaLnBrk="1" hangingPunct="1">
              <a:lnSpc>
                <a:spcPct val="80000"/>
              </a:lnSpc>
              <a:buFontTx/>
              <a:buNone/>
            </a:pPr>
            <a:r>
              <a:rPr lang="hu-HU" altLang="hu-HU" sz="2100" b="1" dirty="0">
                <a:solidFill>
                  <a:srgbClr val="CC0000"/>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szabad igénybe venni.</a:t>
            </a:r>
          </a:p>
          <a:p>
            <a:pPr eaLnBrk="1" hangingPunct="1">
              <a:lnSpc>
                <a:spcPct val="80000"/>
              </a:lnSpc>
              <a:buFontTx/>
              <a:buNone/>
            </a:pPr>
            <a:endParaRPr lang="hu-HU" altLang="hu-HU" sz="1000" b="1" dirty="0" smtClean="0">
              <a:solidFill>
                <a:srgbClr val="CC0000"/>
              </a:solidFill>
              <a:latin typeface="Tahoma" pitchFamily="34" charset="0"/>
              <a:cs typeface="Tahoma" pitchFamily="34" charset="0"/>
            </a:endParaRPr>
          </a:p>
          <a:p>
            <a:pPr lvl="0" eaLnBrk="1" hangingPunct="1">
              <a:lnSpc>
                <a:spcPct val="90000"/>
              </a:lnSpc>
              <a:buNone/>
            </a:pPr>
            <a:r>
              <a:rPr lang="hu-HU" altLang="hu-HU" sz="2100" b="1" dirty="0">
                <a:solidFill>
                  <a:srgbClr val="008000"/>
                </a:solidFill>
                <a:latin typeface="Tahoma" pitchFamily="34" charset="0"/>
                <a:cs typeface="Tahoma" pitchFamily="34" charset="0"/>
              </a:rPr>
              <a:t>92/A. §</a:t>
            </a: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Erdőben, az erdészeti </a:t>
            </a:r>
            <a:r>
              <a:rPr lang="hu-HU" altLang="hu-HU" sz="2100" dirty="0" err="1" smtClean="0">
                <a:solidFill>
                  <a:srgbClr val="008000"/>
                </a:solidFill>
                <a:latin typeface="Tahoma" pitchFamily="34" charset="0"/>
                <a:cs typeface="Tahoma" pitchFamily="34" charset="0"/>
              </a:rPr>
              <a:t>feltáróhálózat</a:t>
            </a:r>
            <a:r>
              <a:rPr lang="hu-HU" altLang="hu-HU" sz="2100" dirty="0" smtClean="0">
                <a:solidFill>
                  <a:srgbClr val="008000"/>
                </a:solidFill>
                <a:latin typeface="Tahoma" pitchFamily="34" charset="0"/>
                <a:cs typeface="Tahoma" pitchFamily="34" charset="0"/>
              </a:rPr>
              <a:t> részét képező erdei </a:t>
            </a:r>
          </a:p>
          <a:p>
            <a:pPr lvl="0" eaLnBrk="1" hangingPunct="1">
              <a:lnSpc>
                <a:spcPct val="90000"/>
              </a:lnSpc>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úton</a:t>
            </a:r>
            <a:r>
              <a:rPr lang="hu-HU" altLang="hu-HU" sz="2100" dirty="0" smtClean="0">
                <a:solidFill>
                  <a:srgbClr val="339933"/>
                </a:solidFill>
                <a:latin typeface="Tahoma" pitchFamily="34" charset="0"/>
                <a:cs typeface="Tahoma" pitchFamily="34" charset="0"/>
              </a:rPr>
              <a:t> </a:t>
            </a:r>
            <a:r>
              <a:rPr lang="hu-HU" altLang="hu-HU" sz="2100" b="1" dirty="0" err="1">
                <a:solidFill>
                  <a:srgbClr val="000099"/>
                </a:solidFill>
                <a:latin typeface="Tahoma" pitchFamily="34" charset="0"/>
                <a:cs typeface="Tahoma" pitchFamily="34" charset="0"/>
              </a:rPr>
              <a:t>quaddal</a:t>
            </a:r>
            <a:r>
              <a:rPr lang="hu-HU" altLang="hu-HU" sz="2100" b="1" dirty="0">
                <a:solidFill>
                  <a:srgbClr val="000099"/>
                </a:solidFill>
                <a:latin typeface="Tahoma" pitchFamily="34" charset="0"/>
                <a:cs typeface="Tahoma" pitchFamily="34" charset="0"/>
              </a:rPr>
              <a:t>, terep-motorkerékpárral</a:t>
            </a:r>
            <a:r>
              <a:rPr lang="hu-HU" altLang="hu-HU" sz="2100" b="1" dirty="0" smtClean="0">
                <a:solidFill>
                  <a:srgbClr val="000099"/>
                </a:solidFill>
                <a:latin typeface="Tahoma" pitchFamily="34" charset="0"/>
                <a:cs typeface="Tahoma" pitchFamily="34" charset="0"/>
              </a:rPr>
              <a:t>, segédmotoros </a:t>
            </a:r>
          </a:p>
          <a:p>
            <a:pPr lvl="0" eaLnBrk="1" hangingPunct="1">
              <a:lnSpc>
                <a:spcPct val="90000"/>
              </a:lnSpc>
              <a:buNone/>
            </a:pPr>
            <a:r>
              <a:rPr lang="hu-HU" altLang="hu-HU" sz="2100" b="1" dirty="0">
                <a:solidFill>
                  <a:srgbClr val="000099"/>
                </a:solidFill>
                <a:latin typeface="Tahoma" pitchFamily="34" charset="0"/>
                <a:cs typeface="Tahoma" pitchFamily="34" charset="0"/>
              </a:rPr>
              <a:t>	</a:t>
            </a:r>
            <a:r>
              <a:rPr lang="hu-HU" altLang="hu-HU" sz="2100" b="1" dirty="0" smtClean="0">
                <a:solidFill>
                  <a:srgbClr val="000099"/>
                </a:solidFill>
                <a:latin typeface="Tahoma" pitchFamily="34" charset="0"/>
                <a:cs typeface="Tahoma" pitchFamily="34" charset="0"/>
              </a:rPr>
              <a:t>kerékpárral</a:t>
            </a:r>
            <a:r>
              <a:rPr lang="hu-HU" altLang="hu-HU" sz="2100" dirty="0">
                <a:solidFill>
                  <a:srgbClr val="000099"/>
                </a:solidFill>
                <a:latin typeface="Tahoma" pitchFamily="34" charset="0"/>
                <a:cs typeface="Tahoma" pitchFamily="34" charset="0"/>
              </a:rPr>
              <a:t>, </a:t>
            </a:r>
            <a:r>
              <a:rPr lang="hu-HU" altLang="hu-HU" sz="2100" dirty="0">
                <a:solidFill>
                  <a:srgbClr val="008000"/>
                </a:solidFill>
                <a:latin typeface="Tahoma" pitchFamily="34" charset="0"/>
                <a:cs typeface="Tahoma" pitchFamily="34" charset="0"/>
              </a:rPr>
              <a:t>valamint</a:t>
            </a:r>
            <a:r>
              <a:rPr lang="hu-HU" altLang="hu-HU" sz="2100" dirty="0">
                <a:solidFill>
                  <a:srgbClr val="000099"/>
                </a:solidFill>
                <a:latin typeface="Tahoma" pitchFamily="34" charset="0"/>
                <a:cs typeface="Tahoma" pitchFamily="34" charset="0"/>
              </a:rPr>
              <a:t> </a:t>
            </a:r>
            <a:r>
              <a:rPr lang="hu-HU" altLang="hu-HU" sz="2100" b="1" dirty="0">
                <a:solidFill>
                  <a:srgbClr val="000099"/>
                </a:solidFill>
                <a:latin typeface="Tahoma" pitchFamily="34" charset="0"/>
                <a:cs typeface="Tahoma" pitchFamily="34" charset="0"/>
              </a:rPr>
              <a:t>motorkerékpárral</a:t>
            </a:r>
            <a:r>
              <a:rPr lang="hu-HU" altLang="hu-HU" sz="2100" dirty="0">
                <a:solidFill>
                  <a:srgbClr val="339933"/>
                </a:solidFill>
                <a:latin typeface="Tahoma" pitchFamily="34" charset="0"/>
                <a:cs typeface="Tahoma" pitchFamily="34" charset="0"/>
              </a:rPr>
              <a:t> – </a:t>
            </a:r>
            <a:r>
              <a:rPr lang="hu-HU" altLang="hu-HU" sz="2100" dirty="0" smtClean="0">
                <a:solidFill>
                  <a:srgbClr val="339933"/>
                </a:solidFill>
                <a:latin typeface="Tahoma" pitchFamily="34" charset="0"/>
                <a:cs typeface="Tahoma" pitchFamily="34" charset="0"/>
              </a:rPr>
              <a:t>erdőgazdálkodási </a:t>
            </a:r>
          </a:p>
          <a:p>
            <a:pPr lvl="0" eaLnBrk="1" hangingPunct="1">
              <a:lnSpc>
                <a:spcPct val="90000"/>
              </a:lnSpc>
              <a:buNone/>
            </a:pPr>
            <a:r>
              <a:rPr lang="hu-HU" altLang="hu-HU" sz="2100" dirty="0">
                <a:solidFill>
                  <a:srgbClr val="339933"/>
                </a:solidFill>
                <a:latin typeface="Tahoma" pitchFamily="34" charset="0"/>
                <a:cs typeface="Tahoma" pitchFamily="34" charset="0"/>
              </a:rPr>
              <a:t>	</a:t>
            </a:r>
            <a:r>
              <a:rPr lang="hu-HU" altLang="hu-HU" sz="2100" dirty="0" smtClean="0">
                <a:solidFill>
                  <a:srgbClr val="339933"/>
                </a:solidFill>
                <a:latin typeface="Tahoma" pitchFamily="34" charset="0"/>
                <a:cs typeface="Tahoma" pitchFamily="34" charset="0"/>
              </a:rPr>
              <a:t>célú járműforgalom </a:t>
            </a:r>
            <a:r>
              <a:rPr lang="hu-HU" altLang="hu-HU" sz="2100" dirty="0">
                <a:solidFill>
                  <a:srgbClr val="339933"/>
                </a:solidFill>
                <a:latin typeface="Tahoma" pitchFamily="34" charset="0"/>
                <a:cs typeface="Tahoma" pitchFamily="34" charset="0"/>
              </a:rPr>
              <a:t>kivételével – </a:t>
            </a:r>
            <a:r>
              <a:rPr lang="hu-HU" altLang="hu-HU" sz="2100" b="1" dirty="0">
                <a:solidFill>
                  <a:srgbClr val="CC0000"/>
                </a:solidFill>
                <a:latin typeface="Tahoma" pitchFamily="34" charset="0"/>
                <a:cs typeface="Tahoma" pitchFamily="34" charset="0"/>
              </a:rPr>
              <a:t>közlekedni tilos</a:t>
            </a:r>
            <a:r>
              <a:rPr lang="hu-HU" altLang="hu-HU" sz="2100" dirty="0">
                <a:solidFill>
                  <a:srgbClr val="CC0000"/>
                </a:solidFill>
                <a:latin typeface="Tahoma" pitchFamily="34" charset="0"/>
                <a:cs typeface="Tahoma" pitchFamily="34" charset="0"/>
              </a:rPr>
              <a:t>.</a:t>
            </a:r>
            <a:r>
              <a:rPr lang="hu-HU" altLang="hu-HU" sz="2100" dirty="0">
                <a:solidFill>
                  <a:srgbClr val="339933"/>
                </a:solidFill>
                <a:latin typeface="Tahoma" pitchFamily="34" charset="0"/>
                <a:cs typeface="Tahoma" pitchFamily="34" charset="0"/>
              </a:rPr>
              <a:t> </a:t>
            </a:r>
            <a:endParaRPr lang="hu-HU" altLang="hu-HU" sz="2100" dirty="0">
              <a:solidFill>
                <a:srgbClr val="008000"/>
              </a:solidFill>
              <a:latin typeface="Tahoma" pitchFamily="34" charset="0"/>
              <a:cs typeface="Tahoma" pitchFamily="34" charset="0"/>
            </a:endParaRPr>
          </a:p>
          <a:p>
            <a:pPr eaLnBrk="1" hangingPunct="1">
              <a:lnSpc>
                <a:spcPct val="80000"/>
              </a:lnSpc>
              <a:buFontTx/>
              <a:buNone/>
            </a:pPr>
            <a:endParaRPr lang="hu-HU" altLang="hu-HU" sz="2300" b="1" dirty="0" smtClean="0">
              <a:solidFill>
                <a:srgbClr val="CC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27011" name="Rectangle 3"/>
          <p:cNvSpPr>
            <a:spLocks noGrp="1" noChangeArrowheads="1"/>
          </p:cNvSpPr>
          <p:nvPr>
            <p:ph type="body" idx="1"/>
          </p:nvPr>
        </p:nvSpPr>
        <p:spPr>
          <a:xfrm>
            <a:off x="457200" y="1052736"/>
            <a:ext cx="8229600" cy="5184576"/>
          </a:xfrm>
        </p:spPr>
        <p:txBody>
          <a:bodyPr/>
          <a:lstStyle/>
          <a:p>
            <a:pPr eaLnBrk="1" hangingPunct="1">
              <a:lnSpc>
                <a:spcPct val="80000"/>
              </a:lnSpc>
              <a:buFontTx/>
              <a:buNone/>
            </a:pPr>
            <a:r>
              <a:rPr lang="hu-HU" altLang="hu-HU" sz="2100" b="1" dirty="0" err="1" smtClean="0">
                <a:solidFill>
                  <a:srgbClr val="008000"/>
                </a:solidFill>
                <a:latin typeface="Tahoma" pitchFamily="34" charset="0"/>
                <a:cs typeface="Tahoma" pitchFamily="34" charset="0"/>
              </a:rPr>
              <a:t>Evt</a:t>
            </a:r>
            <a:r>
              <a:rPr lang="hu-HU" altLang="hu-HU" sz="2100" b="1" dirty="0" smtClean="0">
                <a:solidFill>
                  <a:srgbClr val="008000"/>
                </a:solidFill>
                <a:latin typeface="Tahoma" pitchFamily="34" charset="0"/>
                <a:cs typeface="Tahoma" pitchFamily="34" charset="0"/>
              </a:rPr>
              <a:t>. 92. § </a:t>
            </a:r>
            <a:r>
              <a:rPr lang="hu-HU" altLang="hu-HU" sz="2100" dirty="0" smtClean="0">
                <a:solidFill>
                  <a:srgbClr val="008000"/>
                </a:solidFill>
                <a:latin typeface="Tahoma" pitchFamily="34" charset="0"/>
                <a:cs typeface="Tahoma" pitchFamily="34" charset="0"/>
              </a:rPr>
              <a:t>(1)</a:t>
            </a:r>
            <a:r>
              <a:rPr lang="hu-HU" altLang="hu-HU" sz="2100" dirty="0" smtClean="0">
                <a:solidFill>
                  <a:srgbClr val="339933"/>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Az erdőben látogatás céljából</a:t>
            </a:r>
            <a:r>
              <a:rPr lang="hu-HU" altLang="hu-HU" sz="2100" dirty="0" smtClean="0">
                <a:solidFill>
                  <a:srgbClr val="339933"/>
                </a:solidFill>
                <a:latin typeface="Tahoma" pitchFamily="34" charset="0"/>
                <a:cs typeface="Tahoma" pitchFamily="34" charset="0"/>
              </a:rPr>
              <a:t> </a:t>
            </a:r>
            <a:r>
              <a:rPr lang="hu-HU" altLang="hu-HU" sz="2100" b="1" dirty="0" smtClean="0">
                <a:solidFill>
                  <a:srgbClr val="000099"/>
                </a:solidFill>
                <a:latin typeface="Tahoma" pitchFamily="34" charset="0"/>
                <a:cs typeface="Tahoma" pitchFamily="34" charset="0"/>
              </a:rPr>
              <a:t>járművel</a:t>
            </a:r>
            <a:r>
              <a:rPr lang="hu-HU" altLang="hu-HU" sz="2100" dirty="0">
                <a:solidFill>
                  <a:srgbClr val="339933"/>
                </a:solidFill>
                <a:latin typeface="Tahoma" pitchFamily="34" charset="0"/>
                <a:cs typeface="Tahoma" pitchFamily="34" charset="0"/>
              </a:rPr>
              <a:t> </a:t>
            </a:r>
            <a:r>
              <a:rPr lang="hu-HU" altLang="hu-HU" sz="2100" dirty="0" smtClean="0">
                <a:solidFill>
                  <a:srgbClr val="339933"/>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ideértve </a:t>
            </a:r>
          </a:p>
          <a:p>
            <a:pPr eaLnBrk="1" hangingPunct="1">
              <a:lnSpc>
                <a:spcPct val="80000"/>
              </a:lnSpc>
              <a:buFontTx/>
              <a:buNone/>
            </a:pPr>
            <a:r>
              <a:rPr lang="hu-HU" altLang="hu-HU" sz="2100" dirty="0" smtClean="0">
                <a:solidFill>
                  <a:srgbClr val="008000"/>
                </a:solidFill>
                <a:latin typeface="Tahoma" pitchFamily="34" charset="0"/>
                <a:cs typeface="Tahoma" pitchFamily="34" charset="0"/>
              </a:rPr>
              <a:t>	a nem sport vagy turisztikai célú, lóval vontatott járművet,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valamint a nem csak emberi erővel hajtott kerékpárt is –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közlekedni csak </a:t>
            </a:r>
          </a:p>
          <a:p>
            <a:pPr eaLnBrk="1" hangingPunct="1">
              <a:lnSpc>
                <a:spcPct val="80000"/>
              </a:lnSpc>
              <a:buFontTx/>
              <a:buNone/>
            </a:pPr>
            <a:r>
              <a:rPr lang="hu-HU" altLang="hu-HU" sz="2100" dirty="0">
                <a:solidFill>
                  <a:srgbClr val="008000"/>
                </a:solidFill>
                <a:latin typeface="Tahoma" pitchFamily="34" charset="0"/>
                <a:ea typeface="Tahoma" panose="020B0604030504040204" pitchFamily="34" charset="0"/>
                <a:cs typeface="Tahoma" pitchFamily="34" charset="0"/>
              </a:rPr>
              <a:t>	</a:t>
            </a:r>
            <a:r>
              <a:rPr lang="hu-HU" altLang="hu-HU" sz="1600" dirty="0" smtClean="0">
                <a:solidFill>
                  <a:srgbClr val="CC0000"/>
                </a:solidFill>
                <a:latin typeface="Tahoma" panose="020B0604030504040204" pitchFamily="34" charset="0"/>
                <a:ea typeface="Tahoma" panose="020B0604030504040204" pitchFamily="34" charset="0"/>
                <a:cs typeface="Tahoma" panose="020B0604030504040204" pitchFamily="34" charset="0"/>
              </a:rPr>
              <a:t>►</a:t>
            </a:r>
            <a:r>
              <a:rPr lang="hu-HU" altLang="hu-HU" sz="2100" dirty="0" smtClean="0">
                <a:solidFill>
                  <a:srgbClr val="008000"/>
                </a:solidFill>
                <a:latin typeface="Tahoma" pitchFamily="34" charset="0"/>
                <a:cs typeface="Tahoma" pitchFamily="34" charset="0"/>
              </a:rPr>
              <a:t>a közforgalom számára megnyitott erdészeti magánúton, </a:t>
            </a:r>
          </a:p>
          <a:p>
            <a:pPr eaLnBrk="1" hangingPunct="1">
              <a:lnSpc>
                <a:spcPct val="80000"/>
              </a:lnSpc>
              <a:buFontTx/>
              <a:buNone/>
            </a:pPr>
            <a:r>
              <a:rPr lang="hu-HU" altLang="hu-HU" sz="2100" dirty="0">
                <a:solidFill>
                  <a:srgbClr val="008000"/>
                </a:solidFill>
                <a:latin typeface="Tahoma" pitchFamily="34" charset="0"/>
                <a:ea typeface="Tahoma" panose="020B0604030504040204" pitchFamily="34" charset="0"/>
                <a:cs typeface="Tahoma" pitchFamily="34" charset="0"/>
              </a:rPr>
              <a:t>	</a:t>
            </a:r>
            <a:r>
              <a:rPr lang="hu-HU" altLang="hu-HU" sz="1600" dirty="0" smtClean="0">
                <a:solidFill>
                  <a:srgbClr val="CC0000"/>
                </a:solidFill>
                <a:latin typeface="Tahoma" panose="020B0604030504040204" pitchFamily="34" charset="0"/>
                <a:ea typeface="Tahoma" panose="020B0604030504040204" pitchFamily="34" charset="0"/>
                <a:cs typeface="Tahoma" panose="020B0604030504040204" pitchFamily="34" charset="0"/>
              </a:rPr>
              <a:t>►</a:t>
            </a:r>
            <a:r>
              <a:rPr lang="hu-HU" altLang="hu-HU" sz="2100" dirty="0" smtClean="0">
                <a:solidFill>
                  <a:srgbClr val="008000"/>
                </a:solidFill>
                <a:latin typeface="Tahoma" pitchFamily="34" charset="0"/>
                <a:cs typeface="Tahoma" pitchFamily="34" charset="0"/>
              </a:rPr>
              <a:t>járműközlekedésre kijelölt erdei úton, valamint</a:t>
            </a:r>
          </a:p>
          <a:p>
            <a:pPr eaLnBrk="1" hangingPunct="1">
              <a:lnSpc>
                <a:spcPct val="80000"/>
              </a:lnSpc>
              <a:buFontTx/>
              <a:buNone/>
            </a:pPr>
            <a:r>
              <a:rPr lang="hu-HU" altLang="hu-HU" sz="2100" dirty="0" smtClean="0">
                <a:solidFill>
                  <a:srgbClr val="008000"/>
                </a:solidFill>
                <a:latin typeface="Tahoma" pitchFamily="34" charset="0"/>
                <a:cs typeface="Tahoma" pitchFamily="34" charset="0"/>
              </a:rPr>
              <a:t>	</a:t>
            </a:r>
            <a:r>
              <a:rPr lang="hu-HU" altLang="hu-HU" sz="1600" dirty="0" smtClean="0">
                <a:solidFill>
                  <a:srgbClr val="CC0000"/>
                </a:solidFill>
                <a:latin typeface="Tahoma" panose="020B0604030504040204" pitchFamily="34" charset="0"/>
                <a:ea typeface="Tahoma" panose="020B0604030504040204" pitchFamily="34" charset="0"/>
                <a:cs typeface="Tahoma" panose="020B0604030504040204" pitchFamily="34" charset="0"/>
              </a:rPr>
              <a:t>►</a:t>
            </a:r>
            <a:r>
              <a:rPr lang="hu-HU" altLang="hu-HU" sz="2100" dirty="0" smtClean="0">
                <a:solidFill>
                  <a:srgbClr val="008000"/>
                </a:solidFill>
                <a:latin typeface="Tahoma" pitchFamily="34" charset="0"/>
                <a:cs typeface="Tahoma" pitchFamily="34" charset="0"/>
              </a:rPr>
              <a:t>az erdőgazdálkodó beleegyezésével egyéb erdei úton szabad.</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	(2) - (3) Erdőben erdészeti </a:t>
            </a:r>
            <a:r>
              <a:rPr lang="hu-HU" altLang="hu-HU" sz="2100" dirty="0" err="1" smtClean="0">
                <a:solidFill>
                  <a:srgbClr val="008000"/>
                </a:solidFill>
                <a:latin typeface="Tahoma" pitchFamily="34" charset="0"/>
                <a:cs typeface="Tahoma" pitchFamily="34" charset="0"/>
              </a:rPr>
              <a:t>feltáróhálózat</a:t>
            </a:r>
            <a:r>
              <a:rPr lang="hu-HU" altLang="hu-HU" sz="2100" dirty="0" smtClean="0">
                <a:solidFill>
                  <a:srgbClr val="008000"/>
                </a:solidFill>
                <a:latin typeface="Tahoma" pitchFamily="34" charset="0"/>
                <a:cs typeface="Tahoma" pitchFamily="34" charset="0"/>
              </a:rPr>
              <a:t> részét képező </a:t>
            </a:r>
            <a:r>
              <a:rPr lang="hu-HU" altLang="hu-HU" sz="2100" u="sng" dirty="0" smtClean="0">
                <a:solidFill>
                  <a:srgbClr val="008000"/>
                </a:solidFill>
                <a:latin typeface="Tahoma" pitchFamily="34" charset="0"/>
                <a:cs typeface="Tahoma" pitchFamily="34" charset="0"/>
              </a:rPr>
              <a:t>utat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u="sng" dirty="0" smtClean="0">
                <a:solidFill>
                  <a:srgbClr val="008000"/>
                </a:solidFill>
                <a:latin typeface="Tahoma" pitchFamily="34" charset="0"/>
                <a:cs typeface="Tahoma" pitchFamily="34" charset="0"/>
              </a:rPr>
              <a:t>járműközlekedésre</a:t>
            </a:r>
            <a:r>
              <a:rPr lang="hu-HU" altLang="hu-HU" sz="2100" dirty="0" smtClean="0">
                <a:solidFill>
                  <a:srgbClr val="008000"/>
                </a:solidFill>
                <a:latin typeface="Tahoma" pitchFamily="34" charset="0"/>
                <a:cs typeface="Tahoma" pitchFamily="34" charset="0"/>
              </a:rPr>
              <a:t> az erdőgazdálkodó javaslata alapján vagy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harmadik fél kezdeményezése esetén az erdőgazdálkodó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egyetértésével </a:t>
            </a:r>
            <a:r>
              <a:rPr lang="hu-HU" altLang="hu-HU" sz="2100" b="1" dirty="0" smtClean="0">
                <a:solidFill>
                  <a:srgbClr val="CC0000"/>
                </a:solidFill>
                <a:latin typeface="Tahoma" pitchFamily="34" charset="0"/>
                <a:cs typeface="Tahoma" pitchFamily="34" charset="0"/>
              </a:rPr>
              <a:t>az erdészeti hatóság jelöl ki</a:t>
            </a:r>
            <a:r>
              <a:rPr lang="hu-HU" altLang="hu-HU" sz="2100" dirty="0" smtClean="0">
                <a:solidFill>
                  <a:srgbClr val="008000"/>
                </a:solidFill>
                <a:latin typeface="Tahoma" pitchFamily="34" charset="0"/>
                <a:cs typeface="Tahoma" pitchFamily="34" charset="0"/>
              </a:rPr>
              <a:t> úgy, hogy a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kijelölést az út műszaki tulajdonságaihoz igazodva egyes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járműfajtákra korlátozhatja.</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(4) Az erdőben járműközlekedésre kijelölt utat mindenki </a:t>
            </a:r>
            <a:r>
              <a:rPr lang="hu-HU" altLang="hu-HU" sz="2100" b="1" dirty="0" smtClean="0">
                <a:solidFill>
                  <a:srgbClr val="CC0000"/>
                </a:solidFill>
                <a:latin typeface="Tahoma" pitchFamily="34" charset="0"/>
                <a:cs typeface="Tahoma" pitchFamily="34" charset="0"/>
              </a:rPr>
              <a:t>saját </a:t>
            </a:r>
          </a:p>
          <a:p>
            <a:pPr eaLnBrk="1" hangingPunct="1">
              <a:lnSpc>
                <a:spcPct val="80000"/>
              </a:lnSpc>
              <a:buFontTx/>
              <a:buNone/>
            </a:pPr>
            <a:r>
              <a:rPr lang="hu-HU" altLang="hu-HU" sz="2100" b="1" dirty="0">
                <a:solidFill>
                  <a:srgbClr val="CC0000"/>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felelősségére</a:t>
            </a:r>
            <a:r>
              <a:rPr lang="hu-HU" altLang="hu-HU" sz="2100" dirty="0" smtClean="0">
                <a:solidFill>
                  <a:srgbClr val="008000"/>
                </a:solidFill>
                <a:latin typeface="Tahoma" pitchFamily="34" charset="0"/>
                <a:cs typeface="Tahoma" pitchFamily="34" charset="0"/>
              </a:rPr>
              <a:t> veheti igénybe.</a:t>
            </a:r>
          </a:p>
          <a:p>
            <a:pPr eaLnBrk="1" hangingPunct="1">
              <a:lnSpc>
                <a:spcPct val="80000"/>
              </a:lnSpc>
              <a:buFontTx/>
              <a:buNone/>
            </a:pPr>
            <a:endParaRPr lang="hu-HU" altLang="hu-HU" sz="2400" dirty="0" smtClean="0">
              <a:solidFill>
                <a:srgbClr val="339933"/>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endParaRPr lang="hu-HU" altLang="hu-HU" dirty="0" smtClean="0">
              <a:solidFill>
                <a:srgbClr val="008000"/>
              </a:solidFill>
            </a:endParaRPr>
          </a:p>
        </p:txBody>
      </p:sp>
      <p:sp>
        <p:nvSpPr>
          <p:cNvPr id="429059" name="Rectangle 3"/>
          <p:cNvSpPr>
            <a:spLocks noGrp="1" noChangeArrowheads="1"/>
          </p:cNvSpPr>
          <p:nvPr>
            <p:ph type="body" idx="1"/>
          </p:nvPr>
        </p:nvSpPr>
        <p:spPr>
          <a:xfrm>
            <a:off x="457200" y="1124744"/>
            <a:ext cx="8229600" cy="5001419"/>
          </a:xfrm>
        </p:spPr>
        <p:txBody>
          <a:bodyPr/>
          <a:lstStyle/>
          <a:p>
            <a:pPr eaLnBrk="1" hangingPunct="1">
              <a:lnSpc>
                <a:spcPct val="80000"/>
              </a:lnSpc>
              <a:buFontTx/>
              <a:buNone/>
            </a:pPr>
            <a:r>
              <a:rPr lang="hu-HU" altLang="hu-HU" sz="2100" b="1" dirty="0" err="1" smtClean="0">
                <a:solidFill>
                  <a:srgbClr val="008000"/>
                </a:solidFill>
                <a:latin typeface="Tahoma" pitchFamily="34" charset="0"/>
                <a:cs typeface="Tahoma" pitchFamily="34" charset="0"/>
              </a:rPr>
              <a:t>Evt</a:t>
            </a:r>
            <a:r>
              <a:rPr lang="hu-HU" altLang="hu-HU" sz="2100" b="1" dirty="0" smtClean="0">
                <a:solidFill>
                  <a:srgbClr val="008000"/>
                </a:solidFill>
                <a:latin typeface="Tahoma" pitchFamily="34" charset="0"/>
                <a:cs typeface="Tahoma" pitchFamily="34" charset="0"/>
              </a:rPr>
              <a:t>. 94. §</a:t>
            </a:r>
            <a:r>
              <a:rPr lang="hu-HU" altLang="hu-HU" sz="2100" dirty="0" smtClean="0">
                <a:solidFill>
                  <a:srgbClr val="008000"/>
                </a:solidFill>
                <a:latin typeface="Tahoma" pitchFamily="34" charset="0"/>
                <a:cs typeface="Tahoma" pitchFamily="34" charset="0"/>
              </a:rPr>
              <a:t> (1) </a:t>
            </a:r>
            <a:r>
              <a:rPr lang="hu-HU" altLang="hu-HU" sz="2100" b="1" dirty="0" smtClean="0">
                <a:solidFill>
                  <a:srgbClr val="008000"/>
                </a:solidFill>
                <a:latin typeface="Tahoma" pitchFamily="34" charset="0"/>
                <a:cs typeface="Tahoma" pitchFamily="34" charset="0"/>
              </a:rPr>
              <a:t>Az erdőgazdálkodó</a:t>
            </a:r>
            <a:r>
              <a:rPr lang="hu-HU" altLang="hu-HU" sz="2100" dirty="0" smtClean="0">
                <a:solidFill>
                  <a:srgbClr val="008000"/>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átmenetileg korlátozhatja</a:t>
            </a:r>
            <a:r>
              <a:rPr lang="hu-HU" altLang="hu-HU" sz="2100" dirty="0" smtClean="0">
                <a:solidFill>
                  <a:srgbClr val="008000"/>
                </a:solidFill>
                <a:latin typeface="Tahoma" pitchFamily="34" charset="0"/>
                <a:cs typeface="Tahoma" pitchFamily="34" charset="0"/>
              </a:rPr>
              <a: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és feltételhez köthet</a:t>
            </a:r>
            <a:r>
              <a:rPr lang="hu-HU" altLang="hu-HU" sz="2100" u="sng" dirty="0" smtClean="0">
                <a:solidFill>
                  <a:srgbClr val="008000"/>
                </a:solidFill>
                <a:latin typeface="Tahoma" pitchFamily="34" charset="0"/>
                <a:cs typeface="Tahoma" pitchFamily="34" charset="0"/>
              </a:rPr>
              <a:t>i</a:t>
            </a:r>
            <a:r>
              <a:rPr lang="hu-HU" altLang="hu-HU" sz="2100" dirty="0" smtClean="0">
                <a:solidFill>
                  <a:srgbClr val="008000"/>
                </a:solidFill>
                <a:latin typeface="Tahoma" pitchFamily="34" charset="0"/>
                <a:cs typeface="Tahoma" pitchFamily="34" charset="0"/>
              </a:rPr>
              <a:t> az erdő egyes részeinek látogatását,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amennyiben az ott-tartózkodás</a:t>
            </a:r>
            <a:endParaRPr lang="hu-HU" altLang="hu-HU" sz="2100" i="1"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i="1" dirty="0" smtClean="0">
                <a:solidFill>
                  <a:srgbClr val="008000"/>
                </a:solidFill>
                <a:latin typeface="Tahoma" pitchFamily="34" charset="0"/>
                <a:cs typeface="Tahoma" pitchFamily="34" charset="0"/>
              </a:rPr>
              <a:t>	a)</a:t>
            </a:r>
            <a:r>
              <a:rPr lang="hu-HU" altLang="hu-HU" sz="2100" dirty="0" smtClean="0">
                <a:solidFill>
                  <a:srgbClr val="008000"/>
                </a:solidFill>
                <a:latin typeface="Tahoma" pitchFamily="34" charset="0"/>
                <a:cs typeface="Tahoma" pitchFamily="34" charset="0"/>
              </a:rPr>
              <a:t> életet vagy testi épséget veszélyezteti, vagy</a:t>
            </a:r>
            <a:endParaRPr lang="hu-HU" altLang="hu-HU" sz="2100" i="1"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i="1" dirty="0" smtClean="0">
                <a:solidFill>
                  <a:srgbClr val="008000"/>
                </a:solidFill>
                <a:latin typeface="Tahoma" pitchFamily="34" charset="0"/>
                <a:cs typeface="Tahoma" pitchFamily="34" charset="0"/>
              </a:rPr>
              <a:t>	b)</a:t>
            </a:r>
            <a:r>
              <a:rPr lang="hu-HU" altLang="hu-HU" sz="2100" dirty="0" smtClean="0">
                <a:solidFill>
                  <a:srgbClr val="008000"/>
                </a:solidFill>
                <a:latin typeface="Tahoma" pitchFamily="34" charset="0"/>
                <a:cs typeface="Tahoma" pitchFamily="34" charset="0"/>
              </a:rPr>
              <a:t> az egyes erdőgazdálkodási munkák végzését veszélyezteti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vagy akadályozza.</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(2) A vadászat időtartamára </a:t>
            </a:r>
            <a:r>
              <a:rPr lang="hu-HU" altLang="hu-HU" sz="2100" b="1" dirty="0" smtClean="0">
                <a:solidFill>
                  <a:srgbClr val="008000"/>
                </a:solidFill>
                <a:latin typeface="Tahoma" pitchFamily="34" charset="0"/>
                <a:cs typeface="Tahoma" pitchFamily="34" charset="0"/>
              </a:rPr>
              <a:t>a vadászatra jogosult</a:t>
            </a:r>
            <a:r>
              <a:rPr lang="hu-HU" altLang="hu-HU" sz="2100" dirty="0" smtClean="0">
                <a:solidFill>
                  <a:srgbClr val="008000"/>
                </a:solidFill>
                <a:latin typeface="Tahoma" pitchFamily="34" charset="0"/>
                <a:cs typeface="Tahoma" pitchFamily="34" charset="0"/>
              </a:rPr>
              <a:t> az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erdőgazdálkodó hozzájárulásával </a:t>
            </a:r>
            <a:r>
              <a:rPr lang="hu-HU" altLang="hu-HU" sz="2100" b="1" dirty="0" smtClean="0">
                <a:solidFill>
                  <a:srgbClr val="CC0000"/>
                </a:solidFill>
                <a:latin typeface="Tahoma" pitchFamily="34" charset="0"/>
                <a:cs typeface="Tahoma" pitchFamily="34" charset="0"/>
              </a:rPr>
              <a:t>átmenetileg korlátozhatja</a:t>
            </a:r>
            <a:r>
              <a:rPr lang="hu-HU" altLang="hu-HU" sz="2100" dirty="0" smtClean="0">
                <a:solidFill>
                  <a:srgbClr val="008000"/>
                </a:solidFill>
                <a:latin typeface="Tahoma" pitchFamily="34" charset="0"/>
                <a:cs typeface="Tahoma" pitchFamily="34" charset="0"/>
              </a:rPr>
              <a: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az erdő egyes részeinek a látogatását.</a:t>
            </a: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b="1" dirty="0" err="1" smtClean="0">
                <a:solidFill>
                  <a:srgbClr val="008000"/>
                </a:solidFill>
                <a:latin typeface="Tahoma" pitchFamily="34" charset="0"/>
                <a:cs typeface="Tahoma" pitchFamily="34" charset="0"/>
              </a:rPr>
              <a:t>Evt</a:t>
            </a:r>
            <a:r>
              <a:rPr lang="hu-HU" altLang="hu-HU" sz="2100" b="1" dirty="0" smtClean="0">
                <a:solidFill>
                  <a:srgbClr val="008000"/>
                </a:solidFill>
                <a:latin typeface="Tahoma" pitchFamily="34" charset="0"/>
                <a:cs typeface="Tahoma" pitchFamily="34" charset="0"/>
              </a:rPr>
              <a:t>. 95. §</a:t>
            </a:r>
            <a:r>
              <a:rPr lang="hu-HU" altLang="hu-HU" sz="2100" dirty="0" smtClean="0">
                <a:solidFill>
                  <a:srgbClr val="008000"/>
                </a:solidFill>
                <a:latin typeface="Tahoma" pitchFamily="34" charset="0"/>
                <a:cs typeface="Tahoma" pitchFamily="34" charset="0"/>
              </a:rPr>
              <a:t> (</a:t>
            </a:r>
            <a:r>
              <a:rPr lang="hu-HU" altLang="hu-HU" sz="2100" dirty="0">
                <a:solidFill>
                  <a:srgbClr val="008000"/>
                </a:solidFill>
                <a:latin typeface="Tahoma" pitchFamily="34" charset="0"/>
                <a:cs typeface="Tahoma" pitchFamily="34" charset="0"/>
              </a:rPr>
              <a:t>3</a:t>
            </a:r>
            <a:r>
              <a:rPr lang="hu-HU" altLang="hu-HU" sz="2100" dirty="0" smtClean="0">
                <a:solidFill>
                  <a:srgbClr val="008000"/>
                </a:solidFill>
                <a:latin typeface="Tahoma" pitchFamily="34" charset="0"/>
                <a:cs typeface="Tahoma" pitchFamily="34" charset="0"/>
              </a:rPr>
              <a:t>) – (7) Az erdő egyes részei látogatásának </a:t>
            </a:r>
            <a:r>
              <a:rPr lang="hu-HU" altLang="hu-HU" sz="2100" u="sng" dirty="0" smtClean="0">
                <a:solidFill>
                  <a:srgbClr val="008000"/>
                </a:solidFill>
                <a:latin typeface="Tahoma" pitchFamily="34" charset="0"/>
                <a:cs typeface="Tahoma" pitchFamily="34" charset="0"/>
              </a:rPr>
              <a:t>egy </a:t>
            </a:r>
          </a:p>
          <a:p>
            <a:pPr eaLnBrk="1" hangingPunct="1">
              <a:lnSpc>
                <a:spcPct val="80000"/>
              </a:lnSpc>
              <a:buFontTx/>
              <a:buNone/>
            </a:pPr>
            <a:r>
              <a:rPr lang="hu-HU" altLang="hu-HU" sz="2100" dirty="0" smtClean="0">
                <a:solidFill>
                  <a:srgbClr val="008000"/>
                </a:solidFill>
                <a:latin typeface="Tahoma" pitchFamily="34" charset="0"/>
                <a:cs typeface="Tahoma" pitchFamily="34" charset="0"/>
              </a:rPr>
              <a:t>	</a:t>
            </a:r>
            <a:r>
              <a:rPr lang="hu-HU" altLang="hu-HU" sz="2100" u="sng" dirty="0" smtClean="0">
                <a:solidFill>
                  <a:srgbClr val="008000"/>
                </a:solidFill>
                <a:latin typeface="Tahoma" pitchFamily="34" charset="0"/>
                <a:cs typeface="Tahoma" pitchFamily="34" charset="0"/>
              </a:rPr>
              <a:t>hónapot meghaladó időtartamú korlátozását</a:t>
            </a:r>
            <a:r>
              <a:rPr lang="hu-HU" altLang="hu-HU" sz="2100" dirty="0" smtClean="0">
                <a:solidFill>
                  <a:srgbClr val="008000"/>
                </a:solidFill>
                <a:latin typeface="Tahoma" pitchFamily="34" charset="0"/>
                <a:cs typeface="Tahoma" pitchFamily="34" charset="0"/>
              </a:rPr>
              <a:t>, vagy két hónapon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belüli ismételt korlátozást az erdőgazdálkodó köteles előzetesen </a:t>
            </a:r>
          </a:p>
          <a:p>
            <a:pPr eaLnBrk="1" hangingPunct="1">
              <a:lnSpc>
                <a:spcPct val="80000"/>
              </a:lnSpc>
              <a:buFontTx/>
              <a:buNone/>
            </a:pPr>
            <a:r>
              <a:rPr lang="hu-HU" altLang="hu-HU" sz="2100" dirty="0" smtClean="0">
                <a:solidFill>
                  <a:srgbClr val="008000"/>
                </a:solidFill>
                <a:latin typeface="Tahoma" pitchFamily="34" charset="0"/>
                <a:cs typeface="Tahoma" pitchFamily="34" charset="0"/>
              </a:rPr>
              <a:t>	bejelenteni az erdészeti hatóságnak. </a:t>
            </a:r>
          </a:p>
          <a:p>
            <a:pPr eaLnBrk="1" hangingPunct="1">
              <a:lnSpc>
                <a:spcPct val="80000"/>
              </a:lnSpc>
              <a:buFontTx/>
              <a:buNone/>
            </a:pPr>
            <a:r>
              <a:rPr lang="hu-HU" altLang="hu-HU" sz="2100" dirty="0" smtClean="0">
                <a:solidFill>
                  <a:srgbClr val="008000"/>
                </a:solidFill>
                <a:latin typeface="Tahoma" pitchFamily="34" charset="0"/>
                <a:cs typeface="Tahoma" pitchFamily="34" charset="0"/>
              </a:rPr>
              <a:t>	A korlátozás a 6 hónap időtartamot nem haladhatja meg.</a:t>
            </a: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30083" name="Rectangle 3"/>
          <p:cNvSpPr>
            <a:spLocks noGrp="1" noChangeArrowheads="1"/>
          </p:cNvSpPr>
          <p:nvPr>
            <p:ph type="body" idx="1"/>
          </p:nvPr>
        </p:nvSpPr>
        <p:spPr>
          <a:xfrm>
            <a:off x="457200" y="1124744"/>
            <a:ext cx="8229600" cy="5001419"/>
          </a:xfrm>
        </p:spPr>
        <p:txBody>
          <a:bodyPr/>
          <a:lstStyle/>
          <a:p>
            <a:pPr eaLnBrk="1" hangingPunct="1">
              <a:lnSpc>
                <a:spcPct val="90000"/>
              </a:lnSpc>
              <a:buFontTx/>
              <a:buNone/>
            </a:pPr>
            <a:r>
              <a:rPr lang="hu-HU" altLang="hu-HU" sz="2300" b="1" dirty="0" smtClean="0">
                <a:solidFill>
                  <a:srgbClr val="CC0000"/>
                </a:solidFill>
                <a:latin typeface="Tahoma" pitchFamily="34" charset="0"/>
                <a:cs typeface="Tahoma" pitchFamily="34" charset="0"/>
              </a:rPr>
              <a:t>Az erdőgazdálkodó hozzájárulása szükséges</a:t>
            </a:r>
            <a:r>
              <a:rPr lang="hu-HU" altLang="hu-HU" sz="2300" dirty="0" smtClean="0">
                <a:latin typeface="Tahoma" pitchFamily="34" charset="0"/>
                <a:cs typeface="Tahoma" pitchFamily="34" charset="0"/>
              </a:rPr>
              <a:t> </a:t>
            </a:r>
          </a:p>
          <a:p>
            <a:pPr eaLnBrk="1" hangingPunct="1">
              <a:lnSpc>
                <a:spcPct val="90000"/>
              </a:lnSpc>
              <a:buFontTx/>
              <a:buNone/>
            </a:pPr>
            <a:r>
              <a:rPr lang="hu-HU" altLang="hu-HU" sz="2300" dirty="0" smtClean="0">
                <a:solidFill>
                  <a:srgbClr val="008000"/>
                </a:solidFill>
                <a:latin typeface="Tahoma" pitchFamily="34" charset="0"/>
                <a:cs typeface="Tahoma" pitchFamily="34" charset="0"/>
              </a:rPr>
              <a:t>/</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93.§/:</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24 órán túli üdülés, sportolás, táborozás, sátorverés,</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turistaútvonal kijelölés,</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turisztikai berendezés építés, fenntartás,</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ideiglenes árusítóhely üzemeltetés,</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b="1" dirty="0" smtClean="0">
                <a:solidFill>
                  <a:srgbClr val="008000"/>
                </a:solidFill>
                <a:latin typeface="Tahoma" pitchFamily="34" charset="0"/>
                <a:cs typeface="Tahoma" pitchFamily="34" charset="0"/>
              </a:rPr>
              <a:t> </a:t>
            </a:r>
            <a:r>
              <a:rPr lang="hu-HU" altLang="hu-HU" sz="2300" dirty="0" smtClean="0">
                <a:solidFill>
                  <a:srgbClr val="008000"/>
                </a:solidFill>
                <a:latin typeface="Tahoma" pitchFamily="34" charset="0"/>
                <a:cs typeface="Tahoma" pitchFamily="34" charset="0"/>
              </a:rPr>
              <a:t>sportverseny rendezés,</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jel, mérő- vagy gyűjtőeszköz elhelyezés, talajminta-vétel.</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Az erdészeti hatóság engedélye szükséges </a:t>
            </a:r>
          </a:p>
          <a:p>
            <a:pPr eaLnBrk="1" hangingPunct="1">
              <a:lnSpc>
                <a:spcPct val="90000"/>
              </a:lnSpc>
              <a:buFontTx/>
              <a:buNone/>
            </a:pPr>
            <a:r>
              <a:rPr lang="hu-HU" altLang="hu-HU" sz="2300" dirty="0" smtClean="0">
                <a:solidFill>
                  <a:srgbClr val="008000"/>
                </a:solidFill>
                <a:latin typeface="Tahoma" pitchFamily="34" charset="0"/>
                <a:cs typeface="Tahoma" pitchFamily="34" charset="0"/>
              </a:rPr>
              <a:t>/</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93. §(2)/: </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lovas és technikai sportverseny rendezés.</a:t>
            </a:r>
          </a:p>
          <a:p>
            <a:pPr eaLnBrk="1" hangingPunct="1">
              <a:lnSpc>
                <a:spcPct val="90000"/>
              </a:lnSpc>
              <a:buFontTx/>
              <a:buNone/>
            </a:pPr>
            <a:endParaRPr lang="hu-HU" altLang="hu-HU" sz="2400" u="sng" dirty="0" smtClean="0"/>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31107" name="Rectangle 3"/>
          <p:cNvSpPr>
            <a:spLocks noGrp="1" noChangeArrowheads="1"/>
          </p:cNvSpPr>
          <p:nvPr>
            <p:ph type="body" idx="1"/>
          </p:nvPr>
        </p:nvSpPr>
        <p:spPr>
          <a:xfrm>
            <a:off x="457200" y="1052736"/>
            <a:ext cx="8229600" cy="5073427"/>
          </a:xfrm>
        </p:spPr>
        <p:txBody>
          <a:bodyPr/>
          <a:lstStyle/>
          <a:p>
            <a:pPr eaLnBrk="1" hangingPunct="1">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Az erdőben kutatási, felmérési tevékenységet az </a:t>
            </a:r>
          </a:p>
          <a:p>
            <a:pPr eaLnBrk="1" hangingPunct="1">
              <a:buFontTx/>
              <a:buNone/>
            </a:pPr>
            <a:r>
              <a:rPr lang="hu-HU" altLang="hu-HU" sz="2300" dirty="0" smtClean="0">
                <a:solidFill>
                  <a:srgbClr val="008000"/>
                </a:solidFill>
                <a:latin typeface="Tahoma" pitchFamily="34" charset="0"/>
                <a:cs typeface="Tahoma" pitchFamily="34" charset="0"/>
              </a:rPr>
              <a:t>erdőgazdálkodónak be kell jelenteni /</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93. § (5)/.</a:t>
            </a:r>
          </a:p>
          <a:p>
            <a:pPr marL="0" indent="0" eaLnBrk="1" hangingPunct="1">
              <a:buNone/>
            </a:pPr>
            <a:endParaRPr lang="hu-HU" altLang="hu-HU" sz="1000" dirty="0" smtClean="0">
              <a:solidFill>
                <a:srgbClr val="008000"/>
              </a:solidFill>
              <a:latin typeface="Tahoma" pitchFamily="34" charset="0"/>
              <a:cs typeface="Tahoma" pitchFamily="34" charset="0"/>
            </a:endParaRPr>
          </a:p>
          <a:p>
            <a:pPr marL="0" indent="0" eaLnBrk="1" hangingPunct="1">
              <a:buNone/>
            </a:pPr>
            <a:r>
              <a:rPr lang="hu-HU" altLang="hu-HU" sz="2300" b="1" dirty="0" smtClean="0">
                <a:solidFill>
                  <a:srgbClr val="CC0000"/>
                </a:solidFill>
                <a:latin typeface="Tahoma" pitchFamily="34" charset="0"/>
                <a:cs typeface="Tahoma" pitchFamily="34" charset="0"/>
              </a:rPr>
              <a:t>-</a:t>
            </a:r>
            <a:r>
              <a:rPr lang="hu-HU" altLang="hu-HU" sz="2300" b="1" dirty="0" smtClean="0">
                <a:solidFill>
                  <a:srgbClr val="008000"/>
                </a:solidFill>
                <a:latin typeface="Tahoma" pitchFamily="34" charset="0"/>
                <a:cs typeface="Tahoma" pitchFamily="34" charset="0"/>
              </a:rPr>
              <a:t> </a:t>
            </a:r>
            <a:r>
              <a:rPr lang="hu-HU" altLang="hu-HU" sz="2300" dirty="0" smtClean="0">
                <a:solidFill>
                  <a:srgbClr val="008000"/>
                </a:solidFill>
                <a:latin typeface="Tahoma" pitchFamily="34" charset="0"/>
                <a:cs typeface="Tahoma" pitchFamily="34" charset="0"/>
              </a:rPr>
              <a:t>Turista útvonalat jól láthatóan, az </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végrehajtására </a:t>
            </a:r>
          </a:p>
          <a:p>
            <a:pPr marL="0" indent="0" eaLnBrk="1" hangingPunct="1">
              <a:buNone/>
            </a:pPr>
            <a:r>
              <a:rPr lang="hu-HU" altLang="hu-HU" sz="2300" dirty="0" smtClean="0">
                <a:solidFill>
                  <a:srgbClr val="008000"/>
                </a:solidFill>
                <a:latin typeface="Tahoma" pitchFamily="34" charset="0"/>
                <a:cs typeface="Tahoma" pitchFamily="34" charset="0"/>
              </a:rPr>
              <a:t>kiadott </a:t>
            </a:r>
            <a:r>
              <a:rPr lang="hu-HU" altLang="hu-HU" sz="2300" u="sng" dirty="0" smtClean="0">
                <a:solidFill>
                  <a:srgbClr val="008000"/>
                </a:solidFill>
                <a:latin typeface="Tahoma" pitchFamily="34" charset="0"/>
                <a:cs typeface="Tahoma" pitchFamily="34" charset="0"/>
              </a:rPr>
              <a:t>jogszabály szerinti jelzéssel</a:t>
            </a:r>
            <a:r>
              <a:rPr lang="hu-HU" altLang="hu-HU" sz="2300" dirty="0" smtClean="0">
                <a:solidFill>
                  <a:srgbClr val="008000"/>
                </a:solidFill>
                <a:latin typeface="Tahoma" pitchFamily="34" charset="0"/>
                <a:cs typeface="Tahoma" pitchFamily="34" charset="0"/>
              </a:rPr>
              <a:t> kell megjelölni, és    </a:t>
            </a:r>
          </a:p>
          <a:p>
            <a:pPr marL="0" indent="0" eaLnBrk="1" hangingPunct="1">
              <a:buNone/>
            </a:pPr>
            <a:r>
              <a:rPr lang="hu-HU" altLang="hu-HU" sz="2300" dirty="0" smtClean="0">
                <a:solidFill>
                  <a:srgbClr val="008000"/>
                </a:solidFill>
                <a:latin typeface="Tahoma" pitchFamily="34" charset="0"/>
                <a:cs typeface="Tahoma" pitchFamily="34" charset="0"/>
              </a:rPr>
              <a:t>nyilván kell tartani /</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93. § (6)/</a:t>
            </a:r>
          </a:p>
          <a:p>
            <a:pPr eaLnBrk="1" hangingPunct="1">
              <a:buFontTx/>
              <a:buNone/>
            </a:pPr>
            <a:endParaRPr lang="hu-HU" altLang="hu-HU" sz="1000" dirty="0" smtClean="0">
              <a:solidFill>
                <a:srgbClr val="008000"/>
              </a:solidFill>
              <a:latin typeface="Tahoma" pitchFamily="34" charset="0"/>
              <a:cs typeface="Tahoma" pitchFamily="34" charset="0"/>
            </a:endParaRPr>
          </a:p>
          <a:p>
            <a:pPr eaLnBrk="1" hangingPunct="1">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Az erdő látogatásának korlátozását a helyben szokásos </a:t>
            </a:r>
          </a:p>
          <a:p>
            <a:pPr eaLnBrk="1" hangingPunct="1">
              <a:buFontTx/>
              <a:buNone/>
            </a:pPr>
            <a:r>
              <a:rPr lang="hu-HU" altLang="hu-HU" sz="2300" dirty="0" smtClean="0">
                <a:solidFill>
                  <a:srgbClr val="008000"/>
                </a:solidFill>
                <a:latin typeface="Tahoma" pitchFamily="34" charset="0"/>
                <a:cs typeface="Tahoma" pitchFamily="34" charset="0"/>
              </a:rPr>
              <a:t>módon </a:t>
            </a:r>
            <a:r>
              <a:rPr lang="hu-HU" altLang="hu-HU" sz="2300" u="sng" dirty="0" smtClean="0">
                <a:solidFill>
                  <a:srgbClr val="008000"/>
                </a:solidFill>
                <a:latin typeface="Tahoma" pitchFamily="34" charset="0"/>
                <a:cs typeface="Tahoma" pitchFamily="34" charset="0"/>
              </a:rPr>
              <a:t>ki kell hirdetni</a:t>
            </a:r>
            <a:r>
              <a:rPr lang="hu-HU" altLang="hu-HU" sz="2300" dirty="0" smtClean="0">
                <a:solidFill>
                  <a:srgbClr val="008000"/>
                </a:solidFill>
                <a:latin typeface="Tahoma" pitchFamily="34" charset="0"/>
                <a:cs typeface="Tahoma" pitchFamily="34" charset="0"/>
              </a:rPr>
              <a:t>, és figyelmeztető táblákat kell </a:t>
            </a:r>
          </a:p>
          <a:p>
            <a:pPr eaLnBrk="1" hangingPunct="1">
              <a:buFontTx/>
              <a:buNone/>
            </a:pPr>
            <a:r>
              <a:rPr lang="hu-HU" altLang="hu-HU" sz="2300" dirty="0" smtClean="0">
                <a:solidFill>
                  <a:srgbClr val="008000"/>
                </a:solidFill>
                <a:latin typeface="Tahoma" pitchFamily="34" charset="0"/>
                <a:cs typeface="Tahoma" pitchFamily="34" charset="0"/>
              </a:rPr>
              <a:t>kihelyezni /</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96. §/.</a:t>
            </a: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300" dirty="0" smtClean="0">
                <a:latin typeface="Tahoma" pitchFamily="34" charset="0"/>
                <a:cs typeface="Tahoma" pitchFamily="34" charset="0"/>
              </a:rPr>
              <a:t>Az erdő látogatásával összefüggésben lásd:</a:t>
            </a:r>
            <a:endParaRPr lang="hu-HU" altLang="hu-HU" sz="2300" dirty="0">
              <a:latin typeface="Tahoma" pitchFamily="34" charset="0"/>
              <a:cs typeface="Tahoma" pitchFamily="34" charset="0"/>
            </a:endParaRPr>
          </a:p>
          <a:p>
            <a:pPr eaLnBrk="1" hangingPunct="1">
              <a:buFontTx/>
              <a:buNone/>
            </a:pPr>
            <a:r>
              <a:rPr lang="hu-HU" altLang="hu-HU" sz="2300" b="1" dirty="0" smtClean="0">
                <a:solidFill>
                  <a:srgbClr val="008000"/>
                </a:solidFill>
                <a:latin typeface="Tahoma" pitchFamily="34" charset="0"/>
                <a:cs typeface="Tahoma" pitchFamily="34" charset="0"/>
              </a:rPr>
              <a:t>Erdőrendészeti</a:t>
            </a:r>
            <a:r>
              <a:rPr lang="hu-HU" altLang="hu-HU" sz="2300" dirty="0" smtClean="0">
                <a:latin typeface="Tahoma" pitchFamily="34" charset="0"/>
                <a:cs typeface="Tahoma" pitchFamily="34" charset="0"/>
              </a:rPr>
              <a:t> </a:t>
            </a:r>
            <a:r>
              <a:rPr lang="hu-HU" altLang="hu-HU" sz="2300" b="1" dirty="0" smtClean="0">
                <a:solidFill>
                  <a:srgbClr val="CC0000"/>
                </a:solidFill>
                <a:latin typeface="Tahoma" pitchFamily="34" charset="0"/>
                <a:cs typeface="Tahoma" pitchFamily="34" charset="0"/>
              </a:rPr>
              <a:t>szabálysértés</a:t>
            </a:r>
            <a:r>
              <a:rPr lang="hu-HU" altLang="hu-HU" sz="2300" dirty="0" smtClean="0">
                <a:latin typeface="Tahoma" pitchFamily="34" charset="0"/>
                <a:cs typeface="Tahoma" pitchFamily="34" charset="0"/>
              </a:rPr>
              <a:t> (</a:t>
            </a:r>
            <a:r>
              <a:rPr lang="hu-HU" altLang="hu-HU" sz="2300" dirty="0" err="1" smtClean="0">
                <a:latin typeface="Tahoma" pitchFamily="34" charset="0"/>
                <a:cs typeface="Tahoma" pitchFamily="34" charset="0"/>
              </a:rPr>
              <a:t>Szabstv</a:t>
            </a:r>
            <a:r>
              <a:rPr lang="hu-HU" altLang="hu-HU" sz="2300" dirty="0" smtClean="0">
                <a:latin typeface="Tahoma" pitchFamily="34" charset="0"/>
                <a:cs typeface="Tahoma" pitchFamily="34" charset="0"/>
              </a:rPr>
              <a:t>. 242. §)</a:t>
            </a:r>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a:xfrm>
            <a:off x="457200" y="0"/>
            <a:ext cx="8229600" cy="1484313"/>
          </a:xfrm>
        </p:spPr>
        <p:txBody>
          <a:bodyPr/>
          <a:lstStyle/>
          <a:p>
            <a:pPr algn="l" eaLnBrk="1" hangingPunct="1"/>
            <a:r>
              <a:rPr lang="hu-HU" altLang="hu-HU" sz="3300" b="1" dirty="0" smtClean="0">
                <a:solidFill>
                  <a:schemeClr val="tx1"/>
                </a:solidFill>
                <a:latin typeface="Tahoma" pitchFamily="34" charset="0"/>
                <a:cs typeface="Tahoma" pitchFamily="34" charset="0"/>
              </a:rPr>
              <a:t>X.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erdészeti munkák szakmai irányítása, az erdő őrzése</a:t>
            </a:r>
          </a:p>
        </p:txBody>
      </p:sp>
      <p:sp>
        <p:nvSpPr>
          <p:cNvPr id="432131" name="Rectangle 3"/>
          <p:cNvSpPr>
            <a:spLocks noGrp="1" noChangeArrowheads="1"/>
          </p:cNvSpPr>
          <p:nvPr>
            <p:ph type="body" idx="1"/>
          </p:nvPr>
        </p:nvSpPr>
        <p:spPr>
          <a:xfrm>
            <a:off x="457200" y="1600200"/>
            <a:ext cx="8229600" cy="4708525"/>
          </a:xfrm>
        </p:spPr>
        <p:txBody>
          <a:bodyPr/>
          <a:lstStyle/>
          <a:p>
            <a:pPr eaLnBrk="1" hangingPunct="1">
              <a:lnSpc>
                <a:spcPct val="80000"/>
              </a:lnSpc>
              <a:buFontTx/>
              <a:buNone/>
            </a:pPr>
            <a:endParaRPr lang="hu-HU" altLang="hu-HU" sz="1000" dirty="0" smtClean="0"/>
          </a:p>
          <a:p>
            <a:pPr eaLnBrk="1" hangingPunct="1">
              <a:lnSpc>
                <a:spcPct val="80000"/>
              </a:lnSpc>
              <a:buFontTx/>
              <a:buNone/>
            </a:pPr>
            <a:r>
              <a:rPr lang="hu-HU" altLang="hu-HU" sz="2300" dirty="0" smtClean="0">
                <a:latin typeface="Tahoma" pitchFamily="34" charset="0"/>
                <a:cs typeface="Tahoma" pitchFamily="34" charset="0"/>
              </a:rPr>
              <a:t>Az erdőgazdálkodó </a:t>
            </a:r>
            <a:r>
              <a:rPr lang="hu-HU" altLang="hu-HU" sz="2300" b="1" dirty="0" smtClean="0">
                <a:solidFill>
                  <a:srgbClr val="008000"/>
                </a:solidFill>
                <a:latin typeface="Tahoma" pitchFamily="34" charset="0"/>
                <a:cs typeface="Tahoma" pitchFamily="34" charset="0"/>
              </a:rPr>
              <a:t>jogosult erdészeti szakszemélyzetet </a:t>
            </a:r>
          </a:p>
          <a:p>
            <a:pPr eaLnBrk="1" hangingPunct="1">
              <a:lnSpc>
                <a:spcPct val="80000"/>
              </a:lnSpc>
              <a:buFontTx/>
              <a:buNone/>
            </a:pPr>
            <a:r>
              <a:rPr lang="hu-HU" altLang="hu-HU" sz="2300" b="1" dirty="0" smtClean="0">
                <a:solidFill>
                  <a:srgbClr val="008000"/>
                </a:solidFill>
                <a:latin typeface="Tahoma" pitchFamily="34" charset="0"/>
                <a:cs typeface="Tahoma" pitchFamily="34" charset="0"/>
              </a:rPr>
              <a:t>köteles alkalmazni,</a:t>
            </a:r>
            <a:r>
              <a:rPr lang="hu-HU" altLang="hu-HU" sz="2300" dirty="0" smtClean="0">
                <a:latin typeface="Tahoma" pitchFamily="34" charset="0"/>
                <a:cs typeface="Tahoma" pitchFamily="34" charset="0"/>
              </a:rPr>
              <a:t> kivéve, ha az erdőgazdálkodó </a:t>
            </a:r>
          </a:p>
          <a:p>
            <a:pPr eaLnBrk="1" hangingPunct="1">
              <a:lnSpc>
                <a:spcPct val="80000"/>
              </a:lnSpc>
              <a:buFontTx/>
              <a:buNone/>
            </a:pPr>
            <a:r>
              <a:rPr lang="hu-HU" altLang="hu-HU" sz="2300" dirty="0" smtClean="0">
                <a:latin typeface="Tahoma" pitchFamily="34" charset="0"/>
                <a:cs typeface="Tahoma" pitchFamily="34" charset="0"/>
              </a:rPr>
              <a:t>(gazdálkodó szervezet személyesen közreműködő tagja) </a:t>
            </a:r>
          </a:p>
          <a:p>
            <a:pPr eaLnBrk="1" hangingPunct="1">
              <a:lnSpc>
                <a:spcPct val="80000"/>
              </a:lnSpc>
              <a:buFontTx/>
              <a:buNone/>
            </a:pPr>
            <a:r>
              <a:rPr lang="hu-HU" altLang="hu-HU" sz="2300" dirty="0" smtClean="0">
                <a:latin typeface="Tahoma" pitchFamily="34" charset="0"/>
                <a:cs typeface="Tahoma" pitchFamily="34" charset="0"/>
              </a:rPr>
              <a:t>jogosult erdészeti szakszemélyzeti besorolással</a:t>
            </a:r>
            <a:r>
              <a:rPr lang="hu-HU" altLang="hu-HU" sz="2300" dirty="0">
                <a:latin typeface="Tahoma" pitchFamily="34" charset="0"/>
                <a:cs typeface="Tahoma" pitchFamily="34" charset="0"/>
              </a:rPr>
              <a:t> </a:t>
            </a:r>
            <a:r>
              <a:rPr lang="hu-HU" altLang="hu-HU" sz="2300" dirty="0" smtClean="0">
                <a:latin typeface="Tahoma" pitchFamily="34" charset="0"/>
                <a:cs typeface="Tahoma" pitchFamily="34" charset="0"/>
              </a:rPr>
              <a:t>szerepel a </a:t>
            </a:r>
          </a:p>
          <a:p>
            <a:pPr eaLnBrk="1" hangingPunct="1">
              <a:lnSpc>
                <a:spcPct val="80000"/>
              </a:lnSpc>
              <a:buFontTx/>
              <a:buNone/>
            </a:pPr>
            <a:r>
              <a:rPr lang="hu-HU" altLang="hu-HU" sz="2300" dirty="0" smtClean="0">
                <a:latin typeface="Tahoma" pitchFamily="34" charset="0"/>
                <a:cs typeface="Tahoma" pitchFamily="34" charset="0"/>
              </a:rPr>
              <a:t>szakszemélyzeti névjegyzékben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97. §/.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Az erdészeti hatóság </a:t>
            </a:r>
            <a:r>
              <a:rPr lang="hu-HU" altLang="hu-HU" sz="2300" u="sng" dirty="0" smtClean="0">
                <a:latin typeface="Tahoma" pitchFamily="34" charset="0"/>
                <a:cs typeface="Tahoma" pitchFamily="34" charset="0"/>
              </a:rPr>
              <a:t>az erdészeti munkák szakmai </a:t>
            </a:r>
          </a:p>
          <a:p>
            <a:pPr eaLnBrk="1" hangingPunct="1">
              <a:lnSpc>
                <a:spcPct val="80000"/>
              </a:lnSpc>
              <a:buFontTx/>
              <a:buNone/>
            </a:pPr>
            <a:r>
              <a:rPr lang="hu-HU" altLang="hu-HU" sz="2300" u="sng" dirty="0" smtClean="0">
                <a:latin typeface="Tahoma" pitchFamily="34" charset="0"/>
                <a:cs typeface="Tahoma" pitchFamily="34" charset="0"/>
              </a:rPr>
              <a:t>irányítására és az erdő őrzésére, valamint az erdőkezelésre  </a:t>
            </a:r>
          </a:p>
          <a:p>
            <a:pPr eaLnBrk="1" hangingPunct="1">
              <a:lnSpc>
                <a:spcPct val="80000"/>
              </a:lnSpc>
              <a:buFontTx/>
              <a:buNone/>
            </a:pPr>
            <a:r>
              <a:rPr lang="hu-HU" altLang="hu-HU" sz="2300" u="sng" dirty="0" smtClean="0">
                <a:latin typeface="Tahoma" pitchFamily="34" charset="0"/>
                <a:cs typeface="Tahoma" pitchFamily="34" charset="0"/>
              </a:rPr>
              <a:t>jogosult személyekről</a:t>
            </a:r>
            <a:r>
              <a:rPr lang="hu-HU" altLang="hu-HU" sz="2300" dirty="0" smtClean="0">
                <a:latin typeface="Tahoma" pitchFamily="34" charset="0"/>
                <a:cs typeface="Tahoma" pitchFamily="34" charset="0"/>
              </a:rPr>
              <a:t>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erdészeti szakirányítói névjegyzéket</a:t>
            </a:r>
            <a:r>
              <a:rPr lang="hu-HU" altLang="hu-HU" sz="2300" dirty="0" smtClean="0">
                <a:latin typeface="Tahoma" pitchFamily="34" charset="0"/>
                <a:cs typeface="Tahoma" pitchFamily="34" charset="0"/>
              </a:rPr>
              <a:t> vezet</a:t>
            </a:r>
            <a:r>
              <a:rPr lang="hu-HU" altLang="hu-HU" sz="2300" b="1" dirty="0" smtClean="0">
                <a:latin typeface="Tahoma" pitchFamily="34" charset="0"/>
                <a:cs typeface="Tahoma" pitchFamily="34" charset="0"/>
              </a:rPr>
              <a:t> </a:t>
            </a:r>
          </a:p>
          <a:p>
            <a:pPr eaLnBrk="1" hangingPunct="1">
              <a:lnSpc>
                <a:spcPct val="80000"/>
              </a:lnSpc>
              <a:buFontTx/>
              <a:buNone/>
            </a:pPr>
            <a:r>
              <a:rPr lang="hu-HU" altLang="hu-HU" sz="2300" dirty="0" smtClean="0">
                <a:latin typeface="Tahoma" pitchFamily="34" charset="0"/>
                <a:cs typeface="Tahoma" pitchFamily="34" charset="0"/>
              </a:rPr>
              <a:t>az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98. § (1) – (1e) bekezdései szerint.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Lásd: 71/2010. (V. 13.) FVM rendeletet is.</a:t>
            </a:r>
          </a:p>
          <a:p>
            <a:pPr eaLnBrk="1" hangingPunct="1">
              <a:lnSpc>
                <a:spcPct val="80000"/>
              </a:lnSpc>
              <a:buFontTx/>
              <a:buNone/>
            </a:pPr>
            <a:endParaRPr lang="hu-HU" altLang="hu-HU" sz="2300" dirty="0" smtClean="0"/>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hu-HU" altLang="hu-HU" sz="3500" b="1" smtClean="0">
                <a:solidFill>
                  <a:srgbClr val="0033CC"/>
                </a:solidFill>
                <a:latin typeface="Tahoma" pitchFamily="34" charset="0"/>
                <a:cs typeface="Tahoma" pitchFamily="34" charset="0"/>
              </a:rPr>
              <a:t>ÉLŐHELY,</a:t>
            </a:r>
            <a:br>
              <a:rPr lang="hu-HU" altLang="hu-HU" sz="3500" b="1" smtClean="0">
                <a:solidFill>
                  <a:srgbClr val="0033CC"/>
                </a:solidFill>
                <a:latin typeface="Tahoma" pitchFamily="34" charset="0"/>
                <a:cs typeface="Tahoma" pitchFamily="34" charset="0"/>
              </a:rPr>
            </a:br>
            <a:r>
              <a:rPr lang="hu-HU" altLang="hu-HU" sz="3500" b="1" smtClean="0">
                <a:solidFill>
                  <a:srgbClr val="0033CC"/>
                </a:solidFill>
                <a:latin typeface="Tahoma" pitchFamily="34" charset="0"/>
                <a:cs typeface="Tahoma" pitchFamily="34" charset="0"/>
              </a:rPr>
              <a:t> </a:t>
            </a:r>
            <a:r>
              <a:rPr lang="hu-HU" altLang="hu-HU" sz="3500" b="1" smtClean="0">
                <a:solidFill>
                  <a:srgbClr val="33CC33"/>
                </a:solidFill>
                <a:latin typeface="Tahoma" pitchFamily="34" charset="0"/>
                <a:cs typeface="Tahoma" pitchFamily="34" charset="0"/>
              </a:rPr>
              <a:t>ÉLETKÖZÖSSÉG (TÁRSULÁS)</a:t>
            </a:r>
          </a:p>
        </p:txBody>
      </p:sp>
      <p:sp>
        <p:nvSpPr>
          <p:cNvPr id="148483" name="Rectangle 3"/>
          <p:cNvSpPr>
            <a:spLocks noGrp="1" noChangeArrowheads="1"/>
          </p:cNvSpPr>
          <p:nvPr>
            <p:ph type="body" idx="1"/>
          </p:nvPr>
        </p:nvSpPr>
        <p:spPr/>
        <p:txBody>
          <a:bodyPr/>
          <a:lstStyle/>
          <a:p>
            <a:pPr eaLnBrk="1" hangingPunct="1">
              <a:lnSpc>
                <a:spcPct val="80000"/>
              </a:lnSpc>
              <a:buFontTx/>
              <a:buNone/>
            </a:pPr>
            <a:r>
              <a:rPr lang="hu-HU" altLang="hu-HU" sz="3000" b="1" u="sng" smtClean="0">
                <a:solidFill>
                  <a:srgbClr val="0033CC"/>
                </a:solidFill>
                <a:latin typeface="Tahoma" pitchFamily="34" charset="0"/>
                <a:cs typeface="Tahoma" pitchFamily="34" charset="0"/>
              </a:rPr>
              <a:t>Élőhely</a:t>
            </a:r>
            <a:r>
              <a:rPr lang="hu-HU" altLang="hu-HU" sz="3000" smtClean="0">
                <a:solidFill>
                  <a:srgbClr val="0033CC"/>
                </a:solidFill>
                <a:latin typeface="Tahoma" pitchFamily="34" charset="0"/>
                <a:cs typeface="Tahoma" pitchFamily="34" charset="0"/>
              </a:rPr>
              <a:t> </a:t>
            </a:r>
            <a:r>
              <a:rPr lang="hu-HU" altLang="hu-HU" sz="3000" smtClean="0">
                <a:latin typeface="Tahoma" pitchFamily="34" charset="0"/>
                <a:cs typeface="Tahoma" pitchFamily="34" charset="0"/>
              </a:rPr>
              <a:t>(Tvt. 4.§ i) pont)</a:t>
            </a:r>
            <a:r>
              <a:rPr lang="hu-HU" altLang="hu-HU" sz="3000" smtClean="0">
                <a:solidFill>
                  <a:srgbClr val="0033CC"/>
                </a:solidFill>
                <a:latin typeface="Tahoma" pitchFamily="34" charset="0"/>
                <a:cs typeface="Tahoma" pitchFamily="34" charset="0"/>
              </a:rPr>
              <a:t>:</a:t>
            </a:r>
          </a:p>
          <a:p>
            <a:pPr eaLnBrk="1" hangingPunct="1">
              <a:lnSpc>
                <a:spcPct val="80000"/>
              </a:lnSpc>
              <a:buFontTx/>
              <a:buNone/>
            </a:pPr>
            <a:r>
              <a:rPr lang="hu-HU" altLang="hu-HU" sz="2400" smtClean="0">
                <a:latin typeface="Tahoma" pitchFamily="34" charset="0"/>
                <a:cs typeface="Tahoma" pitchFamily="34" charset="0"/>
              </a:rPr>
              <a:t>	</a:t>
            </a:r>
            <a:r>
              <a:rPr lang="hu-HU" altLang="hu-HU" sz="2600" smtClean="0">
                <a:latin typeface="Tahoma" pitchFamily="34" charset="0"/>
                <a:cs typeface="Tahoma" pitchFamily="34" charset="0"/>
              </a:rPr>
              <a:t>az a meghatározható térbeli egység, ahol adott </a:t>
            </a:r>
            <a:r>
              <a:rPr lang="hu-HU" altLang="hu-HU" sz="2600" u="sng" smtClean="0">
                <a:latin typeface="Tahoma" pitchFamily="34" charset="0"/>
                <a:cs typeface="Tahoma" pitchFamily="34" charset="0"/>
              </a:rPr>
              <a:t>élő szervezet</a:t>
            </a:r>
            <a:r>
              <a:rPr lang="hu-HU" altLang="hu-HU" sz="2600" smtClean="0">
                <a:latin typeface="Tahoma" pitchFamily="34" charset="0"/>
                <a:cs typeface="Tahoma" pitchFamily="34" charset="0"/>
              </a:rPr>
              <a:t> és állománya (populáció), vagy élőlények </a:t>
            </a:r>
            <a:r>
              <a:rPr lang="hu-HU" altLang="hu-HU" sz="2600" u="sng" smtClean="0">
                <a:latin typeface="Tahoma" pitchFamily="34" charset="0"/>
                <a:cs typeface="Tahoma" pitchFamily="34" charset="0"/>
              </a:rPr>
              <a:t>életközössége</a:t>
            </a:r>
            <a:r>
              <a:rPr lang="hu-HU" altLang="hu-HU" sz="2600" smtClean="0">
                <a:latin typeface="Tahoma" pitchFamily="34" charset="0"/>
                <a:cs typeface="Tahoma" pitchFamily="34" charset="0"/>
              </a:rPr>
              <a:t> a természeti rendszerben előfordul, és a kialakulásához, fennmaradásához, szaporodásához szükséges környezeti feltételek adottak.</a:t>
            </a:r>
          </a:p>
          <a:p>
            <a:pPr eaLnBrk="1" hangingPunct="1">
              <a:lnSpc>
                <a:spcPct val="80000"/>
              </a:lnSpc>
              <a:buFontTx/>
              <a:buNone/>
            </a:pPr>
            <a:r>
              <a:rPr lang="hu-HU" altLang="hu-HU" sz="3000" b="1" u="sng" smtClean="0">
                <a:solidFill>
                  <a:srgbClr val="33CC33"/>
                </a:solidFill>
                <a:latin typeface="Tahoma" pitchFamily="34" charset="0"/>
                <a:cs typeface="Tahoma" pitchFamily="34" charset="0"/>
              </a:rPr>
              <a:t>Életközösség</a:t>
            </a:r>
            <a:r>
              <a:rPr lang="hu-HU" altLang="hu-HU" sz="3000" u="sng" smtClean="0">
                <a:solidFill>
                  <a:srgbClr val="33CC33"/>
                </a:solidFill>
                <a:latin typeface="Tahoma" pitchFamily="34" charset="0"/>
                <a:cs typeface="Tahoma" pitchFamily="34" charset="0"/>
              </a:rPr>
              <a:t> (társulás)</a:t>
            </a:r>
            <a:r>
              <a:rPr lang="hu-HU" altLang="hu-HU" sz="3000" b="1" smtClean="0">
                <a:solidFill>
                  <a:srgbClr val="33CC33"/>
                </a:solidFill>
                <a:latin typeface="Tahoma" pitchFamily="34" charset="0"/>
                <a:cs typeface="Tahoma" pitchFamily="34" charset="0"/>
              </a:rPr>
              <a:t> </a:t>
            </a:r>
            <a:r>
              <a:rPr lang="hu-HU" altLang="hu-HU" sz="3000" smtClean="0">
                <a:latin typeface="Tahoma" pitchFamily="34" charset="0"/>
                <a:cs typeface="Tahoma" pitchFamily="34" charset="0"/>
              </a:rPr>
              <a:t>(Tvt. 4. § k) pont):</a:t>
            </a:r>
          </a:p>
          <a:p>
            <a:pPr eaLnBrk="1" hangingPunct="1">
              <a:lnSpc>
                <a:spcPct val="80000"/>
              </a:lnSpc>
              <a:buFontTx/>
              <a:buNone/>
            </a:pPr>
            <a:r>
              <a:rPr lang="hu-HU" altLang="hu-HU" sz="2600" smtClean="0">
                <a:latin typeface="Tahoma" pitchFamily="34" charset="0"/>
                <a:cs typeface="Tahoma" pitchFamily="34" charset="0"/>
              </a:rPr>
              <a:t>	az élővilág egy meghatározott élőhelyen található olyan szerveződése, amelyben a különböző </a:t>
            </a:r>
            <a:r>
              <a:rPr lang="hu-HU" altLang="hu-HU" sz="2600" u="sng" smtClean="0">
                <a:latin typeface="Tahoma" pitchFamily="34" charset="0"/>
                <a:cs typeface="Tahoma" pitchFamily="34" charset="0"/>
              </a:rPr>
              <a:t>élő szervezetek</a:t>
            </a:r>
            <a:r>
              <a:rPr lang="hu-HU" altLang="hu-HU" sz="2600" smtClean="0">
                <a:latin typeface="Tahoma" pitchFamily="34" charset="0"/>
                <a:cs typeface="Tahoma" pitchFamily="34" charset="0"/>
              </a:rPr>
              <a:t> állományai meghatározott kapcsolatrendszerben élnek együtt.</a:t>
            </a:r>
          </a:p>
          <a:p>
            <a:pPr eaLnBrk="1" hangingPunct="1">
              <a:lnSpc>
                <a:spcPct val="80000"/>
              </a:lnSpc>
              <a:buFontTx/>
              <a:buNone/>
            </a:pPr>
            <a:endParaRPr lang="hu-HU" altLang="hu-HU" sz="2400" smtClean="0"/>
          </a:p>
        </p:txBody>
      </p:sp>
    </p:spTree>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457200" y="1"/>
            <a:ext cx="8229600" cy="1196751"/>
          </a:xfrm>
        </p:spPr>
        <p:txBody>
          <a:bodyPr/>
          <a:lstStyle/>
          <a:p>
            <a:pPr eaLnBrk="1" hangingPunct="1"/>
            <a:r>
              <a:rPr lang="hu-HU" altLang="hu-HU" sz="3300" b="1" dirty="0" smtClean="0">
                <a:solidFill>
                  <a:srgbClr val="008000"/>
                </a:solidFill>
                <a:latin typeface="Tahoma" pitchFamily="34" charset="0"/>
                <a:cs typeface="Tahoma" pitchFamily="34" charset="0"/>
              </a:rPr>
              <a:t>Az erdészeti munkák szakmai irányítása, az erdő őrzése</a:t>
            </a:r>
          </a:p>
        </p:txBody>
      </p:sp>
      <p:sp>
        <p:nvSpPr>
          <p:cNvPr id="433155" name="Rectangle 3"/>
          <p:cNvSpPr>
            <a:spLocks noGrp="1" noChangeArrowheads="1"/>
          </p:cNvSpPr>
          <p:nvPr>
            <p:ph type="body" idx="1"/>
          </p:nvPr>
        </p:nvSpPr>
        <p:spPr>
          <a:xfrm>
            <a:off x="468313" y="1412776"/>
            <a:ext cx="8208144" cy="4896543"/>
          </a:xfrm>
        </p:spPr>
        <p:txBody>
          <a:bodyPr/>
          <a:lstStyle/>
          <a:p>
            <a:pPr eaLnBrk="1" hangingPunct="1">
              <a:buFontTx/>
              <a:buNone/>
            </a:pPr>
            <a:r>
              <a:rPr lang="hu-HU" altLang="hu-HU" sz="2200" b="1" dirty="0" smtClean="0">
                <a:solidFill>
                  <a:srgbClr val="008000"/>
                </a:solidFill>
                <a:latin typeface="Tahoma" pitchFamily="34" charset="0"/>
                <a:cs typeface="Tahoma" pitchFamily="34" charset="0"/>
              </a:rPr>
              <a:t>Az erdészeti szakszemélyzet</a:t>
            </a:r>
            <a:r>
              <a:rPr lang="hu-HU" altLang="hu-HU" sz="2200" b="1" dirty="0" smtClean="0">
                <a:solidFill>
                  <a:srgbClr val="CC0000"/>
                </a:solidFill>
                <a:latin typeface="Tahoma" pitchFamily="34" charset="0"/>
                <a:cs typeface="Tahoma" pitchFamily="34" charset="0"/>
              </a:rPr>
              <a:t> </a:t>
            </a:r>
            <a:r>
              <a:rPr lang="hu-HU" altLang="hu-HU" sz="2200" dirty="0" smtClean="0">
                <a:latin typeface="Tahoma" pitchFamily="34" charset="0"/>
                <a:cs typeface="Tahoma" pitchFamily="34" charset="0"/>
              </a:rPr>
              <a:t>szakirányítási tevékenysége </a:t>
            </a:r>
          </a:p>
          <a:p>
            <a:pPr eaLnBrk="1" hangingPunct="1">
              <a:buFontTx/>
              <a:buNone/>
            </a:pPr>
            <a:r>
              <a:rPr lang="hu-HU" altLang="hu-HU" sz="2200" dirty="0" smtClean="0">
                <a:latin typeface="Tahoma" pitchFamily="34" charset="0"/>
                <a:cs typeface="Tahoma" pitchFamily="34" charset="0"/>
              </a:rPr>
              <a:t>során ellátja a jogszerű erdőgazdálkodási tevékenységek </a:t>
            </a:r>
          </a:p>
          <a:p>
            <a:pPr eaLnBrk="1" hangingPunct="1">
              <a:buFontTx/>
              <a:buNone/>
            </a:pPr>
            <a:r>
              <a:rPr lang="hu-HU" altLang="hu-HU" sz="2200" dirty="0" smtClean="0">
                <a:latin typeface="Tahoma" pitchFamily="34" charset="0"/>
                <a:cs typeface="Tahoma" pitchFamily="34" charset="0"/>
              </a:rPr>
              <a:t>szakmai irányítását és közreműködik az erdőt veszélyeztető </a:t>
            </a:r>
          </a:p>
          <a:p>
            <a:pPr eaLnBrk="1" hangingPunct="1">
              <a:buFontTx/>
              <a:buNone/>
            </a:pPr>
            <a:r>
              <a:rPr lang="hu-HU" altLang="hu-HU" sz="2200" dirty="0" smtClean="0">
                <a:latin typeface="Tahoma" pitchFamily="34" charset="0"/>
                <a:cs typeface="Tahoma" pitchFamily="34" charset="0"/>
              </a:rPr>
              <a:t>állapot, esemény, vad általi károsítás elhárításában.</a:t>
            </a:r>
          </a:p>
          <a:p>
            <a:pPr eaLnBrk="1" hangingPunct="1">
              <a:buFontTx/>
              <a:buNone/>
            </a:pPr>
            <a:r>
              <a:rPr lang="hu-HU" altLang="hu-HU" sz="2200" b="1" dirty="0" smtClean="0">
                <a:solidFill>
                  <a:srgbClr val="008000"/>
                </a:solidFill>
                <a:latin typeface="Tahoma" pitchFamily="34" charset="0"/>
                <a:cs typeface="Tahoma" pitchFamily="34" charset="0"/>
              </a:rPr>
              <a:t>A jogosult erdészeti szakszemélyzet</a:t>
            </a:r>
            <a:r>
              <a:rPr lang="hu-HU" altLang="hu-HU" sz="2200" dirty="0" smtClean="0">
                <a:latin typeface="Tahoma" pitchFamily="34" charset="0"/>
                <a:cs typeface="Tahoma" pitchFamily="34" charset="0"/>
              </a:rPr>
              <a:t> fentieken túl szakmai </a:t>
            </a:r>
          </a:p>
          <a:p>
            <a:pPr eaLnBrk="1" hangingPunct="1">
              <a:buFontTx/>
              <a:buNone/>
            </a:pPr>
            <a:r>
              <a:rPr lang="hu-HU" altLang="hu-HU" sz="2200" dirty="0" smtClean="0">
                <a:latin typeface="Tahoma" pitchFamily="34" charset="0"/>
                <a:cs typeface="Tahoma" pitchFamily="34" charset="0"/>
              </a:rPr>
              <a:t>tanácsokat ad, képviseli az erdőgazdálkodót, </a:t>
            </a:r>
            <a:r>
              <a:rPr lang="hu-HU" altLang="hu-HU" sz="2200" dirty="0" err="1" smtClean="0">
                <a:latin typeface="Tahoma" pitchFamily="34" charset="0"/>
                <a:cs typeface="Tahoma" pitchFamily="34" charset="0"/>
              </a:rPr>
              <a:t>ellenjegyzi</a:t>
            </a:r>
            <a:r>
              <a:rPr lang="hu-HU" altLang="hu-HU" sz="2200" dirty="0" smtClean="0">
                <a:latin typeface="Tahoma" pitchFamily="34" charset="0"/>
                <a:cs typeface="Tahoma" pitchFamily="34" charset="0"/>
              </a:rPr>
              <a:t> az </a:t>
            </a:r>
          </a:p>
          <a:p>
            <a:pPr eaLnBrk="1" hangingPunct="1">
              <a:buFontTx/>
              <a:buNone/>
            </a:pPr>
            <a:r>
              <a:rPr lang="hu-HU" altLang="hu-HU" sz="2200" dirty="0" smtClean="0">
                <a:latin typeface="Tahoma" pitchFamily="34" charset="0"/>
                <a:cs typeface="Tahoma" pitchFamily="34" charset="0"/>
              </a:rPr>
              <a:t>erdészeti hatóság felé tett adatszolgáltatásokat, bejelentéseket.</a:t>
            </a:r>
          </a:p>
          <a:p>
            <a:pPr eaLnBrk="1" hangingPunct="1">
              <a:buFontTx/>
              <a:buNone/>
            </a:pPr>
            <a:r>
              <a:rPr lang="hu-HU" altLang="hu-HU" sz="2200" b="1" dirty="0" smtClean="0">
                <a:solidFill>
                  <a:srgbClr val="008000"/>
                </a:solidFill>
                <a:latin typeface="Tahoma" pitchFamily="34" charset="0"/>
                <a:cs typeface="Tahoma" pitchFamily="34" charset="0"/>
              </a:rPr>
              <a:t>A felsőfokú végzettséggel rendelkező jogosult erdészeti </a:t>
            </a:r>
          </a:p>
          <a:p>
            <a:pPr eaLnBrk="1" hangingPunct="1">
              <a:buFontTx/>
              <a:buNone/>
            </a:pPr>
            <a:r>
              <a:rPr lang="hu-HU" altLang="hu-HU" sz="2200" b="1" dirty="0">
                <a:solidFill>
                  <a:srgbClr val="008000"/>
                </a:solidFill>
                <a:latin typeface="Tahoma" pitchFamily="34" charset="0"/>
                <a:cs typeface="Tahoma" pitchFamily="34" charset="0"/>
              </a:rPr>
              <a:t>s</a:t>
            </a:r>
            <a:r>
              <a:rPr lang="hu-HU" altLang="hu-HU" sz="2200" b="1" dirty="0" smtClean="0">
                <a:solidFill>
                  <a:srgbClr val="008000"/>
                </a:solidFill>
                <a:latin typeface="Tahoma" pitchFamily="34" charset="0"/>
                <a:cs typeface="Tahoma" pitchFamily="34" charset="0"/>
              </a:rPr>
              <a:t>zakszemélyzet</a:t>
            </a:r>
            <a:r>
              <a:rPr lang="hu-HU" altLang="hu-HU" sz="2200" dirty="0" smtClean="0">
                <a:latin typeface="Tahoma" pitchFamily="34" charset="0"/>
                <a:cs typeface="Tahoma" pitchFamily="34" charset="0"/>
              </a:rPr>
              <a:t> jogosult tervek (pl. </a:t>
            </a:r>
            <a:r>
              <a:rPr lang="hu-HU" altLang="hu-HU" sz="2200" dirty="0" err="1" smtClean="0">
                <a:latin typeface="Tahoma" pitchFamily="34" charset="0"/>
                <a:cs typeface="Tahoma" pitchFamily="34" charset="0"/>
              </a:rPr>
              <a:t>erdőfelújítási</a:t>
            </a:r>
            <a:r>
              <a:rPr lang="hu-HU" altLang="hu-HU" sz="2200" dirty="0" smtClean="0">
                <a:latin typeface="Tahoma" pitchFamily="34" charset="0"/>
                <a:cs typeface="Tahoma" pitchFamily="34" charset="0"/>
              </a:rPr>
              <a:t>, </a:t>
            </a:r>
          </a:p>
          <a:p>
            <a:pPr eaLnBrk="1" hangingPunct="1">
              <a:buFontTx/>
              <a:buNone/>
            </a:pPr>
            <a:r>
              <a:rPr lang="hu-HU" altLang="hu-HU" sz="2200" dirty="0" smtClean="0">
                <a:latin typeface="Tahoma" pitchFamily="34" charset="0"/>
                <a:cs typeface="Tahoma" pitchFamily="34" charset="0"/>
              </a:rPr>
              <a:t>erdőtelepítési terv), készítésére, tervezésekre (pl. erdészeti </a:t>
            </a:r>
          </a:p>
          <a:p>
            <a:pPr eaLnBrk="1" hangingPunct="1">
              <a:buFontTx/>
              <a:buNone/>
            </a:pPr>
            <a:r>
              <a:rPr lang="hu-HU" altLang="hu-HU" sz="2200" dirty="0" smtClean="0">
                <a:latin typeface="Tahoma" pitchFamily="34" charset="0"/>
                <a:cs typeface="Tahoma" pitchFamily="34" charset="0"/>
              </a:rPr>
              <a:t>magánút tervezése), műszaki vezetésre és ellenőrzésre, </a:t>
            </a:r>
          </a:p>
          <a:p>
            <a:pPr eaLnBrk="1" hangingPunct="1">
              <a:buFontTx/>
              <a:buNone/>
            </a:pPr>
            <a:r>
              <a:rPr lang="hu-HU" altLang="hu-HU" sz="2200" dirty="0" smtClean="0">
                <a:latin typeface="Tahoma" pitchFamily="34" charset="0"/>
                <a:cs typeface="Tahoma" pitchFamily="34" charset="0"/>
              </a:rPr>
              <a:t>erdészeti térképezésre stb. /</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 97/A. §/</a:t>
            </a:r>
          </a:p>
          <a:p>
            <a:pPr eaLnBrk="1" hangingPunct="1"/>
            <a:endParaRPr lang="hu-HU" altLang="hu-HU" sz="2800" dirty="0" smtClean="0"/>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457200" y="0"/>
            <a:ext cx="8229600" cy="1196752"/>
          </a:xfrm>
        </p:spPr>
        <p:txBody>
          <a:bodyPr/>
          <a:lstStyle/>
          <a:p>
            <a:pPr eaLnBrk="1" hangingPunct="1"/>
            <a:r>
              <a:rPr lang="hu-HU" altLang="hu-HU" sz="3300" b="1" dirty="0" smtClean="0">
                <a:solidFill>
                  <a:srgbClr val="008000"/>
                </a:solidFill>
                <a:latin typeface="Tahoma" pitchFamily="34" charset="0"/>
                <a:cs typeface="Tahoma" pitchFamily="34" charset="0"/>
              </a:rPr>
              <a:t>Erdészeti szakszemélyzet, szakirányítók </a:t>
            </a:r>
            <a:r>
              <a:rPr lang="hu-HU" altLang="hu-HU" sz="3500" b="1" dirty="0" smtClean="0">
                <a:solidFill>
                  <a:srgbClr val="008000"/>
                </a:solidFill>
              </a:rPr>
              <a:t> </a:t>
            </a:r>
            <a:r>
              <a:rPr lang="hu-HU" altLang="hu-HU" sz="2800" dirty="0" smtClean="0">
                <a:solidFill>
                  <a:schemeClr val="tx1"/>
                </a:solidFill>
                <a:latin typeface="Tahoma" pitchFamily="34" charset="0"/>
                <a:cs typeface="Tahoma" pitchFamily="34" charset="0"/>
              </a:rPr>
              <a:t> </a:t>
            </a:r>
          </a:p>
        </p:txBody>
      </p:sp>
      <p:sp>
        <p:nvSpPr>
          <p:cNvPr id="434179" name="Rectangle 3"/>
          <p:cNvSpPr>
            <a:spLocks noGrp="1" noChangeArrowheads="1"/>
          </p:cNvSpPr>
          <p:nvPr>
            <p:ph type="body" idx="1"/>
          </p:nvPr>
        </p:nvSpPr>
        <p:spPr>
          <a:xfrm>
            <a:off x="457200" y="1340768"/>
            <a:ext cx="8229600" cy="4785395"/>
          </a:xfrm>
        </p:spPr>
        <p:txBody>
          <a:bodyPr/>
          <a:lstStyle/>
          <a:p>
            <a:pPr eaLnBrk="1" hangingPunct="1">
              <a:lnSpc>
                <a:spcPct val="80000"/>
              </a:lnSpc>
              <a:buFontTx/>
              <a:buNone/>
            </a:pPr>
            <a:r>
              <a:rPr lang="hu-HU" altLang="hu-HU" sz="2200" b="1" dirty="0" smtClean="0">
                <a:solidFill>
                  <a:srgbClr val="008000"/>
                </a:solidFill>
                <a:latin typeface="Tahoma" pitchFamily="34" charset="0"/>
                <a:cs typeface="Tahoma" pitchFamily="34" charset="0"/>
              </a:rPr>
              <a:t>Erdészeti szakszemélyzet</a:t>
            </a:r>
          </a:p>
          <a:p>
            <a:pPr eaLnBrk="1" hangingPunct="1">
              <a:lnSpc>
                <a:spcPct val="80000"/>
              </a:lnSpc>
              <a:buFontTx/>
              <a:buNone/>
            </a:pPr>
            <a:r>
              <a:rPr lang="hu-HU" altLang="hu-HU" sz="2200" dirty="0" smtClean="0">
                <a:latin typeface="Tahoma" pitchFamily="34" charset="0"/>
                <a:cs typeface="Tahoma" pitchFamily="34" charset="0"/>
              </a:rPr>
              <a:t>Erdőgazdálkodási tevékenységek szakmai irányítása </a:t>
            </a:r>
            <a:endParaRPr lang="hu-HU" altLang="hu-HU" sz="2200" dirty="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(szakirányítás)</a:t>
            </a: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Jogosult erdészeti szakszemélyzet</a:t>
            </a:r>
          </a:p>
          <a:p>
            <a:pPr eaLnBrk="1" hangingPunct="1">
              <a:lnSpc>
                <a:spcPct val="80000"/>
              </a:lnSpc>
              <a:buFontTx/>
              <a:buNone/>
            </a:pPr>
            <a:r>
              <a:rPr lang="hu-HU" altLang="hu-HU" sz="2200" dirty="0" smtClean="0">
                <a:latin typeface="Tahoma" pitchFamily="34" charset="0"/>
                <a:cs typeface="Tahoma" pitchFamily="34" charset="0"/>
              </a:rPr>
              <a:t>+ erdőgazdálkodó szakmai képviselete hatósági ellenőrzéseken, </a:t>
            </a:r>
          </a:p>
          <a:p>
            <a:pPr eaLnBrk="1" hangingPunct="1">
              <a:lnSpc>
                <a:spcPct val="80000"/>
              </a:lnSpc>
              <a:buFontTx/>
              <a:buNone/>
            </a:pPr>
            <a:r>
              <a:rPr lang="hu-HU" altLang="hu-HU" sz="2200" dirty="0" smtClean="0">
                <a:latin typeface="Tahoma" pitchFamily="34" charset="0"/>
                <a:cs typeface="Tahoma" pitchFamily="34" charset="0"/>
              </a:rPr>
              <a:t>erdőtervezési egyeztetéseken; erdőgazdálkodói bejelentések, </a:t>
            </a:r>
          </a:p>
          <a:p>
            <a:pPr eaLnBrk="1" hangingPunct="1">
              <a:lnSpc>
                <a:spcPct val="80000"/>
              </a:lnSpc>
              <a:buFontTx/>
              <a:buNone/>
            </a:pPr>
            <a:r>
              <a:rPr lang="hu-HU" altLang="hu-HU" sz="2200" dirty="0">
                <a:latin typeface="Tahoma" pitchFamily="34" charset="0"/>
                <a:cs typeface="Tahoma" pitchFamily="34" charset="0"/>
              </a:rPr>
              <a:t>a</a:t>
            </a:r>
            <a:r>
              <a:rPr lang="hu-HU" altLang="hu-HU" sz="2200" dirty="0" smtClean="0">
                <a:latin typeface="Tahoma" pitchFamily="34" charset="0"/>
                <a:cs typeface="Tahoma" pitchFamily="34" charset="0"/>
              </a:rPr>
              <a:t>datszolgáltatások ellenjegyzése stb.</a:t>
            </a: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Felsőfokú végzettségű jogosult erdészeti szakszemélyzet</a:t>
            </a:r>
          </a:p>
          <a:p>
            <a:pPr eaLnBrk="1" hangingPunct="1">
              <a:lnSpc>
                <a:spcPct val="80000"/>
              </a:lnSpc>
              <a:buFontTx/>
              <a:buNone/>
            </a:pPr>
            <a:r>
              <a:rPr lang="hu-HU" altLang="hu-HU" sz="2200" dirty="0" smtClean="0">
                <a:latin typeface="Tahoma" pitchFamily="34" charset="0"/>
                <a:cs typeface="Tahoma" pitchFamily="34" charset="0"/>
              </a:rPr>
              <a:t>+ tervezések, térképezés, műszaki ellenőrzés stb.</a:t>
            </a: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Rendészeti feladatokat ellátó erdészeti szakszemélyzet</a:t>
            </a:r>
          </a:p>
          <a:p>
            <a:pPr eaLnBrk="1" hangingPunct="1">
              <a:lnSpc>
                <a:spcPct val="80000"/>
              </a:lnSpc>
              <a:buFontTx/>
              <a:buNone/>
            </a:pPr>
            <a:r>
              <a:rPr lang="hu-HU" altLang="hu-HU" sz="2200" dirty="0" smtClean="0">
                <a:latin typeface="Tahoma" pitchFamily="34" charset="0"/>
                <a:cs typeface="Tahoma" pitchFamily="34" charset="0"/>
              </a:rPr>
              <a:t>+ erdőőrzés rendészeti személyként (2013-tól)</a:t>
            </a:r>
          </a:p>
          <a:p>
            <a:pPr eaLnBrk="1" hangingPunct="1">
              <a:lnSpc>
                <a:spcPct val="80000"/>
              </a:lnSpc>
              <a:buFontTx/>
              <a:buNone/>
            </a:pPr>
            <a:r>
              <a:rPr lang="hu-HU" altLang="hu-HU" sz="2200" dirty="0" smtClean="0">
                <a:latin typeface="Tahoma" pitchFamily="34" charset="0"/>
                <a:cs typeface="Tahoma" pitchFamily="34" charset="0"/>
              </a:rPr>
              <a:t>(2013-ig: erdő őrzésével megbízott erdészeti szakszemélyzet)</a:t>
            </a: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457200" y="1"/>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Az erdő őrzése</a:t>
            </a:r>
          </a:p>
        </p:txBody>
      </p:sp>
      <p:sp>
        <p:nvSpPr>
          <p:cNvPr id="435203" name="Rectangle 3"/>
          <p:cNvSpPr>
            <a:spLocks noGrp="1" noChangeArrowheads="1"/>
          </p:cNvSpPr>
          <p:nvPr>
            <p:ph type="body" idx="1"/>
          </p:nvPr>
        </p:nvSpPr>
        <p:spPr>
          <a:xfrm>
            <a:off x="323850" y="1124744"/>
            <a:ext cx="8229600" cy="5399881"/>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 rendészeti feladatokat ellátó</a:t>
            </a:r>
            <a:r>
              <a:rPr lang="hu-HU" altLang="hu-HU" sz="2200" b="1" dirty="0" smtClean="0">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erdészeti szakszemélyzet</a:t>
            </a:r>
          </a:p>
          <a:p>
            <a:pPr eaLnBrk="1" hangingPunct="1">
              <a:lnSpc>
                <a:spcPct val="80000"/>
              </a:lnSpc>
              <a:buFontTx/>
              <a:buNone/>
            </a:pPr>
            <a:r>
              <a:rPr lang="hu-HU" altLang="hu-HU" sz="2200" dirty="0" smtClean="0">
                <a:latin typeface="Tahoma" pitchFamily="34" charset="0"/>
                <a:cs typeface="Tahoma" pitchFamily="34" charset="0"/>
              </a:rPr>
              <a:t>törvényben meghatározott feladataival összefüggő intézkedési </a:t>
            </a:r>
          </a:p>
          <a:p>
            <a:pPr eaLnBrk="1" hangingPunct="1">
              <a:lnSpc>
                <a:spcPct val="80000"/>
              </a:lnSpc>
              <a:buFontTx/>
              <a:buNone/>
            </a:pPr>
            <a:r>
              <a:rPr lang="hu-HU" altLang="hu-HU" sz="2200" dirty="0" smtClean="0">
                <a:latin typeface="Tahoma" pitchFamily="34" charset="0"/>
                <a:cs typeface="Tahoma" pitchFamily="34" charset="0"/>
              </a:rPr>
              <a:t>jogosultságait</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erdőben és erdészeti magánúton (illetékességi </a:t>
            </a:r>
          </a:p>
          <a:p>
            <a:pPr eaLnBrk="1" hangingPunct="1">
              <a:lnSpc>
                <a:spcPct val="80000"/>
              </a:lnSpc>
              <a:buFontTx/>
              <a:buNone/>
            </a:pPr>
            <a:r>
              <a:rPr lang="hu-HU" altLang="hu-HU" sz="2200" dirty="0" smtClean="0">
                <a:latin typeface="Tahoma" pitchFamily="34" charset="0"/>
                <a:cs typeface="Tahoma" pitchFamily="34" charset="0"/>
              </a:rPr>
              <a:t>terület) az </a:t>
            </a:r>
            <a:r>
              <a:rPr lang="hu-HU" altLang="hu-HU" sz="2200" b="1" dirty="0" err="1" smtClean="0">
                <a:solidFill>
                  <a:srgbClr val="008000"/>
                </a:solidFill>
                <a:latin typeface="Tahoma" pitchFamily="34" charset="0"/>
                <a:cs typeface="Tahoma" pitchFamily="34" charset="0"/>
              </a:rPr>
              <a:t>Evt</a:t>
            </a:r>
            <a:r>
              <a:rPr lang="hu-HU" altLang="hu-HU" sz="2200" b="1" dirty="0" smtClean="0">
                <a:solidFill>
                  <a:srgbClr val="008000"/>
                </a:solidFill>
                <a:latin typeface="Tahoma" pitchFamily="34" charset="0"/>
                <a:cs typeface="Tahoma" pitchFamily="34" charset="0"/>
              </a:rPr>
              <a:t>. 98. § (2),</a:t>
            </a:r>
            <a:r>
              <a:rPr lang="hu-HU" altLang="hu-HU" sz="2200" dirty="0" smtClean="0">
                <a:latin typeface="Tahoma" pitchFamily="34" charset="0"/>
                <a:cs typeface="Tahoma" pitchFamily="34" charset="0"/>
              </a:rPr>
              <a:t> illetve a </a:t>
            </a:r>
            <a:r>
              <a:rPr lang="hu-HU" altLang="hu-HU" sz="2200" b="1" dirty="0" smtClean="0">
                <a:solidFill>
                  <a:srgbClr val="CC0000"/>
                </a:solidFill>
                <a:latin typeface="Tahoma" pitchFamily="34" charset="0"/>
                <a:cs typeface="Tahoma" pitchFamily="34" charset="0"/>
              </a:rPr>
              <a:t>2012. évi CXX. törvény</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tartalmazza:</a:t>
            </a:r>
          </a:p>
          <a:p>
            <a:pPr marL="0" indent="0" eaLnBrk="1" hangingPunct="1">
              <a:lnSpc>
                <a:spcPct val="80000"/>
              </a:lnSpc>
              <a:buNone/>
            </a:pPr>
            <a:r>
              <a:rPr lang="hu-HU" altLang="hu-HU" sz="2200" b="1" dirty="0" smtClean="0">
                <a:solidFill>
                  <a:srgbClr val="CC0000"/>
                </a:solidFill>
                <a:latin typeface="Tahoma" pitchFamily="34" charset="0"/>
                <a:cs typeface="Tahoma" pitchFamily="34" charset="0"/>
              </a:rPr>
              <a:t>- </a:t>
            </a:r>
            <a:r>
              <a:rPr lang="hu-HU" altLang="hu-HU" sz="2200" dirty="0" smtClean="0">
                <a:latin typeface="Tahoma" pitchFamily="34" charset="0"/>
                <a:cs typeface="Tahoma" pitchFamily="34" charset="0"/>
              </a:rPr>
              <a:t>jogellenes cselekmény abbahagyásra felszólítás, folytatásában </a:t>
            </a:r>
          </a:p>
          <a:p>
            <a:pPr marL="0" indent="0" eaLnBrk="1" hangingPunct="1">
              <a:lnSpc>
                <a:spcPct val="80000"/>
              </a:lnSpc>
              <a:buNone/>
            </a:pPr>
            <a:r>
              <a:rPr lang="hu-HU" altLang="hu-HU" sz="2200" dirty="0" smtClean="0">
                <a:latin typeface="Tahoma" pitchFamily="34" charset="0"/>
                <a:cs typeface="Tahoma" pitchFamily="34" charset="0"/>
              </a:rPr>
              <a:t>megakadályozás,</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tetten ért személy visszatartása (meghatározott esetekben és </a:t>
            </a:r>
          </a:p>
          <a:p>
            <a:pPr eaLnBrk="1" hangingPunct="1">
              <a:lnSpc>
                <a:spcPct val="80000"/>
              </a:lnSpc>
              <a:buFontTx/>
              <a:buNone/>
            </a:pPr>
            <a:r>
              <a:rPr lang="hu-HU" altLang="hu-HU" sz="2200" dirty="0" smtClean="0">
                <a:latin typeface="Tahoma" pitchFamily="34" charset="0"/>
                <a:cs typeface="Tahoma" pitchFamily="34" charset="0"/>
              </a:rPr>
              <a:t>feltételekkel),</a:t>
            </a:r>
          </a:p>
          <a:p>
            <a:pPr marL="0" indent="0" eaLnBrk="1" hangingPunct="1">
              <a:lnSpc>
                <a:spcPct val="80000"/>
              </a:lnSpc>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dolog ideiglenes elvétele,</a:t>
            </a:r>
          </a:p>
          <a:p>
            <a:pPr marL="0" indent="0" eaLnBrk="1" hangingPunct="1">
              <a:lnSpc>
                <a:spcPct val="80000"/>
              </a:lnSpc>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igazoltatás, büntető, szabálysértési vagy közigazgatási hatósági</a:t>
            </a:r>
          </a:p>
          <a:p>
            <a:pPr eaLnBrk="1" hangingPunct="1">
              <a:lnSpc>
                <a:spcPct val="80000"/>
              </a:lnSpc>
              <a:buFontTx/>
              <a:buNone/>
            </a:pPr>
            <a:r>
              <a:rPr lang="hu-HU" altLang="hu-HU" sz="2200" dirty="0" smtClean="0">
                <a:latin typeface="Tahoma" pitchFamily="34" charset="0"/>
                <a:cs typeface="Tahoma" pitchFamily="34" charset="0"/>
              </a:rPr>
              <a:t>eljárás megindítása,</a:t>
            </a:r>
          </a:p>
          <a:p>
            <a:pPr marL="0" indent="0" eaLnBrk="1" hangingPunct="1">
              <a:lnSpc>
                <a:spcPct val="80000"/>
              </a:lnSpc>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jármű megállítása, átvizsgálása,</a:t>
            </a:r>
          </a:p>
          <a:p>
            <a:pPr marL="0" indent="0" eaLnBrk="1" hangingPunct="1">
              <a:lnSpc>
                <a:spcPct val="80000"/>
              </a:lnSpc>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csomag átvizsgálása, ruházat átvizsgálása csak az érintett</a:t>
            </a:r>
          </a:p>
          <a:p>
            <a:pPr eaLnBrk="1" hangingPunct="1">
              <a:lnSpc>
                <a:spcPct val="80000"/>
              </a:lnSpc>
              <a:buFontTx/>
              <a:buNone/>
            </a:pPr>
            <a:r>
              <a:rPr lang="hu-HU" altLang="hu-HU" sz="2200" dirty="0" smtClean="0">
                <a:latin typeface="Tahoma" pitchFamily="34" charset="0"/>
                <a:cs typeface="Tahoma" pitchFamily="34" charset="0"/>
              </a:rPr>
              <a:t>beleegyezésével,</a:t>
            </a:r>
          </a:p>
          <a:p>
            <a:pPr eaLnBrk="1" hangingPunct="1">
              <a:lnSpc>
                <a:spcPct val="80000"/>
              </a:lnSpc>
              <a:buFontTx/>
              <a:buNone/>
            </a:pPr>
            <a:endParaRPr lang="hu-HU" altLang="hu-HU" sz="2200" dirty="0" smtClean="0"/>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1"/>
            <a:ext cx="8229600" cy="1124743"/>
          </a:xfrm>
        </p:spPr>
        <p:txBody>
          <a:bodyPr/>
          <a:lstStyle/>
          <a:p>
            <a:pPr eaLnBrk="1" hangingPunct="1"/>
            <a:r>
              <a:rPr lang="hu-HU" altLang="hu-HU" sz="3300" b="1" dirty="0" smtClean="0">
                <a:solidFill>
                  <a:srgbClr val="008000"/>
                </a:solidFill>
                <a:latin typeface="Tahoma" pitchFamily="34" charset="0"/>
                <a:cs typeface="Tahoma" pitchFamily="34" charset="0"/>
              </a:rPr>
              <a:t>Az erdő őrzése</a:t>
            </a:r>
          </a:p>
        </p:txBody>
      </p:sp>
      <p:sp>
        <p:nvSpPr>
          <p:cNvPr id="436227" name="Rectangle 3"/>
          <p:cNvSpPr>
            <a:spLocks noGrp="1" noChangeArrowheads="1"/>
          </p:cNvSpPr>
          <p:nvPr>
            <p:ph type="body" idx="1"/>
          </p:nvPr>
        </p:nvSpPr>
        <p:spPr>
          <a:xfrm>
            <a:off x="457200" y="1196752"/>
            <a:ext cx="8229600" cy="5040560"/>
          </a:xfrm>
        </p:spPr>
        <p:txBody>
          <a:bodyPr/>
          <a:lstStyle/>
          <a:p>
            <a:pPr marL="0" indent="0" eaLnBrk="1" hangingPunct="1">
              <a:lnSpc>
                <a:spcPct val="80000"/>
              </a:lnSpc>
              <a:buNone/>
            </a:pPr>
            <a:r>
              <a:rPr lang="hu-HU" altLang="hu-HU" sz="2400" b="1" dirty="0" smtClean="0">
                <a:solidFill>
                  <a:srgbClr val="CC0000"/>
                </a:solidFill>
                <a:latin typeface="Tahoma" pitchFamily="34" charset="0"/>
                <a:cs typeface="Tahoma" pitchFamily="34" charset="0"/>
              </a:rPr>
              <a:t>-</a:t>
            </a:r>
            <a:r>
              <a:rPr lang="hu-HU" altLang="hu-HU" sz="2400" dirty="0" smtClean="0">
                <a:latin typeface="Tahoma" pitchFamily="34" charset="0"/>
                <a:cs typeface="Tahoma" pitchFamily="34" charset="0"/>
              </a:rPr>
              <a:t> intézkedés kikényszerítésére, ellenszegülés megtörésére </a:t>
            </a:r>
          </a:p>
          <a:p>
            <a:pPr marL="0" indent="0" eaLnBrk="1" hangingPunct="1">
              <a:lnSpc>
                <a:spcPct val="80000"/>
              </a:lnSpc>
              <a:buNone/>
            </a:pPr>
            <a:r>
              <a:rPr lang="hu-HU" altLang="hu-HU" sz="2400" dirty="0" smtClean="0">
                <a:latin typeface="Tahoma" pitchFamily="34" charset="0"/>
                <a:cs typeface="Tahoma" pitchFamily="34" charset="0"/>
              </a:rPr>
              <a:t>testi kényszer és vegyi eszköz, önvédelemre szolgálati </a:t>
            </a:r>
          </a:p>
          <a:p>
            <a:pPr marL="0" indent="0" eaLnBrk="1" hangingPunct="1">
              <a:lnSpc>
                <a:spcPct val="80000"/>
              </a:lnSpc>
              <a:buNone/>
            </a:pPr>
            <a:r>
              <a:rPr lang="hu-HU" altLang="hu-HU" sz="2400" dirty="0" smtClean="0">
                <a:latin typeface="Tahoma" pitchFamily="34" charset="0"/>
                <a:cs typeface="Tahoma" pitchFamily="34" charset="0"/>
              </a:rPr>
              <a:t>kutya, rendőrbot, maroklőfegyver alkalmazása.</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Az erdészeti szakszemélyzet, valamint a jogosult erdészeti </a:t>
            </a:r>
          </a:p>
          <a:p>
            <a:pPr eaLnBrk="1" hangingPunct="1">
              <a:lnSpc>
                <a:spcPct val="80000"/>
              </a:lnSpc>
              <a:buFontTx/>
              <a:buNone/>
            </a:pPr>
            <a:r>
              <a:rPr lang="hu-HU" altLang="hu-HU" sz="2400" dirty="0" smtClean="0">
                <a:latin typeface="Tahoma" pitchFamily="34" charset="0"/>
                <a:cs typeface="Tahoma" pitchFamily="34" charset="0"/>
              </a:rPr>
              <a:t>szakszemélyzet </a:t>
            </a:r>
            <a:r>
              <a:rPr lang="hu-HU" altLang="hu-HU" sz="2400" u="sng" dirty="0" smtClean="0">
                <a:latin typeface="Tahoma" pitchFamily="34" charset="0"/>
                <a:cs typeface="Tahoma" pitchFamily="34" charset="0"/>
              </a:rPr>
              <a:t>erdőőrzési tevékenységével kapcsolatban </a:t>
            </a:r>
          </a:p>
          <a:p>
            <a:pPr eaLnBrk="1" hangingPunct="1">
              <a:lnSpc>
                <a:spcPct val="80000"/>
              </a:lnSpc>
              <a:buFontTx/>
              <a:buNone/>
            </a:pPr>
            <a:r>
              <a:rPr lang="hu-HU" altLang="hu-HU" sz="2400" u="sng" dirty="0" smtClean="0">
                <a:latin typeface="Tahoma" pitchFamily="34" charset="0"/>
                <a:cs typeface="Tahoma" pitchFamily="34" charset="0"/>
              </a:rPr>
              <a:t>a büntetőjogi védelem szempontjából</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közfeladatot ellátó személy</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a:latin typeface="Tahoma" pitchFamily="34" charset="0"/>
                <a:cs typeface="Tahoma" pitchFamily="34" charset="0"/>
              </a:rPr>
              <a:t>a</a:t>
            </a:r>
            <a:r>
              <a:rPr lang="hu-HU" altLang="hu-HU" sz="2400" dirty="0" smtClean="0">
                <a:latin typeface="Tahoma" pitchFamily="34" charset="0"/>
                <a:cs typeface="Tahoma" pitchFamily="34" charset="0"/>
              </a:rPr>
              <a:t>ki az intézkedésével összefüggésben megismert személyes </a:t>
            </a:r>
          </a:p>
          <a:p>
            <a:pPr eaLnBrk="1" hangingPunct="1">
              <a:lnSpc>
                <a:spcPct val="80000"/>
              </a:lnSpc>
              <a:buFontTx/>
              <a:buNone/>
            </a:pPr>
            <a:r>
              <a:rPr lang="hu-HU" altLang="hu-HU" sz="2400" dirty="0">
                <a:latin typeface="Tahoma" pitchFamily="34" charset="0"/>
                <a:cs typeface="Tahoma" pitchFamily="34" charset="0"/>
              </a:rPr>
              <a:t>a</a:t>
            </a:r>
            <a:r>
              <a:rPr lang="hu-HU" altLang="hu-HU" sz="2400" dirty="0" smtClean="0">
                <a:latin typeface="Tahoma" pitchFamily="34" charset="0"/>
                <a:cs typeface="Tahoma" pitchFamily="34" charset="0"/>
              </a:rPr>
              <a:t>datokat kizárólag eljárás kezdeményezése céljából, az </a:t>
            </a:r>
          </a:p>
          <a:p>
            <a:pPr eaLnBrk="1" hangingPunct="1">
              <a:lnSpc>
                <a:spcPct val="80000"/>
              </a:lnSpc>
              <a:buFontTx/>
              <a:buNone/>
            </a:pPr>
            <a:r>
              <a:rPr lang="hu-HU" altLang="hu-HU" sz="2400" dirty="0" smtClean="0">
                <a:latin typeface="Tahoma" pitchFamily="34" charset="0"/>
                <a:cs typeface="Tahoma" pitchFamily="34" charset="0"/>
              </a:rPr>
              <a:t>ahhoz szükséges ideig kezelheti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100. §/, és</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akit </a:t>
            </a:r>
          </a:p>
          <a:p>
            <a:pPr eaLnBrk="1" hangingPunct="1">
              <a:lnSpc>
                <a:spcPct val="80000"/>
              </a:lnSpc>
              <a:buFontTx/>
              <a:buNone/>
            </a:pPr>
            <a:r>
              <a:rPr lang="hu-HU" altLang="hu-HU" sz="2400" dirty="0" smtClean="0">
                <a:latin typeface="Tahoma" pitchFamily="34" charset="0"/>
                <a:cs typeface="Tahoma" pitchFamily="34" charset="0"/>
              </a:rPr>
              <a:t>intézkedése során egyen- vagy formaruhája, szolgálati </a:t>
            </a:r>
          </a:p>
          <a:p>
            <a:pPr eaLnBrk="1" hangingPunct="1">
              <a:lnSpc>
                <a:spcPct val="80000"/>
              </a:lnSpc>
              <a:buFontTx/>
              <a:buNone/>
            </a:pPr>
            <a:r>
              <a:rPr lang="hu-HU" altLang="hu-HU" sz="2400" dirty="0" smtClean="0">
                <a:latin typeface="Tahoma" pitchFamily="34" charset="0"/>
                <a:cs typeface="Tahoma" pitchFamily="34" charset="0"/>
              </a:rPr>
              <a:t>igazolványa és szolgálati jelvénye igazol </a:t>
            </a:r>
          </a:p>
          <a:p>
            <a:pPr eaLnBrk="1" hangingPunct="1">
              <a:lnSpc>
                <a:spcPct val="80000"/>
              </a:lnSpc>
              <a:buFontTx/>
              <a:buNone/>
            </a:pPr>
            <a:r>
              <a:rPr lang="hu-HU" altLang="hu-HU" sz="2400" dirty="0" smtClean="0">
                <a:latin typeface="Tahoma" pitchFamily="34" charset="0"/>
                <a:cs typeface="Tahoma" pitchFamily="34" charset="0"/>
              </a:rPr>
              <a:t>/2012. évi CXX. törvény. 14. §/.</a:t>
            </a:r>
          </a:p>
          <a:p>
            <a:pPr eaLnBrk="1" hangingPunct="1">
              <a:lnSpc>
                <a:spcPct val="80000"/>
              </a:lnSpc>
              <a:buFontTx/>
              <a:buNone/>
            </a:pPr>
            <a:endParaRPr lang="hu-HU" altLang="hu-HU" sz="2400" dirty="0" smtClean="0"/>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539750" y="1"/>
            <a:ext cx="8229600" cy="1124743"/>
          </a:xfrm>
        </p:spPr>
        <p:txBody>
          <a:bodyPr/>
          <a:lstStyle/>
          <a:p>
            <a:pPr eaLnBrk="1" hangingPunct="1"/>
            <a:r>
              <a:rPr lang="hu-HU" altLang="hu-HU" sz="3300" b="1" dirty="0" smtClean="0">
                <a:solidFill>
                  <a:srgbClr val="008000"/>
                </a:solidFill>
                <a:latin typeface="Tahoma" pitchFamily="34" charset="0"/>
                <a:cs typeface="Tahoma" pitchFamily="34" charset="0"/>
              </a:rPr>
              <a:t>Bejelentési kötelezettség</a:t>
            </a:r>
          </a:p>
        </p:txBody>
      </p:sp>
      <p:sp>
        <p:nvSpPr>
          <p:cNvPr id="437251" name="Rectangle 3"/>
          <p:cNvSpPr>
            <a:spLocks noGrp="1" noChangeArrowheads="1"/>
          </p:cNvSpPr>
          <p:nvPr>
            <p:ph type="body" idx="1"/>
          </p:nvPr>
        </p:nvSpPr>
        <p:spPr>
          <a:xfrm>
            <a:off x="457200" y="1196752"/>
            <a:ext cx="8229600" cy="4929411"/>
          </a:xfrm>
        </p:spPr>
        <p:txBody>
          <a:bodyPr/>
          <a:lstStyle/>
          <a:p>
            <a:pPr eaLnBrk="1" hangingPunct="1">
              <a:buFontTx/>
              <a:buNone/>
            </a:pPr>
            <a:r>
              <a:rPr lang="hu-HU" altLang="hu-HU" sz="2400" dirty="0" smtClean="0">
                <a:latin typeface="Tahoma" pitchFamily="34" charset="0"/>
                <a:cs typeface="Tahoma" pitchFamily="34" charset="0"/>
              </a:rPr>
              <a:t>Az erdőgazdálkodó, vagy annak hiányában az erdő </a:t>
            </a:r>
          </a:p>
          <a:p>
            <a:pPr eaLnBrk="1" hangingPunct="1">
              <a:buFontTx/>
              <a:buNone/>
            </a:pPr>
            <a:r>
              <a:rPr lang="hu-HU" altLang="hu-HU" sz="2400" dirty="0" smtClean="0">
                <a:latin typeface="Tahoma" pitchFamily="34" charset="0"/>
                <a:cs typeface="Tahoma" pitchFamily="34" charset="0"/>
              </a:rPr>
              <a:t>tulajdonosa, jogszerű használója haladéktalanul </a:t>
            </a:r>
          </a:p>
          <a:p>
            <a:pPr eaLnBrk="1" hangingPunct="1">
              <a:buFontTx/>
              <a:buNone/>
            </a:pPr>
            <a:r>
              <a:rPr lang="hu-HU" altLang="hu-HU" sz="2400" b="1" dirty="0" smtClean="0">
                <a:solidFill>
                  <a:srgbClr val="CC0000"/>
                </a:solidFill>
                <a:latin typeface="Tahoma" pitchFamily="34" charset="0"/>
                <a:cs typeface="Tahoma" pitchFamily="34" charset="0"/>
              </a:rPr>
              <a:t>köteles bejelentést tenni a rendőrség és </a:t>
            </a:r>
          </a:p>
          <a:p>
            <a:pPr eaLnBrk="1" hangingPunct="1">
              <a:buFontTx/>
              <a:buNone/>
            </a:pPr>
            <a:r>
              <a:rPr lang="hu-HU" altLang="hu-HU" sz="2400" b="1" dirty="0" smtClean="0">
                <a:solidFill>
                  <a:srgbClr val="CC0000"/>
                </a:solidFill>
                <a:latin typeface="Tahoma" pitchFamily="34" charset="0"/>
                <a:cs typeface="Tahoma" pitchFamily="34" charset="0"/>
              </a:rPr>
              <a:t>az erdészeti hatóság felé</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jogosulatlanul végzett </a:t>
            </a:r>
          </a:p>
          <a:p>
            <a:pPr eaLnBrk="1" hangingPunct="1">
              <a:buFontTx/>
              <a:buNone/>
            </a:pPr>
            <a:r>
              <a:rPr lang="hu-HU" altLang="hu-HU" sz="2400" dirty="0">
                <a:latin typeface="Tahoma" pitchFamily="34" charset="0"/>
                <a:cs typeface="Tahoma" pitchFamily="34" charset="0"/>
              </a:rPr>
              <a:t>f</a:t>
            </a:r>
            <a:r>
              <a:rPr lang="hu-HU" altLang="hu-HU" sz="2400" dirty="0" smtClean="0">
                <a:latin typeface="Tahoma" pitchFamily="34" charset="0"/>
                <a:cs typeface="Tahoma" pitchFamily="34" charset="0"/>
              </a:rPr>
              <a:t>akitermelés vagy más erdőt károsító cselekmény észlelése </a:t>
            </a:r>
          </a:p>
          <a:p>
            <a:pPr eaLnBrk="1" hangingPunct="1">
              <a:buFontTx/>
              <a:buNone/>
            </a:pPr>
            <a:r>
              <a:rPr lang="hu-HU" altLang="hu-HU" sz="2400" dirty="0">
                <a:latin typeface="Tahoma" pitchFamily="34" charset="0"/>
                <a:cs typeface="Tahoma" pitchFamily="34" charset="0"/>
              </a:rPr>
              <a:t>e</a:t>
            </a:r>
            <a:r>
              <a:rPr lang="hu-HU" altLang="hu-HU" sz="2400" dirty="0" smtClean="0">
                <a:latin typeface="Tahoma" pitchFamily="34" charset="0"/>
                <a:cs typeface="Tahoma" pitchFamily="34" charset="0"/>
              </a:rPr>
              <a:t>setén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102. §/.</a:t>
            </a:r>
          </a:p>
          <a:p>
            <a:pPr eaLnBrk="1" hangingPunct="1">
              <a:buFontTx/>
              <a:buNone/>
            </a:pPr>
            <a:r>
              <a:rPr lang="hu-HU" altLang="hu-HU" sz="2400" dirty="0" smtClean="0">
                <a:latin typeface="Tahoma" pitchFamily="34" charset="0"/>
                <a:cs typeface="Tahoma" pitchFamily="34" charset="0"/>
              </a:rPr>
              <a:t>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107. § (1) </a:t>
            </a:r>
            <a:r>
              <a:rPr lang="hu-HU" altLang="hu-HU" sz="2400" dirty="0" err="1" smtClean="0">
                <a:latin typeface="Tahoma" pitchFamily="34" charset="0"/>
                <a:cs typeface="Tahoma" pitchFamily="34" charset="0"/>
              </a:rPr>
              <a:t>bek</a:t>
            </a:r>
            <a:r>
              <a:rPr lang="hu-HU" altLang="hu-HU" sz="2400" dirty="0" smtClean="0">
                <a:latin typeface="Tahoma" pitchFamily="34" charset="0"/>
                <a:cs typeface="Tahoma" pitchFamily="34" charset="0"/>
              </a:rPr>
              <a:t>. a) pontja szerint </a:t>
            </a:r>
          </a:p>
          <a:p>
            <a:pPr eaLnBrk="1" hangingPunct="1">
              <a:buFontTx/>
              <a:buNone/>
            </a:pPr>
            <a:r>
              <a:rPr lang="hu-HU" altLang="hu-HU" sz="2400" dirty="0" smtClean="0">
                <a:latin typeface="Tahoma" pitchFamily="34" charset="0"/>
                <a:cs typeface="Tahoma" pitchFamily="34" charset="0"/>
              </a:rPr>
              <a:t>az erdőgazdálkodóra </a:t>
            </a:r>
            <a:r>
              <a:rPr lang="hu-HU" altLang="hu-HU" sz="2400" b="1" dirty="0" smtClean="0">
                <a:solidFill>
                  <a:srgbClr val="CC0000"/>
                </a:solidFill>
                <a:latin typeface="Tahoma" pitchFamily="34" charset="0"/>
                <a:cs typeface="Tahoma" pitchFamily="34" charset="0"/>
              </a:rPr>
              <a:t>erdőgazdálkodási bírságot</a:t>
            </a:r>
            <a:r>
              <a:rPr lang="hu-HU" altLang="hu-HU" sz="2400" dirty="0" smtClean="0">
                <a:latin typeface="Tahoma" pitchFamily="34" charset="0"/>
                <a:cs typeface="Tahoma" pitchFamily="34" charset="0"/>
              </a:rPr>
              <a:t> kell </a:t>
            </a:r>
          </a:p>
          <a:p>
            <a:pPr eaLnBrk="1" hangingPunct="1">
              <a:buFontTx/>
              <a:buNone/>
            </a:pPr>
            <a:r>
              <a:rPr lang="hu-HU" altLang="hu-HU" sz="2400" dirty="0" smtClean="0">
                <a:latin typeface="Tahoma" pitchFamily="34" charset="0"/>
                <a:cs typeface="Tahoma" pitchFamily="34" charset="0"/>
              </a:rPr>
              <a:t>kiszabni, ha erdejében …… jogszerűtlen fakitermelésről </a:t>
            </a:r>
          </a:p>
          <a:p>
            <a:pPr eaLnBrk="1" hangingPunct="1">
              <a:buFontTx/>
              <a:buNone/>
            </a:pPr>
            <a:r>
              <a:rPr lang="hu-HU" altLang="hu-HU" sz="2400" dirty="0" smtClean="0">
                <a:latin typeface="Tahoma" pitchFamily="34" charset="0"/>
                <a:cs typeface="Tahoma" pitchFamily="34" charset="0"/>
              </a:rPr>
              <a:t>tudomással bírt, és azt haladéktalanul nem jelentette az </a:t>
            </a:r>
          </a:p>
          <a:p>
            <a:pPr eaLnBrk="1" hangingPunct="1">
              <a:buFontTx/>
              <a:buNone/>
            </a:pPr>
            <a:r>
              <a:rPr lang="hu-HU" altLang="hu-HU" sz="2400" dirty="0" smtClean="0">
                <a:latin typeface="Tahoma" pitchFamily="34" charset="0"/>
                <a:cs typeface="Tahoma" pitchFamily="34" charset="0"/>
              </a:rPr>
              <a:t>erdészeti hatóságnak.</a:t>
            </a: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457200" y="0"/>
            <a:ext cx="8229600" cy="1196752"/>
          </a:xfrm>
        </p:spPr>
        <p:txBody>
          <a:bodyPr/>
          <a:lstStyle/>
          <a:p>
            <a:pPr algn="l" eaLnBrk="1" hangingPunct="1"/>
            <a:r>
              <a:rPr lang="hu-HU" altLang="hu-HU" sz="3300" b="1" dirty="0" smtClean="0">
                <a:solidFill>
                  <a:schemeClr val="tx1"/>
                </a:solidFill>
                <a:latin typeface="Tahoma" pitchFamily="34" charset="0"/>
                <a:cs typeface="Tahoma" pitchFamily="34" charset="0"/>
              </a:rPr>
              <a:t>XI.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erdészeti igazgatás</a:t>
            </a:r>
          </a:p>
        </p:txBody>
      </p:sp>
      <p:sp>
        <p:nvSpPr>
          <p:cNvPr id="438275" name="Rectangle 3"/>
          <p:cNvSpPr>
            <a:spLocks noGrp="1" noChangeArrowheads="1"/>
          </p:cNvSpPr>
          <p:nvPr>
            <p:ph type="body" idx="1"/>
          </p:nvPr>
        </p:nvSpPr>
        <p:spPr>
          <a:xfrm>
            <a:off x="457200" y="1340768"/>
            <a:ext cx="8229600" cy="4968552"/>
          </a:xfrm>
        </p:spPr>
        <p:txBody>
          <a:bodyPr/>
          <a:lstStyle/>
          <a:p>
            <a:pPr eaLnBrk="1" hangingPunct="1">
              <a:buFontTx/>
              <a:buNone/>
            </a:pPr>
            <a:r>
              <a:rPr lang="hu-HU" altLang="hu-HU" sz="2400" b="1" u="sng" dirty="0" smtClean="0">
                <a:solidFill>
                  <a:srgbClr val="008000"/>
                </a:solidFill>
                <a:latin typeface="Tahoma" pitchFamily="34" charset="0"/>
                <a:cs typeface="Tahoma" pitchFamily="34" charset="0"/>
              </a:rPr>
              <a:t>Az erdészeti hatósági és igazgatási feladatokat </a:t>
            </a:r>
          </a:p>
          <a:p>
            <a:pPr eaLnBrk="1" hangingPunct="1">
              <a:buFontTx/>
              <a:buNone/>
            </a:pPr>
            <a:r>
              <a:rPr lang="hu-HU" altLang="hu-HU" sz="2400" b="1" u="sng" dirty="0" smtClean="0">
                <a:solidFill>
                  <a:srgbClr val="008000"/>
                </a:solidFill>
                <a:latin typeface="Tahoma" pitchFamily="34" charset="0"/>
                <a:cs typeface="Tahoma" pitchFamily="34" charset="0"/>
              </a:rPr>
              <a:t>ellátó személy</a:t>
            </a:r>
            <a:r>
              <a:rPr lang="hu-HU" altLang="hu-HU" sz="2400" dirty="0">
                <a:solidFill>
                  <a:srgbClr val="008000"/>
                </a:solidFill>
                <a:latin typeface="Tahoma" pitchFamily="34" charset="0"/>
                <a:cs typeface="Tahoma" pitchFamily="34" charset="0"/>
              </a:rPr>
              <a:t> </a:t>
            </a:r>
            <a:r>
              <a:rPr lang="hu-HU" altLang="hu-HU" sz="2400" dirty="0" smtClean="0">
                <a:latin typeface="Tahoma" pitchFamily="34" charset="0"/>
                <a:cs typeface="Tahoma" pitchFamily="34" charset="0"/>
              </a:rPr>
              <a:t>jogosultságai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103. § (2) – (3)/:</a:t>
            </a:r>
          </a:p>
          <a:p>
            <a:pPr marL="0" indent="0" eaLnBrk="1" hangingPunct="1">
              <a:buNone/>
            </a:pPr>
            <a:r>
              <a:rPr lang="hu-HU" altLang="hu-HU" sz="2400" b="1" dirty="0" smtClean="0">
                <a:solidFill>
                  <a:srgbClr val="008000"/>
                </a:solidFill>
                <a:latin typeface="Tahoma" pitchFamily="34" charset="0"/>
                <a:cs typeface="Tahoma" pitchFamily="34" charset="0"/>
              </a:rPr>
              <a:t>- </a:t>
            </a:r>
            <a:r>
              <a:rPr lang="hu-HU" altLang="hu-HU" sz="2400" dirty="0" smtClean="0">
                <a:latin typeface="Tahoma" pitchFamily="34" charset="0"/>
                <a:cs typeface="Tahoma" pitchFamily="34" charset="0"/>
              </a:rPr>
              <a:t>erdészeti </a:t>
            </a:r>
            <a:r>
              <a:rPr lang="hu-HU" altLang="hu-HU" sz="2400" dirty="0" err="1" smtClean="0">
                <a:latin typeface="Tahoma" pitchFamily="34" charset="0"/>
                <a:cs typeface="Tahoma" pitchFamily="34" charset="0"/>
              </a:rPr>
              <a:t>feltáróhálózat</a:t>
            </a:r>
            <a:r>
              <a:rPr lang="hu-HU" altLang="hu-HU" sz="2400" dirty="0" smtClean="0">
                <a:latin typeface="Tahoma" pitchFamily="34" charset="0"/>
                <a:cs typeface="Tahoma" pitchFamily="34" charset="0"/>
              </a:rPr>
              <a:t> részét képező erdei úton </a:t>
            </a:r>
          </a:p>
          <a:p>
            <a:pPr marL="0" indent="0" eaLnBrk="1" hangingPunct="1">
              <a:buNone/>
            </a:pPr>
            <a:r>
              <a:rPr lang="hu-HU" altLang="hu-HU" sz="2400" dirty="0">
                <a:latin typeface="Tahoma" pitchFamily="34" charset="0"/>
                <a:cs typeface="Tahoma" pitchFamily="34" charset="0"/>
              </a:rPr>
              <a:t>t</a:t>
            </a:r>
            <a:r>
              <a:rPr lang="hu-HU" altLang="hu-HU" sz="2400" dirty="0" smtClean="0">
                <a:latin typeface="Tahoma" pitchFamily="34" charset="0"/>
                <a:cs typeface="Tahoma" pitchFamily="34" charset="0"/>
              </a:rPr>
              <a:t>érítésmentes közlekedés, vizsgálat, mérés, megfigyelés, vizsgálati mintavétel,</a:t>
            </a:r>
          </a:p>
          <a:p>
            <a:pPr eaLnBrk="1" hangingPunct="1">
              <a:buFontTx/>
              <a:buNone/>
            </a:pPr>
            <a:r>
              <a:rPr lang="hu-HU" altLang="hu-HU" sz="2400" b="1" dirty="0" smtClean="0">
                <a:solidFill>
                  <a:srgbClr val="008000"/>
                </a:solidFill>
                <a:latin typeface="Tahoma" pitchFamily="34" charset="0"/>
                <a:cs typeface="Tahoma" pitchFamily="34" charset="0"/>
              </a:rPr>
              <a:t>-</a:t>
            </a:r>
            <a:r>
              <a:rPr lang="hu-HU" altLang="hu-HU" sz="2400" dirty="0" smtClean="0">
                <a:latin typeface="Tahoma" pitchFamily="34" charset="0"/>
                <a:cs typeface="Tahoma" pitchFamily="34" charset="0"/>
              </a:rPr>
              <a:t> erdőben folyó tevékenység jogszerűségi ellenőrzése, </a:t>
            </a:r>
          </a:p>
          <a:p>
            <a:pPr eaLnBrk="1" hangingPunct="1">
              <a:buFontTx/>
              <a:buNone/>
            </a:pPr>
            <a:r>
              <a:rPr lang="hu-HU" altLang="hu-HU" sz="2400" dirty="0" smtClean="0">
                <a:latin typeface="Tahoma" pitchFamily="34" charset="0"/>
                <a:cs typeface="Tahoma" pitchFamily="34" charset="0"/>
              </a:rPr>
              <a:t>jogszerűtlen tevékenység leállításának, erdőt veszélyeztető </a:t>
            </a:r>
          </a:p>
          <a:p>
            <a:pPr eaLnBrk="1" hangingPunct="1">
              <a:buFontTx/>
              <a:buNone/>
            </a:pPr>
            <a:r>
              <a:rPr lang="hu-HU" altLang="hu-HU" sz="2400" dirty="0" smtClean="0">
                <a:latin typeface="Tahoma" pitchFamily="34" charset="0"/>
                <a:cs typeface="Tahoma" pitchFamily="34" charset="0"/>
              </a:rPr>
              <a:t>tevékenység beszüntetésének elrendelése.</a:t>
            </a:r>
          </a:p>
          <a:p>
            <a:pPr eaLnBrk="1" hangingPunct="1">
              <a:buFontTx/>
              <a:buNone/>
            </a:pPr>
            <a:endParaRPr lang="hu-HU" altLang="hu-HU" sz="800" dirty="0">
              <a:latin typeface="Tahoma" pitchFamily="34" charset="0"/>
              <a:cs typeface="Tahoma" pitchFamily="34" charset="0"/>
            </a:endParaRPr>
          </a:p>
          <a:p>
            <a:pPr eaLnBrk="1" hangingPunct="1">
              <a:buFontTx/>
              <a:buNone/>
            </a:pPr>
            <a:r>
              <a:rPr lang="hu-HU" altLang="hu-HU" sz="2400" dirty="0" smtClean="0">
                <a:latin typeface="Tahoma" pitchFamily="34" charset="0"/>
                <a:cs typeface="Tahoma" pitchFamily="34" charset="0"/>
              </a:rPr>
              <a:t>Az erdészeti hatósági eljárási és a nyilvántartásokkal </a:t>
            </a:r>
          </a:p>
          <a:p>
            <a:pPr eaLnBrk="1" hangingPunct="1">
              <a:buFontTx/>
              <a:buNone/>
            </a:pPr>
            <a:r>
              <a:rPr lang="hu-HU" altLang="hu-HU" sz="2400" dirty="0" smtClean="0">
                <a:latin typeface="Tahoma" pitchFamily="34" charset="0"/>
                <a:cs typeface="Tahoma" pitchFamily="34" charset="0"/>
              </a:rPr>
              <a:t>kapcsolatos szabályokat 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104/A. – 105/A. §</a:t>
            </a:r>
            <a:r>
              <a:rPr lang="hu-HU" altLang="hu-HU" sz="2400" dirty="0" err="1" smtClean="0">
                <a:latin typeface="Tahoma" pitchFamily="34" charset="0"/>
                <a:cs typeface="Tahoma" pitchFamily="34" charset="0"/>
              </a:rPr>
              <a:t>-ok</a:t>
            </a:r>
            <a:endParaRPr lang="hu-HU" altLang="hu-HU" sz="2400" dirty="0" smtClean="0">
              <a:latin typeface="Tahoma" pitchFamily="34" charset="0"/>
              <a:cs typeface="Tahoma" pitchFamily="34" charset="0"/>
            </a:endParaRPr>
          </a:p>
          <a:p>
            <a:pPr eaLnBrk="1" hangingPunct="1">
              <a:buFontTx/>
              <a:buNone/>
            </a:pPr>
            <a:r>
              <a:rPr lang="hu-HU" altLang="hu-HU" sz="2400" dirty="0" smtClean="0">
                <a:latin typeface="Tahoma" pitchFamily="34" charset="0"/>
                <a:cs typeface="Tahoma" pitchFamily="34" charset="0"/>
              </a:rPr>
              <a:t>tartalmazzák. Lásd: 71/2010. (V.13.) FVM rendeletet is!</a:t>
            </a:r>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457200" y="0"/>
            <a:ext cx="8229600" cy="981075"/>
          </a:xfrm>
        </p:spPr>
        <p:txBody>
          <a:bodyPr/>
          <a:lstStyle/>
          <a:p>
            <a:pPr eaLnBrk="1" hangingPunct="1"/>
            <a:r>
              <a:rPr lang="hu-HU" altLang="hu-HU" sz="3300" b="1" dirty="0" smtClean="0">
                <a:solidFill>
                  <a:srgbClr val="008000"/>
                </a:solidFill>
                <a:latin typeface="Tahoma" pitchFamily="34" charset="0"/>
                <a:cs typeface="Tahoma" pitchFamily="34" charset="0"/>
              </a:rPr>
              <a:t>Erdészeti hatóság és igazgatás</a:t>
            </a:r>
          </a:p>
        </p:txBody>
      </p:sp>
      <p:sp>
        <p:nvSpPr>
          <p:cNvPr id="5123" name="Rectangle 3"/>
          <p:cNvSpPr>
            <a:spLocks noGrp="1" noChangeArrowheads="1"/>
          </p:cNvSpPr>
          <p:nvPr>
            <p:ph type="body" idx="4294967295"/>
          </p:nvPr>
        </p:nvSpPr>
        <p:spPr>
          <a:xfrm>
            <a:off x="457200" y="1052513"/>
            <a:ext cx="8229600" cy="5616575"/>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Az erdészeti hatósági és igazgatási feladatokat</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008000"/>
                </a:solidFill>
                <a:latin typeface="Tahoma" pitchFamily="34" charset="0"/>
                <a:cs typeface="Tahoma" pitchFamily="34" charset="0"/>
              </a:rPr>
              <a:t>NÉBIH</a:t>
            </a:r>
            <a:r>
              <a:rPr lang="hu-HU" altLang="hu-HU" sz="2200" b="1" dirty="0" smtClean="0">
                <a:solidFill>
                  <a:srgbClr val="006600"/>
                </a:solidFill>
                <a:latin typeface="Tahoma" pitchFamily="34" charset="0"/>
                <a:cs typeface="Tahoma" pitchFamily="34" charset="0"/>
              </a:rPr>
              <a:t> </a:t>
            </a:r>
            <a:r>
              <a:rPr lang="hu-HU" altLang="hu-HU" sz="2200" dirty="0" smtClean="0">
                <a:solidFill>
                  <a:srgbClr val="006600"/>
                </a:solidFill>
                <a:latin typeface="Tahoma" pitchFamily="34" charset="0"/>
                <a:cs typeface="Tahoma" pitchFamily="34" charset="0"/>
              </a:rPr>
              <a:t>(Erdészeti Igazgatósága)</a:t>
            </a:r>
            <a:r>
              <a:rPr lang="hu-HU" altLang="hu-HU" sz="2200" dirty="0" smtClean="0">
                <a:latin typeface="Tahoma" pitchFamily="34" charset="0"/>
                <a:cs typeface="Tahoma" pitchFamily="34" charset="0"/>
              </a:rPr>
              <a:t> (országos hatósági és</a:t>
            </a:r>
          </a:p>
          <a:p>
            <a:pPr eaLnBrk="1" hangingPunct="1">
              <a:lnSpc>
                <a:spcPct val="80000"/>
              </a:lnSpc>
              <a:buFontTx/>
              <a:buNone/>
            </a:pPr>
            <a:r>
              <a:rPr lang="hu-HU" altLang="hu-HU" sz="2200" dirty="0" smtClean="0">
                <a:latin typeface="Tahoma" pitchFamily="34" charset="0"/>
                <a:cs typeface="Tahoma" pitchFamily="34" charset="0"/>
              </a:rPr>
              <a:t>igazgatási feladat- és hatáskör), </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008000"/>
                </a:solidFill>
                <a:latin typeface="Tahoma" pitchFamily="34" charset="0"/>
                <a:cs typeface="Tahoma" pitchFamily="34" charset="0"/>
              </a:rPr>
              <a:t>Pest Megyei Kormányhivatal</a:t>
            </a:r>
            <a:r>
              <a:rPr lang="hu-HU" altLang="hu-HU" sz="2200" b="1"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(országos területi </a:t>
            </a:r>
          </a:p>
          <a:p>
            <a:pPr eaLnBrk="1" hangingPunct="1">
              <a:lnSpc>
                <a:spcPct val="80000"/>
              </a:lnSpc>
              <a:buFontTx/>
              <a:buNone/>
            </a:pPr>
            <a:r>
              <a:rPr lang="hu-HU" altLang="hu-HU" sz="2200" dirty="0" smtClean="0">
                <a:latin typeface="Tahoma" pitchFamily="34" charset="0"/>
                <a:cs typeface="Tahoma" pitchFamily="34" charset="0"/>
              </a:rPr>
              <a:t>illetékességű, másodfokú (kormányrendeletben meghatározott </a:t>
            </a:r>
          </a:p>
          <a:p>
            <a:pPr eaLnBrk="1" hangingPunct="1">
              <a:lnSpc>
                <a:spcPct val="80000"/>
              </a:lnSpc>
              <a:buFontTx/>
              <a:buNone/>
            </a:pPr>
            <a:r>
              <a:rPr lang="hu-HU" altLang="hu-HU" sz="2200" dirty="0" smtClean="0">
                <a:latin typeface="Tahoma" pitchFamily="34" charset="0"/>
                <a:cs typeface="Tahoma" pitchFamily="34" charset="0"/>
              </a:rPr>
              <a:t>esetekben első fokú) hatóság, valamint </a:t>
            </a: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10</a:t>
            </a:r>
            <a:r>
              <a:rPr lang="hu-HU" altLang="hu-HU" sz="2200" b="1"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kijelölt</a:t>
            </a:r>
            <a:r>
              <a:rPr lang="hu-HU" altLang="hu-HU" sz="2200" b="1" dirty="0" smtClean="0">
                <a:solidFill>
                  <a:srgbClr val="0066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járási hivatal</a:t>
            </a:r>
            <a:r>
              <a:rPr lang="hu-HU" altLang="hu-HU" sz="2200" dirty="0" smtClean="0">
                <a:latin typeface="Tahoma" pitchFamily="34" charset="0"/>
                <a:cs typeface="Tahoma" pitchFamily="34" charset="0"/>
              </a:rPr>
              <a:t> </a:t>
            </a:r>
            <a:r>
              <a:rPr lang="hu-HU" altLang="hu-HU" sz="2200" b="1"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(9 kijelölt megyei kormányhivatal  </a:t>
            </a:r>
          </a:p>
          <a:p>
            <a:pPr eaLnBrk="1" hangingPunct="1">
              <a:lnSpc>
                <a:spcPct val="80000"/>
              </a:lnSpc>
              <a:buFontTx/>
              <a:buNone/>
            </a:pPr>
            <a:r>
              <a:rPr lang="hu-HU" altLang="hu-HU" sz="2200" dirty="0" smtClean="0">
                <a:latin typeface="Tahoma" pitchFamily="34" charset="0"/>
                <a:cs typeface="Tahoma" pitchFamily="34" charset="0"/>
              </a:rPr>
              <a:t>megyeszékhely szerinti járási hivatala és a Pest Megyei </a:t>
            </a:r>
          </a:p>
          <a:p>
            <a:pPr eaLnBrk="1" hangingPunct="1">
              <a:lnSpc>
                <a:spcPct val="80000"/>
              </a:lnSpc>
              <a:buFontTx/>
              <a:buNone/>
            </a:pPr>
            <a:r>
              <a:rPr lang="hu-HU" altLang="hu-HU" sz="2200" dirty="0" smtClean="0">
                <a:latin typeface="Tahoma" pitchFamily="34" charset="0"/>
                <a:cs typeface="Tahoma" pitchFamily="34" charset="0"/>
              </a:rPr>
              <a:t>Kormányhivatal Érdi Járási Hivatala)</a:t>
            </a:r>
            <a:r>
              <a:rPr lang="hu-HU" altLang="hu-HU" sz="2200" b="1"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(területi feladat- és hatáskör </a:t>
            </a:r>
          </a:p>
          <a:p>
            <a:pPr eaLnBrk="1" hangingPunct="1">
              <a:lnSpc>
                <a:spcPct val="80000"/>
              </a:lnSpc>
              <a:buFontTx/>
              <a:buNone/>
            </a:pPr>
            <a:r>
              <a:rPr lang="hu-HU" altLang="hu-HU" sz="2200" dirty="0" smtClean="0">
                <a:latin typeface="Tahoma" pitchFamily="34" charset="0"/>
                <a:cs typeface="Tahoma" pitchFamily="34" charset="0"/>
              </a:rPr>
              <a:t>és területi illetékesség, első fokú erdészeti hatóság) </a:t>
            </a:r>
          </a:p>
          <a:p>
            <a:pPr eaLnBrk="1" hangingPunct="1">
              <a:lnSpc>
                <a:spcPct val="80000"/>
              </a:lnSpc>
              <a:buFontTx/>
              <a:buNone/>
            </a:pPr>
            <a:r>
              <a:rPr lang="hu-HU" altLang="hu-HU" sz="2200" dirty="0" smtClean="0">
                <a:latin typeface="Tahoma" pitchFamily="34" charset="0"/>
                <a:cs typeface="Tahoma" pitchFamily="34" charset="0"/>
              </a:rPr>
              <a:t>látja el. </a:t>
            </a:r>
            <a:r>
              <a:rPr lang="hu-HU" altLang="hu-HU" sz="2200" dirty="0" smtClean="0">
                <a:solidFill>
                  <a:srgbClr val="000000"/>
                </a:solidFill>
                <a:latin typeface="Tahoma" pitchFamily="34" charset="0"/>
                <a:cs typeface="Tahoma" pitchFamily="34" charset="0"/>
              </a:rPr>
              <a:t>Lásd: 383/2016. (XII. 2.) Korm. rendelet!</a:t>
            </a:r>
          </a:p>
          <a:p>
            <a:pPr eaLnBrk="1" hangingPunct="1">
              <a:lnSpc>
                <a:spcPct val="80000"/>
              </a:lnSpc>
              <a:buFontTx/>
              <a:buNone/>
            </a:pPr>
            <a:endParaRPr lang="hu-HU" altLang="hu-HU" sz="10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Feladatkör:</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erdőtervezés,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hatósági hatáskör,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igazgatási feladatok.</a:t>
            </a:r>
          </a:p>
          <a:p>
            <a:pPr eaLnBrk="1" hangingPunct="1">
              <a:lnSpc>
                <a:spcPct val="80000"/>
              </a:lnSpc>
              <a:buFontTx/>
              <a:buNone/>
            </a:pPr>
            <a:endParaRPr lang="hu-HU" altLang="hu-HU" sz="2200" dirty="0" smtClean="0"/>
          </a:p>
          <a:p>
            <a:pPr eaLnBrk="1" hangingPunct="1">
              <a:lnSpc>
                <a:spcPct val="80000"/>
              </a:lnSpc>
              <a:buFontTx/>
              <a:buNone/>
            </a:pPr>
            <a:endParaRPr lang="hu-HU" altLang="hu-HU" sz="2400" dirty="0" smtClean="0">
              <a:latin typeface="Tahoma" pitchFamily="34" charset="0"/>
            </a:endParaRPr>
          </a:p>
        </p:txBody>
      </p:sp>
    </p:spTree>
    <p:extLst>
      <p:ext uri="{BB962C8B-B14F-4D97-AF65-F5344CB8AC3E}">
        <p14:creationId xmlns:p14="http://schemas.microsoft.com/office/powerpoint/2010/main" val="2029090565"/>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idx="4294967295"/>
          </p:nvPr>
        </p:nvSpPr>
        <p:spPr>
          <a:xfrm>
            <a:off x="457200" y="0"/>
            <a:ext cx="8229600" cy="1052513"/>
          </a:xfrm>
        </p:spPr>
        <p:txBody>
          <a:bodyPr/>
          <a:lstStyle/>
          <a:p>
            <a:pPr eaLnBrk="1" hangingPunct="1"/>
            <a:r>
              <a:rPr lang="hu-HU" altLang="hu-HU" sz="3300" b="1" dirty="0" smtClean="0">
                <a:solidFill>
                  <a:srgbClr val="006600"/>
                </a:solidFill>
                <a:latin typeface="Tahoma" pitchFamily="34" charset="0"/>
                <a:cs typeface="Tahoma" pitchFamily="34" charset="0"/>
              </a:rPr>
              <a:t>Erdészeti hatóság rendészeti tagja</a:t>
            </a:r>
          </a:p>
        </p:txBody>
      </p:sp>
      <p:sp>
        <p:nvSpPr>
          <p:cNvPr id="440323" name="Rectangle 3"/>
          <p:cNvSpPr>
            <a:spLocks noGrp="1" noChangeArrowheads="1"/>
          </p:cNvSpPr>
          <p:nvPr>
            <p:ph type="body" idx="4294967295"/>
          </p:nvPr>
        </p:nvSpPr>
        <p:spPr>
          <a:xfrm>
            <a:off x="468313" y="1052736"/>
            <a:ext cx="8218487" cy="5471889"/>
          </a:xfrm>
        </p:spPr>
        <p:txBody>
          <a:bodyPr/>
          <a:lstStyle/>
          <a:p>
            <a:pPr eaLnBrk="1" hangingPunct="1">
              <a:lnSpc>
                <a:spcPct val="80000"/>
              </a:lnSpc>
              <a:buFontTx/>
              <a:buNone/>
            </a:pPr>
            <a:r>
              <a:rPr lang="hu-HU" altLang="hu-HU" sz="2200" b="1" dirty="0" smtClean="0">
                <a:solidFill>
                  <a:srgbClr val="006600"/>
                </a:solidFill>
                <a:latin typeface="Tahoma" pitchFamily="34" charset="0"/>
                <a:cs typeface="Tahoma" pitchFamily="34" charset="0"/>
              </a:rPr>
              <a:t>Az erdészeti hatóság rendészeti feladatokat ellátó tagja </a:t>
            </a:r>
          </a:p>
          <a:p>
            <a:pPr eaLnBrk="1" hangingPunct="1">
              <a:lnSpc>
                <a:spcPct val="80000"/>
              </a:lnSpc>
              <a:buFontTx/>
              <a:buNone/>
            </a:pPr>
            <a:r>
              <a:rPr lang="hu-HU" altLang="hu-HU" sz="2200" dirty="0" smtClean="0">
                <a:latin typeface="Tahoma" pitchFamily="34" charset="0"/>
                <a:cs typeface="Tahoma" pitchFamily="34" charset="0"/>
              </a:rPr>
              <a:t>az erdészeti hatóság illetékességi területén jogosult és köteles </a:t>
            </a:r>
          </a:p>
          <a:p>
            <a:pPr eaLnBrk="1" hangingPunct="1">
              <a:lnSpc>
                <a:spcPct val="80000"/>
              </a:lnSpc>
              <a:buFontTx/>
              <a:buNone/>
            </a:pPr>
            <a:r>
              <a:rPr lang="hu-HU" altLang="hu-HU" sz="2200" dirty="0" smtClean="0">
                <a:latin typeface="Tahoma" pitchFamily="34" charset="0"/>
                <a:cs typeface="Tahoma" pitchFamily="34" charset="0"/>
              </a:rPr>
              <a:t>az</a:t>
            </a:r>
            <a:r>
              <a:rPr lang="hu-HU" altLang="hu-HU" sz="2200" dirty="0" smtClean="0">
                <a:solidFill>
                  <a:srgbClr val="CC0000"/>
                </a:solidFill>
                <a:latin typeface="Tahoma" pitchFamily="34" charset="0"/>
                <a:cs typeface="Tahoma" pitchFamily="34" charset="0"/>
              </a:rPr>
              <a:t> </a:t>
            </a:r>
            <a:r>
              <a:rPr lang="hu-HU" altLang="hu-HU" sz="2200" b="1" dirty="0" smtClean="0">
                <a:solidFill>
                  <a:srgbClr val="CC0000"/>
                </a:solidFill>
                <a:latin typeface="Tahoma" pitchFamily="34" charset="0"/>
                <a:cs typeface="Tahoma" pitchFamily="34" charset="0"/>
              </a:rPr>
              <a:t>Evt.103. § (4) bekezdésében,</a:t>
            </a:r>
            <a:r>
              <a:rPr lang="hu-HU" altLang="hu-HU" sz="2200" dirty="0" smtClean="0">
                <a:solidFill>
                  <a:srgbClr val="CC0000"/>
                </a:solidFill>
                <a:latin typeface="Tahoma" pitchFamily="34" charset="0"/>
                <a:cs typeface="Tahoma" pitchFamily="34" charset="0"/>
              </a:rPr>
              <a:t> </a:t>
            </a:r>
            <a:r>
              <a:rPr lang="hu-HU" altLang="hu-HU" sz="2200" dirty="0" smtClean="0">
                <a:latin typeface="Tahoma" pitchFamily="34" charset="0"/>
                <a:cs typeface="Tahoma" pitchFamily="34" charset="0"/>
              </a:rPr>
              <a:t>illetve a</a:t>
            </a:r>
            <a:r>
              <a:rPr lang="hu-HU" altLang="hu-HU" sz="2200" dirty="0" smtClean="0">
                <a:solidFill>
                  <a:srgbClr val="CC0000"/>
                </a:solidFill>
                <a:latin typeface="Tahoma" pitchFamily="34" charset="0"/>
                <a:cs typeface="Tahoma" pitchFamily="34" charset="0"/>
              </a:rPr>
              <a:t> </a:t>
            </a:r>
            <a:r>
              <a:rPr lang="hu-HU" altLang="hu-HU" sz="2200" b="1" dirty="0" smtClean="0">
                <a:solidFill>
                  <a:srgbClr val="CC0000"/>
                </a:solidFill>
                <a:latin typeface="Tahoma" pitchFamily="34" charset="0"/>
                <a:cs typeface="Tahoma" pitchFamily="34" charset="0"/>
              </a:rPr>
              <a:t>2012. évi CXX.</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törvényben</a:t>
            </a:r>
            <a:r>
              <a:rPr lang="hu-HU" altLang="hu-HU" sz="2200" dirty="0" smtClean="0">
                <a:latin typeface="Tahoma" pitchFamily="34" charset="0"/>
                <a:cs typeface="Tahoma" pitchFamily="34" charset="0"/>
              </a:rPr>
              <a:t> foglaltak szerinti intézkedésekre.</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Az erdészeti hatóság rendészeti feladatokat ellátó </a:t>
            </a: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tagjának </a:t>
            </a:r>
            <a:r>
              <a:rPr lang="hu-HU" altLang="hu-HU" sz="2200" b="1" dirty="0" smtClean="0">
                <a:solidFill>
                  <a:srgbClr val="CC0000"/>
                </a:solidFill>
                <a:latin typeface="Tahoma" pitchFamily="34" charset="0"/>
                <a:cs typeface="Tahoma" pitchFamily="34" charset="0"/>
              </a:rPr>
              <a:t>illetékességi területe</a:t>
            </a:r>
            <a:r>
              <a:rPr lang="hu-HU" altLang="hu-HU" sz="2200" dirty="0" smtClean="0">
                <a:solidFill>
                  <a:srgbClr val="CC0000"/>
                </a:solidFill>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az erdészeti hatóság illetékességi területe.</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Az erdészeti hatóság rendészeti feladatokat ellátó tagja</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olyan rendészeti feladatokat ellátó személy, aki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a tetten ért személy előállítására (ellenszegülés esetén a </a:t>
            </a:r>
          </a:p>
          <a:p>
            <a:pPr eaLnBrk="1" hangingPunct="1">
              <a:lnSpc>
                <a:spcPct val="80000"/>
              </a:lnSpc>
              <a:buFontTx/>
              <a:buNone/>
            </a:pPr>
            <a:r>
              <a:rPr lang="hu-HU" altLang="hu-HU" sz="2200" dirty="0" smtClean="0">
                <a:latin typeface="Tahoma" pitchFamily="34" charset="0"/>
                <a:cs typeface="Tahoma" pitchFamily="34" charset="0"/>
              </a:rPr>
              <a:t>rendőrség segítségét kell kérnie!),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bilincs alkalmazására,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ruházat átvizsgálására és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szolgálati maroklőfegyver önvédelmi célú tartására és </a:t>
            </a:r>
          </a:p>
          <a:p>
            <a:pPr eaLnBrk="1" hangingPunct="1">
              <a:lnSpc>
                <a:spcPct val="80000"/>
              </a:lnSpc>
              <a:buFontTx/>
              <a:buNone/>
            </a:pPr>
            <a:r>
              <a:rPr lang="hu-HU" altLang="hu-HU" sz="2200" dirty="0" smtClean="0">
                <a:latin typeface="Tahoma" pitchFamily="34" charset="0"/>
                <a:cs typeface="Tahoma" pitchFamily="34" charset="0"/>
              </a:rPr>
              <a:t>viselésére is jogosult.</a:t>
            </a:r>
          </a:p>
          <a:p>
            <a:pPr eaLnBrk="1" hangingPunct="1">
              <a:lnSpc>
                <a:spcPct val="80000"/>
              </a:lnSpc>
              <a:buFontTx/>
              <a:buNone/>
            </a:pPr>
            <a:endParaRPr lang="hu-HU" altLang="hu-HU" sz="2000" dirty="0" smtClean="0"/>
          </a:p>
          <a:p>
            <a:pPr eaLnBrk="1" hangingPunct="1">
              <a:lnSpc>
                <a:spcPct val="80000"/>
              </a:lnSpc>
              <a:buFontTx/>
              <a:buNone/>
            </a:pPr>
            <a:endParaRPr lang="hu-HU" altLang="hu-HU" sz="1600" dirty="0" smtClean="0"/>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457200" y="0"/>
            <a:ext cx="8229600" cy="1052513"/>
          </a:xfrm>
        </p:spPr>
        <p:txBody>
          <a:bodyPr/>
          <a:lstStyle/>
          <a:p>
            <a:pPr eaLnBrk="1" hangingPunct="1"/>
            <a:r>
              <a:rPr lang="hu-HU" altLang="hu-HU" sz="3300" b="1" dirty="0" smtClean="0">
                <a:solidFill>
                  <a:srgbClr val="008000"/>
                </a:solidFill>
                <a:latin typeface="Tahoma" pitchFamily="34" charset="0"/>
                <a:cs typeface="Tahoma" pitchFamily="34" charset="0"/>
              </a:rPr>
              <a:t>Erdészeti hatóság rendészeti tagja</a:t>
            </a:r>
          </a:p>
        </p:txBody>
      </p:sp>
      <p:sp>
        <p:nvSpPr>
          <p:cNvPr id="441347" name="Rectangle 3"/>
          <p:cNvSpPr>
            <a:spLocks noGrp="1" noChangeArrowheads="1"/>
          </p:cNvSpPr>
          <p:nvPr>
            <p:ph type="body" idx="1"/>
          </p:nvPr>
        </p:nvSpPr>
        <p:spPr>
          <a:xfrm>
            <a:off x="468313" y="1052736"/>
            <a:ext cx="8229600" cy="5400452"/>
          </a:xfrm>
        </p:spPr>
        <p:txBody>
          <a:bodyPr/>
          <a:lstStyle/>
          <a:p>
            <a:pPr eaLnBrk="1" hangingPunct="1">
              <a:spcBef>
                <a:spcPts val="0"/>
              </a:spcBef>
              <a:buFontTx/>
              <a:buNone/>
              <a:defRPr/>
            </a:pPr>
            <a:r>
              <a:rPr lang="hu-HU" altLang="hu-HU" sz="2050" b="1" dirty="0" smtClean="0">
                <a:solidFill>
                  <a:srgbClr val="008000"/>
                </a:solidFill>
                <a:latin typeface="Tahoma" pitchFamily="34" charset="0"/>
                <a:cs typeface="Tahoma" pitchFamily="34" charset="0"/>
              </a:rPr>
              <a:t>Az erdészeti hatóság rendészeti feladatokat ellátó tagja </a:t>
            </a:r>
          </a:p>
          <a:p>
            <a:pPr eaLnBrk="1" hangingPunct="1">
              <a:spcBef>
                <a:spcPts val="0"/>
              </a:spcBef>
              <a:buFontTx/>
              <a:buNone/>
              <a:defRPr/>
            </a:pPr>
            <a:r>
              <a:rPr lang="hu-HU" altLang="hu-HU" sz="2050" dirty="0">
                <a:solidFill>
                  <a:srgbClr val="000000"/>
                </a:solidFill>
                <a:latin typeface="Tahoma" pitchFamily="34" charset="0"/>
                <a:cs typeface="Tahoma" pitchFamily="34" charset="0"/>
              </a:rPr>
              <a:t>j</a:t>
            </a:r>
            <a:r>
              <a:rPr lang="hu-HU" altLang="hu-HU" sz="2050" dirty="0" smtClean="0">
                <a:solidFill>
                  <a:srgbClr val="000000"/>
                </a:solidFill>
                <a:latin typeface="Tahoma" pitchFamily="34" charset="0"/>
                <a:cs typeface="Tahoma" pitchFamily="34" charset="0"/>
              </a:rPr>
              <a:t>ogosult /</a:t>
            </a:r>
            <a:r>
              <a:rPr lang="hu-HU" altLang="hu-HU" sz="2050" dirty="0" err="1" smtClean="0">
                <a:solidFill>
                  <a:srgbClr val="000000"/>
                </a:solidFill>
                <a:latin typeface="Tahoma" pitchFamily="34" charset="0"/>
                <a:cs typeface="Tahoma" pitchFamily="34" charset="0"/>
              </a:rPr>
              <a:t>Evt</a:t>
            </a:r>
            <a:r>
              <a:rPr lang="hu-HU" altLang="hu-HU" sz="2050" dirty="0" smtClean="0">
                <a:solidFill>
                  <a:srgbClr val="000000"/>
                </a:solidFill>
                <a:latin typeface="Tahoma" pitchFamily="34" charset="0"/>
                <a:cs typeface="Tahoma" pitchFamily="34" charset="0"/>
              </a:rPr>
              <a:t>. 103. § (4)/:</a:t>
            </a:r>
            <a:endParaRPr lang="hu-HU" altLang="hu-HU" sz="2050" b="1" dirty="0" smtClean="0">
              <a:solidFill>
                <a:srgbClr val="008000"/>
              </a:solidFill>
              <a:latin typeface="Tahoma" pitchFamily="34" charset="0"/>
              <a:cs typeface="Tahoma" pitchFamily="34" charset="0"/>
            </a:endParaRPr>
          </a:p>
          <a:p>
            <a:pPr eaLnBrk="1" hangingPunct="1">
              <a:spcBef>
                <a:spcPts val="0"/>
              </a:spcBef>
              <a:buFontTx/>
              <a:buNone/>
              <a:defRPr/>
            </a:pPr>
            <a:r>
              <a:rPr lang="hu-HU" altLang="hu-HU" sz="2050" b="1" dirty="0" smtClean="0">
                <a:solidFill>
                  <a:srgbClr val="CC0000"/>
                </a:solidFill>
                <a:latin typeface="Tahoma" pitchFamily="34" charset="0"/>
                <a:cs typeface="Tahoma" pitchFamily="34" charset="0"/>
              </a:rPr>
              <a:t>-</a:t>
            </a:r>
            <a:r>
              <a:rPr lang="hu-HU" altLang="hu-HU" sz="2050" dirty="0" smtClean="0">
                <a:latin typeface="Tahoma" pitchFamily="34" charset="0"/>
                <a:cs typeface="Tahoma" pitchFamily="34" charset="0"/>
              </a:rPr>
              <a:t> az erdők védelmére vonatkozó előírások betartásának ellenőrzése </a:t>
            </a:r>
          </a:p>
          <a:p>
            <a:pPr eaLnBrk="1" hangingPunct="1">
              <a:spcBef>
                <a:spcPts val="0"/>
              </a:spcBef>
              <a:buFontTx/>
              <a:buNone/>
              <a:defRPr/>
            </a:pPr>
            <a:r>
              <a:rPr lang="hu-HU" altLang="hu-HU" sz="2050" dirty="0" smtClean="0">
                <a:latin typeface="Tahoma" pitchFamily="34" charset="0"/>
                <a:cs typeface="Tahoma" pitchFamily="34" charset="0"/>
              </a:rPr>
              <a:t>során,</a:t>
            </a:r>
          </a:p>
          <a:p>
            <a:pPr eaLnBrk="1" hangingPunct="1">
              <a:spcBef>
                <a:spcPts val="0"/>
              </a:spcBef>
              <a:buFontTx/>
              <a:buNone/>
              <a:defRPr/>
            </a:pPr>
            <a:r>
              <a:rPr lang="hu-HU" altLang="hu-HU" sz="2050" b="1" dirty="0" smtClean="0">
                <a:solidFill>
                  <a:srgbClr val="CC0000"/>
                </a:solidFill>
                <a:latin typeface="Tahoma" pitchFamily="34" charset="0"/>
                <a:cs typeface="Tahoma" pitchFamily="34" charset="0"/>
              </a:rPr>
              <a:t>-</a:t>
            </a:r>
            <a:r>
              <a:rPr lang="hu-HU" altLang="hu-HU" sz="2050" dirty="0" smtClean="0">
                <a:latin typeface="Tahoma" pitchFamily="34" charset="0"/>
                <a:cs typeface="Tahoma" pitchFamily="34" charset="0"/>
              </a:rPr>
              <a:t> az erdőket veszélyeztető vagy károsító, jogellenes cselekményt </a:t>
            </a:r>
          </a:p>
          <a:p>
            <a:pPr eaLnBrk="1" hangingPunct="1">
              <a:spcBef>
                <a:spcPts val="0"/>
              </a:spcBef>
              <a:buFontTx/>
              <a:buNone/>
              <a:defRPr/>
            </a:pPr>
            <a:r>
              <a:rPr lang="hu-HU" altLang="hu-HU" sz="2050" dirty="0" smtClean="0">
                <a:latin typeface="Tahoma" pitchFamily="34" charset="0"/>
                <a:cs typeface="Tahoma" pitchFamily="34" charset="0"/>
              </a:rPr>
              <a:t>elkövető személlyel szemben,</a:t>
            </a:r>
            <a:endParaRPr lang="hu-HU" altLang="hu-HU" sz="2050" i="1" dirty="0" smtClean="0">
              <a:latin typeface="Tahoma" pitchFamily="34" charset="0"/>
              <a:cs typeface="Tahoma" pitchFamily="34" charset="0"/>
            </a:endParaRPr>
          </a:p>
          <a:p>
            <a:pPr marL="0" indent="0" eaLnBrk="1" hangingPunct="1">
              <a:spcBef>
                <a:spcPts val="0"/>
              </a:spcBef>
              <a:buFontTx/>
              <a:buNone/>
              <a:defRPr/>
            </a:pPr>
            <a:r>
              <a:rPr lang="hu-HU" altLang="hu-HU" sz="2050" b="1" dirty="0" smtClean="0">
                <a:solidFill>
                  <a:srgbClr val="CC0000"/>
                </a:solidFill>
                <a:latin typeface="Tahoma" pitchFamily="34" charset="0"/>
                <a:cs typeface="Tahoma" pitchFamily="34" charset="0"/>
              </a:rPr>
              <a:t>-</a:t>
            </a:r>
            <a:r>
              <a:rPr lang="hu-HU" altLang="hu-HU" sz="2050" dirty="0" smtClean="0">
                <a:latin typeface="Tahoma" pitchFamily="34" charset="0"/>
                <a:cs typeface="Tahoma" pitchFamily="34" charset="0"/>
              </a:rPr>
              <a:t> olyan jármű vezetőjével szemben, amelyről alaposan feltételezhető, hogy azon jogellenesen szerzett faanyag, szaporítóanyag vagy egyéb erdei termék van,</a:t>
            </a:r>
            <a:endParaRPr lang="hu-HU" altLang="hu-HU" sz="2050" i="1" dirty="0" smtClean="0">
              <a:latin typeface="Tahoma" pitchFamily="34" charset="0"/>
              <a:cs typeface="Tahoma" pitchFamily="34" charset="0"/>
            </a:endParaRPr>
          </a:p>
          <a:p>
            <a:pPr eaLnBrk="1" hangingPunct="1">
              <a:spcBef>
                <a:spcPts val="0"/>
              </a:spcBef>
              <a:buFontTx/>
              <a:buNone/>
              <a:defRPr/>
            </a:pPr>
            <a:r>
              <a:rPr lang="hu-HU" altLang="hu-HU" sz="2050" b="1" dirty="0" smtClean="0">
                <a:solidFill>
                  <a:srgbClr val="CC0000"/>
                </a:solidFill>
                <a:latin typeface="Tahoma" pitchFamily="34" charset="0"/>
                <a:cs typeface="Tahoma" pitchFamily="34" charset="0"/>
              </a:rPr>
              <a:t>-</a:t>
            </a:r>
            <a:r>
              <a:rPr lang="hu-HU" altLang="hu-HU" sz="2050" dirty="0" smtClean="0">
                <a:latin typeface="Tahoma" pitchFamily="34" charset="0"/>
                <a:cs typeface="Tahoma" pitchFamily="34" charset="0"/>
              </a:rPr>
              <a:t> a jogellenesen szerzett faanyag és szaporítóanyag, illetve egyéb </a:t>
            </a:r>
          </a:p>
          <a:p>
            <a:pPr eaLnBrk="1" hangingPunct="1">
              <a:spcBef>
                <a:spcPts val="0"/>
              </a:spcBef>
              <a:buFontTx/>
              <a:buNone/>
              <a:defRPr/>
            </a:pPr>
            <a:r>
              <a:rPr lang="hu-HU" altLang="hu-HU" sz="2050" dirty="0" smtClean="0">
                <a:latin typeface="Tahoma" pitchFamily="34" charset="0"/>
                <a:cs typeface="Tahoma" pitchFamily="34" charset="0"/>
              </a:rPr>
              <a:t>erdei termék, valamint az elkövetéshez (veszélyeztetéshez) használt </a:t>
            </a:r>
          </a:p>
          <a:p>
            <a:pPr eaLnBrk="1" hangingPunct="1">
              <a:spcBef>
                <a:spcPts val="0"/>
              </a:spcBef>
              <a:buFontTx/>
              <a:buNone/>
              <a:defRPr/>
            </a:pPr>
            <a:r>
              <a:rPr lang="hu-HU" altLang="hu-HU" sz="2050" dirty="0" smtClean="0">
                <a:latin typeface="Tahoma" pitchFamily="34" charset="0"/>
                <a:cs typeface="Tahoma" pitchFamily="34" charset="0"/>
              </a:rPr>
              <a:t>eszköz biztosítása érdekében,</a:t>
            </a:r>
          </a:p>
          <a:p>
            <a:pPr eaLnBrk="1" hangingPunct="1">
              <a:spcBef>
                <a:spcPts val="0"/>
              </a:spcBef>
              <a:buFontTx/>
              <a:buNone/>
              <a:defRPr/>
            </a:pPr>
            <a:r>
              <a:rPr lang="hu-HU" altLang="hu-HU" sz="2050" b="1" dirty="0" smtClean="0">
                <a:solidFill>
                  <a:srgbClr val="CC0000"/>
                </a:solidFill>
                <a:latin typeface="Tahoma" pitchFamily="34" charset="0"/>
                <a:cs typeface="Tahoma" pitchFamily="34" charset="0"/>
              </a:rPr>
              <a:t>-</a:t>
            </a:r>
            <a:r>
              <a:rPr lang="hu-HU" altLang="hu-HU" sz="2050" dirty="0" smtClean="0">
                <a:latin typeface="Tahoma" pitchFamily="34" charset="0"/>
                <a:cs typeface="Tahoma" pitchFamily="34" charset="0"/>
              </a:rPr>
              <a:t> a bűncselekmény elkövetésén tetten ért vagy az intézkedésének </a:t>
            </a:r>
          </a:p>
          <a:p>
            <a:pPr eaLnBrk="1" hangingPunct="1">
              <a:spcBef>
                <a:spcPts val="0"/>
              </a:spcBef>
              <a:buFontTx/>
              <a:buNone/>
              <a:defRPr/>
            </a:pPr>
            <a:r>
              <a:rPr lang="hu-HU" altLang="hu-HU" sz="2050" dirty="0" smtClean="0">
                <a:latin typeface="Tahoma" pitchFamily="34" charset="0"/>
                <a:cs typeface="Tahoma" pitchFamily="34" charset="0"/>
              </a:rPr>
              <a:t>ellenszegülő személlyel szemben</a:t>
            </a:r>
          </a:p>
          <a:p>
            <a:pPr eaLnBrk="1" hangingPunct="1">
              <a:spcBef>
                <a:spcPts val="0"/>
              </a:spcBef>
              <a:buFontTx/>
              <a:buNone/>
              <a:defRPr/>
            </a:pPr>
            <a:r>
              <a:rPr lang="hu-HU" altLang="hu-HU" sz="2050" dirty="0" smtClean="0">
                <a:latin typeface="Tahoma" pitchFamily="34" charset="0"/>
                <a:cs typeface="Tahoma" pitchFamily="34" charset="0"/>
              </a:rPr>
              <a:t>a </a:t>
            </a:r>
            <a:r>
              <a:rPr lang="hu-HU" altLang="hu-HU" sz="2050" b="1" dirty="0" smtClean="0">
                <a:solidFill>
                  <a:srgbClr val="CC0000"/>
                </a:solidFill>
                <a:latin typeface="Tahoma" pitchFamily="34" charset="0"/>
                <a:cs typeface="Tahoma" pitchFamily="34" charset="0"/>
              </a:rPr>
              <a:t>2012. évi CXX. törvényben</a:t>
            </a:r>
            <a:r>
              <a:rPr lang="hu-HU" altLang="hu-HU" sz="2050" dirty="0" smtClean="0">
                <a:latin typeface="Tahoma" pitchFamily="34" charset="0"/>
                <a:cs typeface="Tahoma" pitchFamily="34" charset="0"/>
              </a:rPr>
              <a:t> meghatározott intézkedések és </a:t>
            </a:r>
          </a:p>
          <a:p>
            <a:pPr eaLnBrk="1" hangingPunct="1">
              <a:spcBef>
                <a:spcPts val="0"/>
              </a:spcBef>
              <a:buFontTx/>
              <a:buNone/>
              <a:defRPr/>
            </a:pPr>
            <a:r>
              <a:rPr lang="hu-HU" altLang="hu-HU" sz="2050" dirty="0" smtClean="0">
                <a:latin typeface="Tahoma" pitchFamily="34" charset="0"/>
                <a:cs typeface="Tahoma" pitchFamily="34" charset="0"/>
              </a:rPr>
              <a:t>kényszerítő eszközök alkalmazására.</a:t>
            </a:r>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a:xfrm>
            <a:off x="457200" y="0"/>
            <a:ext cx="8229600" cy="1417638"/>
          </a:xfrm>
        </p:spPr>
        <p:txBody>
          <a:bodyPr/>
          <a:lstStyle/>
          <a:p>
            <a:pPr algn="l" eaLnBrk="1" hangingPunct="1"/>
            <a:r>
              <a:rPr lang="hu-HU" altLang="hu-HU" sz="3300" b="1" dirty="0" smtClean="0">
                <a:solidFill>
                  <a:schemeClr val="tx1"/>
                </a:solidFill>
                <a:latin typeface="Tahoma" pitchFamily="34" charset="0"/>
                <a:cs typeface="Tahoma" pitchFamily="34" charset="0"/>
              </a:rPr>
              <a:t>XII.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 erdőgazdálkodási bírság és az erdővédelmi bírság </a:t>
            </a:r>
          </a:p>
        </p:txBody>
      </p:sp>
      <p:sp>
        <p:nvSpPr>
          <p:cNvPr id="442371" name="Rectangle 3"/>
          <p:cNvSpPr>
            <a:spLocks noGrp="1" noChangeArrowheads="1"/>
          </p:cNvSpPr>
          <p:nvPr>
            <p:ph type="body" idx="1"/>
          </p:nvPr>
        </p:nvSpPr>
        <p:spPr>
          <a:xfrm>
            <a:off x="457200" y="1628800"/>
            <a:ext cx="8229600" cy="4679925"/>
          </a:xfrm>
        </p:spPr>
        <p:txBody>
          <a:bodyPr/>
          <a:lstStyle/>
          <a:p>
            <a:pPr marL="533400" indent="-533400" eaLnBrk="1" hangingPunct="1">
              <a:lnSpc>
                <a:spcPct val="80000"/>
              </a:lnSpc>
              <a:buFontTx/>
              <a:buNone/>
            </a:pPr>
            <a:r>
              <a:rPr lang="hu-HU" altLang="hu-HU" sz="2400" b="1" dirty="0" smtClean="0">
                <a:solidFill>
                  <a:srgbClr val="CC0000"/>
                </a:solidFill>
                <a:latin typeface="Tahoma" pitchFamily="34" charset="0"/>
                <a:cs typeface="Tahoma" pitchFamily="34" charset="0"/>
              </a:rPr>
              <a:t>Erdőgazdálkodási bírság</a:t>
            </a:r>
          </a:p>
          <a:p>
            <a:pPr marL="533400" indent="-533400" eaLnBrk="1" hangingPunct="1">
              <a:lnSpc>
                <a:spcPct val="80000"/>
              </a:lnSpc>
              <a:buFontTx/>
              <a:buNone/>
            </a:pPr>
            <a:endParaRPr lang="hu-HU" altLang="hu-HU" sz="800" b="1" dirty="0" smtClean="0">
              <a:solidFill>
                <a:srgbClr val="CC0000"/>
              </a:solidFill>
              <a:latin typeface="Tahoma" pitchFamily="34" charset="0"/>
              <a:cs typeface="Tahoma" pitchFamily="34" charset="0"/>
            </a:endParaRPr>
          </a:p>
          <a:p>
            <a:pPr marL="0" indent="0" eaLnBrk="1" hangingPunct="1">
              <a:lnSpc>
                <a:spcPct val="80000"/>
              </a:lnSpc>
              <a:buNone/>
            </a:pPr>
            <a:r>
              <a:rPr lang="hu-HU" altLang="hu-HU" sz="2200" dirty="0" smtClean="0">
                <a:latin typeface="Tahoma" pitchFamily="34" charset="0"/>
                <a:cs typeface="Tahoma" pitchFamily="34" charset="0"/>
              </a:rPr>
              <a:t>Az erdészeti hatóság erdőgazdálkodási bírságot szab ki</a:t>
            </a:r>
          </a:p>
          <a:p>
            <a:pPr marL="0" indent="0" eaLnBrk="1" hangingPunct="1">
              <a:lnSpc>
                <a:spcPct val="80000"/>
              </a:lnSpc>
              <a:buNone/>
            </a:pPr>
            <a:r>
              <a:rPr lang="hu-HU" altLang="hu-HU" sz="2200" u="sng" dirty="0" smtClean="0">
                <a:latin typeface="Tahoma" pitchFamily="34" charset="0"/>
                <a:cs typeface="Tahoma" pitchFamily="34" charset="0"/>
              </a:rPr>
              <a:t>az erdőgazdálkodóra</a:t>
            </a:r>
            <a:r>
              <a:rPr lang="hu-HU" altLang="hu-HU" sz="2200" dirty="0" smtClean="0">
                <a:latin typeface="Tahoma" pitchFamily="34" charset="0"/>
                <a:cs typeface="Tahoma" pitchFamily="34" charset="0"/>
              </a:rPr>
              <a:t> az </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 107. § (1) bekezdés  a) − </a:t>
            </a:r>
            <a:r>
              <a:rPr lang="hu-HU" altLang="hu-HU" sz="2200" dirty="0">
                <a:latin typeface="Tahoma" pitchFamily="34" charset="0"/>
                <a:cs typeface="Tahoma" pitchFamily="34" charset="0"/>
              </a:rPr>
              <a:t>u</a:t>
            </a:r>
            <a:r>
              <a:rPr lang="hu-HU" altLang="hu-HU" sz="2200" dirty="0" smtClean="0">
                <a:latin typeface="Tahoma" pitchFamily="34" charset="0"/>
                <a:cs typeface="Tahoma" pitchFamily="34" charset="0"/>
              </a:rPr>
              <a:t>) </a:t>
            </a:r>
          </a:p>
          <a:p>
            <a:pPr marL="533400" indent="-533400" eaLnBrk="1" hangingPunct="1">
              <a:lnSpc>
                <a:spcPct val="80000"/>
              </a:lnSpc>
              <a:buFontTx/>
              <a:buNone/>
            </a:pPr>
            <a:r>
              <a:rPr lang="hu-HU" altLang="hu-HU" sz="2200" dirty="0" smtClean="0">
                <a:latin typeface="Tahoma" pitchFamily="34" charset="0"/>
                <a:cs typeface="Tahoma" pitchFamily="34" charset="0"/>
              </a:rPr>
              <a:t>pontjaiban foglalt esetekben.</a:t>
            </a:r>
          </a:p>
          <a:p>
            <a:pPr marL="533400" indent="-533400" eaLnBrk="1" hangingPunct="1">
              <a:lnSpc>
                <a:spcPct val="80000"/>
              </a:lnSpc>
              <a:buFontTx/>
              <a:buNone/>
            </a:pPr>
            <a:endParaRPr lang="hu-HU" altLang="hu-HU" sz="800" dirty="0" smtClean="0">
              <a:latin typeface="Tahoma" pitchFamily="34" charset="0"/>
              <a:cs typeface="Tahoma" pitchFamily="34" charset="0"/>
            </a:endParaRPr>
          </a:p>
          <a:p>
            <a:pPr marL="533400" indent="-533400" eaLnBrk="1" hangingPunct="1">
              <a:lnSpc>
                <a:spcPct val="80000"/>
              </a:lnSpc>
              <a:buFontTx/>
              <a:buNone/>
            </a:pPr>
            <a:r>
              <a:rPr lang="hu-HU" altLang="hu-HU" sz="2200" dirty="0" smtClean="0">
                <a:latin typeface="Tahoma" pitchFamily="34" charset="0"/>
                <a:cs typeface="Tahoma" pitchFamily="34" charset="0"/>
              </a:rPr>
              <a:t>Példák:</a:t>
            </a:r>
          </a:p>
          <a:p>
            <a:pPr marL="0" indent="0" eaLnBrk="1" hangingPunct="1">
              <a:lnSpc>
                <a:spcPct val="80000"/>
              </a:lnSpc>
              <a:buNone/>
            </a:pP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ha erdejében jogszerűtlen fakitermelést végzett,</a:t>
            </a:r>
          </a:p>
          <a:p>
            <a:pPr marL="0" indent="0" eaLnBrk="1" hangingPunct="1">
              <a:lnSpc>
                <a:spcPct val="80000"/>
              </a:lnSpc>
              <a:buNone/>
            </a:pP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ha valamely tevékenység végrehajtására, vagy az erdő </a:t>
            </a:r>
          </a:p>
          <a:p>
            <a:pPr marL="0" indent="0" eaLnBrk="1" hangingPunct="1">
              <a:lnSpc>
                <a:spcPct val="80000"/>
              </a:lnSpc>
              <a:buNone/>
            </a:pPr>
            <a:r>
              <a:rPr lang="hu-HU" altLang="hu-HU" sz="2200" dirty="0" smtClean="0">
                <a:latin typeface="Tahoma" pitchFamily="34" charset="0"/>
                <a:cs typeface="Tahoma" pitchFamily="34" charset="0"/>
              </a:rPr>
              <a:t>állapotára vonatkozóan az </a:t>
            </a:r>
            <a:r>
              <a:rPr lang="hu-HU" altLang="hu-HU" sz="2200" dirty="0" err="1" smtClean="0">
                <a:latin typeface="Tahoma" pitchFamily="34" charset="0"/>
                <a:cs typeface="Tahoma" pitchFamily="34" charset="0"/>
              </a:rPr>
              <a:t>Evt.-ben</a:t>
            </a:r>
            <a:r>
              <a:rPr lang="hu-HU" altLang="hu-HU" sz="2200" dirty="0" smtClean="0">
                <a:latin typeface="Tahoma" pitchFamily="34" charset="0"/>
                <a:cs typeface="Tahoma" pitchFamily="34" charset="0"/>
              </a:rPr>
              <a:t> előírt bejelentési </a:t>
            </a:r>
          </a:p>
          <a:p>
            <a:pPr marL="0" indent="0" eaLnBrk="1" hangingPunct="1">
              <a:lnSpc>
                <a:spcPct val="80000"/>
              </a:lnSpc>
              <a:buNone/>
            </a:pPr>
            <a:r>
              <a:rPr lang="hu-HU" altLang="hu-HU" sz="2200" dirty="0" smtClean="0">
                <a:latin typeface="Tahoma" pitchFamily="34" charset="0"/>
                <a:cs typeface="Tahoma" pitchFamily="34" charset="0"/>
              </a:rPr>
              <a:t>kötelezettségének nem tesz eleget,</a:t>
            </a:r>
          </a:p>
          <a:p>
            <a:pPr marL="0" indent="0" eaLnBrk="1" hangingPunct="1">
              <a:lnSpc>
                <a:spcPct val="80000"/>
              </a:lnSpc>
              <a:buNone/>
            </a:pP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az erdőnevelési feladatok elmulasztásával akadályozza az </a:t>
            </a:r>
          </a:p>
          <a:p>
            <a:pPr marL="0" indent="0" eaLnBrk="1" hangingPunct="1">
              <a:lnSpc>
                <a:spcPct val="80000"/>
              </a:lnSpc>
              <a:buNone/>
            </a:pPr>
            <a:r>
              <a:rPr lang="hu-HU" altLang="hu-HU" sz="2200" dirty="0" smtClean="0">
                <a:latin typeface="Tahoma" pitchFamily="34" charset="0"/>
                <a:cs typeface="Tahoma" pitchFamily="34" charset="0"/>
              </a:rPr>
              <a:t>erdő </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 szerint elvárt állapotának fenntartását….</a:t>
            </a:r>
          </a:p>
          <a:p>
            <a:pPr marL="0" indent="0" eaLnBrk="1" hangingPunct="1">
              <a:lnSpc>
                <a:spcPct val="80000"/>
              </a:lnSpc>
              <a:buNone/>
            </a:pPr>
            <a:endParaRPr lang="hu-HU" altLang="hu-HU" sz="800" dirty="0" smtClean="0">
              <a:latin typeface="Tahoma" pitchFamily="34" charset="0"/>
              <a:cs typeface="Tahoma" pitchFamily="34" charset="0"/>
            </a:endParaRPr>
          </a:p>
          <a:p>
            <a:pPr marL="533400" indent="-533400" eaLnBrk="1" hangingPunct="1">
              <a:lnSpc>
                <a:spcPct val="80000"/>
              </a:lnSpc>
              <a:buFontTx/>
              <a:buNone/>
            </a:pPr>
            <a:r>
              <a:rPr lang="hu-HU" altLang="hu-HU" sz="2200" dirty="0" smtClean="0">
                <a:latin typeface="Tahoma" pitchFamily="34" charset="0"/>
                <a:cs typeface="Tahoma" pitchFamily="34" charset="0"/>
              </a:rPr>
              <a:t>Az erdőgazdálkodási bírság </a:t>
            </a:r>
            <a:r>
              <a:rPr lang="hu-HU" altLang="hu-HU" sz="2200" u="sng" dirty="0" smtClean="0">
                <a:latin typeface="Tahoma" pitchFamily="34" charset="0"/>
                <a:cs typeface="Tahoma" pitchFamily="34" charset="0"/>
              </a:rPr>
              <a:t>ismételten kiszabható.</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hu-HU" altLang="hu-HU" sz="3500" b="1" smtClean="0">
                <a:solidFill>
                  <a:srgbClr val="000099"/>
                </a:solidFill>
                <a:latin typeface="Tahoma" pitchFamily="34" charset="0"/>
                <a:cs typeface="Tahoma" pitchFamily="34" charset="0"/>
              </a:rPr>
              <a:t>TÁJ</a:t>
            </a:r>
          </a:p>
        </p:txBody>
      </p:sp>
      <p:sp>
        <p:nvSpPr>
          <p:cNvPr id="149507" name="Rectangle 3"/>
          <p:cNvSpPr>
            <a:spLocks noGrp="1" noChangeArrowheads="1"/>
          </p:cNvSpPr>
          <p:nvPr>
            <p:ph type="body" idx="1"/>
          </p:nvPr>
        </p:nvSpPr>
        <p:spPr/>
        <p:txBody>
          <a:bodyPr/>
          <a:lstStyle/>
          <a:p>
            <a:pPr eaLnBrk="1" hangingPunct="1">
              <a:buFontTx/>
              <a:buNone/>
            </a:pPr>
            <a:r>
              <a:rPr lang="hu-HU" altLang="hu-HU" b="1" u="sng" smtClean="0">
                <a:solidFill>
                  <a:srgbClr val="000099"/>
                </a:solidFill>
                <a:latin typeface="Tahoma" pitchFamily="34" charset="0"/>
                <a:cs typeface="Tahoma" pitchFamily="34" charset="0"/>
              </a:rPr>
              <a:t>Táj</a:t>
            </a:r>
            <a:r>
              <a:rPr lang="hu-HU" altLang="hu-HU" smtClean="0">
                <a:solidFill>
                  <a:srgbClr val="000099"/>
                </a:solidFill>
                <a:latin typeface="Tahoma" pitchFamily="34" charset="0"/>
                <a:cs typeface="Tahoma" pitchFamily="34" charset="0"/>
              </a:rPr>
              <a:t> </a:t>
            </a:r>
            <a:r>
              <a:rPr lang="hu-HU" altLang="hu-HU" smtClean="0">
                <a:latin typeface="Tahoma" pitchFamily="34" charset="0"/>
                <a:cs typeface="Tahoma" pitchFamily="34" charset="0"/>
              </a:rPr>
              <a:t>(Tvt. 6. § (1) bek.):</a:t>
            </a:r>
          </a:p>
          <a:p>
            <a:pPr eaLnBrk="1" hangingPunct="1">
              <a:buFontTx/>
              <a:buNone/>
            </a:pPr>
            <a:r>
              <a:rPr lang="hu-HU" altLang="hu-HU" smtClean="0">
                <a:latin typeface="Tahoma" pitchFamily="34" charset="0"/>
                <a:cs typeface="Tahoma" pitchFamily="34" charset="0"/>
              </a:rPr>
              <a:t>	</a:t>
            </a:r>
            <a:r>
              <a:rPr lang="hu-HU" altLang="hu-HU" sz="3000" smtClean="0">
                <a:latin typeface="Tahoma" pitchFamily="34" charset="0"/>
                <a:cs typeface="Tahoma" pitchFamily="34" charset="0"/>
              </a:rPr>
              <a:t>a táj a földfelszín térben lehatárolható, jellegzetes felépítésű és sajátosságú része, </a:t>
            </a:r>
          </a:p>
          <a:p>
            <a:pPr eaLnBrk="1" hangingPunct="1">
              <a:buFontTx/>
              <a:buNone/>
            </a:pPr>
            <a:r>
              <a:rPr lang="hu-HU" altLang="hu-HU" sz="3000" smtClean="0">
                <a:latin typeface="Tahoma" pitchFamily="34" charset="0"/>
                <a:cs typeface="Tahoma" pitchFamily="34" charset="0"/>
              </a:rPr>
              <a:t>	a rá jellemző természeti értékekkel és természeti rendszerekkel, valamint </a:t>
            </a:r>
            <a:r>
              <a:rPr lang="hu-HU" altLang="hu-HU" sz="3000" u="sng" smtClean="0">
                <a:latin typeface="Tahoma" pitchFamily="34" charset="0"/>
                <a:cs typeface="Tahoma" pitchFamily="34" charset="0"/>
              </a:rPr>
              <a:t>az emberi kultúra jellegzetességeivel együtt, ahol kölcsönhatásban találhatók a természeti erők és a mesterséges környezeti elemek.</a:t>
            </a:r>
          </a:p>
        </p:txBody>
      </p:sp>
    </p:spTree>
  </p:cSld>
  <p:clrMapOvr>
    <a:masterClrMapping/>
  </p:clrMapOvr>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457200" y="0"/>
            <a:ext cx="8229600" cy="1268760"/>
          </a:xfrm>
        </p:spPr>
        <p:txBody>
          <a:bodyPr/>
          <a:lstStyle/>
          <a:p>
            <a:pPr eaLnBrk="1" hangingPunct="1"/>
            <a:r>
              <a:rPr lang="hu-HU" altLang="hu-HU" sz="3300" b="1" dirty="0" smtClean="0">
                <a:solidFill>
                  <a:srgbClr val="008000"/>
                </a:solidFill>
                <a:latin typeface="Tahoma" pitchFamily="34" charset="0"/>
                <a:cs typeface="Tahoma" pitchFamily="34" charset="0"/>
              </a:rPr>
              <a:t>Az erdőgazdálkodási </a:t>
            </a:r>
            <a:r>
              <a:rPr lang="hu-HU" altLang="hu-HU" sz="3300" b="1" dirty="0">
                <a:solidFill>
                  <a:srgbClr val="008000"/>
                </a:solidFill>
                <a:latin typeface="Tahoma" pitchFamily="34" charset="0"/>
                <a:cs typeface="Tahoma" pitchFamily="34" charset="0"/>
              </a:rPr>
              <a:t>bírság és az erdővédelmi bírság </a:t>
            </a:r>
            <a:endParaRPr lang="hu-HU" altLang="hu-HU" sz="3300" dirty="0" smtClean="0"/>
          </a:p>
        </p:txBody>
      </p:sp>
      <p:sp>
        <p:nvSpPr>
          <p:cNvPr id="443395" name="Rectangle 3"/>
          <p:cNvSpPr>
            <a:spLocks noGrp="1" noChangeArrowheads="1"/>
          </p:cNvSpPr>
          <p:nvPr>
            <p:ph type="body" idx="1"/>
          </p:nvPr>
        </p:nvSpPr>
        <p:spPr>
          <a:xfrm>
            <a:off x="457200" y="1268761"/>
            <a:ext cx="8229600" cy="5112568"/>
          </a:xfrm>
        </p:spPr>
        <p:txBody>
          <a:bodyPr/>
          <a:lstStyle/>
          <a:p>
            <a:pPr eaLnBrk="1" hangingPunct="1">
              <a:lnSpc>
                <a:spcPct val="90000"/>
              </a:lnSpc>
              <a:buFontTx/>
              <a:buNone/>
            </a:pPr>
            <a:r>
              <a:rPr lang="hu-HU" altLang="hu-HU" sz="2400" b="1" dirty="0" smtClean="0">
                <a:solidFill>
                  <a:srgbClr val="CC0000"/>
                </a:solidFill>
                <a:latin typeface="Tahoma" pitchFamily="34" charset="0"/>
                <a:cs typeface="Tahoma" pitchFamily="34" charset="0"/>
              </a:rPr>
              <a:t>Erdővédelmi bírság</a:t>
            </a:r>
          </a:p>
          <a:p>
            <a:pPr marL="0" indent="0" eaLnBrk="1" hangingPunct="1">
              <a:lnSpc>
                <a:spcPct val="90000"/>
              </a:lnSpc>
              <a:buNone/>
            </a:pPr>
            <a:r>
              <a:rPr lang="hu-HU" altLang="hu-HU" sz="2100" dirty="0" smtClean="0">
                <a:latin typeface="Tahoma" pitchFamily="34" charset="0"/>
                <a:cs typeface="Tahoma" pitchFamily="34" charset="0"/>
              </a:rPr>
              <a:t>Az erdészeti hatóság erdővédelmi bírságot szab ki arra, aki az </a:t>
            </a:r>
            <a:r>
              <a:rPr lang="hu-HU" altLang="hu-HU" sz="2100" dirty="0" err="1" smtClean="0">
                <a:latin typeface="Tahoma" pitchFamily="34" charset="0"/>
                <a:cs typeface="Tahoma" pitchFamily="34" charset="0"/>
              </a:rPr>
              <a:t>Evt</a:t>
            </a:r>
            <a:r>
              <a:rPr lang="hu-HU" altLang="hu-HU" sz="2100" dirty="0" smtClean="0">
                <a:latin typeface="Tahoma" pitchFamily="34" charset="0"/>
                <a:cs typeface="Tahoma" pitchFamily="34" charset="0"/>
              </a:rPr>
              <a:t>. </a:t>
            </a:r>
          </a:p>
          <a:p>
            <a:pPr marL="0" indent="0" eaLnBrk="1" hangingPunct="1">
              <a:lnSpc>
                <a:spcPct val="90000"/>
              </a:lnSpc>
              <a:buNone/>
            </a:pPr>
            <a:r>
              <a:rPr lang="hu-HU" altLang="hu-HU" sz="2100" dirty="0" smtClean="0">
                <a:latin typeface="Tahoma" pitchFamily="34" charset="0"/>
                <a:cs typeface="Tahoma" pitchFamily="34" charset="0"/>
              </a:rPr>
              <a:t>108. § (1) bekezdés a) – l) pontjai alatt megjelölt törvényi</a:t>
            </a:r>
          </a:p>
          <a:p>
            <a:pPr marL="0" indent="0" eaLnBrk="1" hangingPunct="1">
              <a:lnSpc>
                <a:spcPct val="90000"/>
              </a:lnSpc>
              <a:buNone/>
            </a:pPr>
            <a:r>
              <a:rPr lang="hu-HU" altLang="hu-HU" sz="2100" dirty="0" smtClean="0">
                <a:latin typeface="Tahoma" pitchFamily="34" charset="0"/>
                <a:cs typeface="Tahoma" pitchFamily="34" charset="0"/>
              </a:rPr>
              <a:t>előírásokat megsérti (az erdő látogatójára is vonatkozik).</a:t>
            </a:r>
          </a:p>
          <a:p>
            <a:pPr marL="0" indent="0" eaLnBrk="1" hangingPunct="1">
              <a:lnSpc>
                <a:spcPct val="90000"/>
              </a:lnSpc>
              <a:buNone/>
            </a:pPr>
            <a:endParaRPr lang="hu-HU" altLang="hu-HU" sz="800" dirty="0" smtClean="0">
              <a:latin typeface="Tahoma" pitchFamily="34" charset="0"/>
              <a:cs typeface="Tahoma" pitchFamily="34" charset="0"/>
            </a:endParaRPr>
          </a:p>
          <a:p>
            <a:pPr marL="0" indent="0" eaLnBrk="1" hangingPunct="1">
              <a:lnSpc>
                <a:spcPct val="90000"/>
              </a:lnSpc>
              <a:buNone/>
            </a:pPr>
            <a:r>
              <a:rPr lang="hu-HU" altLang="hu-HU" sz="2100" dirty="0" smtClean="0">
                <a:latin typeface="Tahoma" pitchFamily="34" charset="0"/>
                <a:cs typeface="Tahoma" pitchFamily="34" charset="0"/>
              </a:rPr>
              <a:t>Az erdészeti hatóság erdővédelmi bírságot szab ki</a:t>
            </a:r>
            <a:r>
              <a:rPr lang="hu-HU" altLang="hu-HU" sz="2100" dirty="0">
                <a:latin typeface="Tahoma" pitchFamily="34" charset="0"/>
                <a:cs typeface="Tahoma" pitchFamily="34" charset="0"/>
              </a:rPr>
              <a:t> </a:t>
            </a:r>
            <a:r>
              <a:rPr lang="hu-HU" altLang="hu-HU" sz="2100" u="sng" dirty="0" smtClean="0">
                <a:latin typeface="Tahoma" pitchFamily="34" charset="0"/>
                <a:cs typeface="Tahoma" pitchFamily="34" charset="0"/>
              </a:rPr>
              <a:t>az erdő </a:t>
            </a:r>
          </a:p>
          <a:p>
            <a:pPr marL="0" indent="0" eaLnBrk="1" hangingPunct="1">
              <a:lnSpc>
                <a:spcPct val="90000"/>
              </a:lnSpc>
              <a:buNone/>
            </a:pPr>
            <a:r>
              <a:rPr lang="hu-HU" altLang="hu-HU" sz="2100" u="sng" dirty="0" smtClean="0">
                <a:latin typeface="Tahoma" pitchFamily="34" charset="0"/>
                <a:cs typeface="Tahoma" pitchFamily="34" charset="0"/>
              </a:rPr>
              <a:t>tulajdonosára, vagyonkezelőjére, haszonélvezeti, használati jog </a:t>
            </a:r>
          </a:p>
          <a:p>
            <a:pPr marL="0" indent="0" eaLnBrk="1" hangingPunct="1">
              <a:lnSpc>
                <a:spcPct val="90000"/>
              </a:lnSpc>
              <a:buNone/>
            </a:pPr>
            <a:r>
              <a:rPr lang="hu-HU" altLang="hu-HU" sz="2100" u="sng" dirty="0" smtClean="0">
                <a:latin typeface="Tahoma" pitchFamily="34" charset="0"/>
                <a:cs typeface="Tahoma" pitchFamily="34" charset="0"/>
              </a:rPr>
              <a:t>jogosultjára</a:t>
            </a:r>
            <a:r>
              <a:rPr lang="hu-HU" altLang="hu-HU" sz="2100" dirty="0" smtClean="0">
                <a:latin typeface="Tahoma" pitchFamily="34" charset="0"/>
                <a:cs typeface="Tahoma" pitchFamily="34" charset="0"/>
              </a:rPr>
              <a:t>, vagy </a:t>
            </a:r>
            <a:r>
              <a:rPr lang="hu-HU" altLang="hu-HU" sz="2100" u="sng" dirty="0" smtClean="0">
                <a:latin typeface="Tahoma" pitchFamily="34" charset="0"/>
                <a:cs typeface="Tahoma" pitchFamily="34" charset="0"/>
              </a:rPr>
              <a:t>az erdészeti szakszemélyzetre</a:t>
            </a:r>
            <a:r>
              <a:rPr lang="hu-HU" altLang="hu-HU" sz="2100" dirty="0" smtClean="0">
                <a:latin typeface="Tahoma" pitchFamily="34" charset="0"/>
                <a:cs typeface="Tahoma" pitchFamily="34" charset="0"/>
              </a:rPr>
              <a:t>, ha jogszerűtlen </a:t>
            </a:r>
          </a:p>
          <a:p>
            <a:pPr marL="0" indent="0" eaLnBrk="1" hangingPunct="1">
              <a:lnSpc>
                <a:spcPct val="90000"/>
              </a:lnSpc>
              <a:buNone/>
            </a:pPr>
            <a:r>
              <a:rPr lang="hu-HU" altLang="hu-HU" sz="2100" dirty="0" smtClean="0">
                <a:latin typeface="Tahoma" pitchFamily="34" charset="0"/>
                <a:cs typeface="Tahoma" pitchFamily="34" charset="0"/>
              </a:rPr>
              <a:t>fakitermelésre megbízást adott, vagy ilyen fakitermelésről </a:t>
            </a:r>
          </a:p>
          <a:p>
            <a:pPr marL="0" indent="0" eaLnBrk="1" hangingPunct="1">
              <a:lnSpc>
                <a:spcPct val="90000"/>
              </a:lnSpc>
              <a:buNone/>
            </a:pPr>
            <a:r>
              <a:rPr lang="hu-HU" altLang="hu-HU" sz="2100" dirty="0" smtClean="0">
                <a:latin typeface="Tahoma" pitchFamily="34" charset="0"/>
                <a:cs typeface="Tahoma" pitchFamily="34" charset="0"/>
              </a:rPr>
              <a:t>tudomással bírt, és azt haladéktalanul nem jelentette az erdészeti </a:t>
            </a:r>
          </a:p>
          <a:p>
            <a:pPr marL="0" indent="0" eaLnBrk="1" hangingPunct="1">
              <a:lnSpc>
                <a:spcPct val="90000"/>
              </a:lnSpc>
              <a:buNone/>
            </a:pPr>
            <a:r>
              <a:rPr lang="hu-HU" altLang="hu-HU" sz="2100" dirty="0">
                <a:latin typeface="Tahoma" pitchFamily="34" charset="0"/>
                <a:cs typeface="Tahoma" pitchFamily="34" charset="0"/>
              </a:rPr>
              <a:t>h</a:t>
            </a:r>
            <a:r>
              <a:rPr lang="hu-HU" altLang="hu-HU" sz="2100" dirty="0" smtClean="0">
                <a:latin typeface="Tahoma" pitchFamily="34" charset="0"/>
                <a:cs typeface="Tahoma" pitchFamily="34" charset="0"/>
              </a:rPr>
              <a:t>atóságnak /108. § (2) bekezdés alapján/, </a:t>
            </a:r>
          </a:p>
          <a:p>
            <a:pPr marL="0" indent="0" eaLnBrk="1" hangingPunct="1">
              <a:lnSpc>
                <a:spcPct val="90000"/>
              </a:lnSpc>
              <a:buNone/>
            </a:pPr>
            <a:r>
              <a:rPr lang="hu-HU" altLang="hu-HU" sz="2100" dirty="0" smtClean="0">
                <a:latin typeface="Tahoma" pitchFamily="34" charset="0"/>
                <a:cs typeface="Tahoma" pitchFamily="34" charset="0"/>
              </a:rPr>
              <a:t>továbbá </a:t>
            </a:r>
            <a:r>
              <a:rPr lang="hu-HU" altLang="hu-HU" sz="2100" u="sng" dirty="0" smtClean="0">
                <a:latin typeface="Tahoma" pitchFamily="34" charset="0"/>
                <a:cs typeface="Tahoma" pitchFamily="34" charset="0"/>
              </a:rPr>
              <a:t>a vadászatra jogosultra</a:t>
            </a:r>
            <a:r>
              <a:rPr lang="hu-HU" altLang="hu-HU" sz="2100" dirty="0" smtClean="0">
                <a:latin typeface="Tahoma" pitchFamily="34" charset="0"/>
                <a:cs typeface="Tahoma" pitchFamily="34" charset="0"/>
              </a:rPr>
              <a:t> az </a:t>
            </a:r>
            <a:r>
              <a:rPr lang="hu-HU" altLang="hu-HU" sz="2100" dirty="0" err="1" smtClean="0">
                <a:latin typeface="Tahoma" pitchFamily="34" charset="0"/>
                <a:cs typeface="Tahoma" pitchFamily="34" charset="0"/>
              </a:rPr>
              <a:t>Evt</a:t>
            </a:r>
            <a:r>
              <a:rPr lang="hu-HU" altLang="hu-HU" sz="2100" dirty="0" smtClean="0">
                <a:latin typeface="Tahoma" pitchFamily="34" charset="0"/>
                <a:cs typeface="Tahoma" pitchFamily="34" charset="0"/>
              </a:rPr>
              <a:t>. 108. § (3) </a:t>
            </a:r>
            <a:r>
              <a:rPr lang="hu-HU" altLang="hu-HU" sz="2100" dirty="0" err="1" smtClean="0">
                <a:latin typeface="Tahoma" pitchFamily="34" charset="0"/>
                <a:cs typeface="Tahoma" pitchFamily="34" charset="0"/>
              </a:rPr>
              <a:t>bek</a:t>
            </a:r>
            <a:r>
              <a:rPr lang="hu-HU" altLang="hu-HU" sz="2100" dirty="0" smtClean="0">
                <a:latin typeface="Tahoma" pitchFamily="34" charset="0"/>
                <a:cs typeface="Tahoma" pitchFamily="34" charset="0"/>
              </a:rPr>
              <a:t>. a) – c) </a:t>
            </a:r>
          </a:p>
          <a:p>
            <a:pPr marL="0" indent="0" eaLnBrk="1" hangingPunct="1">
              <a:lnSpc>
                <a:spcPct val="90000"/>
              </a:lnSpc>
              <a:buNone/>
            </a:pPr>
            <a:r>
              <a:rPr lang="hu-HU" altLang="hu-HU" sz="2100" dirty="0" smtClean="0">
                <a:latin typeface="Tahoma" pitchFamily="34" charset="0"/>
                <a:cs typeface="Tahoma" pitchFamily="34" charset="0"/>
              </a:rPr>
              <a:t>pontjaiban foglalt esetekben. </a:t>
            </a:r>
          </a:p>
          <a:p>
            <a:pPr marL="0" indent="0" eaLnBrk="1" hangingPunct="1">
              <a:lnSpc>
                <a:spcPct val="90000"/>
              </a:lnSpc>
              <a:buNone/>
            </a:pPr>
            <a:endParaRPr lang="hu-HU" altLang="hu-HU" sz="800" dirty="0" smtClean="0">
              <a:latin typeface="Tahoma" pitchFamily="34" charset="0"/>
              <a:cs typeface="Tahoma" pitchFamily="34" charset="0"/>
            </a:endParaRPr>
          </a:p>
          <a:p>
            <a:pPr eaLnBrk="1" hangingPunct="1">
              <a:lnSpc>
                <a:spcPct val="90000"/>
              </a:lnSpc>
              <a:buFontTx/>
              <a:buNone/>
            </a:pPr>
            <a:r>
              <a:rPr lang="hu-HU" altLang="hu-HU" sz="2100" dirty="0" smtClean="0">
                <a:latin typeface="Tahoma" pitchFamily="34" charset="0"/>
                <a:cs typeface="Tahoma" pitchFamily="34" charset="0"/>
              </a:rPr>
              <a:t>Az erdővédelmi bírság </a:t>
            </a:r>
            <a:r>
              <a:rPr lang="hu-HU" altLang="hu-HU" sz="2100" u="sng" dirty="0" smtClean="0">
                <a:latin typeface="Tahoma" pitchFamily="34" charset="0"/>
                <a:cs typeface="Tahoma" pitchFamily="34" charset="0"/>
              </a:rPr>
              <a:t>ismételten kiszabható.</a:t>
            </a:r>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1"/>
            <a:ext cx="8229600" cy="1196752"/>
          </a:xfrm>
        </p:spPr>
        <p:txBody>
          <a:bodyPr/>
          <a:lstStyle/>
          <a:p>
            <a:pPr eaLnBrk="1" hangingPunct="1"/>
            <a:r>
              <a:rPr lang="hu-HU" altLang="hu-HU" sz="3500" b="1" dirty="0" smtClean="0">
                <a:solidFill>
                  <a:srgbClr val="008000"/>
                </a:solidFill>
                <a:latin typeface="Tahoma" pitchFamily="34" charset="0"/>
                <a:cs typeface="Tahoma" pitchFamily="34" charset="0"/>
              </a:rPr>
              <a:t>Erdőadatok </a:t>
            </a:r>
            <a:r>
              <a:rPr lang="hu-HU" altLang="hu-HU" sz="3100" dirty="0" smtClean="0">
                <a:solidFill>
                  <a:srgbClr val="008000"/>
                </a:solidFill>
                <a:latin typeface="Tahoma" pitchFamily="34" charset="0"/>
                <a:cs typeface="Tahoma" pitchFamily="34" charset="0"/>
              </a:rPr>
              <a:t>(2015. XII. 31.)</a:t>
            </a:r>
          </a:p>
        </p:txBody>
      </p:sp>
      <p:sp>
        <p:nvSpPr>
          <p:cNvPr id="444419" name="Rectangle 3"/>
          <p:cNvSpPr>
            <a:spLocks noGrp="1" noChangeArrowheads="1"/>
          </p:cNvSpPr>
          <p:nvPr>
            <p:ph type="body" idx="1"/>
          </p:nvPr>
        </p:nvSpPr>
        <p:spPr>
          <a:xfrm>
            <a:off x="467544" y="1268760"/>
            <a:ext cx="8229600" cy="5113337"/>
          </a:xfrm>
        </p:spPr>
        <p:txBody>
          <a:bodyPr/>
          <a:lstStyle/>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Erdősültségi adatok</a:t>
            </a:r>
            <a:r>
              <a:rPr lang="hu-HU" altLang="hu-HU" sz="22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Föld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30 %</a:t>
            </a:r>
            <a:r>
              <a:rPr lang="hu-HU" altLang="hu-HU" sz="2200" dirty="0" smtClean="0">
                <a:latin typeface="Tahoma" panose="020B0604030504040204" pitchFamily="34" charset="0"/>
                <a:ea typeface="Tahoma" panose="020B0604030504040204" pitchFamily="34" charset="0"/>
                <a:cs typeface="Tahoma" panose="020B0604030504040204" pitchFamily="34" charset="0"/>
              </a:rPr>
              <a:t>, EU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40 %</a:t>
            </a:r>
            <a:r>
              <a:rPr lang="hu-HU" altLang="hu-HU" sz="2200" dirty="0" smtClean="0">
                <a:latin typeface="Tahoma" panose="020B0604030504040204" pitchFamily="34" charset="0"/>
                <a:ea typeface="Tahoma" panose="020B0604030504040204" pitchFamily="34" charset="0"/>
                <a:cs typeface="Tahoma" panose="020B0604030504040204" pitchFamily="34" charset="0"/>
              </a:rPr>
              <a:t>, Magyarország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20,9 %</a:t>
            </a:r>
            <a:r>
              <a:rPr lang="hu-HU" altLang="hu-HU" sz="2200" dirty="0" smtClean="0">
                <a:latin typeface="Tahoma" panose="020B0604030504040204" pitchFamily="34" charset="0"/>
                <a:ea typeface="Tahoma" panose="020B0604030504040204" pitchFamily="34" charset="0"/>
                <a:cs typeface="Tahoma" panose="020B0604030504040204" pitchFamily="34" charset="0"/>
              </a:rPr>
              <a:t>.</a:t>
            </a:r>
          </a:p>
          <a:p>
            <a:pPr eaLnBrk="1" hangingPunct="1">
              <a:lnSpc>
                <a:spcPct val="80000"/>
              </a:lnSpc>
              <a:buFontTx/>
              <a:buNone/>
            </a:pPr>
            <a:r>
              <a:rPr lang="hu-HU" altLang="hu-HU" sz="2200" b="1" dirty="0" smtClean="0">
                <a:latin typeface="Tahoma" panose="020B0604030504040204" pitchFamily="34" charset="0"/>
                <a:ea typeface="Tahoma" panose="020B0604030504040204" pitchFamily="34" charset="0"/>
                <a:cs typeface="Tahoma" panose="020B0604030504040204" pitchFamily="34" charset="0"/>
              </a:rPr>
              <a:t>Magyarország </a:t>
            </a: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erdőterülete:</a:t>
            </a:r>
            <a:r>
              <a:rPr lang="hu-HU" altLang="hu-HU" sz="22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1.940.720 ha </a:t>
            </a:r>
            <a:r>
              <a:rPr lang="hu-HU" altLang="hu-HU" sz="2200" dirty="0" smtClean="0">
                <a:latin typeface="Tahoma" panose="020B0604030504040204" pitchFamily="34" charset="0"/>
                <a:ea typeface="Tahoma" panose="020B0604030504040204" pitchFamily="34" charset="0"/>
                <a:cs typeface="Tahoma" panose="020B0604030504040204" pitchFamily="34" charset="0"/>
              </a:rPr>
              <a:t>(20,9 %)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Erdőgazdálkodási célú terület:	2.060.800 ha,</a:t>
            </a:r>
            <a:r>
              <a:rPr lang="hu-HU" altLang="hu-HU" sz="2200" b="1" dirty="0" smtClean="0">
                <a:latin typeface="Tahoma" panose="020B0604030504040204" pitchFamily="34" charset="0"/>
                <a:ea typeface="Tahoma" panose="020B0604030504040204" pitchFamily="34" charset="0"/>
                <a:cs typeface="Tahoma" panose="020B0604030504040204" pitchFamily="34" charset="0"/>
              </a:rPr>
              <a:t> </a:t>
            </a:r>
            <a:r>
              <a:rPr lang="hu-HU" altLang="hu-HU" sz="2200" dirty="0" smtClean="0">
                <a:latin typeface="Tahoma" panose="020B0604030504040204" pitchFamily="34" charset="0"/>
                <a:ea typeface="Tahoma" panose="020B0604030504040204" pitchFamily="34" charset="0"/>
                <a:cs typeface="Tahoma" panose="020B0604030504040204" pitchFamily="34" charset="0"/>
              </a:rPr>
              <a:t>ebből</a:t>
            </a:r>
            <a:r>
              <a:rPr lang="hu-HU" altLang="hu-HU" sz="2200" b="1" dirty="0" smtClean="0">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állami tulajdonú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56,1 %</a:t>
            </a:r>
            <a:r>
              <a:rPr lang="hu-HU" altLang="hu-HU" sz="2200" dirty="0" smtClean="0">
                <a:latin typeface="Tahoma" panose="020B0604030504040204" pitchFamily="34" charset="0"/>
                <a:ea typeface="Tahoma" panose="020B0604030504040204" pitchFamily="34" charset="0"/>
                <a:cs typeface="Tahoma" panose="020B0604030504040204" pitchFamily="34" charset="0"/>
              </a:rPr>
              <a:t>, magántulajdonú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42,8 %</a:t>
            </a:r>
            <a:r>
              <a:rPr lang="hu-HU" altLang="hu-HU" sz="2200" dirty="0" smtClean="0">
                <a:latin typeface="Tahoma" panose="020B0604030504040204" pitchFamily="34" charset="0"/>
                <a:ea typeface="Tahoma" panose="020B0604030504040204" pitchFamily="34" charset="0"/>
                <a:cs typeface="Tahoma" panose="020B0604030504040204" pitchFamily="34" charset="0"/>
              </a:rPr>
              <a:t>.</a:t>
            </a:r>
          </a:p>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Elsődleges rendeltetés</a:t>
            </a:r>
            <a:r>
              <a:rPr lang="hu-HU" altLang="hu-HU" sz="2200" dirty="0" smtClean="0">
                <a:latin typeface="Tahoma" panose="020B0604030504040204" pitchFamily="34" charset="0"/>
                <a:ea typeface="Tahoma" panose="020B0604030504040204" pitchFamily="34" charset="0"/>
                <a:cs typeface="Tahoma" panose="020B0604030504040204" pitchFamily="34" charset="0"/>
              </a:rPr>
              <a:t> szerint: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gazdasági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62 %</a:t>
            </a:r>
            <a:r>
              <a:rPr lang="hu-HU" altLang="hu-HU" sz="2200" dirty="0" smtClean="0">
                <a:latin typeface="Tahoma" panose="020B0604030504040204" pitchFamily="34" charset="0"/>
                <a:ea typeface="Tahoma" panose="020B0604030504040204" pitchFamily="34" charset="0"/>
                <a:cs typeface="Tahoma" panose="020B0604030504040204" pitchFamily="34" charset="0"/>
              </a:rPr>
              <a:t>, védelmi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37 %</a:t>
            </a:r>
            <a:r>
              <a:rPr lang="hu-HU" altLang="hu-HU" sz="2200" dirty="0" smtClean="0">
                <a:latin typeface="Tahoma" panose="020B0604030504040204" pitchFamily="34" charset="0"/>
                <a:ea typeface="Tahoma" panose="020B0604030504040204" pitchFamily="34" charset="0"/>
                <a:cs typeface="Tahoma" panose="020B0604030504040204" pitchFamily="34" charset="0"/>
              </a:rPr>
              <a:t>, közjóléti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1 %.</a:t>
            </a:r>
            <a:r>
              <a:rPr lang="hu-HU" altLang="hu-HU" sz="2200" dirty="0" smtClean="0">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Erdőterületeink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63 %-át</a:t>
            </a:r>
            <a:r>
              <a:rPr lang="hu-HU" altLang="hu-HU" sz="2200" dirty="0" smtClean="0">
                <a:latin typeface="Tahoma" panose="020B0604030504040204" pitchFamily="34" charset="0"/>
                <a:ea typeface="Tahoma" panose="020B0604030504040204" pitchFamily="34" charset="0"/>
                <a:cs typeface="Tahoma" panose="020B0604030504040204" pitchFamily="34" charset="0"/>
              </a:rPr>
              <a:t> </a:t>
            </a: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őshonos,</a:t>
            </a:r>
            <a:r>
              <a:rPr lang="hu-HU" altLang="hu-HU" sz="2200" b="1" dirty="0" smtClean="0">
                <a:latin typeface="Tahoma" panose="020B0604030504040204" pitchFamily="34" charset="0"/>
                <a:ea typeface="Tahoma" panose="020B0604030504040204" pitchFamily="34" charset="0"/>
                <a:cs typeface="Tahoma" panose="020B0604030504040204" pitchFamily="34" charset="0"/>
              </a:rPr>
              <a:t> 37 %-át </a:t>
            </a:r>
            <a:r>
              <a:rPr lang="hu-HU" altLang="hu-HU" sz="2200" dirty="0" smtClean="0">
                <a:latin typeface="Tahoma" panose="020B0604030504040204" pitchFamily="34" charset="0"/>
                <a:ea typeface="Tahoma" panose="020B0604030504040204" pitchFamily="34" charset="0"/>
                <a:cs typeface="Tahoma" panose="020B0604030504040204" pitchFamily="34" charset="0"/>
              </a:rPr>
              <a:t>idegenhonos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vagy meghonosodott fafajok, illetve klónozott fajták</a:t>
            </a:r>
            <a:r>
              <a:rPr lang="hu-HU" altLang="hu-HU" sz="22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200" dirty="0" smtClean="0">
                <a:latin typeface="Tahoma" panose="020B0604030504040204" pitchFamily="34" charset="0"/>
                <a:ea typeface="Tahoma" panose="020B0604030504040204" pitchFamily="34" charset="0"/>
                <a:cs typeface="Tahoma" panose="020B0604030504040204" pitchFamily="34" charset="0"/>
              </a:rPr>
              <a:t>alkotják.</a:t>
            </a:r>
          </a:p>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A </a:t>
            </a:r>
            <a:r>
              <a:rPr lang="hu-HU" altLang="hu-HU" sz="2200" b="1"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fafajcsoportok</a:t>
            </a:r>
            <a:r>
              <a:rPr lang="hu-HU" altLang="hu-HU" sz="2200" dirty="0" smtClean="0">
                <a:latin typeface="Tahoma" panose="020B0604030504040204" pitchFamily="34" charset="0"/>
                <a:ea typeface="Tahoma" panose="020B0604030504040204" pitchFamily="34" charset="0"/>
                <a:cs typeface="Tahoma" panose="020B0604030504040204" pitchFamily="34" charset="0"/>
              </a:rPr>
              <a:t> közül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az akác</a:t>
            </a:r>
            <a:r>
              <a:rPr lang="hu-HU" altLang="hu-HU" sz="2200" dirty="0" smtClean="0">
                <a:latin typeface="Tahoma" panose="020B0604030504040204" pitchFamily="34" charset="0"/>
                <a:ea typeface="Tahoma" panose="020B0604030504040204" pitchFamily="34" charset="0"/>
                <a:cs typeface="Tahoma" panose="020B0604030504040204" pitchFamily="34" charset="0"/>
              </a:rPr>
              <a:t> foglal el legtöbb területet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(24,2 %), majd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a tölgyek </a:t>
            </a:r>
            <a:r>
              <a:rPr lang="hu-HU" altLang="hu-HU" sz="2200" dirty="0" smtClean="0">
                <a:latin typeface="Tahoma" panose="020B0604030504040204" pitchFamily="34" charset="0"/>
                <a:ea typeface="Tahoma" panose="020B0604030504040204" pitchFamily="34" charset="0"/>
                <a:cs typeface="Tahoma" panose="020B0604030504040204" pitchFamily="34" charset="0"/>
              </a:rPr>
              <a:t>(20,7 %),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a fenyők</a:t>
            </a:r>
            <a:r>
              <a:rPr lang="hu-HU" altLang="hu-HU" sz="2200" dirty="0" smtClean="0">
                <a:latin typeface="Tahoma" panose="020B0604030504040204" pitchFamily="34" charset="0"/>
                <a:ea typeface="Tahoma" panose="020B0604030504040204" pitchFamily="34" charset="0"/>
                <a:cs typeface="Tahoma" panose="020B0604030504040204" pitchFamily="34" charset="0"/>
              </a:rPr>
              <a:t> (10,6 %), </a:t>
            </a:r>
          </a:p>
          <a:p>
            <a:pPr eaLnBrk="1" hangingPunct="1">
              <a:lnSpc>
                <a:spcPct val="80000"/>
              </a:lnSpc>
              <a:buFontTx/>
              <a:buNone/>
            </a:pPr>
            <a:r>
              <a:rPr lang="hu-HU" altLang="hu-HU" sz="2200" b="1" dirty="0" smtClean="0">
                <a:latin typeface="Tahoma" panose="020B0604030504040204" pitchFamily="34" charset="0"/>
                <a:ea typeface="Tahoma" panose="020B0604030504040204" pitchFamily="34" charset="0"/>
                <a:cs typeface="Tahoma" panose="020B0604030504040204" pitchFamily="34" charset="0"/>
              </a:rPr>
              <a:t>a cser </a:t>
            </a:r>
            <a:r>
              <a:rPr lang="hu-HU" altLang="hu-HU" sz="2200" dirty="0" smtClean="0">
                <a:latin typeface="Tahoma" panose="020B0604030504040204" pitchFamily="34" charset="0"/>
                <a:ea typeface="Tahoma" panose="020B0604030504040204" pitchFamily="34" charset="0"/>
                <a:cs typeface="Tahoma" panose="020B0604030504040204" pitchFamily="34" charset="0"/>
              </a:rPr>
              <a:t>(11,3 %) és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a </a:t>
            </a:r>
            <a:r>
              <a:rPr lang="hu-HU" altLang="hu-HU" sz="2200" b="1" dirty="0" err="1" smtClean="0">
                <a:latin typeface="Tahoma" panose="020B0604030504040204" pitchFamily="34" charset="0"/>
                <a:ea typeface="Tahoma" panose="020B0604030504040204" pitchFamily="34" charset="0"/>
                <a:cs typeface="Tahoma" panose="020B0604030504040204" pitchFamily="34" charset="0"/>
              </a:rPr>
              <a:t>nyárak</a:t>
            </a:r>
            <a:r>
              <a:rPr lang="hu-HU" altLang="hu-HU" sz="2200" dirty="0" smtClean="0">
                <a:latin typeface="Tahoma" panose="020B0604030504040204" pitchFamily="34" charset="0"/>
                <a:ea typeface="Tahoma" panose="020B0604030504040204" pitchFamily="34" charset="0"/>
                <a:cs typeface="Tahoma" panose="020B0604030504040204" pitchFamily="34" charset="0"/>
              </a:rPr>
              <a:t> (10,6 %) következnek.</a:t>
            </a:r>
          </a:p>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Az </a:t>
            </a:r>
            <a:r>
              <a:rPr lang="hu-HU" altLang="hu-HU" sz="2200" b="1"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élőfakészlet</a:t>
            </a:r>
            <a:r>
              <a:rPr lang="hu-HU" altLang="hu-HU" sz="22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379 millió bruttó m</a:t>
            </a:r>
            <a:r>
              <a:rPr lang="en-US" altLang="hu-HU" sz="2200" b="1" dirty="0" smtClean="0">
                <a:latin typeface="Tahoma" panose="020B0604030504040204" pitchFamily="34" charset="0"/>
                <a:ea typeface="Tahoma" panose="020B0604030504040204" pitchFamily="34" charset="0"/>
                <a:cs typeface="Tahoma" panose="020B0604030504040204" pitchFamily="34" charset="0"/>
              </a:rPr>
              <a:t>³</a:t>
            </a:r>
            <a:r>
              <a:rPr lang="hu-HU" altLang="hu-HU" sz="2200" b="1" dirty="0" smtClean="0">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a folyónövedék</a:t>
            </a:r>
            <a:r>
              <a:rPr lang="hu-HU" altLang="hu-HU" sz="2200" b="1" dirty="0" smtClean="0">
                <a:latin typeface="Tahoma" panose="020B0604030504040204" pitchFamily="34" charset="0"/>
                <a:ea typeface="Tahoma" panose="020B0604030504040204" pitchFamily="34" charset="0"/>
                <a:cs typeface="Tahoma" panose="020B0604030504040204" pitchFamily="34" charset="0"/>
              </a:rPr>
              <a:t>    13 millió bruttó m</a:t>
            </a:r>
            <a:r>
              <a:rPr lang="en-US" altLang="hu-HU" sz="2200" b="1" dirty="0" smtClean="0">
                <a:latin typeface="Tahoma" panose="020B0604030504040204" pitchFamily="34" charset="0"/>
                <a:ea typeface="Tahoma" panose="020B0604030504040204" pitchFamily="34" charset="0"/>
                <a:cs typeface="Tahoma" panose="020B0604030504040204" pitchFamily="34" charset="0"/>
              </a:rPr>
              <a:t>³</a:t>
            </a:r>
            <a:r>
              <a:rPr lang="hu-HU" altLang="hu-HU" sz="2200" b="1" dirty="0" smtClean="0">
                <a:latin typeface="Tahoma" panose="020B0604030504040204" pitchFamily="34" charset="0"/>
                <a:ea typeface="Tahoma" panose="020B0604030504040204" pitchFamily="34" charset="0"/>
                <a:cs typeface="Tahoma" panose="020B0604030504040204" pitchFamily="34" charset="0"/>
              </a:rPr>
              <a:t>/év, </a:t>
            </a:r>
          </a:p>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a fakitermelés</a:t>
            </a:r>
            <a:r>
              <a:rPr lang="hu-HU" altLang="hu-HU" sz="2200" dirty="0" smtClean="0">
                <a:latin typeface="Tahoma" panose="020B0604030504040204" pitchFamily="34" charset="0"/>
                <a:ea typeface="Tahoma" panose="020B0604030504040204" pitchFamily="34" charset="0"/>
                <a:cs typeface="Tahoma" panose="020B0604030504040204" pitchFamily="34" charset="0"/>
              </a:rPr>
              <a:t>       </a:t>
            </a:r>
            <a:r>
              <a:rPr lang="hu-HU" altLang="hu-HU" sz="800" dirty="0" smtClean="0">
                <a:latin typeface="Tahoma" panose="020B0604030504040204" pitchFamily="34" charset="0"/>
                <a:ea typeface="Tahoma" panose="020B0604030504040204" pitchFamily="34" charset="0"/>
                <a:cs typeface="Tahoma" panose="020B0604030504040204" pitchFamily="34" charset="0"/>
              </a:rPr>
              <a:t>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7,354 millió bruttó m</a:t>
            </a:r>
            <a:r>
              <a:rPr lang="en-US" altLang="hu-HU" sz="2200" b="1" dirty="0" smtClean="0">
                <a:latin typeface="Tahoma" panose="020B0604030504040204" pitchFamily="34" charset="0"/>
                <a:ea typeface="Tahoma" panose="020B0604030504040204" pitchFamily="34" charset="0"/>
                <a:cs typeface="Tahoma" panose="020B0604030504040204" pitchFamily="34" charset="0"/>
              </a:rPr>
              <a:t>³</a:t>
            </a:r>
            <a:r>
              <a:rPr lang="hu-HU" altLang="hu-HU" sz="2200" b="1" dirty="0" smtClean="0">
                <a:latin typeface="Tahoma" panose="020B0604030504040204" pitchFamily="34" charset="0"/>
                <a:ea typeface="Tahoma" panose="020B0604030504040204" pitchFamily="34" charset="0"/>
                <a:cs typeface="Tahoma" panose="020B0604030504040204" pitchFamily="34" charset="0"/>
              </a:rPr>
              <a:t>/év.</a:t>
            </a:r>
            <a:endParaRPr lang="en-US" altLang="hu-HU" sz="2200" b="1" dirty="0" smtClean="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idx="4294967295"/>
          </p:nvPr>
        </p:nvSpPr>
        <p:spPr>
          <a:xfrm>
            <a:off x="457200" y="1"/>
            <a:ext cx="8229600" cy="1196751"/>
          </a:xfrm>
        </p:spPr>
        <p:txBody>
          <a:bodyPr/>
          <a:lstStyle/>
          <a:p>
            <a:pPr eaLnBrk="1" hangingPunct="1"/>
            <a:r>
              <a:rPr lang="hu-HU" altLang="hu-HU" sz="3500" b="1" dirty="0" smtClean="0">
                <a:solidFill>
                  <a:srgbClr val="008000"/>
                </a:solidFill>
                <a:latin typeface="Tahoma" pitchFamily="34" charset="0"/>
                <a:cs typeface="Tahoma" pitchFamily="34" charset="0"/>
              </a:rPr>
              <a:t>Erdőadatok</a:t>
            </a:r>
            <a:r>
              <a:rPr lang="hu-HU" altLang="hu-HU" sz="3600" b="1" dirty="0" smtClean="0">
                <a:solidFill>
                  <a:srgbClr val="008000"/>
                </a:solidFill>
                <a:latin typeface="Tahoma" pitchFamily="34" charset="0"/>
                <a:cs typeface="Tahoma" pitchFamily="34" charset="0"/>
              </a:rPr>
              <a:t> </a:t>
            </a:r>
            <a:r>
              <a:rPr lang="hu-HU" altLang="hu-HU" sz="3100" dirty="0" smtClean="0">
                <a:solidFill>
                  <a:srgbClr val="008000"/>
                </a:solidFill>
                <a:latin typeface="Tahoma" pitchFamily="34" charset="0"/>
                <a:cs typeface="Tahoma" pitchFamily="34" charset="0"/>
              </a:rPr>
              <a:t>(2015. XII. 31.)</a:t>
            </a:r>
          </a:p>
        </p:txBody>
      </p:sp>
      <p:sp>
        <p:nvSpPr>
          <p:cNvPr id="445443" name="Rectangle 3"/>
          <p:cNvSpPr>
            <a:spLocks noGrp="1" noChangeArrowheads="1"/>
          </p:cNvSpPr>
          <p:nvPr>
            <p:ph type="body" idx="4294967295"/>
          </p:nvPr>
        </p:nvSpPr>
        <p:spPr>
          <a:xfrm>
            <a:off x="457200" y="1340768"/>
            <a:ext cx="8229600" cy="4785395"/>
          </a:xfrm>
        </p:spPr>
        <p:txBody>
          <a:bodyPr/>
          <a:lstStyle/>
          <a:p>
            <a:pPr eaLnBrk="1" hangingPunct="1">
              <a:lnSpc>
                <a:spcPct val="90000"/>
              </a:lnSpc>
              <a:buFontTx/>
              <a:buNone/>
            </a:pPr>
            <a:r>
              <a:rPr lang="hu-HU" altLang="hu-HU" sz="2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Kiemelt természetvédelmi oltalom </a:t>
            </a:r>
          </a:p>
          <a:p>
            <a:pPr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alatt álló erdő		   	         </a:t>
            </a:r>
            <a:r>
              <a:rPr lang="hu-HU" altLang="hu-HU" sz="2400" b="1" dirty="0" smtClean="0">
                <a:latin typeface="Tahoma" panose="020B0604030504040204" pitchFamily="34" charset="0"/>
                <a:ea typeface="Tahoma" panose="020B0604030504040204" pitchFamily="34" charset="0"/>
                <a:cs typeface="Tahoma" panose="020B0604030504040204" pitchFamily="34" charset="0"/>
              </a:rPr>
              <a:t>458.412 ha,</a:t>
            </a: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p>
          <a:p>
            <a:pPr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ebből </a:t>
            </a:r>
          </a:p>
          <a:p>
            <a:pPr eaLnBrk="1" hangingPunct="1">
              <a:lnSpc>
                <a:spcPct val="90000"/>
              </a:lnSpc>
              <a:buFontTx/>
              <a:buNone/>
            </a:pPr>
            <a:r>
              <a:rPr lang="hu-HU" altLang="hu-HU" sz="2000" dirty="0" smtClean="0">
                <a:solidFill>
                  <a:srgbClr val="006600"/>
                </a:solidFill>
                <a:latin typeface="Tahoma" panose="020B0604030504040204" pitchFamily="34" charset="0"/>
                <a:ea typeface="Tahoma" panose="020B0604030504040204" pitchFamily="34" charset="0"/>
                <a:cs typeface="Tahoma" panose="020B0604030504040204" pitchFamily="34" charset="0"/>
              </a:rPr>
              <a:t>●</a:t>
            </a:r>
            <a:r>
              <a:rPr lang="hu-HU" altLang="hu-HU" sz="2400" dirty="0" smtClean="0">
                <a:solidFill>
                  <a:srgbClr val="006600"/>
                </a:solidFill>
                <a:latin typeface="Tahoma" panose="020B0604030504040204" pitchFamily="34" charset="0"/>
                <a:ea typeface="Tahoma" panose="020B0604030504040204" pitchFamily="34" charset="0"/>
                <a:cs typeface="Tahoma" panose="020B0604030504040204" pitchFamily="34" charset="0"/>
              </a:rPr>
              <a:t> védett természeti terület</a:t>
            </a: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r>
              <a:rPr lang="hu-HU" altLang="hu-HU" sz="800" dirty="0" smtClean="0">
                <a:latin typeface="Tahoma" panose="020B0604030504040204" pitchFamily="34" charset="0"/>
                <a:ea typeface="Tahoma" panose="020B0604030504040204" pitchFamily="34" charset="0"/>
                <a:cs typeface="Tahoma" panose="020B0604030504040204" pitchFamily="34" charset="0"/>
              </a:rPr>
              <a:t> </a:t>
            </a:r>
            <a:r>
              <a:rPr lang="hu-HU" altLang="hu-HU" sz="2400" dirty="0" smtClean="0">
                <a:latin typeface="Tahoma" panose="020B0604030504040204" pitchFamily="34" charset="0"/>
                <a:ea typeface="Tahoma" panose="020B0604030504040204" pitchFamily="34" charset="0"/>
                <a:cs typeface="Tahoma" panose="020B0604030504040204" pitchFamily="34" charset="0"/>
              </a:rPr>
              <a:t>385.021 ha, </a:t>
            </a:r>
          </a:p>
          <a:p>
            <a:pPr eaLnBrk="1" hangingPunct="1">
              <a:lnSpc>
                <a:spcPct val="90000"/>
              </a:lnSpc>
              <a:buFontTx/>
              <a:buNone/>
            </a:pPr>
            <a:r>
              <a:rPr lang="hu-HU" altLang="hu-HU" sz="2000" dirty="0" smtClean="0">
                <a:solidFill>
                  <a:srgbClr val="006600"/>
                </a:solidFill>
                <a:latin typeface="Tahoma" panose="020B0604030504040204" pitchFamily="34" charset="0"/>
                <a:ea typeface="Tahoma" panose="020B0604030504040204" pitchFamily="34" charset="0"/>
                <a:cs typeface="Tahoma" panose="020B0604030504040204" pitchFamily="34" charset="0"/>
              </a:rPr>
              <a:t>●</a:t>
            </a:r>
            <a:r>
              <a:rPr lang="hu-HU" altLang="hu-HU" sz="2400" dirty="0" smtClean="0">
                <a:solidFill>
                  <a:srgbClr val="006600"/>
                </a:solidFill>
                <a:latin typeface="Tahoma" panose="020B0604030504040204" pitchFamily="34" charset="0"/>
                <a:ea typeface="Tahoma" panose="020B0604030504040204" pitchFamily="34" charset="0"/>
                <a:cs typeface="Tahoma" panose="020B0604030504040204" pitchFamily="34" charset="0"/>
              </a:rPr>
              <a:t> fokozottan védett természeti terület       </a:t>
            </a:r>
            <a:r>
              <a:rPr lang="hu-HU" altLang="hu-HU" sz="2400" dirty="0" smtClean="0">
                <a:latin typeface="Tahoma" panose="020B0604030504040204" pitchFamily="34" charset="0"/>
                <a:ea typeface="Tahoma" panose="020B0604030504040204" pitchFamily="34" charset="0"/>
                <a:cs typeface="Tahoma" panose="020B0604030504040204" pitchFamily="34" charset="0"/>
              </a:rPr>
              <a:t>73.391 ha. </a:t>
            </a:r>
          </a:p>
          <a:p>
            <a:pPr eaLnBrk="1" hangingPunct="1">
              <a:lnSpc>
                <a:spcPct val="90000"/>
              </a:lnSpc>
              <a:buFontTx/>
              <a:buNone/>
            </a:pPr>
            <a:endParaRPr lang="hu-HU" altLang="hu-HU" sz="10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buFontTx/>
              <a:buNone/>
            </a:pPr>
            <a:r>
              <a:rPr lang="hu-HU" altLang="hu-HU" sz="2400" b="1"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területen</a:t>
            </a:r>
            <a:r>
              <a:rPr lang="hu-HU" altLang="hu-HU" sz="2400" dirty="0" smtClean="0">
                <a:latin typeface="Tahoma" panose="020B0604030504040204" pitchFamily="34" charset="0"/>
                <a:ea typeface="Tahoma" panose="020B0604030504040204" pitchFamily="34" charset="0"/>
                <a:cs typeface="Tahoma" panose="020B0604030504040204" pitchFamily="34" charset="0"/>
              </a:rPr>
              <a:t> levő erdő       </a:t>
            </a:r>
            <a:r>
              <a:rPr lang="hu-HU" altLang="hu-HU" sz="800" dirty="0" smtClean="0">
                <a:latin typeface="Tahoma" panose="020B0604030504040204" pitchFamily="34" charset="0"/>
                <a:ea typeface="Tahoma" panose="020B0604030504040204" pitchFamily="34" charset="0"/>
                <a:cs typeface="Tahoma" panose="020B0604030504040204" pitchFamily="34" charset="0"/>
              </a:rPr>
              <a:t> </a:t>
            </a:r>
            <a:r>
              <a:rPr lang="hu-HU" altLang="hu-HU" sz="2400" b="1" dirty="0" smtClean="0">
                <a:latin typeface="Tahoma" panose="020B0604030504040204" pitchFamily="34" charset="0"/>
                <a:ea typeface="Tahoma" panose="020B0604030504040204" pitchFamily="34" charset="0"/>
                <a:cs typeface="Tahoma" panose="020B0604030504040204" pitchFamily="34" charset="0"/>
              </a:rPr>
              <a:t>833.951 ha</a:t>
            </a: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p>
          <a:p>
            <a:pPr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ebből </a:t>
            </a:r>
          </a:p>
          <a:p>
            <a:pPr eaLnBrk="1" hangingPunct="1">
              <a:lnSpc>
                <a:spcPct val="90000"/>
              </a:lnSpc>
              <a:buFontTx/>
              <a:buNone/>
            </a:pPr>
            <a:r>
              <a:rPr lang="hu-HU" altLang="hu-HU" sz="2000" dirty="0" smtClean="0">
                <a:solidFill>
                  <a:srgbClr val="008000"/>
                </a:solidFill>
                <a:latin typeface="Tahoma" panose="020B0604030504040204" pitchFamily="34" charset="0"/>
                <a:ea typeface="Tahoma" panose="020B0604030504040204" pitchFamily="34" charset="0"/>
                <a:cs typeface="Tahoma" panose="020B0604030504040204" pitchFamily="34" charset="0"/>
              </a:rPr>
              <a:t>●</a:t>
            </a:r>
            <a:r>
              <a:rPr lang="hu-HU" altLang="hu-HU" sz="2400" dirty="0" smtClean="0">
                <a:solidFill>
                  <a:srgbClr val="008000"/>
                </a:solidFill>
                <a:latin typeface="Tahoma" panose="020B0604030504040204" pitchFamily="34" charset="0"/>
                <a:ea typeface="Tahoma" panose="020B0604030504040204" pitchFamily="34" charset="0"/>
                <a:cs typeface="Tahoma" panose="020B0604030504040204" pitchFamily="34" charset="0"/>
              </a:rPr>
              <a:t> </a:t>
            </a:r>
            <a:r>
              <a:rPr lang="hu-HU" altLang="hu-HU" sz="24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4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és egyben védett vagy </a:t>
            </a:r>
          </a:p>
          <a:p>
            <a:pPr eaLnBrk="1" hangingPunct="1">
              <a:lnSpc>
                <a:spcPct val="90000"/>
              </a:lnSpc>
              <a:buFontTx/>
              <a:buNone/>
            </a:pPr>
            <a:r>
              <a:rPr lang="hu-HU" altLang="hu-HU" sz="2400" dirty="0" smtClean="0">
                <a:solidFill>
                  <a:srgbClr val="008000"/>
                </a:solidFill>
                <a:latin typeface="Tahoma" panose="020B0604030504040204" pitchFamily="34" charset="0"/>
                <a:ea typeface="Tahoma" panose="020B0604030504040204" pitchFamily="34" charset="0"/>
                <a:cs typeface="Tahoma" panose="020B0604030504040204" pitchFamily="34" charset="0"/>
              </a:rPr>
              <a:t>fokozottan védett természeti terület</a:t>
            </a:r>
            <a:r>
              <a:rPr lang="hu-HU" altLang="hu-HU" sz="24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8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400" dirty="0" smtClean="0">
                <a:latin typeface="Tahoma" panose="020B0604030504040204" pitchFamily="34" charset="0"/>
                <a:ea typeface="Tahoma" panose="020B0604030504040204" pitchFamily="34" charset="0"/>
                <a:cs typeface="Tahoma" panose="020B0604030504040204" pitchFamily="34" charset="0"/>
              </a:rPr>
              <a:t>416.180 ha, </a:t>
            </a:r>
          </a:p>
          <a:p>
            <a:pPr eaLnBrk="1" hangingPunct="1">
              <a:lnSpc>
                <a:spcPct val="90000"/>
              </a:lnSpc>
              <a:buFontTx/>
              <a:buNone/>
            </a:pPr>
            <a:r>
              <a:rPr lang="hu-HU" altLang="hu-HU" sz="2000" dirty="0" smtClean="0">
                <a:solidFill>
                  <a:srgbClr val="008000"/>
                </a:solidFill>
                <a:latin typeface="Tahoma" panose="020B0604030504040204" pitchFamily="34" charset="0"/>
                <a:ea typeface="Tahoma" panose="020B0604030504040204" pitchFamily="34" charset="0"/>
                <a:cs typeface="Tahoma" panose="020B0604030504040204" pitchFamily="34" charset="0"/>
              </a:rPr>
              <a:t>●</a:t>
            </a:r>
            <a:r>
              <a:rPr lang="hu-HU" altLang="hu-HU" sz="2400" dirty="0" smtClean="0">
                <a:solidFill>
                  <a:srgbClr val="008000"/>
                </a:solidFill>
                <a:latin typeface="Tahoma" panose="020B0604030504040204" pitchFamily="34" charset="0"/>
                <a:ea typeface="Tahoma" panose="020B0604030504040204" pitchFamily="34" charset="0"/>
                <a:cs typeface="Tahoma" panose="020B0604030504040204" pitchFamily="34" charset="0"/>
              </a:rPr>
              <a:t> védett természeti területen kívüli </a:t>
            </a:r>
          </a:p>
          <a:p>
            <a:pPr eaLnBrk="1" hangingPunct="1">
              <a:lnSpc>
                <a:spcPct val="90000"/>
              </a:lnSpc>
              <a:buFontTx/>
              <a:buNone/>
            </a:pPr>
            <a:r>
              <a:rPr lang="hu-HU" altLang="hu-HU" sz="24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4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	</a:t>
            </a:r>
            <a:r>
              <a:rPr lang="hu-HU" altLang="hu-HU" sz="2400" dirty="0" smtClean="0">
                <a:latin typeface="Tahoma" panose="020B0604030504040204" pitchFamily="34" charset="0"/>
                <a:ea typeface="Tahoma" panose="020B0604030504040204" pitchFamily="34" charset="0"/>
                <a:cs typeface="Tahoma" panose="020B0604030504040204" pitchFamily="34" charset="0"/>
              </a:rPr>
              <a:t>		           417.771 ha. </a:t>
            </a: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457200" y="0"/>
            <a:ext cx="8229600" cy="1268413"/>
          </a:xfrm>
        </p:spPr>
        <p:txBody>
          <a:bodyPr/>
          <a:lstStyle/>
          <a:p>
            <a:pPr eaLnBrk="1" hangingPunct="1"/>
            <a:r>
              <a:rPr lang="hu-HU" altLang="hu-HU" sz="3600" b="1" dirty="0" smtClean="0">
                <a:solidFill>
                  <a:srgbClr val="006600"/>
                </a:solidFill>
                <a:latin typeface="Tahoma" pitchFamily="34" charset="0"/>
                <a:cs typeface="Tahoma" pitchFamily="34" charset="0"/>
              </a:rPr>
              <a:t/>
            </a:r>
            <a:br>
              <a:rPr lang="hu-HU" altLang="hu-HU" sz="3600" b="1" dirty="0" smtClean="0">
                <a:solidFill>
                  <a:srgbClr val="006600"/>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Védett természeti terület – erdőterület arányok,</a:t>
            </a:r>
            <a:r>
              <a:rPr lang="hu-HU" altLang="hu-HU" sz="3500" b="1" dirty="0" smtClean="0">
                <a:solidFill>
                  <a:srgbClr val="006600"/>
                </a:solidFill>
                <a:latin typeface="Tahoma" pitchFamily="34" charset="0"/>
                <a:cs typeface="Tahoma" pitchFamily="34" charset="0"/>
              </a:rPr>
              <a:t> </a:t>
            </a:r>
            <a:r>
              <a:rPr lang="hu-HU" altLang="hu-HU" sz="3500" b="1" dirty="0" smtClean="0">
                <a:solidFill>
                  <a:srgbClr val="A50021"/>
                </a:solidFill>
                <a:latin typeface="Tahoma" pitchFamily="34" charset="0"/>
                <a:cs typeface="Tahoma" pitchFamily="34" charset="0"/>
              </a:rPr>
              <a:t>%</a:t>
            </a:r>
            <a:r>
              <a:rPr lang="hu-HU" altLang="hu-HU" sz="4000" b="1" dirty="0" smtClean="0">
                <a:solidFill>
                  <a:srgbClr val="A50021"/>
                </a:solidFill>
                <a:latin typeface="Tahoma" pitchFamily="34" charset="0"/>
                <a:cs typeface="Tahoma" pitchFamily="34" charset="0"/>
              </a:rPr>
              <a:t/>
            </a:r>
            <a:br>
              <a:rPr lang="hu-HU" altLang="hu-HU" sz="4000" b="1" dirty="0" smtClean="0">
                <a:solidFill>
                  <a:srgbClr val="A50021"/>
                </a:solidFill>
                <a:latin typeface="Tahoma" pitchFamily="34" charset="0"/>
                <a:cs typeface="Tahoma" pitchFamily="34" charset="0"/>
              </a:rPr>
            </a:br>
            <a:endParaRPr lang="hu-HU" altLang="hu-HU" sz="4000" b="1" dirty="0" smtClean="0">
              <a:solidFill>
                <a:srgbClr val="A50021"/>
              </a:solidFill>
              <a:latin typeface="Tahoma" pitchFamily="34" charset="0"/>
              <a:cs typeface="Tahoma" pitchFamily="34" charset="0"/>
            </a:endParaRPr>
          </a:p>
        </p:txBody>
      </p:sp>
      <p:sp>
        <p:nvSpPr>
          <p:cNvPr id="446467" name="Rectangle 3"/>
          <p:cNvSpPr>
            <a:spLocks noGrp="1" noChangeArrowheads="1"/>
          </p:cNvSpPr>
          <p:nvPr>
            <p:ph type="body" idx="1"/>
          </p:nvPr>
        </p:nvSpPr>
        <p:spPr>
          <a:xfrm>
            <a:off x="457200" y="1412875"/>
            <a:ext cx="8229600" cy="5111750"/>
          </a:xfrm>
        </p:spPr>
        <p:txBody>
          <a:bodyPr/>
          <a:lstStyle/>
          <a:p>
            <a:pPr eaLnBrk="1" hangingPunct="1">
              <a:lnSpc>
                <a:spcPct val="80000"/>
              </a:lnSpc>
              <a:buFontTx/>
              <a:buNone/>
            </a:pP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védett természeti területek</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1400"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51 %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erdőterület.</a:t>
            </a:r>
          </a:p>
          <a:p>
            <a:pPr eaLnBrk="1" hangingPunct="1">
              <a:lnSpc>
                <a:spcPct val="80000"/>
              </a:lnSpc>
              <a:buFontTx/>
              <a:buNone/>
            </a:pP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a:t>
            </a:r>
            <a:r>
              <a:rPr lang="hu-HU" altLang="hu-HU" sz="26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területek</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42 %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erdőterület.</a:t>
            </a:r>
          </a:p>
          <a:p>
            <a:pPr eaLnBrk="1" hangingPunct="1">
              <a:lnSpc>
                <a:spcPct val="80000"/>
              </a:lnSpc>
              <a:buFontTx/>
              <a:buNone/>
            </a:pPr>
            <a:endPar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Az erdőterületek</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23,6 %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védett természeti terület,</a:t>
            </a:r>
          </a:p>
          <a:p>
            <a:pPr eaLnBrk="1" hangingPunct="1">
              <a:lnSpc>
                <a:spcPct val="80000"/>
              </a:lnSpc>
              <a:buFontTx/>
              <a:buNone/>
            </a:pPr>
            <a:r>
              <a:rPr lang="hu-HU" altLang="hu-HU" sz="1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43 %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a:t>
            </a:r>
            <a:r>
              <a:rPr lang="hu-HU" altLang="hu-HU" sz="26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a:t>
            </a:r>
          </a:p>
          <a:p>
            <a:pPr eaLnBrk="1" hangingPunct="1">
              <a:lnSpc>
                <a:spcPct val="80000"/>
              </a:lnSpc>
              <a:buFontTx/>
              <a:buNone/>
            </a:pP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Az erdőterületek</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21,4 %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védett természeti terület egyben </a:t>
            </a:r>
            <a:r>
              <a:rPr lang="hu-HU" altLang="hu-HU" sz="26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21,5 %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védett természeti területen kívüli </a:t>
            </a:r>
            <a:r>
              <a:rPr lang="hu-HU" altLang="hu-HU" sz="26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2,</a:t>
            </a:r>
            <a:r>
              <a:rPr lang="hu-HU" altLang="hu-HU" sz="2600" b="1" dirty="0" err="1" smtClean="0">
                <a:solidFill>
                  <a:srgbClr val="A50021"/>
                </a:solidFill>
                <a:latin typeface="Tahoma" panose="020B0604030504040204" pitchFamily="34" charset="0"/>
                <a:ea typeface="Tahoma" panose="020B0604030504040204" pitchFamily="34" charset="0"/>
                <a:cs typeface="Tahoma" panose="020B0604030504040204" pitchFamily="34" charset="0"/>
              </a:rPr>
              <a:t>2</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a:t>
            </a:r>
            <a:r>
              <a:rPr lang="hu-HU" altLang="hu-HU" sz="26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 nélküli védett természeti terület.</a:t>
            </a:r>
          </a:p>
          <a:p>
            <a:pPr eaLnBrk="1" hangingPunct="1">
              <a:lnSpc>
                <a:spcPct val="80000"/>
              </a:lnSpc>
              <a:buFontTx/>
              <a:buNone/>
            </a:pP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45,1 %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természetvédelmi oltalom alatt)</a:t>
            </a: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pPr eaLnBrk="1" hangingPunct="1"/>
            <a:r>
              <a:rPr lang="hu-HU" altLang="hu-HU" sz="800" smtClean="0"/>
              <a:t>.</a:t>
            </a:r>
          </a:p>
        </p:txBody>
      </p:sp>
      <p:graphicFrame>
        <p:nvGraphicFramePr>
          <p:cNvPr id="447491" name="Object 3"/>
          <p:cNvGraphicFramePr>
            <a:graphicFrameLocks noGrp="1" noChangeAspect="1"/>
          </p:cNvGraphicFramePr>
          <p:nvPr>
            <p:ph idx="1"/>
            <p:extLst>
              <p:ext uri="{D42A27DB-BD31-4B8C-83A1-F6EECF244321}">
                <p14:modId xmlns:p14="http://schemas.microsoft.com/office/powerpoint/2010/main" val="3843155390"/>
              </p:ext>
            </p:extLst>
          </p:nvPr>
        </p:nvGraphicFramePr>
        <p:xfrm>
          <a:off x="195263" y="1058863"/>
          <a:ext cx="8664575" cy="6154737"/>
        </p:xfrm>
        <a:graphic>
          <a:graphicData uri="http://schemas.openxmlformats.org/presentationml/2006/ole">
            <mc:AlternateContent xmlns:mc="http://schemas.openxmlformats.org/markup-compatibility/2006">
              <mc:Choice xmlns:v="urn:schemas-microsoft-com:vml" Requires="v">
                <p:oleObj spid="_x0000_s448042" name="Document" r:id="rId4" imgW="5759285" imgH="4091074" progId="Word.Document.8">
                  <p:embed/>
                </p:oleObj>
              </mc:Choice>
              <mc:Fallback>
                <p:oleObj name="Document" r:id="rId4" imgW="5759285" imgH="4091074" progId="Word.Document.8">
                  <p:embed/>
                  <p:pic>
                    <p:nvPicPr>
                      <p:cNvPr id="0" name="Object 3"/>
                      <p:cNvPicPr>
                        <a:picLocks noChangeAspect="1" noChangeArrowheads="1"/>
                      </p:cNvPicPr>
                      <p:nvPr/>
                    </p:nvPicPr>
                    <p:blipFill>
                      <a:blip r:embed="rId5"/>
                      <a:srcRect/>
                      <a:stretch>
                        <a:fillRect/>
                      </a:stretch>
                    </p:blipFill>
                    <p:spPr bwMode="auto">
                      <a:xfrm>
                        <a:off x="195263" y="1058863"/>
                        <a:ext cx="8664575" cy="615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457200" y="115888"/>
            <a:ext cx="8229600" cy="1152525"/>
          </a:xfrm>
        </p:spPr>
        <p:txBody>
          <a:bodyPr/>
          <a:lstStyle/>
          <a:p>
            <a:pPr eaLnBrk="1" hangingPunct="1"/>
            <a:r>
              <a:rPr lang="hu-HU" altLang="hu-HU" sz="3300" b="1" dirty="0" smtClean="0">
                <a:solidFill>
                  <a:srgbClr val="006600"/>
                </a:solidFill>
                <a:latin typeface="Tahoma" pitchFamily="34" charset="0"/>
                <a:cs typeface="Tahoma" pitchFamily="34" charset="0"/>
              </a:rPr>
              <a:t>Csodálatos bükkös erdő</a:t>
            </a:r>
          </a:p>
        </p:txBody>
      </p:sp>
      <p:pic>
        <p:nvPicPr>
          <p:cNvPr id="448515" name="Picture 3" descr="IMG_0684-Fore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341438"/>
            <a:ext cx="8642350" cy="551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sz="quarter"/>
          </p:nvPr>
        </p:nvSpPr>
        <p:spPr/>
        <p:txBody>
          <a:bodyPr/>
          <a:lstStyle/>
          <a:p>
            <a:pPr eaLnBrk="1" hangingPunct="1"/>
            <a:endParaRPr lang="hu-HU" altLang="hu-HU" smtClean="0"/>
          </a:p>
        </p:txBody>
      </p:sp>
      <p:pic>
        <p:nvPicPr>
          <p:cNvPr id="449539" name="Picture 3" descr="Vargányák"/>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3716338"/>
            <a:ext cx="3635375" cy="314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9540" name="Picture 4" descr="Rezervátu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635375" y="-242888"/>
            <a:ext cx="5508625" cy="3716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9541" name="Picture 5" descr="ANd9GcTsWFJDLSQ9ibxeA7ERugI_oI5t0RbJ5v0ACbzNQynFx8uizXHm"/>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242888"/>
            <a:ext cx="3635375" cy="3959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9542" name="Picture 6" descr="erdo"/>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635375" y="3429000"/>
            <a:ext cx="5508625"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pPr eaLnBrk="1" hangingPunct="1"/>
            <a:r>
              <a:rPr lang="hu-HU" altLang="hu-HU" sz="3600" b="1" dirty="0" smtClean="0">
                <a:solidFill>
                  <a:srgbClr val="336600"/>
                </a:solidFill>
                <a:latin typeface="Tahoma" pitchFamily="34" charset="0"/>
                <a:cs typeface="Tahoma" pitchFamily="34" charset="0"/>
              </a:rPr>
              <a:t>Vadgazdálkodás – vadászat</a:t>
            </a:r>
            <a:r>
              <a:rPr lang="hu-HU" altLang="hu-HU" sz="3600" b="1" dirty="0" smtClean="0">
                <a:solidFill>
                  <a:srgbClr val="003300"/>
                </a:solidFill>
                <a:latin typeface="Tahoma" pitchFamily="34" charset="0"/>
                <a:cs typeface="Tahoma" pitchFamily="34" charset="0"/>
              </a:rPr>
              <a:t> </a:t>
            </a:r>
            <a:r>
              <a:rPr lang="hu-HU" altLang="hu-HU" sz="3600" b="1" dirty="0" smtClean="0">
                <a:solidFill>
                  <a:schemeClr val="tx1"/>
                </a:solidFill>
                <a:latin typeface="Tahoma" pitchFamily="34" charset="0"/>
                <a:cs typeface="Tahoma" pitchFamily="34" charset="0"/>
              </a:rPr>
              <a:t>és</a:t>
            </a:r>
            <a:r>
              <a:rPr lang="hu-HU" altLang="hu-HU" sz="3600" b="1" dirty="0" smtClean="0">
                <a:solidFill>
                  <a:srgbClr val="003300"/>
                </a:solidFill>
                <a:latin typeface="Tahoma" pitchFamily="34" charset="0"/>
                <a:cs typeface="Tahoma" pitchFamily="34" charset="0"/>
              </a:rPr>
              <a:t> </a:t>
            </a:r>
            <a:r>
              <a:rPr lang="hu-HU" altLang="hu-HU" sz="3600" b="1" dirty="0" smtClean="0">
                <a:solidFill>
                  <a:srgbClr val="339966"/>
                </a:solidFill>
                <a:latin typeface="Tahoma" pitchFamily="34" charset="0"/>
                <a:cs typeface="Tahoma" pitchFamily="34" charset="0"/>
              </a:rPr>
              <a:t>természetvédelem</a:t>
            </a:r>
          </a:p>
        </p:txBody>
      </p:sp>
      <p:sp>
        <p:nvSpPr>
          <p:cNvPr id="450563" name="Rectangle 3"/>
          <p:cNvSpPr>
            <a:spLocks noGrp="1" noChangeArrowheads="1"/>
          </p:cNvSpPr>
          <p:nvPr>
            <p:ph type="body" idx="1"/>
          </p:nvPr>
        </p:nvSpPr>
        <p:spPr>
          <a:xfrm>
            <a:off x="457200" y="1628775"/>
            <a:ext cx="8229600" cy="4608513"/>
          </a:xfrm>
        </p:spPr>
        <p:txBody>
          <a:bodyPr/>
          <a:lstStyle/>
          <a:p>
            <a:pPr eaLnBrk="1" hangingPunct="1">
              <a:lnSpc>
                <a:spcPct val="80000"/>
              </a:lnSpc>
              <a:buFontTx/>
              <a:buNone/>
            </a:pPr>
            <a:r>
              <a:rPr lang="hu-HU" altLang="hu-HU" sz="2800" smtClean="0">
                <a:latin typeface="Tahoma" pitchFamily="34" charset="0"/>
                <a:cs typeface="Tahoma" pitchFamily="34" charset="0"/>
              </a:rPr>
              <a:t>Magyarország területének mintegy 88 %-a </a:t>
            </a:r>
          </a:p>
          <a:p>
            <a:pPr eaLnBrk="1" hangingPunct="1">
              <a:lnSpc>
                <a:spcPct val="80000"/>
              </a:lnSpc>
              <a:buFontTx/>
              <a:buNone/>
            </a:pPr>
            <a:r>
              <a:rPr lang="hu-HU" altLang="hu-HU" sz="2800" u="sng" smtClean="0">
                <a:latin typeface="Tahoma" pitchFamily="34" charset="0"/>
                <a:cs typeface="Tahoma" pitchFamily="34" charset="0"/>
              </a:rPr>
              <a:t>vadászterület</a:t>
            </a:r>
            <a:r>
              <a:rPr lang="hu-HU" altLang="hu-HU" sz="2800" smtClean="0">
                <a:latin typeface="Tahoma" pitchFamily="34" charset="0"/>
                <a:cs typeface="Tahoma" pitchFamily="34" charset="0"/>
              </a:rPr>
              <a:t>. </a:t>
            </a:r>
          </a:p>
          <a:p>
            <a:pPr eaLnBrk="1" hangingPunct="1">
              <a:lnSpc>
                <a:spcPct val="80000"/>
              </a:lnSpc>
              <a:buFontTx/>
              <a:buNone/>
            </a:pPr>
            <a:r>
              <a:rPr lang="hu-HU" altLang="hu-HU" sz="2800" smtClean="0">
                <a:latin typeface="Tahoma" pitchFamily="34" charset="0"/>
                <a:cs typeface="Tahoma" pitchFamily="34" charset="0"/>
              </a:rPr>
              <a:t>Gyakorlatilag minden védett természeti terület </a:t>
            </a:r>
          </a:p>
          <a:p>
            <a:pPr eaLnBrk="1" hangingPunct="1">
              <a:lnSpc>
                <a:spcPct val="80000"/>
              </a:lnSpc>
              <a:buFontTx/>
              <a:buNone/>
            </a:pPr>
            <a:r>
              <a:rPr lang="hu-HU" altLang="hu-HU" sz="2800" smtClean="0">
                <a:latin typeface="Tahoma" pitchFamily="34" charset="0"/>
                <a:cs typeface="Tahoma" pitchFamily="34" charset="0"/>
              </a:rPr>
              <a:t>egyben vadászterület is, ahol  - különböző </a:t>
            </a:r>
          </a:p>
          <a:p>
            <a:pPr eaLnBrk="1" hangingPunct="1">
              <a:lnSpc>
                <a:spcPct val="80000"/>
              </a:lnSpc>
              <a:buFontTx/>
              <a:buNone/>
            </a:pPr>
            <a:r>
              <a:rPr lang="hu-HU" altLang="hu-HU" sz="2800" smtClean="0">
                <a:latin typeface="Tahoma" pitchFamily="34" charset="0"/>
                <a:cs typeface="Tahoma" pitchFamily="34" charset="0"/>
              </a:rPr>
              <a:t>korlátozásokkal - vadgazdálkodás és vadászat </a:t>
            </a:r>
          </a:p>
          <a:p>
            <a:pPr eaLnBrk="1" hangingPunct="1">
              <a:lnSpc>
                <a:spcPct val="80000"/>
              </a:lnSpc>
              <a:buFontTx/>
              <a:buNone/>
            </a:pPr>
            <a:r>
              <a:rPr lang="hu-HU" altLang="hu-HU" sz="2800" smtClean="0">
                <a:latin typeface="Tahoma" pitchFamily="34" charset="0"/>
                <a:cs typeface="Tahoma" pitchFamily="34" charset="0"/>
              </a:rPr>
              <a:t>folyik. </a:t>
            </a:r>
          </a:p>
          <a:p>
            <a:pPr eaLnBrk="1" hangingPunct="1">
              <a:lnSpc>
                <a:spcPct val="80000"/>
              </a:lnSpc>
              <a:buFontTx/>
              <a:buNone/>
            </a:pPr>
            <a:r>
              <a:rPr lang="hu-HU" altLang="hu-HU" sz="4000" b="1" smtClean="0">
                <a:solidFill>
                  <a:srgbClr val="339966"/>
                </a:solidFill>
                <a:latin typeface="Tahoma" pitchFamily="34" charset="0"/>
                <a:cs typeface="Tahoma" pitchFamily="34" charset="0"/>
              </a:rPr>
              <a:t>?</a:t>
            </a:r>
            <a:r>
              <a:rPr lang="hu-HU" altLang="hu-HU" sz="2800" smtClean="0">
                <a:latin typeface="Tahoma" pitchFamily="34" charset="0"/>
                <a:cs typeface="Tahoma" pitchFamily="34" charset="0"/>
              </a:rPr>
              <a:t> Kérdés: </a:t>
            </a:r>
            <a:r>
              <a:rPr lang="hu-HU" altLang="hu-HU" sz="2800" u="sng" smtClean="0">
                <a:latin typeface="Tahoma" pitchFamily="34" charset="0"/>
                <a:cs typeface="Tahoma" pitchFamily="34" charset="0"/>
              </a:rPr>
              <a:t>szükség van vadászatra</a:t>
            </a:r>
            <a:r>
              <a:rPr lang="hu-HU" altLang="hu-HU" sz="2800" smtClean="0">
                <a:latin typeface="Tahoma" pitchFamily="34" charset="0"/>
                <a:cs typeface="Tahoma" pitchFamily="34" charset="0"/>
              </a:rPr>
              <a:t>, </a:t>
            </a:r>
          </a:p>
          <a:p>
            <a:pPr eaLnBrk="1" hangingPunct="1">
              <a:lnSpc>
                <a:spcPct val="80000"/>
              </a:lnSpc>
              <a:buFontTx/>
              <a:buNone/>
            </a:pPr>
            <a:r>
              <a:rPr lang="hu-HU" altLang="hu-HU" sz="2800" smtClean="0">
                <a:latin typeface="Tahoma" pitchFamily="34" charset="0"/>
                <a:cs typeface="Tahoma" pitchFamily="34" charset="0"/>
              </a:rPr>
              <a:t>kell-e vadászni a védett természeti területeken, </a:t>
            </a:r>
          </a:p>
          <a:p>
            <a:pPr eaLnBrk="1" hangingPunct="1">
              <a:lnSpc>
                <a:spcPct val="80000"/>
              </a:lnSpc>
              <a:buFontTx/>
              <a:buNone/>
            </a:pPr>
            <a:r>
              <a:rPr lang="hu-HU" altLang="hu-HU" sz="2800" smtClean="0">
                <a:latin typeface="Tahoma" pitchFamily="34" charset="0"/>
                <a:cs typeface="Tahoma" pitchFamily="34" charset="0"/>
              </a:rPr>
              <a:t>a nemzeti park természeti övezetében, vagy </a:t>
            </a:r>
          </a:p>
          <a:p>
            <a:pPr eaLnBrk="1" hangingPunct="1">
              <a:lnSpc>
                <a:spcPct val="80000"/>
              </a:lnSpc>
              <a:buFontTx/>
              <a:buNone/>
            </a:pPr>
            <a:r>
              <a:rPr lang="hu-HU" altLang="hu-HU" sz="2800" smtClean="0">
                <a:latin typeface="Tahoma" pitchFamily="34" charset="0"/>
                <a:cs typeface="Tahoma" pitchFamily="34" charset="0"/>
              </a:rPr>
              <a:t>az erdőrezervátum magterületén is?</a:t>
            </a:r>
          </a:p>
          <a:p>
            <a:pPr eaLnBrk="1" hangingPunct="1">
              <a:lnSpc>
                <a:spcPct val="80000"/>
              </a:lnSpc>
              <a:buFontTx/>
              <a:buNone/>
            </a:pPr>
            <a:endParaRPr lang="hu-HU" altLang="hu-HU" sz="2800" smtClean="0"/>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pPr eaLnBrk="1" hangingPunct="1"/>
            <a:r>
              <a:rPr lang="hu-HU" altLang="hu-HU" sz="3600" b="1" dirty="0" smtClean="0"/>
              <a:t/>
            </a:r>
            <a:br>
              <a:rPr lang="hu-HU" altLang="hu-HU" sz="3600" b="1" dirty="0" smtClean="0"/>
            </a:br>
            <a:r>
              <a:rPr lang="hu-HU" altLang="hu-HU" sz="3300" b="1" dirty="0" smtClean="0">
                <a:solidFill>
                  <a:srgbClr val="006600"/>
                </a:solidFill>
                <a:latin typeface="Tahoma" pitchFamily="34" charset="0"/>
                <a:cs typeface="Tahoma" pitchFamily="34" charset="0"/>
              </a:rPr>
              <a:t>Szükség van-e vadászatra a védett természeti területeken?</a:t>
            </a:r>
            <a:br>
              <a:rPr lang="hu-HU" altLang="hu-HU" sz="3300" b="1" dirty="0" smtClean="0">
                <a:solidFill>
                  <a:srgbClr val="006600"/>
                </a:solidFill>
                <a:latin typeface="Tahoma" pitchFamily="34" charset="0"/>
                <a:cs typeface="Tahoma" pitchFamily="34" charset="0"/>
              </a:rPr>
            </a:br>
            <a:endParaRPr lang="hu-HU" altLang="hu-HU" sz="3300" b="1" dirty="0" smtClean="0">
              <a:solidFill>
                <a:srgbClr val="006600"/>
              </a:solidFill>
              <a:latin typeface="Tahoma" pitchFamily="34" charset="0"/>
              <a:cs typeface="Tahoma" pitchFamily="34" charset="0"/>
            </a:endParaRPr>
          </a:p>
        </p:txBody>
      </p:sp>
      <p:sp>
        <p:nvSpPr>
          <p:cNvPr id="451587" name="Rectangle 3"/>
          <p:cNvSpPr>
            <a:spLocks noGrp="1" noChangeArrowheads="1"/>
          </p:cNvSpPr>
          <p:nvPr>
            <p:ph type="body" idx="1"/>
          </p:nvPr>
        </p:nvSpPr>
        <p:spPr/>
        <p:txBody>
          <a:bodyPr/>
          <a:lstStyle/>
          <a:p>
            <a:pPr eaLnBrk="1" hangingPunct="1">
              <a:lnSpc>
                <a:spcPct val="80000"/>
              </a:lnSpc>
              <a:buFontTx/>
              <a:buNone/>
            </a:pPr>
            <a:r>
              <a:rPr lang="hu-HU" altLang="hu-HU" sz="2800" smtClean="0">
                <a:latin typeface="Tahoma" pitchFamily="34" charset="0"/>
                <a:cs typeface="Tahoma" pitchFamily="34" charset="0"/>
              </a:rPr>
              <a:t>Földünkön ma már kevés olyan ősi természeti </a:t>
            </a:r>
          </a:p>
          <a:p>
            <a:pPr eaLnBrk="1" hangingPunct="1">
              <a:lnSpc>
                <a:spcPct val="80000"/>
              </a:lnSpc>
              <a:buFontTx/>
              <a:buNone/>
            </a:pPr>
            <a:r>
              <a:rPr lang="hu-HU" altLang="hu-HU" sz="2800" smtClean="0">
                <a:latin typeface="Tahoma" pitchFamily="34" charset="0"/>
                <a:cs typeface="Tahoma" pitchFamily="34" charset="0"/>
              </a:rPr>
              <a:t>terület van, ahol az életközösség önszabályozása </a:t>
            </a:r>
          </a:p>
          <a:p>
            <a:pPr eaLnBrk="1" hangingPunct="1">
              <a:lnSpc>
                <a:spcPct val="80000"/>
              </a:lnSpc>
              <a:buFontTx/>
              <a:buNone/>
            </a:pPr>
            <a:r>
              <a:rPr lang="hu-HU" altLang="hu-HU" sz="2800" smtClean="0">
                <a:latin typeface="Tahoma" pitchFamily="34" charset="0"/>
                <a:cs typeface="Tahoma" pitchFamily="34" charset="0"/>
              </a:rPr>
              <a:t>még működik. </a:t>
            </a:r>
          </a:p>
          <a:p>
            <a:pPr eaLnBrk="1" hangingPunct="1">
              <a:lnSpc>
                <a:spcPct val="80000"/>
              </a:lnSpc>
              <a:buFontTx/>
              <a:buNone/>
            </a:pPr>
            <a:r>
              <a:rPr lang="hu-HU" altLang="hu-HU" sz="2800" smtClean="0">
                <a:latin typeface="Tahoma" pitchFamily="34" charset="0"/>
                <a:cs typeface="Tahoma" pitchFamily="34" charset="0"/>
              </a:rPr>
              <a:t>A természet önszabályozó képességének, </a:t>
            </a:r>
          </a:p>
          <a:p>
            <a:pPr eaLnBrk="1" hangingPunct="1">
              <a:lnSpc>
                <a:spcPct val="80000"/>
              </a:lnSpc>
              <a:buFontTx/>
              <a:buNone/>
            </a:pPr>
            <a:r>
              <a:rPr lang="hu-HU" altLang="hu-HU" sz="2800" smtClean="0">
                <a:latin typeface="Tahoma" pitchFamily="34" charset="0"/>
                <a:cs typeface="Tahoma" pitchFamily="34" charset="0"/>
              </a:rPr>
              <a:t>ökológiai egyensúlyának, a csúcsragadozóknak a </a:t>
            </a:r>
          </a:p>
          <a:p>
            <a:pPr eaLnBrk="1" hangingPunct="1">
              <a:lnSpc>
                <a:spcPct val="80000"/>
              </a:lnSpc>
              <a:buFontTx/>
              <a:buNone/>
            </a:pPr>
            <a:r>
              <a:rPr lang="hu-HU" altLang="hu-HU" sz="2800" smtClean="0">
                <a:latin typeface="Tahoma" pitchFamily="34" charset="0"/>
                <a:cs typeface="Tahoma" pitchFamily="34" charset="0"/>
              </a:rPr>
              <a:t>hiányában </a:t>
            </a:r>
            <a:r>
              <a:rPr lang="hu-HU" altLang="hu-HU" sz="2800" u="sng" smtClean="0">
                <a:latin typeface="Tahoma" pitchFamily="34" charset="0"/>
                <a:cs typeface="Tahoma" pitchFamily="34" charset="0"/>
              </a:rPr>
              <a:t>emberi szabályozásra van szükség.</a:t>
            </a:r>
            <a:r>
              <a:rPr lang="hu-HU" altLang="hu-HU" sz="2800" smtClean="0">
                <a:latin typeface="Tahoma" pitchFamily="34" charset="0"/>
                <a:cs typeface="Tahoma" pitchFamily="34" charset="0"/>
              </a:rPr>
              <a:t> </a:t>
            </a:r>
          </a:p>
          <a:p>
            <a:pPr eaLnBrk="1" hangingPunct="1">
              <a:lnSpc>
                <a:spcPct val="80000"/>
              </a:lnSpc>
              <a:buFontTx/>
              <a:buNone/>
            </a:pPr>
            <a:r>
              <a:rPr lang="hu-HU" altLang="hu-HU" sz="2800" smtClean="0">
                <a:latin typeface="Tahoma" pitchFamily="34" charset="0"/>
                <a:cs typeface="Tahoma" pitchFamily="34" charset="0"/>
              </a:rPr>
              <a:t>Ez a szabályozás a vadon élő állatfajok </a:t>
            </a:r>
          </a:p>
          <a:p>
            <a:pPr eaLnBrk="1" hangingPunct="1">
              <a:lnSpc>
                <a:spcPct val="80000"/>
              </a:lnSpc>
              <a:buFontTx/>
              <a:buNone/>
            </a:pPr>
            <a:r>
              <a:rPr lang="hu-HU" altLang="hu-HU" sz="2800" smtClean="0">
                <a:latin typeface="Tahoma" pitchFamily="34" charset="0"/>
                <a:cs typeface="Tahoma" pitchFamily="34" charset="0"/>
              </a:rPr>
              <a:t>állományának kritikus csökkenése esetén </a:t>
            </a:r>
          </a:p>
          <a:p>
            <a:pPr eaLnBrk="1" hangingPunct="1">
              <a:lnSpc>
                <a:spcPct val="80000"/>
              </a:lnSpc>
              <a:buFontTx/>
              <a:buNone/>
            </a:pPr>
            <a:r>
              <a:rPr lang="hu-HU" altLang="hu-HU" sz="2800" u="sng" smtClean="0">
                <a:latin typeface="Tahoma" pitchFamily="34" charset="0"/>
                <a:cs typeface="Tahoma" pitchFamily="34" charset="0"/>
              </a:rPr>
              <a:t>védelmet</a:t>
            </a:r>
            <a:r>
              <a:rPr lang="hu-HU" altLang="hu-HU" sz="2800" smtClean="0">
                <a:latin typeface="Tahoma" pitchFamily="34" charset="0"/>
                <a:cs typeface="Tahoma" pitchFamily="34" charset="0"/>
              </a:rPr>
              <a:t>, túlszaporodása esetén </a:t>
            </a:r>
            <a:r>
              <a:rPr lang="hu-HU" altLang="hu-HU" sz="2800" u="sng" smtClean="0">
                <a:latin typeface="Tahoma" pitchFamily="34" charset="0"/>
                <a:cs typeface="Tahoma" pitchFamily="34" charset="0"/>
              </a:rPr>
              <a:t>állomány-</a:t>
            </a:r>
          </a:p>
          <a:p>
            <a:pPr eaLnBrk="1" hangingPunct="1">
              <a:lnSpc>
                <a:spcPct val="80000"/>
              </a:lnSpc>
              <a:buFontTx/>
              <a:buNone/>
            </a:pPr>
            <a:r>
              <a:rPr lang="hu-HU" altLang="hu-HU" sz="2800" u="sng" smtClean="0">
                <a:latin typeface="Tahoma" pitchFamily="34" charset="0"/>
                <a:cs typeface="Tahoma" pitchFamily="34" charset="0"/>
              </a:rPr>
              <a:t>apasztást</a:t>
            </a:r>
            <a:r>
              <a:rPr lang="hu-HU" altLang="hu-HU" sz="2800" smtClean="0">
                <a:latin typeface="Tahoma" pitchFamily="34" charset="0"/>
                <a:cs typeface="Tahoma" pitchFamily="34" charset="0"/>
              </a:rPr>
              <a:t> jelent. </a:t>
            </a: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pPr eaLnBrk="1" hangingPunct="1"/>
            <a:r>
              <a:rPr lang="hu-HU" altLang="hu-HU" sz="3600" b="1" smtClean="0">
                <a:solidFill>
                  <a:srgbClr val="006600"/>
                </a:solidFill>
              </a:rPr>
              <a:t/>
            </a:r>
            <a:br>
              <a:rPr lang="hu-HU" altLang="hu-HU" sz="3600" b="1" smtClean="0">
                <a:solidFill>
                  <a:srgbClr val="006600"/>
                </a:solidFill>
              </a:rPr>
            </a:br>
            <a:r>
              <a:rPr lang="hu-HU" altLang="hu-HU" sz="3300" b="1" smtClean="0">
                <a:solidFill>
                  <a:srgbClr val="006600"/>
                </a:solidFill>
                <a:latin typeface="Tahoma" pitchFamily="34" charset="0"/>
                <a:cs typeface="Tahoma" pitchFamily="34" charset="0"/>
              </a:rPr>
              <a:t>Szükség van-e vadászatra a védett természeti területeken?</a:t>
            </a:r>
            <a:br>
              <a:rPr lang="hu-HU" altLang="hu-HU" sz="3300" b="1" smtClean="0">
                <a:solidFill>
                  <a:srgbClr val="006600"/>
                </a:solidFill>
                <a:latin typeface="Tahoma" pitchFamily="34" charset="0"/>
                <a:cs typeface="Tahoma" pitchFamily="34" charset="0"/>
              </a:rPr>
            </a:br>
            <a:endParaRPr lang="hu-HU" altLang="hu-HU" sz="3300" b="1" smtClean="0">
              <a:solidFill>
                <a:srgbClr val="006600"/>
              </a:solidFill>
              <a:latin typeface="Tahoma" pitchFamily="34" charset="0"/>
              <a:cs typeface="Tahoma" pitchFamily="34" charset="0"/>
            </a:endParaRPr>
          </a:p>
        </p:txBody>
      </p:sp>
      <p:sp>
        <p:nvSpPr>
          <p:cNvPr id="452611" name="Rectangle 3"/>
          <p:cNvSpPr>
            <a:spLocks noGrp="1" noChangeArrowheads="1"/>
          </p:cNvSpPr>
          <p:nvPr>
            <p:ph type="body" idx="1"/>
          </p:nvPr>
        </p:nvSpPr>
        <p:spPr>
          <a:xfrm>
            <a:off x="457200" y="1600200"/>
            <a:ext cx="8229600" cy="4781550"/>
          </a:xfrm>
        </p:spPr>
        <p:txBody>
          <a:bodyPr/>
          <a:lstStyle/>
          <a:p>
            <a:pPr eaLnBrk="1" hangingPunct="1">
              <a:lnSpc>
                <a:spcPct val="80000"/>
              </a:lnSpc>
              <a:buFontTx/>
              <a:buNone/>
            </a:pPr>
            <a:r>
              <a:rPr lang="hu-HU" altLang="hu-HU" sz="2800" u="sng" smtClean="0">
                <a:latin typeface="Tahoma" pitchFamily="34" charset="0"/>
                <a:cs typeface="Tahoma" pitchFamily="34" charset="0"/>
              </a:rPr>
              <a:t>A túlszaporodott vadállomány</a:t>
            </a:r>
            <a:r>
              <a:rPr lang="hu-HU" altLang="hu-HU" sz="2800" smtClean="0">
                <a:latin typeface="Tahoma" pitchFamily="34" charset="0"/>
                <a:cs typeface="Tahoma" pitchFamily="34" charset="0"/>
              </a:rPr>
              <a:t> nem csak </a:t>
            </a:r>
          </a:p>
          <a:p>
            <a:pPr eaLnBrk="1" hangingPunct="1">
              <a:lnSpc>
                <a:spcPct val="80000"/>
              </a:lnSpc>
              <a:buFontTx/>
              <a:buNone/>
            </a:pPr>
            <a:r>
              <a:rPr lang="hu-HU" altLang="hu-HU" sz="2800" u="sng" smtClean="0">
                <a:latin typeface="Tahoma" pitchFamily="34" charset="0"/>
                <a:cs typeface="Tahoma" pitchFamily="34" charset="0"/>
              </a:rPr>
              <a:t>gazdasági károkat</a:t>
            </a:r>
            <a:r>
              <a:rPr lang="hu-HU" altLang="hu-HU" sz="2800" smtClean="0">
                <a:latin typeface="Tahoma" pitchFamily="34" charset="0"/>
                <a:cs typeface="Tahoma" pitchFamily="34" charset="0"/>
              </a:rPr>
              <a:t> okoz, hanem károsan </a:t>
            </a:r>
          </a:p>
          <a:p>
            <a:pPr eaLnBrk="1" hangingPunct="1">
              <a:lnSpc>
                <a:spcPct val="80000"/>
              </a:lnSpc>
              <a:buFontTx/>
              <a:buNone/>
            </a:pPr>
            <a:r>
              <a:rPr lang="hu-HU" altLang="hu-HU" sz="2800" smtClean="0">
                <a:latin typeface="Tahoma" pitchFamily="34" charset="0"/>
                <a:cs typeface="Tahoma" pitchFamily="34" charset="0"/>
              </a:rPr>
              <a:t>befolyásolja a kívánatos természeti állapotot, </a:t>
            </a:r>
          </a:p>
          <a:p>
            <a:pPr eaLnBrk="1" hangingPunct="1">
              <a:lnSpc>
                <a:spcPct val="80000"/>
              </a:lnSpc>
              <a:buFontTx/>
              <a:buNone/>
            </a:pPr>
            <a:r>
              <a:rPr lang="hu-HU" altLang="hu-HU" sz="2800" u="sng" smtClean="0">
                <a:latin typeface="Tahoma" pitchFamily="34" charset="0"/>
                <a:cs typeface="Tahoma" pitchFamily="34" charset="0"/>
              </a:rPr>
              <a:t>káros a populációra</a:t>
            </a:r>
            <a:r>
              <a:rPr lang="hu-HU" altLang="hu-HU" sz="2800" smtClean="0">
                <a:latin typeface="Tahoma" pitchFamily="34" charset="0"/>
                <a:cs typeface="Tahoma" pitchFamily="34" charset="0"/>
              </a:rPr>
              <a:t> (veszettség, pestis stb.), és </a:t>
            </a:r>
          </a:p>
          <a:p>
            <a:pPr eaLnBrk="1" hangingPunct="1">
              <a:lnSpc>
                <a:spcPct val="80000"/>
              </a:lnSpc>
              <a:buFontTx/>
              <a:buNone/>
            </a:pPr>
            <a:r>
              <a:rPr lang="hu-HU" altLang="hu-HU" sz="2800" u="sng" smtClean="0">
                <a:latin typeface="Tahoma" pitchFamily="34" charset="0"/>
                <a:cs typeface="Tahoma" pitchFamily="34" charset="0"/>
              </a:rPr>
              <a:t>károsítja a védett természeti értékeket</a:t>
            </a:r>
            <a:r>
              <a:rPr lang="hu-HU" altLang="hu-HU" sz="2800" smtClean="0">
                <a:latin typeface="Tahoma" pitchFamily="34" charset="0"/>
                <a:cs typeface="Tahoma" pitchFamily="34" charset="0"/>
              </a:rPr>
              <a:t> is. </a:t>
            </a:r>
          </a:p>
          <a:p>
            <a:pPr eaLnBrk="1" hangingPunct="1">
              <a:lnSpc>
                <a:spcPct val="80000"/>
              </a:lnSpc>
              <a:buFontTx/>
              <a:buNone/>
            </a:pPr>
            <a:r>
              <a:rPr lang="hu-HU" altLang="hu-HU" sz="2800" smtClean="0">
                <a:latin typeface="Tahoma" pitchFamily="34" charset="0"/>
                <a:cs typeface="Tahoma" pitchFamily="34" charset="0"/>
              </a:rPr>
              <a:t>A magyarországi vadfajok közül egyes vadfajok </a:t>
            </a:r>
          </a:p>
          <a:p>
            <a:pPr eaLnBrk="1" hangingPunct="1">
              <a:lnSpc>
                <a:spcPct val="80000"/>
              </a:lnSpc>
              <a:buFontTx/>
              <a:buNone/>
            </a:pPr>
            <a:r>
              <a:rPr lang="hu-HU" altLang="hu-HU" sz="2800" smtClean="0">
                <a:latin typeface="Tahoma" pitchFamily="34" charset="0"/>
                <a:cs typeface="Tahoma" pitchFamily="34" charset="0"/>
              </a:rPr>
              <a:t>állományszabályozása </a:t>
            </a:r>
            <a:r>
              <a:rPr lang="hu-HU" altLang="hu-HU" sz="2800" u="sng" smtClean="0">
                <a:latin typeface="Tahoma" pitchFamily="34" charset="0"/>
                <a:cs typeface="Tahoma" pitchFamily="34" charset="0"/>
              </a:rPr>
              <a:t>természetvédelmi </a:t>
            </a:r>
          </a:p>
          <a:p>
            <a:pPr eaLnBrk="1" hangingPunct="1">
              <a:lnSpc>
                <a:spcPct val="80000"/>
              </a:lnSpc>
              <a:buFontTx/>
              <a:buNone/>
            </a:pPr>
            <a:r>
              <a:rPr lang="hu-HU" altLang="hu-HU" sz="2800" u="sng" smtClean="0">
                <a:latin typeface="Tahoma" pitchFamily="34" charset="0"/>
                <a:cs typeface="Tahoma" pitchFamily="34" charset="0"/>
              </a:rPr>
              <a:t>szempontból is elkerülhetetlen</a:t>
            </a:r>
            <a:r>
              <a:rPr lang="hu-HU" altLang="hu-HU" sz="2800" smtClean="0">
                <a:latin typeface="Tahoma" pitchFamily="34" charset="0"/>
                <a:cs typeface="Tahoma" pitchFamily="34" charset="0"/>
              </a:rPr>
              <a:t> (pl. vaddisznó, </a:t>
            </a:r>
          </a:p>
          <a:p>
            <a:pPr eaLnBrk="1" hangingPunct="1">
              <a:lnSpc>
                <a:spcPct val="80000"/>
              </a:lnSpc>
              <a:buFontTx/>
              <a:buNone/>
            </a:pPr>
            <a:r>
              <a:rPr lang="hu-HU" altLang="hu-HU" sz="2800" smtClean="0">
                <a:latin typeface="Tahoma" pitchFamily="34" charset="0"/>
                <a:cs typeface="Tahoma" pitchFamily="34" charset="0"/>
              </a:rPr>
              <a:t>szarvas, muflon, róka). </a:t>
            </a:r>
          </a:p>
          <a:p>
            <a:pPr eaLnBrk="1" hangingPunct="1">
              <a:lnSpc>
                <a:spcPct val="80000"/>
              </a:lnSpc>
              <a:buFontTx/>
              <a:buNone/>
            </a:pPr>
            <a:r>
              <a:rPr lang="hu-HU" altLang="hu-HU" sz="2800" smtClean="0">
                <a:latin typeface="Tahoma" pitchFamily="34" charset="0"/>
                <a:cs typeface="Tahoma" pitchFamily="34" charset="0"/>
              </a:rPr>
              <a:t>A vadállomány szabályozásának eszköze a </a:t>
            </a:r>
          </a:p>
          <a:p>
            <a:pPr eaLnBrk="1" hangingPunct="1">
              <a:lnSpc>
                <a:spcPct val="80000"/>
              </a:lnSpc>
              <a:buFontTx/>
              <a:buNone/>
            </a:pPr>
            <a:r>
              <a:rPr lang="hu-HU" altLang="hu-HU" sz="2800" u="sng" smtClean="0">
                <a:latin typeface="Tahoma" pitchFamily="34" charset="0"/>
                <a:cs typeface="Tahoma" pitchFamily="34" charset="0"/>
              </a:rPr>
              <a:t>vadászat</a:t>
            </a:r>
            <a:r>
              <a:rPr lang="hu-HU" altLang="hu-HU" sz="2800" smtClean="0">
                <a:latin typeface="Tahoma" pitchFamily="34" charset="0"/>
                <a:cs typeface="Tahoma" pitchFamily="34" charset="0"/>
              </a:rPr>
              <a:t>: a vad elejtése vagy befogása.</a:t>
            </a:r>
          </a:p>
          <a:p>
            <a:pPr eaLnBrk="1" hangingPunct="1">
              <a:lnSpc>
                <a:spcPct val="80000"/>
              </a:lnSpc>
            </a:pPr>
            <a:endParaRPr lang="hu-HU" altLang="hu-HU" sz="28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hu-HU" altLang="hu-HU" sz="3500" b="1" smtClean="0">
                <a:solidFill>
                  <a:srgbClr val="33CC33"/>
                </a:solidFill>
                <a:latin typeface="Tahoma" pitchFamily="34" charset="0"/>
                <a:cs typeface="Tahoma" pitchFamily="34" charset="0"/>
              </a:rPr>
              <a:t>ÉLŐ SZERVEZET, </a:t>
            </a:r>
            <a:br>
              <a:rPr lang="hu-HU" altLang="hu-HU" sz="3500" b="1" smtClean="0">
                <a:solidFill>
                  <a:srgbClr val="33CC33"/>
                </a:solidFill>
                <a:latin typeface="Tahoma" pitchFamily="34" charset="0"/>
                <a:cs typeface="Tahoma" pitchFamily="34" charset="0"/>
              </a:rPr>
            </a:br>
            <a:r>
              <a:rPr lang="hu-HU" altLang="hu-HU" sz="3500" b="1" smtClean="0">
                <a:solidFill>
                  <a:srgbClr val="33CC33"/>
                </a:solidFill>
                <a:latin typeface="Tahoma" pitchFamily="34" charset="0"/>
                <a:cs typeface="Tahoma" pitchFamily="34" charset="0"/>
              </a:rPr>
              <a:t>EGYED (PÉLDÁNY)</a:t>
            </a:r>
          </a:p>
        </p:txBody>
      </p:sp>
      <p:sp>
        <p:nvSpPr>
          <p:cNvPr id="150531" name="Rectangle 3"/>
          <p:cNvSpPr>
            <a:spLocks noGrp="1" noChangeArrowheads="1"/>
          </p:cNvSpPr>
          <p:nvPr>
            <p:ph type="body" idx="1"/>
          </p:nvPr>
        </p:nvSpPr>
        <p:spPr/>
        <p:txBody>
          <a:bodyPr/>
          <a:lstStyle/>
          <a:p>
            <a:pPr eaLnBrk="1" hangingPunct="1">
              <a:lnSpc>
                <a:spcPct val="80000"/>
              </a:lnSpc>
              <a:buFontTx/>
              <a:buNone/>
            </a:pPr>
            <a:r>
              <a:rPr lang="hu-HU" altLang="hu-HU" sz="2800" b="1" u="sng" dirty="0" smtClean="0">
                <a:solidFill>
                  <a:srgbClr val="33CC33"/>
                </a:solidFill>
                <a:latin typeface="Tahoma" pitchFamily="34" charset="0"/>
                <a:cs typeface="Tahoma" pitchFamily="34" charset="0"/>
              </a:rPr>
              <a:t>Élő szervezet (élőlény)</a:t>
            </a:r>
            <a:r>
              <a:rPr lang="hu-HU" altLang="hu-HU" sz="2800" dirty="0" smtClean="0">
                <a:solidFill>
                  <a:srgbClr val="33CC33"/>
                </a:solidFill>
                <a:latin typeface="Tahoma" pitchFamily="34" charset="0"/>
                <a:cs typeface="Tahoma" pitchFamily="34" charset="0"/>
              </a:rPr>
              <a:t> </a:t>
            </a:r>
            <a:r>
              <a:rPr lang="hu-HU" altLang="hu-HU" sz="2800" dirty="0" smtClean="0">
                <a:latin typeface="Tahoma" pitchFamily="34" charset="0"/>
                <a:cs typeface="Tahoma" pitchFamily="34" charset="0"/>
              </a:rPr>
              <a:t>(</a:t>
            </a:r>
            <a:r>
              <a:rPr lang="hu-HU" altLang="hu-HU" sz="2800" dirty="0" err="1" smtClean="0">
                <a:latin typeface="Tahoma" pitchFamily="34" charset="0"/>
                <a:cs typeface="Tahoma" pitchFamily="34" charset="0"/>
              </a:rPr>
              <a:t>Tvt</a:t>
            </a:r>
            <a:r>
              <a:rPr lang="hu-HU" altLang="hu-HU" sz="2800" dirty="0" smtClean="0">
                <a:latin typeface="Tahoma" pitchFamily="34" charset="0"/>
                <a:cs typeface="Tahoma" pitchFamily="34" charset="0"/>
              </a:rPr>
              <a:t>. 4. § f) pont):</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500" dirty="0" smtClean="0">
                <a:latin typeface="Tahoma" pitchFamily="34" charset="0"/>
                <a:cs typeface="Tahoma" pitchFamily="34" charset="0"/>
              </a:rPr>
              <a:t>mikroorganizmusok, gombák, növények és állatok fajai, alfajai, változatai  (a továbbiakban együtt fajok). </a:t>
            </a:r>
          </a:p>
          <a:p>
            <a:pPr eaLnBrk="1" hangingPunct="1">
              <a:lnSpc>
                <a:spcPct val="80000"/>
              </a:lnSpc>
              <a:buFontTx/>
              <a:buNone/>
            </a:pPr>
            <a:r>
              <a:rPr lang="hu-HU" altLang="hu-HU" sz="2800" b="1" u="sng" dirty="0" smtClean="0">
                <a:solidFill>
                  <a:srgbClr val="33CC33"/>
                </a:solidFill>
                <a:latin typeface="Tahoma" pitchFamily="34" charset="0"/>
                <a:cs typeface="Tahoma" pitchFamily="34" charset="0"/>
              </a:rPr>
              <a:t>Egyed (példány)</a:t>
            </a:r>
            <a:r>
              <a:rPr lang="hu-HU" altLang="hu-HU" sz="2800" dirty="0" smtClean="0">
                <a:solidFill>
                  <a:srgbClr val="33CC33"/>
                </a:solidFill>
                <a:latin typeface="Tahoma" pitchFamily="34" charset="0"/>
                <a:cs typeface="Tahoma" pitchFamily="34" charset="0"/>
              </a:rPr>
              <a:t> </a:t>
            </a:r>
            <a:r>
              <a:rPr lang="hu-HU" altLang="hu-HU" sz="2800" dirty="0" smtClean="0">
                <a:latin typeface="Tahoma" pitchFamily="34" charset="0"/>
                <a:cs typeface="Tahoma" pitchFamily="34" charset="0"/>
              </a:rPr>
              <a:t>(</a:t>
            </a:r>
            <a:r>
              <a:rPr lang="hu-HU" altLang="hu-HU" sz="2800" dirty="0" err="1" smtClean="0">
                <a:latin typeface="Tahoma" pitchFamily="34" charset="0"/>
                <a:cs typeface="Tahoma" pitchFamily="34" charset="0"/>
              </a:rPr>
              <a:t>Tvt</a:t>
            </a:r>
            <a:r>
              <a:rPr lang="hu-HU" altLang="hu-HU" sz="2800" dirty="0" smtClean="0">
                <a:latin typeface="Tahoma" pitchFamily="34" charset="0"/>
                <a:cs typeface="Tahoma" pitchFamily="34" charset="0"/>
              </a:rPr>
              <a:t>. 4. § p) pont):</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500" dirty="0" smtClean="0">
                <a:latin typeface="Tahoma" pitchFamily="34" charset="0"/>
                <a:cs typeface="Tahoma" pitchFamily="34" charset="0"/>
              </a:rPr>
              <a:t>élő szervezet, annak valamennyi fejlődési szakasza, alakja, állapota és származéka, valamint az elpusztult élőlény, illetve </a:t>
            </a:r>
          </a:p>
          <a:p>
            <a:pPr eaLnBrk="1" hangingPunct="1">
              <a:lnSpc>
                <a:spcPct val="80000"/>
              </a:lnSpc>
              <a:buFontTx/>
              <a:buNone/>
            </a:pPr>
            <a:r>
              <a:rPr lang="hu-HU" altLang="hu-HU" sz="2500" dirty="0" smtClean="0">
                <a:latin typeface="Tahoma" pitchFamily="34" charset="0"/>
                <a:cs typeface="Tahoma" pitchFamily="34" charset="0"/>
              </a:rPr>
              <a:t>	az a termék vagy készítmény, amelyről csomagolása vagy egyéb irat, adat, illetve körülmény alapján megállapítható, hogy a felsoroltak valamelyikéből készült, illetve ezek valamelyikéből származó összetevőt tartalmaz.  </a:t>
            </a:r>
          </a:p>
          <a:p>
            <a:pPr eaLnBrk="1" hangingPunct="1">
              <a:lnSpc>
                <a:spcPct val="80000"/>
              </a:lnSpc>
              <a:buFontTx/>
              <a:buNone/>
            </a:pPr>
            <a:endParaRPr lang="hu-HU" altLang="hu-HU" sz="2500" dirty="0" smtClean="0"/>
          </a:p>
        </p:txBody>
      </p:sp>
    </p:spTree>
  </p:cSld>
  <p:clrMapOvr>
    <a:masterClrMapping/>
  </p:clrMapOvr>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457200" y="115888"/>
            <a:ext cx="8229600" cy="936625"/>
          </a:xfrm>
        </p:spPr>
        <p:txBody>
          <a:bodyPr/>
          <a:lstStyle/>
          <a:p>
            <a:pPr eaLnBrk="1" hangingPunct="1"/>
            <a:r>
              <a:rPr lang="hu-HU" altLang="hu-HU" sz="3300" b="1" dirty="0" smtClean="0">
                <a:solidFill>
                  <a:srgbClr val="006600"/>
                </a:solidFill>
                <a:latin typeface="Tahoma" pitchFamily="34" charset="0"/>
                <a:cs typeface="Tahoma" pitchFamily="34" charset="0"/>
              </a:rPr>
              <a:t>A vadon élő állatfajok csoportosítása</a:t>
            </a:r>
            <a:endParaRPr lang="hu-HU" altLang="hu-HU" sz="3300" dirty="0" smtClean="0">
              <a:latin typeface="Tahoma" pitchFamily="34" charset="0"/>
              <a:cs typeface="Tahoma" pitchFamily="34" charset="0"/>
            </a:endParaRPr>
          </a:p>
        </p:txBody>
      </p:sp>
      <p:sp>
        <p:nvSpPr>
          <p:cNvPr id="453635" name="Rectangle 3"/>
          <p:cNvSpPr>
            <a:spLocks noGrp="1" noChangeArrowheads="1"/>
          </p:cNvSpPr>
          <p:nvPr>
            <p:ph type="body" idx="1"/>
          </p:nvPr>
        </p:nvSpPr>
        <p:spPr>
          <a:xfrm>
            <a:off x="0" y="0"/>
            <a:ext cx="9139238" cy="6858000"/>
          </a:xfrm>
        </p:spPr>
        <p:txBody>
          <a:bodyPr/>
          <a:lstStyle/>
          <a:p>
            <a:pPr eaLnBrk="1" hangingPunct="1">
              <a:buFontTx/>
              <a:buNone/>
            </a:pPr>
            <a:r>
              <a:rPr lang="hu-HU" altLang="hu-HU" sz="800" smtClean="0"/>
              <a:t>.</a:t>
            </a:r>
          </a:p>
        </p:txBody>
      </p:sp>
      <p:grpSp>
        <p:nvGrpSpPr>
          <p:cNvPr id="453636" name="Group 4"/>
          <p:cNvGrpSpPr>
            <a:grpSpLocks noChangeAspect="1"/>
          </p:cNvGrpSpPr>
          <p:nvPr/>
        </p:nvGrpSpPr>
        <p:grpSpPr bwMode="auto">
          <a:xfrm>
            <a:off x="0" y="800100"/>
            <a:ext cx="9144000" cy="6057900"/>
            <a:chOff x="-905" y="20"/>
            <a:chExt cx="11231" cy="7631"/>
          </a:xfrm>
        </p:grpSpPr>
        <p:sp>
          <p:nvSpPr>
            <p:cNvPr id="453646" name="AutoShape 5"/>
            <p:cNvSpPr>
              <a:spLocks noChangeAspect="1" noChangeArrowheads="1"/>
            </p:cNvSpPr>
            <p:nvPr/>
          </p:nvSpPr>
          <p:spPr bwMode="auto">
            <a:xfrm>
              <a:off x="-905" y="20"/>
              <a:ext cx="11231" cy="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453647" name="Text Box 6"/>
            <p:cNvSpPr txBox="1">
              <a:spLocks noChangeArrowheads="1"/>
            </p:cNvSpPr>
            <p:nvPr/>
          </p:nvSpPr>
          <p:spPr bwMode="auto">
            <a:xfrm>
              <a:off x="-185" y="1604"/>
              <a:ext cx="2948" cy="43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993300"/>
                  </a:solidFill>
                </a:rPr>
                <a:t>NEM VÉDETTEK</a:t>
              </a:r>
            </a:p>
          </p:txBody>
        </p:sp>
        <p:sp>
          <p:nvSpPr>
            <p:cNvPr id="453648" name="Text Box 7"/>
            <p:cNvSpPr txBox="1">
              <a:spLocks noChangeArrowheads="1"/>
            </p:cNvSpPr>
            <p:nvPr/>
          </p:nvSpPr>
          <p:spPr bwMode="auto">
            <a:xfrm>
              <a:off x="6582" y="1604"/>
              <a:ext cx="2948" cy="43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A50021"/>
                  </a:solidFill>
                </a:rPr>
                <a:t>VÉDELEM ALATT ÁLLÓK</a:t>
              </a:r>
              <a:endParaRPr lang="hu-HU" altLang="hu-HU" sz="2000" b="0">
                <a:solidFill>
                  <a:srgbClr val="A50021"/>
                </a:solidFill>
              </a:endParaRPr>
            </a:p>
          </p:txBody>
        </p:sp>
        <p:sp>
          <p:nvSpPr>
            <p:cNvPr id="453649" name="Text Box 8"/>
            <p:cNvSpPr txBox="1">
              <a:spLocks noChangeArrowheads="1"/>
            </p:cNvSpPr>
            <p:nvPr/>
          </p:nvSpPr>
          <p:spPr bwMode="auto">
            <a:xfrm>
              <a:off x="-905" y="2604"/>
              <a:ext cx="2268" cy="43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008000"/>
                  </a:solidFill>
                </a:rPr>
                <a:t>VADÁSZHATÓK</a:t>
              </a:r>
              <a:endParaRPr lang="hu-HU" altLang="hu-HU" sz="2000" b="0">
                <a:solidFill>
                  <a:srgbClr val="000000"/>
                </a:solidFill>
              </a:endParaRPr>
            </a:p>
          </p:txBody>
        </p:sp>
        <p:sp>
          <p:nvSpPr>
            <p:cNvPr id="367625" name="Text Box 9"/>
            <p:cNvSpPr txBox="1">
              <a:spLocks noChangeArrowheads="1"/>
            </p:cNvSpPr>
            <p:nvPr/>
          </p:nvSpPr>
          <p:spPr bwMode="auto">
            <a:xfrm>
              <a:off x="1817" y="2604"/>
              <a:ext cx="2268" cy="432"/>
            </a:xfrm>
            <a:prstGeom prst="rect">
              <a:avLst/>
            </a:prstGeom>
            <a:solidFill>
              <a:srgbClr val="FFFFFF"/>
            </a:solidFill>
            <a:ln w="9525">
              <a:solidFill>
                <a:srgbClr val="000000"/>
              </a:solidFill>
              <a:miter lim="800000"/>
              <a:headEnd/>
              <a:tailEnd/>
            </a:ln>
          </p:spPr>
          <p:txBody>
            <a:bodyPr tIns="10800" bIns="10800"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defRPr/>
              </a:pPr>
              <a:r>
                <a:rPr lang="hu-HU" altLang="hu-HU" sz="1250" dirty="0" smtClean="0">
                  <a:solidFill>
                    <a:srgbClr val="000099"/>
                  </a:solidFill>
                </a:rPr>
                <a:t>FOGHATÓK</a:t>
              </a:r>
            </a:p>
            <a:p>
              <a:pPr algn="ctr" eaLnBrk="1" hangingPunct="1">
                <a:lnSpc>
                  <a:spcPct val="100000"/>
                </a:lnSpc>
                <a:spcBef>
                  <a:spcPct val="0"/>
                </a:spcBef>
                <a:buFontTx/>
                <a:buNone/>
                <a:defRPr/>
              </a:pPr>
              <a:r>
                <a:rPr lang="hu-HU" altLang="hu-HU" sz="900" dirty="0" smtClean="0">
                  <a:solidFill>
                    <a:srgbClr val="000099"/>
                  </a:solidFill>
                </a:rPr>
                <a:t>(halászat, horgászat</a:t>
              </a:r>
              <a:r>
                <a:rPr lang="hu-HU" altLang="hu-HU" sz="900" dirty="0">
                  <a:solidFill>
                    <a:srgbClr val="000099"/>
                  </a:solidFill>
                </a:rPr>
                <a:t>)</a:t>
              </a:r>
              <a:endParaRPr lang="hu-HU" altLang="hu-HU" sz="900" dirty="0" smtClean="0">
                <a:solidFill>
                  <a:srgbClr val="000099"/>
                </a:solidFill>
              </a:endParaRPr>
            </a:p>
          </p:txBody>
        </p:sp>
        <p:sp>
          <p:nvSpPr>
            <p:cNvPr id="453651" name="Text Box 10"/>
            <p:cNvSpPr txBox="1">
              <a:spLocks noChangeArrowheads="1"/>
            </p:cNvSpPr>
            <p:nvPr/>
          </p:nvSpPr>
          <p:spPr bwMode="auto">
            <a:xfrm>
              <a:off x="-905" y="3784"/>
              <a:ext cx="2268" cy="679"/>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200">
                  <a:solidFill>
                    <a:srgbClr val="000000"/>
                  </a:solidFill>
                </a:rPr>
                <a:t>A </a:t>
              </a:r>
              <a:r>
                <a:rPr lang="hu-HU" altLang="hu-HU" sz="1300">
                  <a:solidFill>
                    <a:srgbClr val="000000"/>
                  </a:solidFill>
                </a:rPr>
                <a:t>Vtv.</a:t>
              </a:r>
              <a:r>
                <a:rPr lang="hu-HU" altLang="hu-HU" sz="1200">
                  <a:solidFill>
                    <a:srgbClr val="000000"/>
                  </a:solidFill>
                </a:rPr>
                <a:t> ALKALMAZÁSÁBAN</a:t>
              </a:r>
              <a:endParaRPr lang="hu-HU" altLang="hu-HU" sz="2000" b="0">
                <a:solidFill>
                  <a:srgbClr val="000000"/>
                </a:solidFill>
              </a:endParaRPr>
            </a:p>
          </p:txBody>
        </p:sp>
        <p:sp>
          <p:nvSpPr>
            <p:cNvPr id="453652" name="Text Box 11"/>
            <p:cNvSpPr txBox="1">
              <a:spLocks noChangeArrowheads="1"/>
            </p:cNvSpPr>
            <p:nvPr/>
          </p:nvSpPr>
          <p:spPr bwMode="auto">
            <a:xfrm>
              <a:off x="1680" y="3784"/>
              <a:ext cx="2268" cy="680"/>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200">
                  <a:solidFill>
                    <a:srgbClr val="000000"/>
                  </a:solidFill>
                </a:rPr>
                <a:t>KÖZÖSSÉGI JELENTŐSÉGŰ VAD</a:t>
              </a:r>
              <a:endParaRPr lang="hu-HU" altLang="hu-HU" sz="2000" b="0">
                <a:solidFill>
                  <a:srgbClr val="000000"/>
                </a:solidFill>
              </a:endParaRPr>
            </a:p>
          </p:txBody>
        </p:sp>
        <p:sp>
          <p:nvSpPr>
            <p:cNvPr id="453653" name="Text Box 12"/>
            <p:cNvSpPr txBox="1">
              <a:spLocks noChangeArrowheads="1"/>
            </p:cNvSpPr>
            <p:nvPr/>
          </p:nvSpPr>
          <p:spPr bwMode="auto">
            <a:xfrm>
              <a:off x="2839" y="473"/>
              <a:ext cx="3743" cy="430"/>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a:solidFill>
                    <a:srgbClr val="006600"/>
                  </a:solidFill>
                </a:rPr>
                <a:t>VADON ÉLŐ ÁLLATFAJOK</a:t>
              </a:r>
            </a:p>
          </p:txBody>
        </p:sp>
        <p:sp>
          <p:nvSpPr>
            <p:cNvPr id="453654" name="Text Box 13"/>
            <p:cNvSpPr txBox="1">
              <a:spLocks noChangeArrowheads="1"/>
            </p:cNvSpPr>
            <p:nvPr/>
          </p:nvSpPr>
          <p:spPr bwMode="auto">
            <a:xfrm>
              <a:off x="-905" y="5008"/>
              <a:ext cx="1723" cy="794"/>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006600"/>
                  </a:solidFill>
                </a:rPr>
                <a:t>VAD</a:t>
              </a:r>
              <a:r>
                <a:rPr lang="hu-HU" altLang="hu-HU" sz="1300">
                  <a:solidFill>
                    <a:srgbClr val="000000"/>
                  </a:solidFill>
                </a:rPr>
                <a:t> =</a:t>
              </a:r>
              <a:r>
                <a:rPr lang="hu-HU" altLang="hu-HU" sz="1200">
                  <a:solidFill>
                    <a:srgbClr val="000000"/>
                  </a:solidFill>
                </a:rPr>
                <a:t> vadászható állatfaj</a:t>
              </a:r>
              <a:endParaRPr lang="hu-HU" altLang="hu-HU" sz="2000" b="0">
                <a:solidFill>
                  <a:srgbClr val="000000"/>
                </a:solidFill>
              </a:endParaRPr>
            </a:p>
          </p:txBody>
        </p:sp>
        <p:sp>
          <p:nvSpPr>
            <p:cNvPr id="453655" name="Text Box 14"/>
            <p:cNvSpPr txBox="1">
              <a:spLocks noChangeArrowheads="1"/>
            </p:cNvSpPr>
            <p:nvPr/>
          </p:nvSpPr>
          <p:spPr bwMode="auto">
            <a:xfrm>
              <a:off x="1680" y="5008"/>
              <a:ext cx="1587" cy="43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006600"/>
                  </a:solidFill>
                </a:rPr>
                <a:t>APRÓVAD</a:t>
              </a:r>
              <a:endParaRPr lang="hu-HU" altLang="hu-HU" sz="2000" b="0">
                <a:solidFill>
                  <a:srgbClr val="000000"/>
                </a:solidFill>
              </a:endParaRPr>
            </a:p>
          </p:txBody>
        </p:sp>
        <p:sp>
          <p:nvSpPr>
            <p:cNvPr id="453656" name="Text Box 15"/>
            <p:cNvSpPr txBox="1">
              <a:spLocks noChangeArrowheads="1"/>
            </p:cNvSpPr>
            <p:nvPr/>
          </p:nvSpPr>
          <p:spPr bwMode="auto">
            <a:xfrm>
              <a:off x="1680" y="5915"/>
              <a:ext cx="1587" cy="43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006600"/>
                  </a:solidFill>
                </a:rPr>
                <a:t>NAGYVAD</a:t>
              </a:r>
              <a:endParaRPr lang="hu-HU" altLang="hu-HU" sz="2000" b="0">
                <a:solidFill>
                  <a:srgbClr val="000000"/>
                </a:solidFill>
              </a:endParaRPr>
            </a:p>
          </p:txBody>
        </p:sp>
        <p:sp>
          <p:nvSpPr>
            <p:cNvPr id="453657" name="WordArt 16"/>
            <p:cNvSpPr>
              <a:spLocks noChangeArrowheads="1" noChangeShapeType="1" noTextEdit="1"/>
            </p:cNvSpPr>
            <p:nvPr/>
          </p:nvSpPr>
          <p:spPr bwMode="auto">
            <a:xfrm>
              <a:off x="3847" y="5177"/>
              <a:ext cx="452" cy="227"/>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25 faj</a:t>
              </a:r>
            </a:p>
          </p:txBody>
        </p:sp>
        <p:sp>
          <p:nvSpPr>
            <p:cNvPr id="453658" name="WordArt 17"/>
            <p:cNvSpPr>
              <a:spLocks noChangeArrowheads="1" noChangeShapeType="1" noTextEdit="1"/>
            </p:cNvSpPr>
            <p:nvPr/>
          </p:nvSpPr>
          <p:spPr bwMode="auto">
            <a:xfrm>
              <a:off x="3847" y="6006"/>
              <a:ext cx="453" cy="227"/>
            </a:xfrm>
            <a:prstGeom prst="rect">
              <a:avLst/>
            </a:prstGeom>
          </p:spPr>
          <p:txBody>
            <a:bodyPr wrap="none" fromWordArt="1">
              <a:prstTxWarp prst="textPlain">
                <a:avLst>
                  <a:gd name="adj" fmla="val 50000"/>
                </a:avLst>
              </a:prstTxWarp>
            </a:bodyPr>
            <a:lstStyle/>
            <a:p>
              <a:pPr algn="ctr">
                <a:buFontTx/>
                <a:buNone/>
              </a:pPr>
              <a:r>
                <a:rPr lang="hu-HU" sz="1000" kern="10">
                  <a:ln w="9525">
                    <a:solidFill>
                      <a:srgbClr val="000000"/>
                    </a:solidFill>
                    <a:round/>
                    <a:headEnd/>
                    <a:tailEnd/>
                  </a:ln>
                  <a:solidFill>
                    <a:srgbClr val="000000"/>
                  </a:solidFill>
                  <a:latin typeface="Times New Roman"/>
                  <a:cs typeface="Times New Roman"/>
                </a:rPr>
                <a:t> 6 faj</a:t>
              </a:r>
            </a:p>
          </p:txBody>
        </p:sp>
        <p:sp>
          <p:nvSpPr>
            <p:cNvPr id="453659" name="WordArt 18"/>
            <p:cNvSpPr>
              <a:spLocks noChangeArrowheads="1" noChangeShapeType="1" noTextEdit="1"/>
            </p:cNvSpPr>
            <p:nvPr/>
          </p:nvSpPr>
          <p:spPr bwMode="auto">
            <a:xfrm>
              <a:off x="-617" y="6931"/>
              <a:ext cx="1587" cy="295"/>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31 emlős- és madárfaj</a:t>
              </a:r>
            </a:p>
          </p:txBody>
        </p:sp>
        <p:sp>
          <p:nvSpPr>
            <p:cNvPr id="453660" name="Text Box 19"/>
            <p:cNvSpPr txBox="1">
              <a:spLocks noChangeArrowheads="1"/>
            </p:cNvSpPr>
            <p:nvPr/>
          </p:nvSpPr>
          <p:spPr bwMode="auto">
            <a:xfrm>
              <a:off x="5862" y="2612"/>
              <a:ext cx="1728" cy="861"/>
            </a:xfrm>
            <a:prstGeom prst="rect">
              <a:avLst/>
            </a:prstGeom>
            <a:solidFill>
              <a:srgbClr val="FFFFFF"/>
            </a:solidFill>
            <a:ln w="9525">
              <a:solidFill>
                <a:srgbClr val="000000"/>
              </a:solidFill>
              <a:miter lim="800000"/>
              <a:headEnd/>
              <a:tailEnd/>
            </a:ln>
          </p:spPr>
          <p:txBody>
            <a:bodyPr anchor="b"/>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CC0000"/>
                  </a:solidFill>
                </a:rPr>
                <a:t>VÉDETTEK</a:t>
              </a:r>
              <a:r>
                <a:rPr lang="hu-HU" altLang="hu-HU" sz="1200">
                  <a:solidFill>
                    <a:srgbClr val="CC0000"/>
                  </a:solidFill>
                </a:rPr>
                <a:t> </a:t>
              </a:r>
              <a:r>
                <a:rPr lang="hu-HU" altLang="hu-HU" sz="1200" b="0">
                  <a:solidFill>
                    <a:srgbClr val="000000"/>
                  </a:solidFill>
                </a:rPr>
                <a:t>2.000 - 50.000 Ft</a:t>
              </a:r>
              <a:endParaRPr lang="hu-HU" altLang="hu-HU" sz="2000" b="0">
                <a:solidFill>
                  <a:srgbClr val="000000"/>
                </a:solidFill>
              </a:endParaRPr>
            </a:p>
          </p:txBody>
        </p:sp>
        <p:sp>
          <p:nvSpPr>
            <p:cNvPr id="453661" name="Text Box 20"/>
            <p:cNvSpPr txBox="1">
              <a:spLocks noChangeArrowheads="1"/>
            </p:cNvSpPr>
            <p:nvPr/>
          </p:nvSpPr>
          <p:spPr bwMode="auto">
            <a:xfrm>
              <a:off x="7842" y="2612"/>
              <a:ext cx="2352" cy="86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FF0000"/>
                  </a:solidFill>
                </a:rPr>
                <a:t>FOKOZOTTAN VÉDETTEK</a:t>
              </a:r>
              <a:r>
                <a:rPr lang="hu-HU" altLang="hu-HU" sz="1200">
                  <a:solidFill>
                    <a:srgbClr val="FF0000"/>
                  </a:solidFill>
                </a:rPr>
                <a:t/>
              </a:r>
              <a:br>
                <a:rPr lang="hu-HU" altLang="hu-HU" sz="1200">
                  <a:solidFill>
                    <a:srgbClr val="FF0000"/>
                  </a:solidFill>
                </a:rPr>
              </a:br>
              <a:r>
                <a:rPr lang="hu-HU" altLang="hu-HU" sz="1200" b="0">
                  <a:solidFill>
                    <a:srgbClr val="000000"/>
                  </a:solidFill>
                </a:rPr>
                <a:t>100.000 - 1.000.000 Ft</a:t>
              </a:r>
              <a:endParaRPr lang="hu-HU" altLang="hu-HU" sz="2000" b="0">
                <a:solidFill>
                  <a:srgbClr val="000000"/>
                </a:solidFill>
              </a:endParaRPr>
            </a:p>
          </p:txBody>
        </p:sp>
        <p:sp>
          <p:nvSpPr>
            <p:cNvPr id="453662" name="WordArt 22"/>
            <p:cNvSpPr>
              <a:spLocks noChangeArrowheads="1" noChangeShapeType="1" noTextEdit="1"/>
            </p:cNvSpPr>
            <p:nvPr/>
          </p:nvSpPr>
          <p:spPr bwMode="auto">
            <a:xfrm>
              <a:off x="7711" y="6931"/>
              <a:ext cx="1587" cy="294"/>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417 emlős- és madárfaj</a:t>
              </a:r>
            </a:p>
          </p:txBody>
        </p:sp>
        <p:sp>
          <p:nvSpPr>
            <p:cNvPr id="453663" name="WordArt 23"/>
            <p:cNvSpPr>
              <a:spLocks noChangeArrowheads="1" noChangeShapeType="1" noTextEdit="1"/>
            </p:cNvSpPr>
            <p:nvPr/>
          </p:nvSpPr>
          <p:spPr bwMode="auto">
            <a:xfrm>
              <a:off x="3559" y="6643"/>
              <a:ext cx="1726" cy="288"/>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16 emlős- és madárfaj</a:t>
              </a:r>
            </a:p>
          </p:txBody>
        </p:sp>
        <p:sp>
          <p:nvSpPr>
            <p:cNvPr id="453664" name="WordArt 24"/>
            <p:cNvSpPr>
              <a:spLocks noChangeArrowheads="1" noChangeShapeType="1" noTextEdit="1"/>
            </p:cNvSpPr>
            <p:nvPr/>
          </p:nvSpPr>
          <p:spPr bwMode="auto">
            <a:xfrm>
              <a:off x="6998" y="4339"/>
              <a:ext cx="454" cy="228"/>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993 faj</a:t>
              </a:r>
            </a:p>
          </p:txBody>
        </p:sp>
        <p:sp>
          <p:nvSpPr>
            <p:cNvPr id="453665" name="WordArt 25"/>
            <p:cNvSpPr>
              <a:spLocks noChangeArrowheads="1" noChangeShapeType="1" noTextEdit="1"/>
            </p:cNvSpPr>
            <p:nvPr/>
          </p:nvSpPr>
          <p:spPr bwMode="auto">
            <a:xfrm>
              <a:off x="9030" y="4339"/>
              <a:ext cx="454" cy="228"/>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185 faj</a:t>
              </a:r>
            </a:p>
          </p:txBody>
        </p:sp>
        <p:sp>
          <p:nvSpPr>
            <p:cNvPr id="453666" name="WordArt 26"/>
            <p:cNvSpPr>
              <a:spLocks noChangeArrowheads="1" noChangeShapeType="1" noTextEdit="1"/>
            </p:cNvSpPr>
            <p:nvPr/>
          </p:nvSpPr>
          <p:spPr bwMode="auto">
            <a:xfrm>
              <a:off x="8022" y="4771"/>
              <a:ext cx="454" cy="227"/>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1178 faj</a:t>
              </a:r>
            </a:p>
          </p:txBody>
        </p:sp>
        <p:sp>
          <p:nvSpPr>
            <p:cNvPr id="453667" name="WordArt 28"/>
            <p:cNvSpPr>
              <a:spLocks noChangeArrowheads="1" noChangeShapeType="1" noTextEdit="1"/>
            </p:cNvSpPr>
            <p:nvPr/>
          </p:nvSpPr>
          <p:spPr bwMode="auto">
            <a:xfrm>
              <a:off x="6350" y="5462"/>
              <a:ext cx="1492" cy="226"/>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304 emlős- és madárfaj</a:t>
              </a:r>
            </a:p>
          </p:txBody>
        </p:sp>
        <p:sp>
          <p:nvSpPr>
            <p:cNvPr id="453668" name="WordArt 29"/>
            <p:cNvSpPr>
              <a:spLocks noChangeArrowheads="1" noChangeShapeType="1" noTextEdit="1"/>
            </p:cNvSpPr>
            <p:nvPr/>
          </p:nvSpPr>
          <p:spPr bwMode="auto">
            <a:xfrm>
              <a:off x="8618" y="5462"/>
              <a:ext cx="1406" cy="226"/>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113 emlős- és madárfaj</a:t>
              </a:r>
            </a:p>
          </p:txBody>
        </p:sp>
        <p:sp>
          <p:nvSpPr>
            <p:cNvPr id="453669" name="Line 30"/>
            <p:cNvSpPr>
              <a:spLocks noChangeShapeType="1"/>
            </p:cNvSpPr>
            <p:nvPr/>
          </p:nvSpPr>
          <p:spPr bwMode="auto">
            <a:xfrm flipH="1">
              <a:off x="391" y="2180"/>
              <a:ext cx="720" cy="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70" name="Line 31"/>
            <p:cNvSpPr>
              <a:spLocks noChangeShapeType="1"/>
            </p:cNvSpPr>
            <p:nvPr/>
          </p:nvSpPr>
          <p:spPr bwMode="auto">
            <a:xfrm>
              <a:off x="1543" y="2180"/>
              <a:ext cx="1440" cy="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71" name="Line 32"/>
            <p:cNvSpPr>
              <a:spLocks noChangeShapeType="1"/>
            </p:cNvSpPr>
            <p:nvPr/>
          </p:nvSpPr>
          <p:spPr bwMode="auto">
            <a:xfrm>
              <a:off x="247" y="3188"/>
              <a:ext cx="1" cy="4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72" name="Line 33"/>
            <p:cNvSpPr>
              <a:spLocks noChangeShapeType="1"/>
            </p:cNvSpPr>
            <p:nvPr/>
          </p:nvSpPr>
          <p:spPr bwMode="auto">
            <a:xfrm>
              <a:off x="247" y="4627"/>
              <a:ext cx="1" cy="29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cxnSp>
          <p:nvCxnSpPr>
            <p:cNvPr id="453673" name="AutoShape 34"/>
            <p:cNvCxnSpPr>
              <a:cxnSpLocks noChangeShapeType="1"/>
            </p:cNvCxnSpPr>
            <p:nvPr/>
          </p:nvCxnSpPr>
          <p:spPr bwMode="auto">
            <a:xfrm>
              <a:off x="247" y="5923"/>
              <a:ext cx="0" cy="86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53674" name="Line 35"/>
            <p:cNvSpPr>
              <a:spLocks noChangeShapeType="1"/>
            </p:cNvSpPr>
            <p:nvPr/>
          </p:nvSpPr>
          <p:spPr bwMode="auto">
            <a:xfrm>
              <a:off x="1399" y="4051"/>
              <a:ext cx="288" cy="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75" name="Line 36"/>
            <p:cNvSpPr>
              <a:spLocks noChangeShapeType="1"/>
            </p:cNvSpPr>
            <p:nvPr/>
          </p:nvSpPr>
          <p:spPr bwMode="auto">
            <a:xfrm flipV="1">
              <a:off x="967" y="5203"/>
              <a:ext cx="576" cy="1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76" name="Line 37"/>
            <p:cNvSpPr>
              <a:spLocks noChangeShapeType="1"/>
            </p:cNvSpPr>
            <p:nvPr/>
          </p:nvSpPr>
          <p:spPr bwMode="auto">
            <a:xfrm>
              <a:off x="967" y="5635"/>
              <a:ext cx="576" cy="4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cxnSp>
          <p:nvCxnSpPr>
            <p:cNvPr id="453677" name="AutoShape 38"/>
            <p:cNvCxnSpPr>
              <a:cxnSpLocks noChangeShapeType="1"/>
            </p:cNvCxnSpPr>
            <p:nvPr/>
          </p:nvCxnSpPr>
          <p:spPr bwMode="auto">
            <a:xfrm>
              <a:off x="3415" y="5203"/>
              <a:ext cx="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53678" name="Line 39"/>
            <p:cNvSpPr>
              <a:spLocks noChangeShapeType="1"/>
            </p:cNvSpPr>
            <p:nvPr/>
          </p:nvSpPr>
          <p:spPr bwMode="auto">
            <a:xfrm flipV="1">
              <a:off x="3415" y="5290"/>
              <a:ext cx="3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79" name="Line 40"/>
            <p:cNvSpPr>
              <a:spLocks noChangeShapeType="1"/>
            </p:cNvSpPr>
            <p:nvPr/>
          </p:nvSpPr>
          <p:spPr bwMode="auto">
            <a:xfrm>
              <a:off x="3415" y="6119"/>
              <a:ext cx="3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cxnSp>
          <p:nvCxnSpPr>
            <p:cNvPr id="453680" name="AutoShape 41"/>
            <p:cNvCxnSpPr>
              <a:cxnSpLocks noChangeShapeType="1"/>
            </p:cNvCxnSpPr>
            <p:nvPr/>
          </p:nvCxnSpPr>
          <p:spPr bwMode="auto">
            <a:xfrm>
              <a:off x="4135" y="4195"/>
              <a:ext cx="329" cy="2387"/>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sp>
          <p:nvSpPr>
            <p:cNvPr id="453681" name="Line 42"/>
            <p:cNvSpPr>
              <a:spLocks noChangeShapeType="1"/>
            </p:cNvSpPr>
            <p:nvPr/>
          </p:nvSpPr>
          <p:spPr bwMode="auto">
            <a:xfrm flipV="1">
              <a:off x="1255" y="6787"/>
              <a:ext cx="2160" cy="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82" name="Line 43"/>
            <p:cNvSpPr>
              <a:spLocks noChangeShapeType="1"/>
            </p:cNvSpPr>
            <p:nvPr/>
          </p:nvSpPr>
          <p:spPr bwMode="auto">
            <a:xfrm flipH="1">
              <a:off x="6998" y="2180"/>
              <a:ext cx="939" cy="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83" name="Line 44"/>
            <p:cNvSpPr>
              <a:spLocks noChangeShapeType="1"/>
            </p:cNvSpPr>
            <p:nvPr/>
          </p:nvSpPr>
          <p:spPr bwMode="auto">
            <a:xfrm>
              <a:off x="8249" y="2180"/>
              <a:ext cx="781" cy="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84" name="Line 45"/>
            <p:cNvSpPr>
              <a:spLocks noChangeShapeType="1"/>
            </p:cNvSpPr>
            <p:nvPr/>
          </p:nvSpPr>
          <p:spPr bwMode="auto">
            <a:xfrm>
              <a:off x="7158" y="3620"/>
              <a:ext cx="0" cy="5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85" name="Line 46"/>
            <p:cNvSpPr>
              <a:spLocks noChangeShapeType="1"/>
            </p:cNvSpPr>
            <p:nvPr/>
          </p:nvSpPr>
          <p:spPr bwMode="auto">
            <a:xfrm flipH="1">
              <a:off x="9257" y="3620"/>
              <a:ext cx="0" cy="5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86" name="Line 47"/>
            <p:cNvSpPr>
              <a:spLocks noChangeShapeType="1"/>
            </p:cNvSpPr>
            <p:nvPr/>
          </p:nvSpPr>
          <p:spPr bwMode="auto">
            <a:xfrm>
              <a:off x="7302" y="4627"/>
              <a:ext cx="576"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87" name="Line 48"/>
            <p:cNvSpPr>
              <a:spLocks noChangeShapeType="1"/>
            </p:cNvSpPr>
            <p:nvPr/>
          </p:nvSpPr>
          <p:spPr bwMode="auto">
            <a:xfrm flipH="1">
              <a:off x="8598" y="4627"/>
              <a:ext cx="576"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88" name="Line 51"/>
            <p:cNvSpPr>
              <a:spLocks noChangeShapeType="1"/>
            </p:cNvSpPr>
            <p:nvPr/>
          </p:nvSpPr>
          <p:spPr bwMode="auto">
            <a:xfrm>
              <a:off x="7158" y="4627"/>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89" name="Line 52"/>
            <p:cNvSpPr>
              <a:spLocks noChangeShapeType="1"/>
            </p:cNvSpPr>
            <p:nvPr/>
          </p:nvSpPr>
          <p:spPr bwMode="auto">
            <a:xfrm flipH="1">
              <a:off x="9257" y="4627"/>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90" name="Line 53"/>
            <p:cNvSpPr>
              <a:spLocks noChangeShapeType="1"/>
            </p:cNvSpPr>
            <p:nvPr/>
          </p:nvSpPr>
          <p:spPr bwMode="auto">
            <a:xfrm>
              <a:off x="7158" y="5779"/>
              <a:ext cx="1217" cy="9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91" name="Line 54"/>
            <p:cNvSpPr>
              <a:spLocks noChangeShapeType="1"/>
            </p:cNvSpPr>
            <p:nvPr/>
          </p:nvSpPr>
          <p:spPr bwMode="auto">
            <a:xfrm flipH="1">
              <a:off x="8454" y="5779"/>
              <a:ext cx="803" cy="9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92" name="Line 56"/>
            <p:cNvSpPr>
              <a:spLocks noChangeShapeType="1"/>
            </p:cNvSpPr>
            <p:nvPr/>
          </p:nvSpPr>
          <p:spPr bwMode="auto">
            <a:xfrm flipH="1">
              <a:off x="1589" y="1017"/>
              <a:ext cx="1134" cy="4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93" name="Line 57"/>
            <p:cNvSpPr>
              <a:spLocks noChangeShapeType="1"/>
            </p:cNvSpPr>
            <p:nvPr/>
          </p:nvSpPr>
          <p:spPr bwMode="auto">
            <a:xfrm>
              <a:off x="6804" y="1017"/>
              <a:ext cx="1133" cy="4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pSp>
      <p:sp>
        <p:nvSpPr>
          <p:cNvPr id="453637" name="Text Box 9"/>
          <p:cNvSpPr txBox="1">
            <a:spLocks noChangeArrowheads="1"/>
          </p:cNvSpPr>
          <p:nvPr/>
        </p:nvSpPr>
        <p:spPr bwMode="auto">
          <a:xfrm>
            <a:off x="3517900" y="2057400"/>
            <a:ext cx="1708150" cy="342900"/>
          </a:xfrm>
          <a:prstGeom prst="rect">
            <a:avLst/>
          </a:prstGeom>
          <a:solidFill>
            <a:srgbClr val="FFFFFF"/>
          </a:solidFill>
          <a:ln w="9525">
            <a:solidFill>
              <a:srgbClr val="000000"/>
            </a:solidFill>
            <a:miter lim="800000"/>
            <a:headEnd/>
            <a:tailEnd/>
          </a:ln>
        </p:spPr>
        <p:txBody>
          <a:bodyPr tIns="10800" bIns="10800"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r>
              <a:rPr lang="hu-HU" altLang="hu-HU" sz="1200">
                <a:solidFill>
                  <a:srgbClr val="000000"/>
                </a:solidFill>
              </a:rPr>
              <a:t>NEM HASZNOSÍTHATÓK</a:t>
            </a:r>
            <a:endParaRPr lang="hu-HU" altLang="hu-HU" sz="1200">
              <a:solidFill>
                <a:srgbClr val="000000"/>
              </a:solidFill>
              <a:latin typeface="Times New Roman" pitchFamily="18" charset="0"/>
              <a:cs typeface="Times New Roman" pitchFamily="18" charset="0"/>
            </a:endParaRPr>
          </a:p>
        </p:txBody>
      </p:sp>
      <p:sp>
        <p:nvSpPr>
          <p:cNvPr id="453638" name="Line 30"/>
          <p:cNvSpPr>
            <a:spLocks noChangeShapeType="1"/>
          </p:cNvSpPr>
          <p:nvPr/>
        </p:nvSpPr>
        <p:spPr bwMode="auto">
          <a:xfrm>
            <a:off x="3027363" y="2228850"/>
            <a:ext cx="3698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39" name="WordArt 16"/>
          <p:cNvSpPr>
            <a:spLocks noChangeArrowheads="1" noChangeShapeType="1" noTextEdit="1"/>
          </p:cNvSpPr>
          <p:nvPr/>
        </p:nvSpPr>
        <p:spPr bwMode="auto">
          <a:xfrm>
            <a:off x="4337050" y="2941638"/>
            <a:ext cx="360363" cy="180975"/>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48 faj</a:t>
            </a:r>
          </a:p>
        </p:txBody>
      </p:sp>
      <p:sp>
        <p:nvSpPr>
          <p:cNvPr id="453640" name="Line 39"/>
          <p:cNvSpPr>
            <a:spLocks noChangeShapeType="1"/>
          </p:cNvSpPr>
          <p:nvPr/>
        </p:nvSpPr>
        <p:spPr bwMode="auto">
          <a:xfrm>
            <a:off x="4103688" y="3022600"/>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41" name="Text Box 19"/>
          <p:cNvSpPr txBox="1">
            <a:spLocks noChangeArrowheads="1"/>
          </p:cNvSpPr>
          <p:nvPr/>
        </p:nvSpPr>
        <p:spPr bwMode="auto">
          <a:xfrm>
            <a:off x="4697413" y="3787775"/>
            <a:ext cx="1209675" cy="441325"/>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CC0000"/>
                </a:solidFill>
              </a:rPr>
              <a:t>EK jelentős</a:t>
            </a:r>
            <a:r>
              <a:rPr lang="hu-HU" altLang="hu-HU" sz="1200">
                <a:solidFill>
                  <a:srgbClr val="CC0000"/>
                </a:solidFill>
              </a:rPr>
              <a:t> </a:t>
            </a:r>
            <a:r>
              <a:rPr lang="hu-HU" altLang="hu-HU" sz="1200" b="0">
                <a:solidFill>
                  <a:srgbClr val="000000"/>
                </a:solidFill>
              </a:rPr>
              <a:t>25.000 Ft</a:t>
            </a:r>
            <a:endParaRPr lang="hu-HU" altLang="hu-HU" sz="2000" b="0">
              <a:solidFill>
                <a:srgbClr val="000000"/>
              </a:solidFill>
            </a:endParaRPr>
          </a:p>
        </p:txBody>
      </p:sp>
      <p:sp>
        <p:nvSpPr>
          <p:cNvPr id="453642" name="Line 54"/>
          <p:cNvSpPr>
            <a:spLocks noChangeShapeType="1"/>
          </p:cNvSpPr>
          <p:nvPr/>
        </p:nvSpPr>
        <p:spPr bwMode="auto">
          <a:xfrm flipH="1">
            <a:off x="5226050" y="2514600"/>
            <a:ext cx="1455738"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43" name="Line 37"/>
          <p:cNvSpPr>
            <a:spLocks noChangeShapeType="1"/>
          </p:cNvSpPr>
          <p:nvPr/>
        </p:nvSpPr>
        <p:spPr bwMode="auto">
          <a:xfrm flipH="1">
            <a:off x="5226050" y="2743200"/>
            <a:ext cx="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44" name="WordArt 24"/>
          <p:cNvSpPr>
            <a:spLocks noChangeArrowheads="1" noChangeShapeType="1" noTextEdit="1"/>
          </p:cNvSpPr>
          <p:nvPr/>
        </p:nvSpPr>
        <p:spPr bwMode="auto">
          <a:xfrm>
            <a:off x="5040313" y="4572000"/>
            <a:ext cx="358775" cy="179388"/>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698 faj</a:t>
            </a:r>
          </a:p>
        </p:txBody>
      </p:sp>
      <p:sp>
        <p:nvSpPr>
          <p:cNvPr id="453645" name="Line 47"/>
          <p:cNvSpPr>
            <a:spLocks noChangeShapeType="1"/>
          </p:cNvSpPr>
          <p:nvPr/>
        </p:nvSpPr>
        <p:spPr bwMode="auto">
          <a:xfrm flipH="1">
            <a:off x="5219700" y="4229100"/>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pPr eaLnBrk="1" hangingPunct="1"/>
            <a:r>
              <a:rPr lang="hu-HU" altLang="hu-HU" sz="3500" b="1" dirty="0" smtClean="0">
                <a:solidFill>
                  <a:srgbClr val="336600"/>
                </a:solidFill>
                <a:latin typeface="Tahoma" pitchFamily="34" charset="0"/>
                <a:cs typeface="Tahoma" pitchFamily="34" charset="0"/>
              </a:rPr>
              <a:t>A vadgazdálkodás – vadászat hatályos törvényi szabályozása</a:t>
            </a:r>
          </a:p>
        </p:txBody>
      </p:sp>
      <p:sp>
        <p:nvSpPr>
          <p:cNvPr id="454659" name="Rectangle 3"/>
          <p:cNvSpPr>
            <a:spLocks noGrp="1" noChangeArrowheads="1"/>
          </p:cNvSpPr>
          <p:nvPr>
            <p:ph type="body" idx="1"/>
          </p:nvPr>
        </p:nvSpPr>
        <p:spPr>
          <a:xfrm>
            <a:off x="457200" y="1600200"/>
            <a:ext cx="8229600" cy="4708525"/>
          </a:xfrm>
        </p:spPr>
        <p:txBody>
          <a:bodyPr/>
          <a:lstStyle/>
          <a:p>
            <a:pPr eaLnBrk="1" hangingPunct="1">
              <a:buFontTx/>
              <a:buNone/>
            </a:pPr>
            <a:endParaRPr lang="hu-HU" altLang="hu-HU" sz="1200" dirty="0" smtClean="0"/>
          </a:p>
          <a:p>
            <a:pPr algn="ctr" eaLnBrk="1" hangingPunct="1">
              <a:buFontTx/>
              <a:buNone/>
            </a:pPr>
            <a:r>
              <a:rPr lang="hu-HU" altLang="hu-HU" sz="3300" b="1" dirty="0" smtClean="0">
                <a:solidFill>
                  <a:srgbClr val="336600"/>
                </a:solidFill>
                <a:latin typeface="Tahoma" pitchFamily="34" charset="0"/>
                <a:cs typeface="Tahoma" pitchFamily="34" charset="0"/>
              </a:rPr>
              <a:t>1996. évi LV. törvény </a:t>
            </a:r>
          </a:p>
          <a:p>
            <a:pPr algn="ctr" eaLnBrk="1" hangingPunct="1">
              <a:buFontTx/>
              <a:buNone/>
            </a:pPr>
            <a:r>
              <a:rPr lang="hu-HU" altLang="hu-HU" sz="3300" b="1" dirty="0" smtClean="0">
                <a:solidFill>
                  <a:srgbClr val="336600"/>
                </a:solidFill>
                <a:latin typeface="Tahoma" pitchFamily="34" charset="0"/>
                <a:cs typeface="Tahoma" pitchFamily="34" charset="0"/>
              </a:rPr>
              <a:t>a vad védelméről, </a:t>
            </a:r>
          </a:p>
          <a:p>
            <a:pPr algn="ctr" eaLnBrk="1" hangingPunct="1">
              <a:buFontTx/>
              <a:buNone/>
            </a:pPr>
            <a:r>
              <a:rPr lang="hu-HU" altLang="hu-HU" sz="3300" b="1" dirty="0" smtClean="0">
                <a:solidFill>
                  <a:srgbClr val="336600"/>
                </a:solidFill>
                <a:latin typeface="Tahoma" pitchFamily="34" charset="0"/>
                <a:cs typeface="Tahoma" pitchFamily="34" charset="0"/>
              </a:rPr>
              <a:t>a vadgazdálkodásról, valamint a </a:t>
            </a:r>
          </a:p>
          <a:p>
            <a:pPr algn="ctr" eaLnBrk="1" hangingPunct="1">
              <a:buFontTx/>
              <a:buNone/>
            </a:pPr>
            <a:r>
              <a:rPr lang="hu-HU" altLang="hu-HU" sz="3300" b="1" dirty="0" smtClean="0">
                <a:solidFill>
                  <a:srgbClr val="336600"/>
                </a:solidFill>
                <a:latin typeface="Tahoma" pitchFamily="34" charset="0"/>
                <a:cs typeface="Tahoma" pitchFamily="34" charset="0"/>
              </a:rPr>
              <a:t>vadászatról </a:t>
            </a:r>
            <a:r>
              <a:rPr lang="hu-HU" altLang="hu-HU" sz="3300" dirty="0" smtClean="0">
                <a:solidFill>
                  <a:srgbClr val="336600"/>
                </a:solidFill>
                <a:latin typeface="Tahoma" pitchFamily="34" charset="0"/>
                <a:cs typeface="Tahoma" pitchFamily="34" charset="0"/>
              </a:rPr>
              <a:t>(</a:t>
            </a:r>
            <a:r>
              <a:rPr lang="hu-HU" altLang="hu-HU" sz="3300" dirty="0" err="1" smtClean="0">
                <a:solidFill>
                  <a:srgbClr val="336600"/>
                </a:solidFill>
                <a:latin typeface="Tahoma" pitchFamily="34" charset="0"/>
                <a:cs typeface="Tahoma" pitchFamily="34" charset="0"/>
              </a:rPr>
              <a:t>Vtv</a:t>
            </a:r>
            <a:r>
              <a:rPr lang="hu-HU" altLang="hu-HU" sz="3300" dirty="0" smtClean="0">
                <a:solidFill>
                  <a:srgbClr val="336600"/>
                </a:solidFill>
                <a:latin typeface="Tahoma" pitchFamily="34" charset="0"/>
                <a:cs typeface="Tahoma" pitchFamily="34" charset="0"/>
              </a:rPr>
              <a:t>.)</a:t>
            </a:r>
          </a:p>
          <a:p>
            <a:pPr algn="ctr" eaLnBrk="1" hangingPunct="1">
              <a:buFontTx/>
              <a:buNone/>
            </a:pPr>
            <a:endParaRPr lang="hu-HU" altLang="hu-HU" sz="2400" dirty="0" smtClean="0">
              <a:solidFill>
                <a:srgbClr val="336600"/>
              </a:solidFill>
              <a:latin typeface="Tahoma" pitchFamily="34" charset="0"/>
              <a:cs typeface="Tahoma" pitchFamily="34" charset="0"/>
            </a:endParaRPr>
          </a:p>
          <a:p>
            <a:pPr algn="ctr" eaLnBrk="1" hangingPunct="1">
              <a:buFontTx/>
              <a:buNone/>
            </a:pPr>
            <a:r>
              <a:rPr lang="hu-HU" altLang="hu-HU" sz="3000" dirty="0" smtClean="0">
                <a:latin typeface="Tahoma" pitchFamily="34" charset="0"/>
                <a:cs typeface="Tahoma" pitchFamily="34" charset="0"/>
              </a:rPr>
              <a:t>A </a:t>
            </a:r>
            <a:r>
              <a:rPr lang="hu-HU" altLang="hu-HU" sz="3000" dirty="0" err="1" smtClean="0">
                <a:latin typeface="Tahoma" pitchFamily="34" charset="0"/>
                <a:cs typeface="Tahoma" pitchFamily="34" charset="0"/>
              </a:rPr>
              <a:t>Vtv</a:t>
            </a:r>
            <a:r>
              <a:rPr lang="hu-HU" altLang="hu-HU" sz="3000" dirty="0" smtClean="0">
                <a:latin typeface="Tahoma" pitchFamily="34" charset="0"/>
                <a:cs typeface="Tahoma" pitchFamily="34" charset="0"/>
              </a:rPr>
              <a:t>. VIII Fejezetből és 109 §</a:t>
            </a:r>
            <a:r>
              <a:rPr lang="hu-HU" altLang="hu-HU" sz="3000" dirty="0" err="1" smtClean="0">
                <a:latin typeface="Tahoma" pitchFamily="34" charset="0"/>
                <a:cs typeface="Tahoma" pitchFamily="34" charset="0"/>
              </a:rPr>
              <a:t>-ból</a:t>
            </a:r>
            <a:r>
              <a:rPr lang="hu-HU" altLang="hu-HU" sz="3000" dirty="0" smtClean="0">
                <a:latin typeface="Tahoma" pitchFamily="34" charset="0"/>
                <a:cs typeface="Tahoma" pitchFamily="34" charset="0"/>
              </a:rPr>
              <a:t> áll.</a:t>
            </a: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pPr algn="l" eaLnBrk="1" hangingPunct="1"/>
            <a:r>
              <a:rPr lang="hu-HU" altLang="hu-HU" sz="3300" b="1" dirty="0" smtClean="0">
                <a:solidFill>
                  <a:schemeClr val="tx1"/>
                </a:solidFill>
                <a:latin typeface="Tahoma" pitchFamily="34" charset="0"/>
                <a:cs typeface="Tahoma" pitchFamily="34" charset="0"/>
              </a:rPr>
              <a:t>I. Fejezet</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Bevezető rendelkezések</a:t>
            </a:r>
          </a:p>
        </p:txBody>
      </p:sp>
      <p:sp>
        <p:nvSpPr>
          <p:cNvPr id="455683" name="Rectangle 3"/>
          <p:cNvSpPr>
            <a:spLocks noGrp="1" noChangeArrowheads="1"/>
          </p:cNvSpPr>
          <p:nvPr>
            <p:ph type="body" idx="1"/>
          </p:nvPr>
        </p:nvSpPr>
        <p:spPr>
          <a:xfrm>
            <a:off x="457200" y="1700213"/>
            <a:ext cx="8229600" cy="4425950"/>
          </a:xfrm>
        </p:spPr>
        <p:txBody>
          <a:bodyPr/>
          <a:lstStyle/>
          <a:p>
            <a:pPr eaLnBrk="1" hangingPunct="1">
              <a:lnSpc>
                <a:spcPct val="80000"/>
              </a:lnSpc>
              <a:buFontTx/>
              <a:buNone/>
            </a:pPr>
            <a:r>
              <a:rPr lang="hu-HU" altLang="hu-HU" sz="2800" u="sng" smtClean="0">
                <a:solidFill>
                  <a:srgbClr val="CC3300"/>
                </a:solidFill>
                <a:latin typeface="Tahoma" pitchFamily="34" charset="0"/>
                <a:cs typeface="Tahoma" pitchFamily="34" charset="0"/>
              </a:rPr>
              <a:t>A legfontosabb bevezető alapfogalmak:</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vadászati jog</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vadászatra jogosult</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vadászterület</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 és a vad tulajdonjoga</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vadaskert</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vadaspark</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vadfarm</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vadgazdálkodás</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vadászat</a:t>
            </a:r>
          </a:p>
          <a:p>
            <a:pPr eaLnBrk="1" hangingPunct="1">
              <a:lnSpc>
                <a:spcPct val="80000"/>
              </a:lnSpc>
              <a:buFontTx/>
              <a:buNone/>
            </a:pPr>
            <a:endParaRPr lang="hu-HU" altLang="hu-HU" sz="2800" smtClean="0"/>
          </a:p>
        </p:txBody>
      </p:sp>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468313" y="188913"/>
            <a:ext cx="8229600" cy="1008062"/>
          </a:xfrm>
        </p:spPr>
        <p:txBody>
          <a:bodyPr/>
          <a:lstStyle/>
          <a:p>
            <a:pPr eaLnBrk="1" hangingPunct="1"/>
            <a:r>
              <a:rPr lang="hu-HU" altLang="hu-HU" sz="3300" b="1" dirty="0" smtClean="0">
                <a:solidFill>
                  <a:srgbClr val="336600"/>
                </a:solidFill>
                <a:latin typeface="Tahoma" pitchFamily="34" charset="0"/>
                <a:cs typeface="Tahoma" pitchFamily="34" charset="0"/>
              </a:rPr>
              <a:t>Vadászati jog</a:t>
            </a:r>
          </a:p>
        </p:txBody>
      </p:sp>
      <p:sp>
        <p:nvSpPr>
          <p:cNvPr id="456707" name="Rectangle 3"/>
          <p:cNvSpPr>
            <a:spLocks noGrp="1" noChangeArrowheads="1"/>
          </p:cNvSpPr>
          <p:nvPr>
            <p:ph type="body" idx="1"/>
          </p:nvPr>
        </p:nvSpPr>
        <p:spPr>
          <a:xfrm>
            <a:off x="457200" y="1341438"/>
            <a:ext cx="8229600" cy="5327650"/>
          </a:xfrm>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A vadászati jog</a:t>
            </a:r>
          </a:p>
          <a:p>
            <a:pPr eaLnBrk="1" hangingPunct="1">
              <a:lnSpc>
                <a:spcPct val="80000"/>
              </a:lnSpc>
              <a:buFontTx/>
              <a:buNone/>
            </a:pPr>
            <a:r>
              <a:rPr lang="hu-HU" altLang="hu-HU" sz="2400" i="1" smtClean="0">
                <a:latin typeface="Tahoma" pitchFamily="34" charset="0"/>
                <a:cs typeface="Tahoma" pitchFamily="34" charset="0"/>
              </a:rPr>
              <a:t>a) </a:t>
            </a:r>
            <a:r>
              <a:rPr lang="hu-HU" altLang="hu-HU" sz="2400" smtClean="0">
                <a:latin typeface="Tahoma" pitchFamily="34" charset="0"/>
                <a:cs typeface="Tahoma" pitchFamily="34" charset="0"/>
              </a:rPr>
              <a:t>a vad, valamint élőhelyének védelmével és</a:t>
            </a:r>
            <a:endParaRPr lang="hu-HU" altLang="hu-HU" sz="2400" i="1" smtClean="0">
              <a:latin typeface="Tahoma" pitchFamily="34" charset="0"/>
              <a:cs typeface="Tahoma" pitchFamily="34" charset="0"/>
            </a:endParaRPr>
          </a:p>
          <a:p>
            <a:pPr eaLnBrk="1" hangingPunct="1">
              <a:lnSpc>
                <a:spcPct val="80000"/>
              </a:lnSpc>
              <a:buFontTx/>
              <a:buNone/>
            </a:pPr>
            <a:r>
              <a:rPr lang="hu-HU" altLang="hu-HU" sz="2400" i="1" smtClean="0">
                <a:latin typeface="Tahoma" pitchFamily="34" charset="0"/>
                <a:cs typeface="Tahoma" pitchFamily="34" charset="0"/>
              </a:rPr>
              <a:t>b) </a:t>
            </a:r>
            <a:r>
              <a:rPr lang="hu-HU" altLang="hu-HU" sz="2400" smtClean="0">
                <a:latin typeface="Tahoma" pitchFamily="34" charset="0"/>
                <a:cs typeface="Tahoma" pitchFamily="34" charset="0"/>
              </a:rPr>
              <a:t>a vadgazdálkodással kapcsolatos, továbbá</a:t>
            </a:r>
            <a:endParaRPr lang="hu-HU" altLang="hu-HU" sz="2400" i="1" smtClean="0">
              <a:latin typeface="Tahoma" pitchFamily="34" charset="0"/>
              <a:cs typeface="Tahoma" pitchFamily="34" charset="0"/>
            </a:endParaRPr>
          </a:p>
          <a:p>
            <a:pPr eaLnBrk="1" hangingPunct="1">
              <a:lnSpc>
                <a:spcPct val="80000"/>
              </a:lnSpc>
              <a:buFontTx/>
              <a:buNone/>
            </a:pPr>
            <a:r>
              <a:rPr lang="hu-HU" altLang="hu-HU" sz="2400" i="1" smtClean="0">
                <a:latin typeface="Tahoma" pitchFamily="34" charset="0"/>
                <a:cs typeface="Tahoma" pitchFamily="34" charset="0"/>
              </a:rPr>
              <a:t>c) </a:t>
            </a:r>
            <a:r>
              <a:rPr lang="hu-HU" altLang="hu-HU" sz="2400" smtClean="0">
                <a:latin typeface="Tahoma" pitchFamily="34" charset="0"/>
                <a:cs typeface="Tahoma" pitchFamily="34" charset="0"/>
              </a:rPr>
              <a:t>a vadászterületen szabadon élő (valamint zárttéri tartás keretében tartott) vadnak az arra jogosult által történő elejtésére, elfogására (vadászatára),</a:t>
            </a:r>
            <a:endParaRPr lang="hu-HU" altLang="hu-HU" sz="2400" i="1" smtClean="0">
              <a:latin typeface="Tahoma" pitchFamily="34" charset="0"/>
              <a:cs typeface="Tahoma" pitchFamily="34" charset="0"/>
            </a:endParaRPr>
          </a:p>
          <a:p>
            <a:pPr eaLnBrk="1" hangingPunct="1">
              <a:lnSpc>
                <a:spcPct val="80000"/>
              </a:lnSpc>
              <a:buFontTx/>
              <a:buNone/>
            </a:pPr>
            <a:r>
              <a:rPr lang="hu-HU" altLang="hu-HU" sz="2400" i="1" smtClean="0">
                <a:latin typeface="Tahoma" pitchFamily="34" charset="0"/>
                <a:cs typeface="Tahoma" pitchFamily="34" charset="0"/>
              </a:rPr>
              <a:t>d) </a:t>
            </a:r>
            <a:r>
              <a:rPr lang="hu-HU" altLang="hu-HU" sz="2400" smtClean="0">
                <a:latin typeface="Tahoma" pitchFamily="34" charset="0"/>
                <a:cs typeface="Tahoma" pitchFamily="34" charset="0"/>
              </a:rPr>
              <a:t>a hullatott agancs, valamint a vadászható szárnyas vad tojásának gyűjtésére, továbbá az elhullott vad tetemének Vtv. szerinti elsajátítására való</a:t>
            </a:r>
          </a:p>
          <a:p>
            <a:pPr eaLnBrk="1" hangingPunct="1">
              <a:lnSpc>
                <a:spcPct val="80000"/>
              </a:lnSpc>
              <a:buFontTx/>
              <a:buNone/>
            </a:pPr>
            <a:r>
              <a:rPr lang="hu-HU" altLang="hu-HU" sz="2400" u="sng" smtClean="0">
                <a:latin typeface="Tahoma" pitchFamily="34" charset="0"/>
                <a:cs typeface="Tahoma" pitchFamily="34" charset="0"/>
              </a:rPr>
              <a:t>kötelezettségek és jogosultságok</a:t>
            </a:r>
            <a:r>
              <a:rPr lang="hu-HU" altLang="hu-HU" sz="2400" smtClean="0">
                <a:latin typeface="Tahoma" pitchFamily="34" charset="0"/>
                <a:cs typeface="Tahoma" pitchFamily="34" charset="0"/>
              </a:rPr>
              <a:t> összessége.</a:t>
            </a:r>
            <a:endParaRPr lang="hu-HU" altLang="hu-HU" sz="2400" b="1"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A vadászati jog </a:t>
            </a:r>
            <a:r>
              <a:rPr lang="hu-HU" altLang="hu-HU" sz="2400" u="sng" smtClean="0">
                <a:latin typeface="Tahoma" pitchFamily="34" charset="0"/>
                <a:cs typeface="Tahoma" pitchFamily="34" charset="0"/>
              </a:rPr>
              <a:t>vagyonértékű jog</a:t>
            </a:r>
            <a:r>
              <a:rPr lang="hu-HU" altLang="hu-HU" sz="2400" smtClean="0">
                <a:latin typeface="Tahoma" pitchFamily="34" charset="0"/>
                <a:cs typeface="Tahoma" pitchFamily="34" charset="0"/>
              </a:rPr>
              <a:t>, </a:t>
            </a:r>
            <a:r>
              <a:rPr lang="hu-HU" altLang="hu-HU" sz="2400" u="sng" smtClean="0">
                <a:latin typeface="Tahoma" pitchFamily="34" charset="0"/>
                <a:cs typeface="Tahoma" pitchFamily="34" charset="0"/>
              </a:rPr>
              <a:t>a földtulajdonjog </a:t>
            </a:r>
          </a:p>
          <a:p>
            <a:pPr eaLnBrk="1" hangingPunct="1">
              <a:lnSpc>
                <a:spcPct val="80000"/>
              </a:lnSpc>
              <a:buFontTx/>
              <a:buNone/>
            </a:pPr>
            <a:r>
              <a:rPr lang="hu-HU" altLang="hu-HU" sz="2400" smtClean="0">
                <a:latin typeface="Tahoma" pitchFamily="34" charset="0"/>
                <a:cs typeface="Tahoma" pitchFamily="34" charset="0"/>
              </a:rPr>
              <a:t>(vízfelület esetén a meder tulajdonjogának)</a:t>
            </a:r>
            <a:r>
              <a:rPr lang="hu-HU" altLang="hu-HU" sz="2400" u="sng" smtClean="0">
                <a:latin typeface="Tahoma" pitchFamily="34" charset="0"/>
                <a:cs typeface="Tahoma" pitchFamily="34" charset="0"/>
              </a:rPr>
              <a:t> </a:t>
            </a:r>
          </a:p>
          <a:p>
            <a:pPr eaLnBrk="1" hangingPunct="1">
              <a:lnSpc>
                <a:spcPct val="80000"/>
              </a:lnSpc>
              <a:buFontTx/>
              <a:buNone/>
            </a:pPr>
            <a:r>
              <a:rPr lang="hu-HU" altLang="hu-HU" sz="2400" u="sng" smtClean="0">
                <a:latin typeface="Tahoma" pitchFamily="34" charset="0"/>
                <a:cs typeface="Tahoma" pitchFamily="34" charset="0"/>
              </a:rPr>
              <a:t>elválaszthatatlan része</a:t>
            </a:r>
            <a:r>
              <a:rPr lang="hu-HU" altLang="hu-HU" sz="2400" smtClean="0">
                <a:latin typeface="Tahoma" pitchFamily="34" charset="0"/>
                <a:cs typeface="Tahoma" pitchFamily="34" charset="0"/>
              </a:rPr>
              <a:t>ként a vadászterületnek minősülő </a:t>
            </a:r>
          </a:p>
          <a:p>
            <a:pPr eaLnBrk="1" hangingPunct="1">
              <a:lnSpc>
                <a:spcPct val="80000"/>
              </a:lnSpc>
              <a:buFontTx/>
              <a:buNone/>
            </a:pPr>
            <a:r>
              <a:rPr lang="hu-HU" altLang="hu-HU" sz="2400" smtClean="0">
                <a:latin typeface="Tahoma" pitchFamily="34" charset="0"/>
                <a:cs typeface="Tahoma" pitchFamily="34" charset="0"/>
              </a:rPr>
              <a:t>terület tulajdonosát illeti meg.</a:t>
            </a:r>
          </a:p>
          <a:p>
            <a:pPr eaLnBrk="1" hangingPunct="1">
              <a:lnSpc>
                <a:spcPct val="80000"/>
              </a:lnSpc>
              <a:buFontTx/>
              <a:buNone/>
            </a:pPr>
            <a:r>
              <a:rPr lang="hu-HU" altLang="hu-HU" sz="2400" smtClean="0">
                <a:latin typeface="Tahoma" pitchFamily="34" charset="0"/>
                <a:cs typeface="Tahoma" pitchFamily="34" charset="0"/>
              </a:rPr>
              <a:t>/Vtv. 2 - 3. §/</a:t>
            </a: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57200" y="274638"/>
            <a:ext cx="8229600" cy="922114"/>
          </a:xfrm>
        </p:spPr>
        <p:txBody>
          <a:bodyPr/>
          <a:lstStyle/>
          <a:p>
            <a:pPr eaLnBrk="1" hangingPunct="1"/>
            <a:r>
              <a:rPr lang="hu-HU" altLang="hu-HU" sz="3300" b="1" dirty="0" smtClean="0">
                <a:solidFill>
                  <a:srgbClr val="336600"/>
                </a:solidFill>
                <a:latin typeface="Tahoma" pitchFamily="34" charset="0"/>
                <a:cs typeface="Tahoma" pitchFamily="34" charset="0"/>
              </a:rPr>
              <a:t>Önálló és társult vadászati jog</a:t>
            </a:r>
          </a:p>
        </p:txBody>
      </p:sp>
      <p:sp>
        <p:nvSpPr>
          <p:cNvPr id="457731" name="Rectangle 3"/>
          <p:cNvSpPr>
            <a:spLocks noGrp="1" noChangeArrowheads="1"/>
          </p:cNvSpPr>
          <p:nvPr>
            <p:ph type="body" idx="1"/>
          </p:nvPr>
        </p:nvSpPr>
        <p:spPr>
          <a:xfrm>
            <a:off x="457200" y="1484313"/>
            <a:ext cx="8229600" cy="4752975"/>
          </a:xfrm>
        </p:spPr>
        <p:txBody>
          <a:bodyPr/>
          <a:lstStyle/>
          <a:p>
            <a:pPr eaLnBrk="1" hangingPunct="1">
              <a:lnSpc>
                <a:spcPct val="80000"/>
              </a:lnSpc>
              <a:buFontTx/>
              <a:buNone/>
            </a:pPr>
            <a:r>
              <a:rPr lang="hu-HU" altLang="hu-HU" sz="2400" u="sng" smtClean="0">
                <a:latin typeface="Tahoma" pitchFamily="34" charset="0"/>
                <a:cs typeface="Tahoma" pitchFamily="34" charset="0"/>
              </a:rPr>
              <a:t>Ha a vadászterület</a:t>
            </a:r>
            <a:endParaRPr lang="hu-HU" altLang="hu-HU" sz="2400" i="1" u="sng" smtClean="0">
              <a:latin typeface="Tahoma" pitchFamily="34" charset="0"/>
              <a:cs typeface="Tahoma" pitchFamily="34" charset="0"/>
            </a:endParaRPr>
          </a:p>
          <a:p>
            <a:pPr eaLnBrk="1" hangingPunct="1">
              <a:lnSpc>
                <a:spcPct val="80000"/>
              </a:lnSpc>
              <a:buFontTx/>
              <a:buNone/>
            </a:pPr>
            <a:r>
              <a:rPr lang="hu-HU" altLang="hu-HU" sz="2400" i="1" smtClean="0">
                <a:latin typeface="Tahoma" pitchFamily="34" charset="0"/>
                <a:cs typeface="Tahoma" pitchFamily="34" charset="0"/>
              </a:rPr>
              <a:t>a) </a:t>
            </a:r>
            <a:r>
              <a:rPr lang="hu-HU" altLang="hu-HU" sz="2400" smtClean="0">
                <a:latin typeface="Tahoma" pitchFamily="34" charset="0"/>
                <a:cs typeface="Tahoma" pitchFamily="34" charset="0"/>
              </a:rPr>
              <a:t>kizárólag </a:t>
            </a:r>
            <a:r>
              <a:rPr lang="hu-HU" altLang="hu-HU" sz="2400" u="sng" smtClean="0">
                <a:latin typeface="Tahoma" pitchFamily="34" charset="0"/>
                <a:cs typeface="Tahoma" pitchFamily="34" charset="0"/>
              </a:rPr>
              <a:t>egy személy</a:t>
            </a:r>
            <a:r>
              <a:rPr lang="hu-HU" altLang="hu-HU" sz="2400" smtClean="0">
                <a:latin typeface="Tahoma" pitchFamily="34" charset="0"/>
                <a:cs typeface="Tahoma" pitchFamily="34" charset="0"/>
              </a:rPr>
              <a:t> tulajdonában van, e személyt a vadászati jog önállóan </a:t>
            </a:r>
            <a:r>
              <a:rPr lang="hu-HU" altLang="hu-HU" sz="2400" b="1" smtClean="0">
                <a:solidFill>
                  <a:srgbClr val="336600"/>
                </a:solidFill>
                <a:latin typeface="Tahoma" pitchFamily="34" charset="0"/>
                <a:cs typeface="Tahoma" pitchFamily="34" charset="0"/>
              </a:rPr>
              <a:t>(</a:t>
            </a:r>
            <a:r>
              <a:rPr lang="hu-HU" altLang="hu-HU" sz="2400" b="1" u="sng" smtClean="0">
                <a:solidFill>
                  <a:srgbClr val="336600"/>
                </a:solidFill>
                <a:latin typeface="Tahoma" pitchFamily="34" charset="0"/>
                <a:cs typeface="Tahoma" pitchFamily="34" charset="0"/>
              </a:rPr>
              <a:t>önálló</a:t>
            </a:r>
            <a:r>
              <a:rPr lang="hu-HU" altLang="hu-HU" sz="2400" b="1" smtClean="0">
                <a:solidFill>
                  <a:srgbClr val="336600"/>
                </a:solidFill>
                <a:latin typeface="Tahoma" pitchFamily="34" charset="0"/>
                <a:cs typeface="Tahoma" pitchFamily="34" charset="0"/>
              </a:rPr>
              <a:t> vadászati jog)</a:t>
            </a:r>
            <a:r>
              <a:rPr lang="hu-HU" altLang="hu-HU" sz="2400" smtClean="0">
                <a:latin typeface="Tahoma" pitchFamily="34" charset="0"/>
                <a:cs typeface="Tahoma" pitchFamily="34" charset="0"/>
              </a:rPr>
              <a:t>,</a:t>
            </a:r>
            <a:endParaRPr lang="hu-HU" altLang="hu-HU" sz="2400" i="1" smtClean="0">
              <a:latin typeface="Tahoma" pitchFamily="34" charset="0"/>
              <a:cs typeface="Tahoma" pitchFamily="34" charset="0"/>
            </a:endParaRPr>
          </a:p>
          <a:p>
            <a:pPr eaLnBrk="1" hangingPunct="1">
              <a:lnSpc>
                <a:spcPct val="80000"/>
              </a:lnSpc>
              <a:buFontTx/>
              <a:buNone/>
            </a:pPr>
            <a:r>
              <a:rPr lang="hu-HU" altLang="hu-HU" sz="2400" i="1" smtClean="0">
                <a:latin typeface="Tahoma" pitchFamily="34" charset="0"/>
                <a:cs typeface="Tahoma" pitchFamily="34" charset="0"/>
              </a:rPr>
              <a:t>b) </a:t>
            </a:r>
            <a:r>
              <a:rPr lang="hu-HU" altLang="hu-HU" sz="2400" u="sng" smtClean="0">
                <a:latin typeface="Tahoma" pitchFamily="34" charset="0"/>
                <a:cs typeface="Tahoma" pitchFamily="34" charset="0"/>
              </a:rPr>
              <a:t>több személy</a:t>
            </a:r>
            <a:r>
              <a:rPr lang="hu-HU" altLang="hu-HU" sz="2400" smtClean="0">
                <a:latin typeface="Tahoma" pitchFamily="34" charset="0"/>
                <a:cs typeface="Tahoma" pitchFamily="34" charset="0"/>
              </a:rPr>
              <a:t> tulajdonában van, a vadászati jog a vadászterület tulajdonosait közösen </a:t>
            </a:r>
            <a:r>
              <a:rPr lang="hu-HU" altLang="hu-HU" sz="2400" b="1" smtClean="0">
                <a:solidFill>
                  <a:srgbClr val="336600"/>
                </a:solidFill>
                <a:latin typeface="Tahoma" pitchFamily="34" charset="0"/>
                <a:cs typeface="Tahoma" pitchFamily="34" charset="0"/>
              </a:rPr>
              <a:t>(</a:t>
            </a:r>
            <a:r>
              <a:rPr lang="hu-HU" altLang="hu-HU" sz="2400" b="1" u="sng" smtClean="0">
                <a:solidFill>
                  <a:srgbClr val="336600"/>
                </a:solidFill>
                <a:latin typeface="Tahoma" pitchFamily="34" charset="0"/>
                <a:cs typeface="Tahoma" pitchFamily="34" charset="0"/>
              </a:rPr>
              <a:t>társult</a:t>
            </a:r>
            <a:r>
              <a:rPr lang="hu-HU" altLang="hu-HU" sz="2400" b="1" smtClean="0">
                <a:solidFill>
                  <a:srgbClr val="336600"/>
                </a:solidFill>
                <a:latin typeface="Tahoma" pitchFamily="34" charset="0"/>
                <a:cs typeface="Tahoma" pitchFamily="34" charset="0"/>
              </a:rPr>
              <a:t> vadászati jog)</a:t>
            </a:r>
          </a:p>
          <a:p>
            <a:pPr eaLnBrk="1" hangingPunct="1">
              <a:lnSpc>
                <a:spcPct val="80000"/>
              </a:lnSpc>
              <a:buFontTx/>
              <a:buNone/>
            </a:pPr>
            <a:r>
              <a:rPr lang="hu-HU" altLang="hu-HU" sz="2400" smtClean="0">
                <a:latin typeface="Tahoma" pitchFamily="34" charset="0"/>
                <a:cs typeface="Tahoma" pitchFamily="34" charset="0"/>
              </a:rPr>
              <a:t>illeti meg.</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(Társult vadászati jog esetében a vadászterület </a:t>
            </a:r>
          </a:p>
          <a:p>
            <a:pPr eaLnBrk="1" hangingPunct="1">
              <a:lnSpc>
                <a:spcPct val="80000"/>
              </a:lnSpc>
              <a:buFontTx/>
              <a:buNone/>
            </a:pPr>
            <a:r>
              <a:rPr lang="hu-HU" altLang="hu-HU" sz="2400" smtClean="0">
                <a:latin typeface="Tahoma" pitchFamily="34" charset="0"/>
                <a:cs typeface="Tahoma" pitchFamily="34" charset="0"/>
              </a:rPr>
              <a:t>tulajdonosainak egymás közti jogviszonyára a Ptk. </a:t>
            </a:r>
            <a:r>
              <a:rPr lang="hu-HU" altLang="hu-HU" sz="2400" u="sng" smtClean="0">
                <a:latin typeface="Tahoma" pitchFamily="34" charset="0"/>
                <a:cs typeface="Tahoma" pitchFamily="34" charset="0"/>
              </a:rPr>
              <a:t>közös </a:t>
            </a:r>
          </a:p>
          <a:p>
            <a:pPr eaLnBrk="1" hangingPunct="1">
              <a:lnSpc>
                <a:spcPct val="80000"/>
              </a:lnSpc>
              <a:buFontTx/>
              <a:buNone/>
            </a:pPr>
            <a:r>
              <a:rPr lang="hu-HU" altLang="hu-HU" sz="2400" u="sng" smtClean="0">
                <a:latin typeface="Tahoma" pitchFamily="34" charset="0"/>
                <a:cs typeface="Tahoma" pitchFamily="34" charset="0"/>
              </a:rPr>
              <a:t>tulajdonra vonatkozó</a:t>
            </a:r>
            <a:r>
              <a:rPr lang="hu-HU" altLang="hu-HU" sz="2400" smtClean="0">
                <a:latin typeface="Tahoma" pitchFamily="34" charset="0"/>
                <a:cs typeface="Tahoma" pitchFamily="34" charset="0"/>
              </a:rPr>
              <a:t> rendelkezéseit az e törvényben foglalt </a:t>
            </a:r>
          </a:p>
          <a:p>
            <a:pPr eaLnBrk="1" hangingPunct="1">
              <a:lnSpc>
                <a:spcPct val="80000"/>
              </a:lnSpc>
              <a:buFontTx/>
              <a:buNone/>
            </a:pPr>
            <a:r>
              <a:rPr lang="hu-HU" altLang="hu-HU" sz="2400" smtClean="0">
                <a:latin typeface="Tahoma" pitchFamily="34" charset="0"/>
                <a:cs typeface="Tahoma" pitchFamily="34" charset="0"/>
              </a:rPr>
              <a:t>eltérésekkel kell alkalmazni.)</a:t>
            </a:r>
          </a:p>
          <a:p>
            <a:pPr eaLnBrk="1" hangingPunct="1">
              <a:lnSpc>
                <a:spcPct val="80000"/>
              </a:lnSpc>
              <a:buFontTx/>
              <a:buNone/>
            </a:pPr>
            <a:r>
              <a:rPr lang="hu-HU" altLang="hu-HU" sz="2400" smtClean="0">
                <a:latin typeface="Tahoma" pitchFamily="34" charset="0"/>
                <a:cs typeface="Tahoma" pitchFamily="34" charset="0"/>
              </a:rPr>
              <a:t>/Vtv. 4. §/</a:t>
            </a:r>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idx="4294967295"/>
          </p:nvPr>
        </p:nvSpPr>
        <p:spPr>
          <a:xfrm>
            <a:off x="468313" y="188641"/>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Vadászatra jogosult</a:t>
            </a:r>
          </a:p>
        </p:txBody>
      </p:sp>
      <p:sp>
        <p:nvSpPr>
          <p:cNvPr id="458755" name="Rectangle 3"/>
          <p:cNvSpPr>
            <a:spLocks noGrp="1" noChangeArrowheads="1"/>
          </p:cNvSpPr>
          <p:nvPr>
            <p:ph type="body" idx="4294967295"/>
          </p:nvPr>
        </p:nvSpPr>
        <p:spPr>
          <a:xfrm>
            <a:off x="457200" y="1341438"/>
            <a:ext cx="8229600" cy="5040312"/>
          </a:xfrm>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Vadászatra jogosult (jogosult):</a:t>
            </a:r>
          </a:p>
          <a:p>
            <a:pPr eaLnBrk="1" hangingPunct="1">
              <a:lnSpc>
                <a:spcPct val="80000"/>
              </a:lnSpc>
              <a:buFontTx/>
              <a:buNone/>
            </a:pPr>
            <a:r>
              <a:rPr lang="hu-HU" altLang="hu-HU" sz="2400" smtClean="0">
                <a:latin typeface="Tahoma" pitchFamily="34" charset="0"/>
                <a:cs typeface="Tahoma" pitchFamily="34" charset="0"/>
              </a:rPr>
              <a:t>Önálló vadászati jog:</a:t>
            </a:r>
          </a:p>
          <a:p>
            <a:pPr eaLnBrk="1" hangingPunct="1">
              <a:lnSpc>
                <a:spcPct val="80000"/>
              </a:lnSpc>
              <a:buFontTx/>
              <a:buNone/>
            </a:pPr>
            <a:r>
              <a:rPr lang="hu-HU" altLang="hu-HU" sz="2400" smtClean="0">
                <a:latin typeface="Tahoma" pitchFamily="34" charset="0"/>
                <a:cs typeface="Tahoma" pitchFamily="34" charset="0"/>
              </a:rPr>
              <a:t>1/</a:t>
            </a:r>
            <a:r>
              <a:rPr lang="hu-HU" altLang="hu-HU" sz="2400" i="1" smtClean="0">
                <a:latin typeface="Tahoma" pitchFamily="34" charset="0"/>
                <a:cs typeface="Tahoma" pitchFamily="34" charset="0"/>
              </a:rPr>
              <a:t> </a:t>
            </a:r>
            <a:r>
              <a:rPr lang="hu-HU" altLang="hu-HU" sz="2400" smtClean="0">
                <a:latin typeface="Tahoma" pitchFamily="34" charset="0"/>
                <a:cs typeface="Tahoma" pitchFamily="34" charset="0"/>
              </a:rPr>
              <a:t>a vadászati jog gyakorlása esetén </a:t>
            </a:r>
            <a:r>
              <a:rPr lang="hu-HU" altLang="hu-HU" sz="2400" i="1" smtClean="0">
                <a:latin typeface="Tahoma" pitchFamily="34" charset="0"/>
                <a:cs typeface="Tahoma" pitchFamily="34" charset="0"/>
              </a:rPr>
              <a:t> </a:t>
            </a:r>
            <a:r>
              <a:rPr lang="hu-HU" altLang="hu-HU" sz="2400" u="sng" smtClean="0">
                <a:latin typeface="Tahoma" pitchFamily="34" charset="0"/>
                <a:cs typeface="Tahoma" pitchFamily="34" charset="0"/>
              </a:rPr>
              <a:t>a vadászterület tulajdonosa,</a:t>
            </a:r>
          </a:p>
          <a:p>
            <a:pPr eaLnBrk="1" hangingPunct="1">
              <a:lnSpc>
                <a:spcPct val="80000"/>
              </a:lnSpc>
              <a:buFontTx/>
              <a:buNone/>
            </a:pPr>
            <a:r>
              <a:rPr lang="hu-HU" altLang="hu-HU" sz="2400" smtClean="0">
                <a:latin typeface="Tahoma" pitchFamily="34" charset="0"/>
                <a:cs typeface="Tahoma" pitchFamily="34" charset="0"/>
              </a:rPr>
              <a:t>2/ a vadászati jog haszonbérbe vagy vagyonkezelésbe adása esetén </a:t>
            </a:r>
            <a:r>
              <a:rPr lang="hu-HU" altLang="hu-HU" sz="2400" u="sng" smtClean="0">
                <a:latin typeface="Tahoma" pitchFamily="34" charset="0"/>
                <a:cs typeface="Tahoma" pitchFamily="34" charset="0"/>
              </a:rPr>
              <a:t>a haszonbérlő vagy vagyonkezelő.</a:t>
            </a:r>
          </a:p>
          <a:p>
            <a:pPr eaLnBrk="1" hangingPunct="1">
              <a:lnSpc>
                <a:spcPct val="80000"/>
              </a:lnSpc>
              <a:buFontTx/>
              <a:buNone/>
            </a:pPr>
            <a:r>
              <a:rPr lang="hu-HU" altLang="hu-HU" sz="2400" smtClean="0">
                <a:latin typeface="Tahoma" pitchFamily="34" charset="0"/>
                <a:cs typeface="Tahoma" pitchFamily="34" charset="0"/>
              </a:rPr>
              <a:t>Társult vadászati jog:</a:t>
            </a:r>
          </a:p>
          <a:p>
            <a:pPr eaLnBrk="1" hangingPunct="1">
              <a:lnSpc>
                <a:spcPct val="80000"/>
              </a:lnSpc>
              <a:buFontTx/>
              <a:buNone/>
            </a:pPr>
            <a:r>
              <a:rPr lang="hu-HU" altLang="hu-HU" sz="2400" smtClean="0">
                <a:latin typeface="Tahoma" pitchFamily="34" charset="0"/>
                <a:cs typeface="Tahoma" pitchFamily="34" charset="0"/>
              </a:rPr>
              <a:t>az érintett földtulajdonosok vadászati joggal rendelkező </a:t>
            </a:r>
          </a:p>
          <a:p>
            <a:pPr eaLnBrk="1" hangingPunct="1">
              <a:lnSpc>
                <a:spcPct val="80000"/>
              </a:lnSpc>
              <a:buFontTx/>
              <a:buNone/>
            </a:pPr>
            <a:r>
              <a:rPr lang="hu-HU" altLang="hu-HU" sz="2400" smtClean="0">
                <a:latin typeface="Tahoma" pitchFamily="34" charset="0"/>
                <a:cs typeface="Tahoma" pitchFamily="34" charset="0"/>
              </a:rPr>
              <a:t>közösséget (tulajdonosi közösséget) alkotnak. </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A vadászati joggal kapcsolatos kötelezettségek és jogok e </a:t>
            </a:r>
          </a:p>
          <a:p>
            <a:pPr eaLnBrk="1" hangingPunct="1">
              <a:lnSpc>
                <a:spcPct val="80000"/>
              </a:lnSpc>
              <a:buFontTx/>
              <a:buNone/>
            </a:pPr>
            <a:r>
              <a:rPr lang="hu-HU" altLang="hu-HU" sz="2400" smtClean="0">
                <a:latin typeface="Tahoma" pitchFamily="34" charset="0"/>
                <a:cs typeface="Tahoma" pitchFamily="34" charset="0"/>
              </a:rPr>
              <a:t>törvényben foglaltak szerinti teljesítéséért a vadászatra </a:t>
            </a:r>
          </a:p>
          <a:p>
            <a:pPr eaLnBrk="1" hangingPunct="1">
              <a:lnSpc>
                <a:spcPct val="80000"/>
              </a:lnSpc>
              <a:buFontTx/>
              <a:buNone/>
            </a:pPr>
            <a:r>
              <a:rPr lang="hu-HU" altLang="hu-HU" sz="2400" smtClean="0">
                <a:latin typeface="Tahoma" pitchFamily="34" charset="0"/>
                <a:cs typeface="Tahoma" pitchFamily="34" charset="0"/>
              </a:rPr>
              <a:t>jogosult felel. A vadászatra jogosultat a vadászati hatóság </a:t>
            </a:r>
          </a:p>
          <a:p>
            <a:pPr eaLnBrk="1" hangingPunct="1">
              <a:lnSpc>
                <a:spcPct val="80000"/>
              </a:lnSpc>
              <a:buFontTx/>
              <a:buNone/>
            </a:pPr>
            <a:r>
              <a:rPr lang="hu-HU" altLang="hu-HU" sz="2400" smtClean="0">
                <a:latin typeface="Tahoma" pitchFamily="34" charset="0"/>
                <a:cs typeface="Tahoma" pitchFamily="34" charset="0"/>
              </a:rPr>
              <a:t>nyilvántartásba veszi.</a:t>
            </a:r>
            <a:r>
              <a:rPr lang="hu-HU" altLang="hu-HU" sz="2400" b="1" smtClean="0">
                <a:latin typeface="Tahoma" pitchFamily="34" charset="0"/>
                <a:cs typeface="Tahoma" pitchFamily="34" charset="0"/>
              </a:rPr>
              <a:t> </a:t>
            </a:r>
            <a:r>
              <a:rPr lang="hu-HU" altLang="hu-HU" sz="2400" smtClean="0">
                <a:latin typeface="Tahoma" pitchFamily="34" charset="0"/>
                <a:cs typeface="Tahoma" pitchFamily="34" charset="0"/>
              </a:rPr>
              <a:t>/Vtv. 6 - 7.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457200" y="188640"/>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Vadászterület</a:t>
            </a:r>
          </a:p>
        </p:txBody>
      </p:sp>
      <p:sp>
        <p:nvSpPr>
          <p:cNvPr id="459779" name="Rectangle 3"/>
          <p:cNvSpPr>
            <a:spLocks noGrp="1" noChangeArrowheads="1"/>
          </p:cNvSpPr>
          <p:nvPr>
            <p:ph type="body" idx="1"/>
          </p:nvPr>
        </p:nvSpPr>
        <p:spPr>
          <a:xfrm>
            <a:off x="457200" y="1340769"/>
            <a:ext cx="8229600" cy="5040982"/>
          </a:xfrm>
        </p:spPr>
        <p:txBody>
          <a:bodyPr/>
          <a:lstStyle/>
          <a:p>
            <a:pPr eaLnBrk="1" hangingPunct="1">
              <a:lnSpc>
                <a:spcPct val="80000"/>
              </a:lnSpc>
              <a:buFontTx/>
              <a:buNone/>
            </a:pPr>
            <a:r>
              <a:rPr lang="hu-HU" altLang="hu-HU" sz="2300" b="1" u="sng" dirty="0" smtClean="0">
                <a:solidFill>
                  <a:srgbClr val="336600"/>
                </a:solidFill>
                <a:latin typeface="Tahoma" pitchFamily="34" charset="0"/>
                <a:cs typeface="Tahoma" pitchFamily="34" charset="0"/>
              </a:rPr>
              <a:t>Vadászterület:</a:t>
            </a:r>
            <a:r>
              <a:rPr lang="hu-HU" altLang="hu-HU" sz="2300" dirty="0" smtClean="0">
                <a:latin typeface="Tahoma" pitchFamily="34" charset="0"/>
                <a:cs typeface="Tahoma" pitchFamily="34" charset="0"/>
              </a:rPr>
              <a:t> az a földterület, valamint vízfelület, </a:t>
            </a:r>
          </a:p>
          <a:p>
            <a:pPr eaLnBrk="1" hangingPunct="1">
              <a:lnSpc>
                <a:spcPct val="80000"/>
              </a:lnSpc>
              <a:buFontTx/>
              <a:buNone/>
            </a:pPr>
            <a:r>
              <a:rPr lang="hu-HU" altLang="hu-HU" sz="2300" dirty="0" smtClean="0">
                <a:latin typeface="Tahoma" pitchFamily="34" charset="0"/>
                <a:cs typeface="Tahoma" pitchFamily="34" charset="0"/>
              </a:rPr>
              <a:t>amelynek kiterjedése a </a:t>
            </a:r>
            <a:r>
              <a:rPr lang="hu-HU" altLang="hu-HU" sz="2300" u="sng" dirty="0" smtClean="0">
                <a:latin typeface="Tahoma" pitchFamily="34" charset="0"/>
                <a:cs typeface="Tahoma" pitchFamily="34" charset="0"/>
              </a:rPr>
              <a:t>háromezer hektárt</a:t>
            </a:r>
            <a:r>
              <a:rPr lang="hu-HU" altLang="hu-HU" sz="2300" dirty="0" smtClean="0">
                <a:latin typeface="Tahoma" pitchFamily="34" charset="0"/>
                <a:cs typeface="Tahoma" pitchFamily="34" charset="0"/>
              </a:rPr>
              <a:t> eléri, és szemközti </a:t>
            </a:r>
          </a:p>
          <a:p>
            <a:pPr eaLnBrk="1" hangingPunct="1">
              <a:lnSpc>
                <a:spcPct val="80000"/>
              </a:lnSpc>
              <a:buFontTx/>
              <a:buNone/>
            </a:pPr>
            <a:r>
              <a:rPr lang="hu-HU" altLang="hu-HU" sz="2300" dirty="0" smtClean="0">
                <a:latin typeface="Tahoma" pitchFamily="34" charset="0"/>
                <a:cs typeface="Tahoma" pitchFamily="34" charset="0"/>
              </a:rPr>
              <a:t>határvonalainak távolsága legalább </a:t>
            </a:r>
            <a:r>
              <a:rPr lang="hu-HU" altLang="hu-HU" sz="2300" u="sng" dirty="0" smtClean="0">
                <a:latin typeface="Tahoma" pitchFamily="34" charset="0"/>
                <a:cs typeface="Tahoma" pitchFamily="34" charset="0"/>
              </a:rPr>
              <a:t>háromezer méter</a:t>
            </a:r>
            <a:r>
              <a:rPr lang="hu-HU" altLang="hu-HU" sz="2300" dirty="0" smtClean="0">
                <a:latin typeface="Tahoma" pitchFamily="34" charset="0"/>
                <a:cs typeface="Tahoma" pitchFamily="34" charset="0"/>
              </a:rPr>
              <a:t>, </a:t>
            </a:r>
          </a:p>
          <a:p>
            <a:pPr eaLnBrk="1" hangingPunct="1">
              <a:lnSpc>
                <a:spcPct val="80000"/>
              </a:lnSpc>
              <a:buFontTx/>
              <a:buNone/>
            </a:pPr>
            <a:r>
              <a:rPr lang="hu-HU" altLang="hu-HU" sz="2300" dirty="0" smtClean="0">
                <a:latin typeface="Tahoma" pitchFamily="34" charset="0"/>
                <a:cs typeface="Tahoma" pitchFamily="34" charset="0"/>
              </a:rPr>
              <a:t>továbbá, ahol a vad</a:t>
            </a:r>
            <a:endParaRPr lang="hu-HU" altLang="hu-HU" sz="2300" i="1" dirty="0" smtClean="0">
              <a:latin typeface="Tahoma" pitchFamily="34" charset="0"/>
              <a:cs typeface="Tahoma" pitchFamily="34" charset="0"/>
            </a:endParaRPr>
          </a:p>
          <a:p>
            <a:pPr eaLnBrk="1" hangingPunct="1">
              <a:lnSpc>
                <a:spcPct val="80000"/>
              </a:lnSpc>
              <a:buFontTx/>
              <a:buNone/>
            </a:pPr>
            <a:r>
              <a:rPr lang="hu-HU" altLang="hu-HU" sz="2300" i="1" dirty="0" smtClean="0">
                <a:latin typeface="Tahoma" pitchFamily="34" charset="0"/>
                <a:cs typeface="Tahoma" pitchFamily="34" charset="0"/>
              </a:rPr>
              <a:t>	a) </a:t>
            </a:r>
            <a:r>
              <a:rPr lang="hu-HU" altLang="hu-HU" sz="2300" dirty="0" err="1" smtClean="0">
                <a:latin typeface="Tahoma" pitchFamily="34" charset="0"/>
                <a:cs typeface="Tahoma" pitchFamily="34" charset="0"/>
              </a:rPr>
              <a:t>a</a:t>
            </a:r>
            <a:r>
              <a:rPr lang="hu-HU" altLang="hu-HU" sz="2300" dirty="0" smtClean="0">
                <a:latin typeface="Tahoma" pitchFamily="34" charset="0"/>
                <a:cs typeface="Tahoma" pitchFamily="34" charset="0"/>
              </a:rPr>
              <a:t> szükséges táplálékot megtalálja,</a:t>
            </a:r>
            <a:endParaRPr lang="hu-HU" altLang="hu-HU" sz="2300" i="1" dirty="0" smtClean="0">
              <a:latin typeface="Tahoma" pitchFamily="34" charset="0"/>
              <a:cs typeface="Tahoma" pitchFamily="34" charset="0"/>
            </a:endParaRPr>
          </a:p>
          <a:p>
            <a:pPr eaLnBrk="1" hangingPunct="1">
              <a:lnSpc>
                <a:spcPct val="80000"/>
              </a:lnSpc>
              <a:buFontTx/>
              <a:buNone/>
            </a:pPr>
            <a:r>
              <a:rPr lang="hu-HU" altLang="hu-HU" sz="2300" i="1" dirty="0" smtClean="0">
                <a:latin typeface="Tahoma" pitchFamily="34" charset="0"/>
                <a:cs typeface="Tahoma" pitchFamily="34" charset="0"/>
              </a:rPr>
              <a:t>	b) </a:t>
            </a:r>
            <a:r>
              <a:rPr lang="hu-HU" altLang="hu-HU" sz="2300" dirty="0" smtClean="0">
                <a:latin typeface="Tahoma" pitchFamily="34" charset="0"/>
                <a:cs typeface="Tahoma" pitchFamily="34" charset="0"/>
              </a:rPr>
              <a:t>természetes szaporodási feltételei, valamint</a:t>
            </a:r>
            <a:endParaRPr lang="hu-HU" altLang="hu-HU" sz="2300" i="1" dirty="0" smtClean="0">
              <a:latin typeface="Tahoma" pitchFamily="34" charset="0"/>
              <a:cs typeface="Tahoma" pitchFamily="34" charset="0"/>
            </a:endParaRPr>
          </a:p>
          <a:p>
            <a:pPr eaLnBrk="1" hangingPunct="1">
              <a:lnSpc>
                <a:spcPct val="80000"/>
              </a:lnSpc>
              <a:buFontTx/>
              <a:buNone/>
            </a:pPr>
            <a:r>
              <a:rPr lang="hu-HU" altLang="hu-HU" sz="2300" i="1" dirty="0" smtClean="0">
                <a:latin typeface="Tahoma" pitchFamily="34" charset="0"/>
                <a:cs typeface="Tahoma" pitchFamily="34" charset="0"/>
              </a:rPr>
              <a:t>	c) </a:t>
            </a:r>
            <a:r>
              <a:rPr lang="hu-HU" altLang="hu-HU" sz="2300" dirty="0" smtClean="0">
                <a:latin typeface="Tahoma" pitchFamily="34" charset="0"/>
                <a:cs typeface="Tahoma" pitchFamily="34" charset="0"/>
              </a:rPr>
              <a:t>természetes mozgásigénye, búvóhelye, nyugalma adott.</a:t>
            </a:r>
          </a:p>
          <a:p>
            <a:pPr eaLnBrk="1" hangingPunct="1">
              <a:lnSpc>
                <a:spcPct val="80000"/>
              </a:lnSpc>
              <a:buFontTx/>
              <a:buNone/>
            </a:pPr>
            <a:endParaRPr lang="hu-HU" altLang="hu-HU" sz="1000" u="sng" dirty="0" smtClean="0">
              <a:latin typeface="Tahoma" pitchFamily="34" charset="0"/>
              <a:cs typeface="Tahoma" pitchFamily="34" charset="0"/>
            </a:endParaRPr>
          </a:p>
          <a:p>
            <a:pPr eaLnBrk="1" hangingPunct="1">
              <a:lnSpc>
                <a:spcPct val="80000"/>
              </a:lnSpc>
              <a:buFontTx/>
              <a:buNone/>
            </a:pPr>
            <a:r>
              <a:rPr lang="hu-HU" altLang="hu-HU" sz="2300" u="sng" dirty="0" smtClean="0">
                <a:latin typeface="Tahoma" pitchFamily="34" charset="0"/>
                <a:cs typeface="Tahoma" pitchFamily="34" charset="0"/>
              </a:rPr>
              <a:t>Nem minősül vadászterületnek</a:t>
            </a:r>
            <a:r>
              <a:rPr lang="hu-HU" altLang="hu-HU" sz="2300" dirty="0" smtClean="0">
                <a:latin typeface="Tahoma" pitchFamily="34" charset="0"/>
                <a:cs typeface="Tahoma" pitchFamily="34" charset="0"/>
              </a:rPr>
              <a:t> az azon található</a:t>
            </a:r>
            <a:r>
              <a:rPr lang="hu-HU" altLang="hu-HU" sz="2300" i="1" dirty="0" smtClean="0">
                <a:latin typeface="Tahoma" pitchFamily="34" charset="0"/>
                <a:cs typeface="Tahoma" pitchFamily="34" charset="0"/>
              </a:rPr>
              <a:t> </a:t>
            </a:r>
            <a:r>
              <a:rPr lang="hu-HU" altLang="hu-HU" sz="2300" dirty="0" smtClean="0">
                <a:latin typeface="Tahoma" pitchFamily="34" charset="0"/>
                <a:cs typeface="Tahoma" pitchFamily="34" charset="0"/>
              </a:rPr>
              <a:t>település </a:t>
            </a:r>
          </a:p>
          <a:p>
            <a:pPr eaLnBrk="1" hangingPunct="1">
              <a:lnSpc>
                <a:spcPct val="80000"/>
              </a:lnSpc>
              <a:buFontTx/>
              <a:buNone/>
            </a:pPr>
            <a:r>
              <a:rPr lang="hu-HU" altLang="hu-HU" sz="2300" dirty="0" smtClean="0">
                <a:latin typeface="Tahoma" pitchFamily="34" charset="0"/>
                <a:cs typeface="Tahoma" pitchFamily="34" charset="0"/>
              </a:rPr>
              <a:t>közigazgatási belterülete, lakóingatlanul szolgáló bekerített </a:t>
            </a:r>
          </a:p>
          <a:p>
            <a:pPr eaLnBrk="1" hangingPunct="1">
              <a:lnSpc>
                <a:spcPct val="80000"/>
              </a:lnSpc>
              <a:buFontTx/>
              <a:buNone/>
            </a:pPr>
            <a:r>
              <a:rPr lang="hu-HU" altLang="hu-HU" sz="2300" dirty="0" smtClean="0">
                <a:latin typeface="Tahoma" pitchFamily="34" charset="0"/>
                <a:cs typeface="Tahoma" pitchFamily="34" charset="0"/>
              </a:rPr>
              <a:t>külterületi ingatlan, tanya, major, temető,</a:t>
            </a:r>
            <a:endParaRPr lang="hu-HU" altLang="hu-HU" sz="2300" i="1"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nem mező-, erdő- vagy vadgazdálkodási célból bekerített </a:t>
            </a:r>
          </a:p>
          <a:p>
            <a:pPr eaLnBrk="1" hangingPunct="1">
              <a:lnSpc>
                <a:spcPct val="80000"/>
              </a:lnSpc>
              <a:buFontTx/>
              <a:buNone/>
            </a:pPr>
            <a:r>
              <a:rPr lang="hu-HU" altLang="hu-HU" sz="2300" dirty="0" smtClean="0">
                <a:latin typeface="Tahoma" pitchFamily="34" charset="0"/>
                <a:cs typeface="Tahoma" pitchFamily="34" charset="0"/>
              </a:rPr>
              <a:t>hely,</a:t>
            </a:r>
            <a:r>
              <a:rPr lang="hu-HU" altLang="hu-HU" sz="2300" i="1" dirty="0" smtClean="0">
                <a:latin typeface="Tahoma" pitchFamily="34" charset="0"/>
                <a:cs typeface="Tahoma" pitchFamily="34" charset="0"/>
              </a:rPr>
              <a:t> </a:t>
            </a:r>
            <a:r>
              <a:rPr lang="hu-HU" altLang="hu-HU" sz="2300" dirty="0" smtClean="0">
                <a:latin typeface="Tahoma" pitchFamily="34" charset="0"/>
                <a:cs typeface="Tahoma" pitchFamily="34" charset="0"/>
              </a:rPr>
              <a:t>repülőtér, közút, vasút területe.</a:t>
            </a:r>
          </a:p>
          <a:p>
            <a:pPr eaLnBrk="1" hangingPunct="1">
              <a:lnSpc>
                <a:spcPct val="80000"/>
              </a:lnSpc>
              <a:buFontTx/>
              <a:buNone/>
            </a:pPr>
            <a:r>
              <a:rPr lang="hu-HU"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Vtv</a:t>
            </a:r>
            <a:r>
              <a:rPr lang="hu-HU" altLang="hu-HU" sz="2300" dirty="0" smtClean="0">
                <a:latin typeface="Tahoma" pitchFamily="34" charset="0"/>
                <a:cs typeface="Tahoma" pitchFamily="34" charset="0"/>
              </a:rPr>
              <a:t>. 8. §/</a:t>
            </a:r>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457200" y="260648"/>
            <a:ext cx="8229600" cy="1008112"/>
          </a:xfrm>
        </p:spPr>
        <p:txBody>
          <a:bodyPr/>
          <a:lstStyle/>
          <a:p>
            <a:pPr eaLnBrk="1" hangingPunct="1"/>
            <a:r>
              <a:rPr lang="hu-HU" altLang="hu-HU" sz="3200" b="1" dirty="0" smtClean="0">
                <a:solidFill>
                  <a:srgbClr val="336600"/>
                </a:solidFill>
              </a:rPr>
              <a:t/>
            </a:r>
            <a:br>
              <a:rPr lang="hu-HU" altLang="hu-HU" sz="3200" b="1" dirty="0" smtClean="0">
                <a:solidFill>
                  <a:srgbClr val="336600"/>
                </a:solidFill>
              </a:rPr>
            </a:br>
            <a:r>
              <a:rPr lang="hu-HU" altLang="hu-HU" sz="3300" b="1" dirty="0" smtClean="0">
                <a:solidFill>
                  <a:srgbClr val="336600"/>
                </a:solidFill>
                <a:latin typeface="Tahoma" pitchFamily="34" charset="0"/>
                <a:cs typeface="Tahoma" pitchFamily="34" charset="0"/>
              </a:rPr>
              <a:t>A vad tulajdonjoga</a:t>
            </a:r>
            <a:br>
              <a:rPr lang="hu-HU" altLang="hu-HU" sz="3300" b="1" dirty="0" smtClean="0">
                <a:solidFill>
                  <a:srgbClr val="336600"/>
                </a:solidFill>
                <a:latin typeface="Tahoma" pitchFamily="34" charset="0"/>
                <a:cs typeface="Tahoma" pitchFamily="34" charset="0"/>
              </a:rPr>
            </a:br>
            <a:endParaRPr lang="hu-HU" altLang="hu-HU" sz="3300" b="1" dirty="0" smtClean="0">
              <a:solidFill>
                <a:srgbClr val="336600"/>
              </a:solidFill>
              <a:latin typeface="Tahoma" pitchFamily="34" charset="0"/>
              <a:cs typeface="Tahoma" pitchFamily="34" charset="0"/>
            </a:endParaRPr>
          </a:p>
        </p:txBody>
      </p:sp>
      <p:sp>
        <p:nvSpPr>
          <p:cNvPr id="460803" name="Rectangle 3"/>
          <p:cNvSpPr>
            <a:spLocks noGrp="1" noChangeArrowheads="1"/>
          </p:cNvSpPr>
          <p:nvPr>
            <p:ph type="body" idx="1"/>
          </p:nvPr>
        </p:nvSpPr>
        <p:spPr>
          <a:xfrm>
            <a:off x="457200" y="1412875"/>
            <a:ext cx="8229600" cy="4895850"/>
          </a:xfrm>
        </p:spPr>
        <p:txBody>
          <a:bodyPr/>
          <a:lstStyle/>
          <a:p>
            <a:pPr eaLnBrk="1" hangingPunct="1">
              <a:lnSpc>
                <a:spcPct val="90000"/>
              </a:lnSpc>
              <a:buFontTx/>
              <a:buNone/>
            </a:pPr>
            <a:r>
              <a:rPr lang="hu-HU" altLang="hu-HU" sz="2400" b="1" u="sng" dirty="0" smtClean="0">
                <a:solidFill>
                  <a:srgbClr val="336600"/>
                </a:solidFill>
                <a:latin typeface="Tahoma" pitchFamily="34" charset="0"/>
                <a:cs typeface="Tahoma" pitchFamily="34" charset="0"/>
              </a:rPr>
              <a:t>A vad</a:t>
            </a:r>
            <a:r>
              <a:rPr lang="hu-HU" altLang="hu-HU" sz="2400" u="sng" dirty="0" smtClean="0">
                <a:latin typeface="Tahoma" pitchFamily="34" charset="0"/>
                <a:cs typeface="Tahoma" pitchFamily="34" charset="0"/>
              </a:rPr>
              <a:t> az állam tulajdonában van</a:t>
            </a:r>
            <a:r>
              <a:rPr lang="hu-HU" altLang="hu-HU" sz="2400" dirty="0" smtClean="0">
                <a:solidFill>
                  <a:srgbClr val="000000"/>
                </a:solidFill>
                <a:latin typeface="Tahoma" pitchFamily="34" charset="0"/>
                <a:cs typeface="Tahoma" pitchFamily="34" charset="0"/>
              </a:rPr>
              <a:t> (Lásd Ptk. 5:53. §</a:t>
            </a:r>
            <a:r>
              <a:rPr lang="hu-HU" altLang="hu-HU" sz="2400" dirty="0" err="1" smtClean="0">
                <a:solidFill>
                  <a:srgbClr val="000000"/>
                </a:solidFill>
                <a:latin typeface="Tahoma" pitchFamily="34" charset="0"/>
                <a:cs typeface="Tahoma" pitchFamily="34" charset="0"/>
              </a:rPr>
              <a:t>-t</a:t>
            </a:r>
            <a:r>
              <a:rPr lang="hu-HU" altLang="hu-HU" sz="2400" dirty="0" smtClean="0">
                <a:solidFill>
                  <a:srgbClr val="000000"/>
                </a:solidFill>
                <a:latin typeface="Tahoma" pitchFamily="34" charset="0"/>
                <a:cs typeface="Tahoma" pitchFamily="34" charset="0"/>
              </a:rPr>
              <a:t> is).</a:t>
            </a:r>
            <a:endParaRPr lang="hu-HU" altLang="hu-HU" sz="2400" dirty="0" smtClean="0">
              <a:latin typeface="Tahoma" pitchFamily="34" charset="0"/>
              <a:cs typeface="Tahoma" pitchFamily="34" charset="0"/>
            </a:endParaRPr>
          </a:p>
          <a:p>
            <a:pPr eaLnBrk="1" hangingPunct="1">
              <a:lnSpc>
                <a:spcPct val="90000"/>
              </a:lnSpc>
              <a:buFontTx/>
              <a:buNone/>
            </a:pPr>
            <a:r>
              <a:rPr lang="hu-HU" altLang="hu-HU" sz="2400" u="sng" dirty="0" smtClean="0">
                <a:latin typeface="Tahoma" pitchFamily="34" charset="0"/>
                <a:cs typeface="Tahoma" pitchFamily="34" charset="0"/>
              </a:rPr>
              <a:t>A vadászterületen elejtett, elfogott vad</a:t>
            </a:r>
            <a:r>
              <a:rPr lang="hu-HU" altLang="hu-HU" sz="2400" dirty="0" smtClean="0">
                <a:latin typeface="Tahoma" pitchFamily="34" charset="0"/>
                <a:cs typeface="Tahoma" pitchFamily="34" charset="0"/>
              </a:rPr>
              <a:t>, a hullatott agancs, </a:t>
            </a:r>
          </a:p>
          <a:p>
            <a:pPr eaLnBrk="1" hangingPunct="1">
              <a:lnSpc>
                <a:spcPct val="90000"/>
              </a:lnSpc>
              <a:buFontTx/>
              <a:buNone/>
            </a:pPr>
            <a:r>
              <a:rPr lang="hu-HU" altLang="hu-HU" sz="2400" dirty="0" smtClean="0">
                <a:latin typeface="Tahoma" pitchFamily="34" charset="0"/>
                <a:cs typeface="Tahoma" pitchFamily="34" charset="0"/>
              </a:rPr>
              <a:t>a szárnyas vad gyűjtött tojása, az elhullott vad teteme a </a:t>
            </a:r>
          </a:p>
          <a:p>
            <a:pPr eaLnBrk="1" hangingPunct="1">
              <a:lnSpc>
                <a:spcPct val="90000"/>
              </a:lnSpc>
              <a:buFontTx/>
              <a:buNone/>
            </a:pPr>
            <a:r>
              <a:rPr lang="hu-HU" altLang="hu-HU" sz="2400" dirty="0" smtClean="0">
                <a:latin typeface="Tahoma" pitchFamily="34" charset="0"/>
                <a:cs typeface="Tahoma" pitchFamily="34" charset="0"/>
              </a:rPr>
              <a:t>jogosult tulajdonába kerül. </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u="sng" dirty="0" smtClean="0">
                <a:latin typeface="Tahoma" pitchFamily="34" charset="0"/>
                <a:cs typeface="Tahoma" pitchFamily="34" charset="0"/>
              </a:rPr>
              <a:t>A vadaskertben, vadasparkban, vadászterületi vadfarmon </a:t>
            </a:r>
          </a:p>
          <a:p>
            <a:pPr eaLnBrk="1" hangingPunct="1">
              <a:lnSpc>
                <a:spcPct val="90000"/>
              </a:lnSpc>
              <a:buFontTx/>
              <a:buNone/>
            </a:pPr>
            <a:r>
              <a:rPr lang="hu-HU" altLang="hu-HU" sz="2400" u="sng" dirty="0" smtClean="0">
                <a:latin typeface="Tahoma" pitchFamily="34" charset="0"/>
                <a:cs typeface="Tahoma" pitchFamily="34" charset="0"/>
              </a:rPr>
              <a:t>tartott vad</a:t>
            </a:r>
            <a:r>
              <a:rPr lang="hu-HU" altLang="hu-HU" sz="2400" dirty="0" smtClean="0">
                <a:latin typeface="Tahoma" pitchFamily="34" charset="0"/>
                <a:cs typeface="Tahoma" pitchFamily="34" charset="0"/>
              </a:rPr>
              <a:t> (a vadaspark, vadfarm fenntartójával kötött </a:t>
            </a:r>
          </a:p>
          <a:p>
            <a:pPr eaLnBrk="1" hangingPunct="1">
              <a:lnSpc>
                <a:spcPct val="90000"/>
              </a:lnSpc>
              <a:buFontTx/>
              <a:buNone/>
            </a:pPr>
            <a:r>
              <a:rPr lang="hu-HU" altLang="hu-HU" sz="2400" dirty="0" smtClean="0">
                <a:latin typeface="Tahoma" pitchFamily="34" charset="0"/>
                <a:cs typeface="Tahoma" pitchFamily="34" charset="0"/>
              </a:rPr>
              <a:t>eltérő megállapodás hiányában) a jogosult tulajdonában</a:t>
            </a:r>
          </a:p>
          <a:p>
            <a:pPr eaLnBrk="1" hangingPunct="1">
              <a:lnSpc>
                <a:spcPct val="90000"/>
              </a:lnSpc>
              <a:buFontTx/>
              <a:buNone/>
            </a:pPr>
            <a:r>
              <a:rPr lang="hu-HU" altLang="hu-HU" sz="2400" dirty="0" smtClean="0">
                <a:latin typeface="Tahoma" pitchFamily="34" charset="0"/>
                <a:cs typeface="Tahoma" pitchFamily="34" charset="0"/>
              </a:rPr>
              <a:t>van. </a:t>
            </a:r>
            <a:r>
              <a:rPr lang="hu-HU" altLang="hu-HU" sz="2400" u="sng" dirty="0" smtClean="0">
                <a:latin typeface="Tahoma" pitchFamily="34" charset="0"/>
                <a:cs typeface="Tahoma" pitchFamily="34" charset="0"/>
              </a:rPr>
              <a:t>Vadászterületen kívüli vadfarmon tartott vad</a:t>
            </a:r>
            <a:r>
              <a:rPr lang="hu-HU" altLang="hu-HU" sz="2400" dirty="0" smtClean="0">
                <a:latin typeface="Tahoma" pitchFamily="34" charset="0"/>
                <a:cs typeface="Tahoma" pitchFamily="34" charset="0"/>
              </a:rPr>
              <a:t> (eltérő </a:t>
            </a:r>
          </a:p>
          <a:p>
            <a:pPr eaLnBrk="1" hangingPunct="1">
              <a:lnSpc>
                <a:spcPct val="90000"/>
              </a:lnSpc>
              <a:buFontTx/>
              <a:buNone/>
            </a:pPr>
            <a:r>
              <a:rPr lang="hu-HU" altLang="hu-HU" sz="2400" dirty="0" smtClean="0">
                <a:latin typeface="Tahoma" pitchFamily="34" charset="0"/>
                <a:cs typeface="Tahoma" pitchFamily="34" charset="0"/>
              </a:rPr>
              <a:t>megállapodás hiányában) a vadfarm fenntartójának a </a:t>
            </a:r>
          </a:p>
          <a:p>
            <a:pPr eaLnBrk="1" hangingPunct="1">
              <a:lnSpc>
                <a:spcPct val="90000"/>
              </a:lnSpc>
              <a:buFontTx/>
              <a:buNone/>
            </a:pPr>
            <a:r>
              <a:rPr lang="hu-HU" altLang="hu-HU" sz="2400" dirty="0" smtClean="0">
                <a:latin typeface="Tahoma" pitchFamily="34" charset="0"/>
                <a:cs typeface="Tahoma" pitchFamily="34" charset="0"/>
              </a:rPr>
              <a:t>tulajdonában van.</a:t>
            </a:r>
          </a:p>
          <a:p>
            <a:pPr eaLnBrk="1" hangingPunct="1">
              <a:lnSpc>
                <a:spcPct val="9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9. §/</a:t>
            </a:r>
          </a:p>
          <a:p>
            <a:pPr eaLnBrk="1" hangingPunct="1">
              <a:lnSpc>
                <a:spcPct val="90000"/>
              </a:lnSpc>
              <a:buFontTx/>
              <a:buNone/>
            </a:pPr>
            <a:endParaRPr lang="hu-HU" altLang="hu-HU" sz="2400" dirty="0" smtClean="0"/>
          </a:p>
          <a:p>
            <a:pPr eaLnBrk="1" hangingPunct="1">
              <a:lnSpc>
                <a:spcPct val="90000"/>
              </a:lnSpc>
            </a:pPr>
            <a:endParaRPr lang="hu-HU" altLang="hu-HU" sz="2400" dirty="0" smtClean="0"/>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468313" y="188641"/>
            <a:ext cx="8156575" cy="1152128"/>
          </a:xfrm>
        </p:spPr>
        <p:txBody>
          <a:bodyPr/>
          <a:lstStyle/>
          <a:p>
            <a:pPr eaLnBrk="1" hangingPunct="1"/>
            <a:r>
              <a:rPr lang="hu-HU" altLang="hu-HU" sz="3300" b="1" dirty="0" smtClean="0">
                <a:solidFill>
                  <a:srgbClr val="336600"/>
                </a:solidFill>
                <a:latin typeface="Tahoma" pitchFamily="34" charset="0"/>
                <a:cs typeface="Tahoma" pitchFamily="34" charset="0"/>
              </a:rPr>
              <a:t>A vadászati jog gyakorlása, </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hasznosítása, haszonbérlete</a:t>
            </a:r>
          </a:p>
        </p:txBody>
      </p:sp>
      <p:sp>
        <p:nvSpPr>
          <p:cNvPr id="462851" name="Rectangle 3"/>
          <p:cNvSpPr>
            <a:spLocks noGrp="1" noChangeArrowheads="1"/>
          </p:cNvSpPr>
          <p:nvPr>
            <p:ph type="body" idx="1"/>
          </p:nvPr>
        </p:nvSpPr>
        <p:spPr>
          <a:xfrm>
            <a:off x="323850" y="1600200"/>
            <a:ext cx="8496300" cy="4781550"/>
          </a:xfrm>
        </p:spPr>
        <p:txBody>
          <a:bodyPr/>
          <a:lstStyle/>
          <a:p>
            <a:pPr marL="609600" indent="-609600" eaLnBrk="1" hangingPunct="1">
              <a:lnSpc>
                <a:spcPct val="90000"/>
              </a:lnSpc>
              <a:buFontTx/>
              <a:buNone/>
              <a:defRPr/>
            </a:pPr>
            <a:r>
              <a:rPr lang="hu-HU" altLang="hu-HU" sz="2400" b="1" u="sng" dirty="0" smtClean="0">
                <a:solidFill>
                  <a:srgbClr val="336600"/>
                </a:solidFill>
                <a:latin typeface="Tahoma" pitchFamily="34" charset="0"/>
                <a:cs typeface="Tahoma" pitchFamily="34" charset="0"/>
              </a:rPr>
              <a:t>Önálló vadászati jog</a:t>
            </a:r>
            <a:r>
              <a:rPr lang="hu-HU" altLang="hu-HU" sz="2400" b="1" dirty="0" smtClean="0">
                <a:solidFill>
                  <a:srgbClr val="336600"/>
                </a:solidFill>
                <a:latin typeface="Tahoma" pitchFamily="34" charset="0"/>
                <a:cs typeface="Tahoma" pitchFamily="34" charset="0"/>
              </a:rPr>
              <a:t> esetén </a:t>
            </a:r>
          </a:p>
          <a:p>
            <a:pPr marL="609600" indent="-609600" eaLnBrk="1" hangingPunct="1">
              <a:lnSpc>
                <a:spcPct val="90000"/>
              </a:lnSpc>
              <a:buFontTx/>
              <a:buNone/>
              <a:defRPr/>
            </a:pPr>
            <a:r>
              <a:rPr lang="hu-HU" altLang="hu-HU" sz="2400" dirty="0" smtClean="0">
                <a:solidFill>
                  <a:srgbClr val="000000"/>
                </a:solidFill>
                <a:latin typeface="Tahoma" pitchFamily="34" charset="0"/>
                <a:cs typeface="Tahoma" pitchFamily="34" charset="0"/>
              </a:rPr>
              <a:t>a vadászati jog</a:t>
            </a:r>
            <a:r>
              <a:rPr lang="hu-HU" altLang="hu-HU" sz="2400" b="1" dirty="0" smtClean="0">
                <a:solidFill>
                  <a:srgbClr val="336600"/>
                </a:solidFill>
                <a:latin typeface="Tahoma" pitchFamily="34" charset="0"/>
                <a:cs typeface="Tahoma" pitchFamily="34" charset="0"/>
              </a:rPr>
              <a:t> gyakorlása</a:t>
            </a:r>
            <a:r>
              <a:rPr lang="hu-HU" altLang="hu-HU" sz="2400" b="1" dirty="0" smtClean="0">
                <a:solidFill>
                  <a:srgbClr val="006600"/>
                </a:solidFill>
                <a:latin typeface="Tahoma" pitchFamily="34" charset="0"/>
                <a:cs typeface="Tahoma" pitchFamily="34" charset="0"/>
              </a:rPr>
              <a:t>:</a:t>
            </a:r>
          </a:p>
          <a:p>
            <a:pPr marL="609600" indent="-609600" eaLnBrk="1" hangingPunct="1">
              <a:lnSpc>
                <a:spcPct val="90000"/>
              </a:lnSpc>
              <a:buFontTx/>
              <a:buNone/>
              <a:defRPr/>
            </a:pPr>
            <a:r>
              <a:rPr lang="hu-HU" altLang="hu-HU" sz="2400" b="1" i="1" dirty="0" smtClean="0">
                <a:solidFill>
                  <a:srgbClr val="336600"/>
                </a:solidFill>
                <a:latin typeface="Tahoma" pitchFamily="34" charset="0"/>
                <a:cs typeface="Tahoma" pitchFamily="34" charset="0"/>
              </a:rPr>
              <a:t>a)</a:t>
            </a:r>
            <a:r>
              <a:rPr lang="hu-HU" altLang="hu-HU" sz="2400" b="1" dirty="0" smtClean="0">
                <a:solidFill>
                  <a:srgbClr val="336600"/>
                </a:solidFill>
                <a:latin typeface="Tahoma" pitchFamily="34" charset="0"/>
                <a:cs typeface="Tahoma" pitchFamily="34" charset="0"/>
              </a:rPr>
              <a:t> </a:t>
            </a:r>
            <a:r>
              <a:rPr lang="hu-HU" altLang="hu-HU" sz="2400" b="1" dirty="0" err="1" smtClean="0">
                <a:solidFill>
                  <a:srgbClr val="336600"/>
                </a:solidFill>
                <a:latin typeface="Tahoma" pitchFamily="34" charset="0"/>
                <a:cs typeface="Tahoma" pitchFamily="34" charset="0"/>
              </a:rPr>
              <a:t>a</a:t>
            </a:r>
            <a:r>
              <a:rPr lang="hu-HU" altLang="hu-HU" sz="2400" b="1" dirty="0" smtClean="0">
                <a:solidFill>
                  <a:srgbClr val="336600"/>
                </a:solidFill>
                <a:latin typeface="Tahoma" pitchFamily="34" charset="0"/>
                <a:cs typeface="Tahoma" pitchFamily="34" charset="0"/>
              </a:rPr>
              <a:t> jogosult saját maga vadászik,</a:t>
            </a:r>
          </a:p>
          <a:p>
            <a:pPr marL="609600" indent="-609600" eaLnBrk="1" hangingPunct="1">
              <a:lnSpc>
                <a:spcPct val="90000"/>
              </a:lnSpc>
              <a:buFontTx/>
              <a:buNone/>
              <a:defRPr/>
            </a:pPr>
            <a:r>
              <a:rPr lang="hu-HU" altLang="hu-HU" sz="2400" b="1" i="1" dirty="0" smtClean="0">
                <a:solidFill>
                  <a:srgbClr val="336600"/>
                </a:solidFill>
                <a:latin typeface="Tahoma" pitchFamily="34" charset="0"/>
                <a:cs typeface="Tahoma" pitchFamily="34" charset="0"/>
              </a:rPr>
              <a:t>b)</a:t>
            </a:r>
            <a:r>
              <a:rPr lang="hu-HU" altLang="hu-HU" sz="2400" b="1" dirty="0" smtClean="0">
                <a:solidFill>
                  <a:srgbClr val="336600"/>
                </a:solidFill>
                <a:latin typeface="Tahoma" pitchFamily="34" charset="0"/>
                <a:cs typeface="Tahoma" pitchFamily="34" charset="0"/>
              </a:rPr>
              <a:t> vendégvadásztatás (meghívás alapján),</a:t>
            </a:r>
          </a:p>
          <a:p>
            <a:pPr marL="609600" indent="-609600" eaLnBrk="1" hangingPunct="1">
              <a:lnSpc>
                <a:spcPct val="90000"/>
              </a:lnSpc>
              <a:buFontTx/>
              <a:buNone/>
              <a:defRPr/>
            </a:pPr>
            <a:r>
              <a:rPr lang="hu-HU" altLang="hu-HU" sz="2400" b="1" i="1" dirty="0" smtClean="0">
                <a:solidFill>
                  <a:srgbClr val="336600"/>
                </a:solidFill>
                <a:latin typeface="Tahoma" pitchFamily="34" charset="0"/>
                <a:cs typeface="Tahoma" pitchFamily="34" charset="0"/>
              </a:rPr>
              <a:t>c)</a:t>
            </a:r>
            <a:r>
              <a:rPr lang="hu-HU" altLang="hu-HU" sz="2400" b="1" dirty="0" smtClean="0">
                <a:solidFill>
                  <a:srgbClr val="336600"/>
                </a:solidFill>
                <a:latin typeface="Tahoma" pitchFamily="34" charset="0"/>
                <a:cs typeface="Tahoma" pitchFamily="34" charset="0"/>
              </a:rPr>
              <a:t> bérvadásztatás (megállapodás alapján);</a:t>
            </a:r>
            <a:endParaRPr lang="hu-HU" altLang="hu-HU" sz="2400" b="1" dirty="0">
              <a:solidFill>
                <a:srgbClr val="336600"/>
              </a:solidFill>
              <a:latin typeface="Tahoma" pitchFamily="34" charset="0"/>
              <a:cs typeface="Tahoma" pitchFamily="34" charset="0"/>
            </a:endParaRPr>
          </a:p>
          <a:p>
            <a:pPr marL="609600" indent="-609600" eaLnBrk="1" hangingPunct="1">
              <a:lnSpc>
                <a:spcPct val="90000"/>
              </a:lnSpc>
              <a:buFontTx/>
              <a:buNone/>
              <a:defRPr/>
            </a:pPr>
            <a:r>
              <a:rPr lang="hu-HU" altLang="hu-HU" sz="2400" dirty="0" smtClean="0">
                <a:solidFill>
                  <a:srgbClr val="000000"/>
                </a:solidFill>
                <a:latin typeface="Tahoma" pitchFamily="34" charset="0"/>
                <a:cs typeface="Tahoma" pitchFamily="34" charset="0"/>
              </a:rPr>
              <a:t>a vadászati jog</a:t>
            </a:r>
            <a:r>
              <a:rPr lang="hu-HU" altLang="hu-HU" sz="2400" b="1" dirty="0" smtClean="0">
                <a:solidFill>
                  <a:srgbClr val="336600"/>
                </a:solidFill>
                <a:latin typeface="Tahoma" pitchFamily="34" charset="0"/>
                <a:cs typeface="Tahoma" pitchFamily="34" charset="0"/>
              </a:rPr>
              <a:t> hasznosítása </a:t>
            </a:r>
          </a:p>
          <a:p>
            <a:pPr marL="609600" indent="-609600" eaLnBrk="1" hangingPunct="1">
              <a:lnSpc>
                <a:spcPct val="90000"/>
              </a:lnSpc>
              <a:buFontTx/>
              <a:buNone/>
              <a:defRPr/>
            </a:pPr>
            <a:r>
              <a:rPr lang="hu-HU" altLang="hu-HU" sz="2400" b="1" dirty="0" smtClean="0">
                <a:solidFill>
                  <a:srgbClr val="336600"/>
                </a:solidFill>
                <a:latin typeface="Tahoma" pitchFamily="34" charset="0"/>
                <a:cs typeface="Tahoma" pitchFamily="34" charset="0"/>
              </a:rPr>
              <a:t>= a vadászati jog haszonbérbe adása.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10. §/</a:t>
            </a:r>
          </a:p>
          <a:p>
            <a:pPr marL="609600" indent="-609600" eaLnBrk="1" hangingPunct="1">
              <a:lnSpc>
                <a:spcPct val="90000"/>
              </a:lnSpc>
              <a:buFontTx/>
              <a:buNone/>
              <a:defRPr/>
            </a:pPr>
            <a:r>
              <a:rPr lang="hu-HU" altLang="hu-HU" sz="2400" u="sng" dirty="0" smtClean="0">
                <a:solidFill>
                  <a:srgbClr val="000000"/>
                </a:solidFill>
                <a:latin typeface="Tahoma" pitchFamily="34" charset="0"/>
                <a:cs typeface="Tahoma" pitchFamily="34" charset="0"/>
              </a:rPr>
              <a:t>A Magyar Állam önálló vadászati jogának hasznosítása:</a:t>
            </a:r>
            <a:r>
              <a:rPr lang="hu-HU" altLang="hu-HU" sz="2400" dirty="0" smtClean="0">
                <a:solidFill>
                  <a:srgbClr val="000000"/>
                </a:solidFill>
                <a:latin typeface="Tahoma" pitchFamily="34" charset="0"/>
                <a:cs typeface="Tahoma" pitchFamily="34" charset="0"/>
              </a:rPr>
              <a:t> </a:t>
            </a:r>
          </a:p>
          <a:p>
            <a:pPr marL="0" indent="0" eaLnBrk="1" hangingPunct="1">
              <a:lnSpc>
                <a:spcPct val="90000"/>
              </a:lnSpc>
              <a:buFontTx/>
              <a:buNone/>
              <a:defRPr/>
            </a:pPr>
            <a:r>
              <a:rPr lang="hu-HU" altLang="hu-HU" sz="2400" b="1" i="1" dirty="0" smtClean="0">
                <a:solidFill>
                  <a:srgbClr val="336600"/>
                </a:solidFill>
                <a:latin typeface="Tahoma" pitchFamily="34" charset="0"/>
                <a:cs typeface="Tahoma" pitchFamily="34" charset="0"/>
              </a:rPr>
              <a:t>a) </a:t>
            </a:r>
            <a:r>
              <a:rPr lang="hu-HU" altLang="hu-HU" sz="2400" dirty="0" smtClean="0">
                <a:latin typeface="Tahoma" pitchFamily="34" charset="0"/>
                <a:cs typeface="Tahoma" pitchFamily="34" charset="0"/>
              </a:rPr>
              <a:t>nyilvánosan meghirdetett pályázat alapján</a:t>
            </a:r>
            <a:endParaRPr lang="hu-HU" altLang="hu-HU" sz="2400" b="1" dirty="0">
              <a:solidFill>
                <a:srgbClr val="336600"/>
              </a:solidFill>
              <a:latin typeface="Tahoma" pitchFamily="34" charset="0"/>
              <a:cs typeface="Tahoma" pitchFamily="34" charset="0"/>
            </a:endParaRPr>
          </a:p>
          <a:p>
            <a:pPr marL="0" indent="0" eaLnBrk="1" hangingPunct="1">
              <a:lnSpc>
                <a:spcPct val="90000"/>
              </a:lnSpc>
              <a:buFontTx/>
              <a:buNone/>
              <a:defRPr/>
            </a:pPr>
            <a:r>
              <a:rPr lang="hu-HU" altLang="hu-HU" sz="2400" b="1" dirty="0" smtClean="0">
                <a:solidFill>
                  <a:srgbClr val="336600"/>
                </a:solidFill>
                <a:latin typeface="Tahoma" pitchFamily="34" charset="0"/>
                <a:cs typeface="Tahoma" pitchFamily="34" charset="0"/>
              </a:rPr>
              <a:t>     haszonbérbe adás,</a:t>
            </a:r>
          </a:p>
          <a:p>
            <a:pPr marL="609600" indent="-609600" eaLnBrk="1" hangingPunct="1">
              <a:lnSpc>
                <a:spcPct val="90000"/>
              </a:lnSpc>
              <a:buFontTx/>
              <a:buNone/>
              <a:defRPr/>
            </a:pPr>
            <a:r>
              <a:rPr lang="hu-HU" altLang="hu-HU" sz="2400" b="1" i="1" dirty="0" smtClean="0">
                <a:solidFill>
                  <a:srgbClr val="336600"/>
                </a:solidFill>
                <a:latin typeface="Tahoma" pitchFamily="34" charset="0"/>
                <a:cs typeface="Tahoma" pitchFamily="34" charset="0"/>
              </a:rPr>
              <a:t>b)</a:t>
            </a:r>
            <a:r>
              <a:rPr lang="hu-HU" altLang="hu-HU" sz="2400" b="1" dirty="0" smtClean="0">
                <a:solidFill>
                  <a:srgbClr val="336600"/>
                </a:solidFill>
                <a:latin typeface="Tahoma" pitchFamily="34" charset="0"/>
                <a:cs typeface="Tahoma" pitchFamily="34" charset="0"/>
              </a:rPr>
              <a:t> vagyonkezelői szerződés</a:t>
            </a:r>
          </a:p>
          <a:p>
            <a:pPr marL="609600" indent="-609600" eaLnBrk="1" hangingPunct="1">
              <a:lnSpc>
                <a:spcPct val="90000"/>
              </a:lnSpc>
              <a:buFontTx/>
              <a:buNone/>
              <a:defRPr/>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11. §/.</a:t>
            </a:r>
            <a:r>
              <a:rPr lang="hu-HU" altLang="hu-HU" sz="2400" b="1" dirty="0" smtClean="0">
                <a:solidFill>
                  <a:srgbClr val="33660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idx="4294967295"/>
          </p:nvPr>
        </p:nvSpPr>
        <p:spPr>
          <a:xfrm>
            <a:off x="457200" y="188640"/>
            <a:ext cx="8229600" cy="1152129"/>
          </a:xfrm>
        </p:spPr>
        <p:txBody>
          <a:bodyPr/>
          <a:lstStyle/>
          <a:p>
            <a:pPr eaLnBrk="1" hangingPunct="1"/>
            <a:r>
              <a:rPr lang="hu-HU" altLang="hu-HU" sz="3300" b="1" dirty="0" smtClean="0">
                <a:solidFill>
                  <a:srgbClr val="336600"/>
                </a:solidFill>
                <a:latin typeface="Tahoma" pitchFamily="34" charset="0"/>
                <a:cs typeface="Tahoma" pitchFamily="34" charset="0"/>
              </a:rPr>
              <a:t>A vadászati jog gyakorlása, </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hasznosítása, haszonbérlete</a:t>
            </a:r>
          </a:p>
        </p:txBody>
      </p:sp>
      <p:sp>
        <p:nvSpPr>
          <p:cNvPr id="462851" name="Rectangle 3"/>
          <p:cNvSpPr>
            <a:spLocks noGrp="1" noChangeArrowheads="1"/>
          </p:cNvSpPr>
          <p:nvPr>
            <p:ph type="body" idx="4294967295"/>
          </p:nvPr>
        </p:nvSpPr>
        <p:spPr>
          <a:xfrm>
            <a:off x="468313" y="1557338"/>
            <a:ext cx="8229600" cy="4895850"/>
          </a:xfrm>
        </p:spPr>
        <p:txBody>
          <a:bodyPr/>
          <a:lstStyle/>
          <a:p>
            <a:pPr eaLnBrk="1" hangingPunct="1">
              <a:lnSpc>
                <a:spcPct val="90000"/>
              </a:lnSpc>
              <a:buFontTx/>
              <a:buNone/>
            </a:pPr>
            <a:r>
              <a:rPr lang="hu-HU" altLang="hu-HU" sz="2400" b="1" u="sng" smtClean="0">
                <a:solidFill>
                  <a:srgbClr val="336600"/>
                </a:solidFill>
                <a:latin typeface="Tahoma" pitchFamily="34" charset="0"/>
                <a:cs typeface="Tahoma" pitchFamily="34" charset="0"/>
              </a:rPr>
              <a:t>Társult vadászati jog</a:t>
            </a:r>
            <a:r>
              <a:rPr lang="hu-HU" altLang="hu-HU" sz="2400" b="1" smtClean="0">
                <a:solidFill>
                  <a:srgbClr val="336600"/>
                </a:solidFill>
                <a:latin typeface="Tahoma" pitchFamily="34" charset="0"/>
                <a:cs typeface="Tahoma" pitchFamily="34" charset="0"/>
              </a:rPr>
              <a:t> esetén </a:t>
            </a:r>
            <a:r>
              <a:rPr lang="hu-HU" altLang="hu-HU" sz="2400" smtClean="0">
                <a:latin typeface="Tahoma" pitchFamily="34" charset="0"/>
                <a:cs typeface="Tahoma" pitchFamily="34" charset="0"/>
              </a:rPr>
              <a:t>a tulajdonosi közösség </a:t>
            </a:r>
          </a:p>
          <a:p>
            <a:pPr eaLnBrk="1" hangingPunct="1">
              <a:lnSpc>
                <a:spcPct val="90000"/>
              </a:lnSpc>
              <a:buFontTx/>
              <a:buNone/>
            </a:pPr>
            <a:r>
              <a:rPr lang="hu-HU" altLang="hu-HU" sz="2400" smtClean="0">
                <a:latin typeface="Tahoma" pitchFamily="34" charset="0"/>
                <a:cs typeface="Tahoma" pitchFamily="34" charset="0"/>
              </a:rPr>
              <a:t>gyűlésén megjelent földtulajdonosok</a:t>
            </a:r>
            <a:r>
              <a:rPr lang="hu-HU" altLang="hu-HU" sz="2400" b="1" smtClean="0">
                <a:latin typeface="Tahoma" pitchFamily="34" charset="0"/>
                <a:cs typeface="Tahoma" pitchFamily="34" charset="0"/>
              </a:rPr>
              <a:t> </a:t>
            </a:r>
            <a:r>
              <a:rPr lang="hu-HU" altLang="hu-HU" sz="2400" u="sng" smtClean="0">
                <a:latin typeface="Tahoma" pitchFamily="34" charset="0"/>
                <a:cs typeface="Tahoma" pitchFamily="34" charset="0"/>
              </a:rPr>
              <a:t>a tulajdonukban álló </a:t>
            </a:r>
          </a:p>
          <a:p>
            <a:pPr eaLnBrk="1" hangingPunct="1">
              <a:lnSpc>
                <a:spcPct val="90000"/>
              </a:lnSpc>
              <a:buFontTx/>
              <a:buNone/>
            </a:pPr>
            <a:r>
              <a:rPr lang="hu-HU" altLang="hu-HU" sz="2400" u="sng" smtClean="0">
                <a:latin typeface="Tahoma" pitchFamily="34" charset="0"/>
                <a:cs typeface="Tahoma" pitchFamily="34" charset="0"/>
              </a:rPr>
              <a:t>földterület (meder) aránya szerint számított </a:t>
            </a:r>
          </a:p>
          <a:p>
            <a:pPr eaLnBrk="1" hangingPunct="1">
              <a:lnSpc>
                <a:spcPct val="90000"/>
              </a:lnSpc>
              <a:buFontTx/>
              <a:buNone/>
            </a:pPr>
            <a:r>
              <a:rPr lang="hu-HU" altLang="hu-HU" sz="2400" u="sng" smtClean="0">
                <a:latin typeface="Tahoma" pitchFamily="34" charset="0"/>
                <a:cs typeface="Tahoma" pitchFamily="34" charset="0"/>
              </a:rPr>
              <a:t>szavazattöbbséggel</a:t>
            </a:r>
            <a:r>
              <a:rPr lang="hu-HU" altLang="hu-HU" sz="2400" b="1" smtClean="0">
                <a:latin typeface="Tahoma" pitchFamily="34" charset="0"/>
                <a:cs typeface="Tahoma" pitchFamily="34" charset="0"/>
              </a:rPr>
              <a:t> </a:t>
            </a:r>
            <a:r>
              <a:rPr lang="hu-HU" altLang="hu-HU" sz="2400" smtClean="0">
                <a:latin typeface="Tahoma" pitchFamily="34" charset="0"/>
                <a:cs typeface="Tahoma" pitchFamily="34" charset="0"/>
              </a:rPr>
              <a:t>határoznak a vadászati jog </a:t>
            </a:r>
          </a:p>
          <a:p>
            <a:pPr eaLnBrk="1" hangingPunct="1">
              <a:lnSpc>
                <a:spcPct val="90000"/>
              </a:lnSpc>
              <a:buFontTx/>
              <a:buNone/>
            </a:pPr>
            <a:r>
              <a:rPr lang="hu-HU" altLang="hu-HU" sz="2400" smtClean="0">
                <a:latin typeface="Tahoma" pitchFamily="34" charset="0"/>
                <a:cs typeface="Tahoma" pitchFamily="34" charset="0"/>
              </a:rPr>
              <a:t>gyakorlásának, illetőleg hasznosításának módjáról, </a:t>
            </a:r>
          </a:p>
          <a:p>
            <a:pPr eaLnBrk="1" hangingPunct="1">
              <a:lnSpc>
                <a:spcPct val="90000"/>
              </a:lnSpc>
              <a:buFontTx/>
              <a:buNone/>
            </a:pPr>
            <a:r>
              <a:rPr lang="hu-HU" altLang="hu-HU" sz="2400" smtClean="0">
                <a:latin typeface="Tahoma" pitchFamily="34" charset="0"/>
                <a:cs typeface="Tahoma" pitchFamily="34" charset="0"/>
              </a:rPr>
              <a:t>feltételeiről, és</a:t>
            </a:r>
            <a:r>
              <a:rPr lang="hu-HU" altLang="hu-HU" sz="2400" b="1" smtClean="0">
                <a:solidFill>
                  <a:srgbClr val="336600"/>
                </a:solidFill>
                <a:latin typeface="Tahoma" pitchFamily="34" charset="0"/>
                <a:cs typeface="Tahoma" pitchFamily="34" charset="0"/>
              </a:rPr>
              <a:t> </a:t>
            </a:r>
            <a:r>
              <a:rPr lang="hu-HU" altLang="hu-HU" sz="2400" b="1" u="sng" smtClean="0">
                <a:solidFill>
                  <a:srgbClr val="336600"/>
                </a:solidFill>
                <a:latin typeface="Tahoma" pitchFamily="34" charset="0"/>
                <a:cs typeface="Tahoma" pitchFamily="34" charset="0"/>
              </a:rPr>
              <a:t>képviselőt</a:t>
            </a:r>
            <a:r>
              <a:rPr lang="hu-HU" altLang="hu-HU" sz="2400" b="1" smtClean="0">
                <a:solidFill>
                  <a:srgbClr val="336600"/>
                </a:solidFill>
                <a:latin typeface="Tahoma" pitchFamily="34" charset="0"/>
                <a:cs typeface="Tahoma" pitchFamily="34" charset="0"/>
              </a:rPr>
              <a:t> </a:t>
            </a:r>
            <a:r>
              <a:rPr lang="hu-HU" altLang="hu-HU" sz="2400" smtClean="0">
                <a:latin typeface="Tahoma" pitchFamily="34" charset="0"/>
                <a:cs typeface="Tahoma" pitchFamily="34" charset="0"/>
              </a:rPr>
              <a:t>választanak.</a:t>
            </a:r>
            <a:r>
              <a:rPr lang="hu-HU" altLang="hu-HU" sz="2400" b="1" u="sng" smtClean="0">
                <a:solidFill>
                  <a:srgbClr val="336600"/>
                </a:solidFill>
                <a:latin typeface="Tahoma" pitchFamily="34" charset="0"/>
                <a:cs typeface="Tahoma" pitchFamily="34" charset="0"/>
              </a:rPr>
              <a:t> </a:t>
            </a:r>
          </a:p>
          <a:p>
            <a:pPr eaLnBrk="1" hangingPunct="1">
              <a:lnSpc>
                <a:spcPct val="90000"/>
              </a:lnSpc>
              <a:buFontTx/>
              <a:buNone/>
            </a:pPr>
            <a:endParaRPr lang="hu-HU" altLang="hu-HU" sz="2400" smtClean="0">
              <a:latin typeface="Tahoma" pitchFamily="34" charset="0"/>
              <a:cs typeface="Tahoma" pitchFamily="34" charset="0"/>
            </a:endParaRPr>
          </a:p>
          <a:p>
            <a:pPr eaLnBrk="1" hangingPunct="1">
              <a:lnSpc>
                <a:spcPct val="90000"/>
              </a:lnSpc>
              <a:buFontTx/>
              <a:buNone/>
            </a:pPr>
            <a:r>
              <a:rPr lang="hu-HU" altLang="hu-HU" sz="2400" smtClean="0">
                <a:latin typeface="Tahoma" pitchFamily="34" charset="0"/>
                <a:cs typeface="Tahoma" pitchFamily="34" charset="0"/>
              </a:rPr>
              <a:t>Társult vadászati jog esetén </a:t>
            </a:r>
            <a:r>
              <a:rPr lang="hu-HU" altLang="hu-HU" sz="2400" b="1" smtClean="0">
                <a:solidFill>
                  <a:srgbClr val="336600"/>
                </a:solidFill>
                <a:latin typeface="Tahoma" pitchFamily="34" charset="0"/>
                <a:cs typeface="Tahoma" pitchFamily="34" charset="0"/>
              </a:rPr>
              <a:t>a vadászati jogot kizárólag </a:t>
            </a:r>
          </a:p>
          <a:p>
            <a:pPr eaLnBrk="1" hangingPunct="1">
              <a:lnSpc>
                <a:spcPct val="90000"/>
              </a:lnSpc>
              <a:buFontTx/>
              <a:buNone/>
            </a:pPr>
            <a:r>
              <a:rPr lang="hu-HU" altLang="hu-HU" sz="2400" b="1" smtClean="0">
                <a:solidFill>
                  <a:srgbClr val="336600"/>
                </a:solidFill>
                <a:latin typeface="Tahoma" pitchFamily="34" charset="0"/>
                <a:cs typeface="Tahoma" pitchFamily="34" charset="0"/>
              </a:rPr>
              <a:t>hasznosítani lehet haszonbérlet útján </a:t>
            </a:r>
          </a:p>
          <a:p>
            <a:pPr eaLnBrk="1" hangingPunct="1">
              <a:lnSpc>
                <a:spcPct val="90000"/>
              </a:lnSpc>
              <a:buFontTx/>
              <a:buNone/>
            </a:pPr>
            <a:r>
              <a:rPr lang="hu-HU" altLang="hu-HU" sz="2400" b="1" smtClean="0">
                <a:solidFill>
                  <a:srgbClr val="336600"/>
                </a:solidFill>
                <a:latin typeface="Tahoma" pitchFamily="34" charset="0"/>
                <a:cs typeface="Tahoma" pitchFamily="34" charset="0"/>
              </a:rPr>
              <a:t>(haszonbérbe adás).</a:t>
            </a:r>
            <a:endParaRPr lang="hu-HU" altLang="hu-HU" sz="2400" smtClean="0">
              <a:latin typeface="Tahoma" pitchFamily="34" charset="0"/>
              <a:cs typeface="Tahoma" pitchFamily="34" charset="0"/>
            </a:endParaRPr>
          </a:p>
          <a:p>
            <a:pPr eaLnBrk="1" hangingPunct="1">
              <a:lnSpc>
                <a:spcPct val="90000"/>
              </a:lnSpc>
              <a:buFontTx/>
              <a:buNone/>
            </a:pPr>
            <a:r>
              <a:rPr lang="hu-HU" altLang="hu-HU" sz="2400" smtClean="0">
                <a:latin typeface="Tahoma" pitchFamily="34" charset="0"/>
                <a:cs typeface="Tahoma" pitchFamily="34" charset="0"/>
              </a:rPr>
              <a:t>/Vtv. 12 -13. §/</a:t>
            </a:r>
          </a:p>
          <a:p>
            <a:pPr eaLnBrk="1" hangingPunct="1">
              <a:lnSpc>
                <a:spcPct val="90000"/>
              </a:lnSpc>
              <a:buFontTx/>
              <a:buNone/>
            </a:pPr>
            <a:endParaRPr lang="hu-HU" altLang="hu-HU" sz="2400" smtClean="0"/>
          </a:p>
          <a:p>
            <a:pPr eaLnBrk="1" hangingPunct="1">
              <a:lnSpc>
                <a:spcPct val="90000"/>
              </a:lnSpc>
              <a:buFontTx/>
              <a:buNone/>
            </a:pPr>
            <a:endParaRPr lang="hu-HU" altLang="hu-HU" sz="140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hu-HU" altLang="hu-HU" sz="3500" b="1" smtClean="0">
                <a:solidFill>
                  <a:srgbClr val="33CC33"/>
                </a:solidFill>
                <a:latin typeface="Tahoma" pitchFamily="34" charset="0"/>
                <a:cs typeface="Tahoma" pitchFamily="34" charset="0"/>
              </a:rPr>
              <a:t>VÉDETT TERMÉSZETI ÉRTÉK</a:t>
            </a:r>
          </a:p>
        </p:txBody>
      </p:sp>
      <p:sp>
        <p:nvSpPr>
          <p:cNvPr id="151555" name="Rectangle 3"/>
          <p:cNvSpPr>
            <a:spLocks noGrp="1" noChangeArrowheads="1"/>
          </p:cNvSpPr>
          <p:nvPr>
            <p:ph type="body" idx="1"/>
          </p:nvPr>
        </p:nvSpPr>
        <p:spPr/>
        <p:txBody>
          <a:bodyPr/>
          <a:lstStyle/>
          <a:p>
            <a:pPr eaLnBrk="1" hangingPunct="1">
              <a:lnSpc>
                <a:spcPct val="90000"/>
              </a:lnSpc>
              <a:buFontTx/>
              <a:buNone/>
            </a:pPr>
            <a:r>
              <a:rPr lang="hu-HU" altLang="hu-HU" sz="3000" b="1" u="sng" smtClean="0">
                <a:solidFill>
                  <a:srgbClr val="33CC33"/>
                </a:solidFill>
                <a:latin typeface="Tahoma" pitchFamily="34" charset="0"/>
                <a:cs typeface="Tahoma" pitchFamily="34" charset="0"/>
              </a:rPr>
              <a:t>Védett természeti érték</a:t>
            </a:r>
            <a:r>
              <a:rPr lang="hu-HU" altLang="hu-HU" sz="3000" smtClean="0">
                <a:solidFill>
                  <a:srgbClr val="33CC33"/>
                </a:solidFill>
                <a:latin typeface="Tahoma" pitchFamily="34" charset="0"/>
                <a:cs typeface="Tahoma" pitchFamily="34" charset="0"/>
              </a:rPr>
              <a:t> </a:t>
            </a:r>
            <a:r>
              <a:rPr lang="hu-HU" altLang="hu-HU" sz="3000" smtClean="0">
                <a:latin typeface="Tahoma" pitchFamily="34" charset="0"/>
                <a:cs typeface="Tahoma" pitchFamily="34" charset="0"/>
              </a:rPr>
              <a:t>(Tvt. 4. § e) pont):</a:t>
            </a:r>
          </a:p>
          <a:p>
            <a:pPr eaLnBrk="1" hangingPunct="1">
              <a:lnSpc>
                <a:spcPct val="90000"/>
              </a:lnSpc>
              <a:buFontTx/>
              <a:buNone/>
            </a:pPr>
            <a:r>
              <a:rPr lang="hu-HU" altLang="hu-HU" sz="2800" smtClean="0">
                <a:latin typeface="Tahoma" pitchFamily="34" charset="0"/>
                <a:cs typeface="Tahoma" pitchFamily="34" charset="0"/>
              </a:rPr>
              <a:t>	e törvény vagy más jogszabály által védetté, fokozottan védetté nyilvánított – kiemelt természetvédelmi oltalomban részesülő – </a:t>
            </a:r>
            <a:r>
              <a:rPr lang="hu-HU" altLang="hu-HU" sz="2800" u="sng" smtClean="0">
                <a:latin typeface="Tahoma" pitchFamily="34" charset="0"/>
                <a:cs typeface="Tahoma" pitchFamily="34" charset="0"/>
              </a:rPr>
              <a:t>élő szervezet egyede,</a:t>
            </a:r>
            <a:r>
              <a:rPr lang="hu-HU" altLang="hu-HU" sz="2800" smtClean="0">
                <a:latin typeface="Tahoma" pitchFamily="34" charset="0"/>
                <a:cs typeface="Tahoma" pitchFamily="34" charset="0"/>
              </a:rPr>
              <a:t> fejlődési alakja ⃰, szakasza ⃰, annak származéka ⃰, illetőleg az élő szervezetek életközösségei, továbbá barlang, ásvány, ásványtársulás, ősmaradvány.   </a:t>
            </a:r>
          </a:p>
          <a:p>
            <a:pPr eaLnBrk="1" hangingPunct="1">
              <a:lnSpc>
                <a:spcPct val="90000"/>
              </a:lnSpc>
              <a:buFontTx/>
              <a:buNone/>
            </a:pPr>
            <a:r>
              <a:rPr lang="hu-HU" altLang="hu-HU" sz="1800" smtClean="0">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	⃰</a:t>
            </a:r>
            <a:r>
              <a:rPr lang="hu-HU" altLang="hu-HU" sz="1800" smtClean="0">
                <a:latin typeface="Tahoma" pitchFamily="34" charset="0"/>
                <a:cs typeface="Tahoma" pitchFamily="34" charset="0"/>
              </a:rPr>
              <a:t> </a:t>
            </a:r>
            <a:r>
              <a:rPr lang="hu-HU" altLang="hu-HU" sz="2000" smtClean="0">
                <a:latin typeface="Tahoma" pitchFamily="34" charset="0"/>
                <a:cs typeface="Tahoma" pitchFamily="34" charset="0"/>
              </a:rPr>
              <a:t>a miniszter a kiemelt oltalmat feloldhatja, ha annak fenntartását természetvédelmi szempontok nem indokolják </a:t>
            </a:r>
            <a:r>
              <a:rPr lang="en-US" altLang="hu-HU" sz="2000" smtClean="0">
                <a:latin typeface="Tahoma" pitchFamily="34" charset="0"/>
                <a:cs typeface="Tahoma" pitchFamily="34" charset="0"/>
              </a:rPr>
              <a:t>[</a:t>
            </a:r>
            <a:r>
              <a:rPr lang="hu-HU" altLang="hu-HU" sz="2000" smtClean="0">
                <a:latin typeface="Tahoma" pitchFamily="34" charset="0"/>
                <a:cs typeface="Tahoma" pitchFamily="34" charset="0"/>
              </a:rPr>
              <a:t>Tvt. 24. § (2) bek.</a:t>
            </a:r>
            <a:r>
              <a:rPr lang="en-US" altLang="hu-HU" sz="2000" smtClean="0">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457200" y="116632"/>
            <a:ext cx="8229600" cy="1080343"/>
          </a:xfrm>
        </p:spPr>
        <p:txBody>
          <a:bodyPr/>
          <a:lstStyle/>
          <a:p>
            <a:pPr eaLnBrk="1" hangingPunct="1"/>
            <a:r>
              <a:rPr lang="hu-HU" altLang="hu-HU" sz="3300" b="1" dirty="0" smtClean="0">
                <a:solidFill>
                  <a:srgbClr val="336600"/>
                </a:solidFill>
                <a:latin typeface="Tahoma" pitchFamily="34" charset="0"/>
                <a:cs typeface="Tahoma" pitchFamily="34" charset="0"/>
              </a:rPr>
              <a:t>A vadászati jog gyakorlása, </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hasznosítása, haszonbérlete</a:t>
            </a:r>
          </a:p>
        </p:txBody>
      </p:sp>
      <p:sp>
        <p:nvSpPr>
          <p:cNvPr id="463875" name="Rectangle 3"/>
          <p:cNvSpPr>
            <a:spLocks noGrp="1" noChangeArrowheads="1"/>
          </p:cNvSpPr>
          <p:nvPr>
            <p:ph type="body" idx="1"/>
          </p:nvPr>
        </p:nvSpPr>
        <p:spPr>
          <a:xfrm>
            <a:off x="395288" y="1268413"/>
            <a:ext cx="8424862" cy="5473700"/>
          </a:xfrm>
        </p:spPr>
        <p:txBody>
          <a:bodyPr/>
          <a:lstStyle/>
          <a:p>
            <a:pPr marL="609600" indent="-609600" eaLnBrk="1" hangingPunct="1">
              <a:lnSpc>
                <a:spcPct val="80000"/>
              </a:lnSpc>
              <a:buFontTx/>
              <a:buNone/>
            </a:pPr>
            <a:r>
              <a:rPr lang="hu-HU" altLang="hu-HU" sz="2100" b="1" u="sng" smtClean="0">
                <a:solidFill>
                  <a:srgbClr val="336600"/>
                </a:solidFill>
                <a:latin typeface="Tahoma" pitchFamily="34" charset="0"/>
                <a:cs typeface="Tahoma" pitchFamily="34" charset="0"/>
              </a:rPr>
              <a:t>A vadászati jog haszonbérletére</a:t>
            </a:r>
            <a:r>
              <a:rPr lang="hu-HU" altLang="hu-HU" sz="2100" smtClean="0">
                <a:latin typeface="Tahoma" pitchFamily="34" charset="0"/>
                <a:cs typeface="Tahoma" pitchFamily="34" charset="0"/>
              </a:rPr>
              <a:t> a Ptk. szabályait kell </a:t>
            </a:r>
          </a:p>
          <a:p>
            <a:pPr marL="609600" indent="-609600" eaLnBrk="1" hangingPunct="1">
              <a:lnSpc>
                <a:spcPct val="80000"/>
              </a:lnSpc>
              <a:buFontTx/>
              <a:buNone/>
            </a:pPr>
            <a:r>
              <a:rPr lang="hu-HU" altLang="hu-HU" sz="2100" smtClean="0">
                <a:latin typeface="Tahoma" pitchFamily="34" charset="0"/>
                <a:cs typeface="Tahoma" pitchFamily="34" charset="0"/>
              </a:rPr>
              <a:t>alkalmazni a Vtv-ben foglalt eltérésekkel /Vtv. 15. §/. </a:t>
            </a:r>
          </a:p>
          <a:p>
            <a:pPr marL="609600" indent="-609600" eaLnBrk="1" hangingPunct="1">
              <a:lnSpc>
                <a:spcPct val="80000"/>
              </a:lnSpc>
              <a:buFontTx/>
              <a:buNone/>
            </a:pPr>
            <a:r>
              <a:rPr lang="hu-HU" altLang="hu-HU" sz="2100" smtClean="0">
                <a:latin typeface="Tahoma" pitchFamily="34" charset="0"/>
                <a:cs typeface="Tahoma" pitchFamily="34" charset="0"/>
              </a:rPr>
              <a:t>A haszonbérlet feltételeit és a haszonbérleti szerződés tartalmát </a:t>
            </a:r>
          </a:p>
          <a:p>
            <a:pPr marL="609600" indent="-609600" eaLnBrk="1" hangingPunct="1">
              <a:lnSpc>
                <a:spcPct val="80000"/>
              </a:lnSpc>
              <a:buFontTx/>
              <a:buNone/>
            </a:pPr>
            <a:r>
              <a:rPr lang="hu-HU" altLang="hu-HU" sz="2100" smtClean="0">
                <a:latin typeface="Tahoma" pitchFamily="34" charset="0"/>
                <a:cs typeface="Tahoma" pitchFamily="34" charset="0"/>
              </a:rPr>
              <a:t>a Vtv. 16 – 18. §-ai szabályozzák.</a:t>
            </a:r>
          </a:p>
          <a:p>
            <a:pPr marL="609600" indent="-609600" eaLnBrk="1" hangingPunct="1">
              <a:lnSpc>
                <a:spcPct val="80000"/>
              </a:lnSpc>
              <a:buFontTx/>
              <a:buNone/>
            </a:pPr>
            <a:r>
              <a:rPr lang="hu-HU" altLang="hu-HU" sz="2100" b="1" u="sng" smtClean="0">
                <a:solidFill>
                  <a:srgbClr val="336600"/>
                </a:solidFill>
                <a:latin typeface="Tahoma" pitchFamily="34" charset="0"/>
                <a:cs typeface="Tahoma" pitchFamily="34" charset="0"/>
              </a:rPr>
              <a:t>A vadászati jog haszonbérlője lehet:</a:t>
            </a:r>
          </a:p>
          <a:p>
            <a:pPr marL="609600" indent="-609600" eaLnBrk="1" hangingPunct="1">
              <a:lnSpc>
                <a:spcPct val="80000"/>
              </a:lnSpc>
              <a:buFontTx/>
              <a:buNone/>
            </a:pPr>
            <a:r>
              <a:rPr lang="hu-HU" altLang="hu-HU" sz="2100" b="1" i="1" smtClean="0">
                <a:solidFill>
                  <a:srgbClr val="336600"/>
                </a:solidFill>
                <a:latin typeface="Tahoma" pitchFamily="34" charset="0"/>
                <a:cs typeface="Tahoma" pitchFamily="34" charset="0"/>
              </a:rPr>
              <a:t>a)</a:t>
            </a:r>
            <a:r>
              <a:rPr lang="hu-HU" altLang="hu-HU" sz="2100" b="1" smtClean="0">
                <a:solidFill>
                  <a:srgbClr val="336600"/>
                </a:solidFill>
                <a:latin typeface="Tahoma" pitchFamily="34" charset="0"/>
                <a:cs typeface="Tahoma" pitchFamily="34" charset="0"/>
              </a:rPr>
              <a:t> vadásztársaság </a:t>
            </a:r>
            <a:r>
              <a:rPr lang="hu-HU" altLang="hu-HU" sz="2100" smtClean="0">
                <a:latin typeface="Tahoma" pitchFamily="34" charset="0"/>
                <a:cs typeface="Tahoma" pitchFamily="34" charset="0"/>
              </a:rPr>
              <a:t>(vadászjeggyel rendelkező tagokból álló</a:t>
            </a:r>
          </a:p>
          <a:p>
            <a:pPr marL="609600" indent="-609600" eaLnBrk="1" hangingPunct="1">
              <a:lnSpc>
                <a:spcPct val="80000"/>
              </a:lnSpc>
              <a:buFontTx/>
              <a:buNone/>
            </a:pPr>
            <a:r>
              <a:rPr lang="hu-HU" altLang="hu-HU" sz="2100" smtClean="0">
                <a:latin typeface="Tahoma" pitchFamily="34" charset="0"/>
                <a:cs typeface="Tahoma" pitchFamily="34" charset="0"/>
              </a:rPr>
              <a:t>egyesület)</a:t>
            </a:r>
            <a:r>
              <a:rPr lang="hu-HU" altLang="hu-HU" sz="2100" b="1" smtClean="0">
                <a:latin typeface="Tahoma" pitchFamily="34" charset="0"/>
                <a:cs typeface="Tahoma" pitchFamily="34" charset="0"/>
              </a:rPr>
              <a:t>, </a:t>
            </a:r>
            <a:r>
              <a:rPr lang="hu-HU" altLang="hu-HU" sz="2100" b="1" i="1" smtClean="0">
                <a:solidFill>
                  <a:srgbClr val="336600"/>
                </a:solidFill>
                <a:latin typeface="Tahoma" pitchFamily="34" charset="0"/>
                <a:cs typeface="Tahoma" pitchFamily="34" charset="0"/>
              </a:rPr>
              <a:t>b)</a:t>
            </a:r>
            <a:r>
              <a:rPr lang="hu-HU" altLang="hu-HU" sz="2100" b="1" smtClean="0">
                <a:solidFill>
                  <a:srgbClr val="336600"/>
                </a:solidFill>
                <a:latin typeface="Tahoma" pitchFamily="34" charset="0"/>
                <a:cs typeface="Tahoma" pitchFamily="34" charset="0"/>
              </a:rPr>
              <a:t> vadásztársaságok érdekképviseleti szerve,</a:t>
            </a:r>
          </a:p>
          <a:p>
            <a:pPr marL="609600" indent="-609600" eaLnBrk="1" hangingPunct="1">
              <a:lnSpc>
                <a:spcPct val="80000"/>
              </a:lnSpc>
              <a:buFontTx/>
              <a:buNone/>
            </a:pPr>
            <a:r>
              <a:rPr lang="hu-HU" altLang="hu-HU" sz="2100" b="1" i="1" smtClean="0">
                <a:solidFill>
                  <a:srgbClr val="336600"/>
                </a:solidFill>
                <a:latin typeface="Tahoma" pitchFamily="34" charset="0"/>
                <a:cs typeface="Tahoma" pitchFamily="34" charset="0"/>
              </a:rPr>
              <a:t>c)</a:t>
            </a:r>
            <a:r>
              <a:rPr lang="hu-HU" altLang="hu-HU" sz="2100" smtClean="0">
                <a:latin typeface="Tahoma" pitchFamily="34" charset="0"/>
                <a:cs typeface="Tahoma" pitchFamily="34" charset="0"/>
              </a:rPr>
              <a:t> </a:t>
            </a:r>
            <a:r>
              <a:rPr lang="hu-HU" altLang="hu-HU" sz="2100" b="1" smtClean="0">
                <a:solidFill>
                  <a:srgbClr val="336600"/>
                </a:solidFill>
                <a:latin typeface="Tahoma" pitchFamily="34" charset="0"/>
                <a:cs typeface="Tahoma" pitchFamily="34" charset="0"/>
              </a:rPr>
              <a:t>mg-i, eg-i ágazatba sorolt GT, szövetkezet, erdőbirtokos-</a:t>
            </a:r>
          </a:p>
          <a:p>
            <a:pPr marL="609600" indent="-609600" eaLnBrk="1" hangingPunct="1">
              <a:lnSpc>
                <a:spcPct val="80000"/>
              </a:lnSpc>
              <a:buFontTx/>
              <a:buNone/>
            </a:pPr>
            <a:r>
              <a:rPr lang="hu-HU" altLang="hu-HU" sz="2100" b="1" smtClean="0">
                <a:solidFill>
                  <a:srgbClr val="336600"/>
                </a:solidFill>
                <a:latin typeface="Tahoma" pitchFamily="34" charset="0"/>
                <a:cs typeface="Tahoma" pitchFamily="34" charset="0"/>
              </a:rPr>
              <a:t>sági társulat,</a:t>
            </a:r>
            <a:r>
              <a:rPr lang="hu-HU" altLang="hu-HU" sz="2100" b="1" smtClean="0">
                <a:latin typeface="Tahoma" pitchFamily="34" charset="0"/>
                <a:cs typeface="Tahoma" pitchFamily="34" charset="0"/>
              </a:rPr>
              <a:t> </a:t>
            </a:r>
            <a:r>
              <a:rPr lang="hu-HU" altLang="hu-HU" sz="2100" smtClean="0">
                <a:latin typeface="Tahoma" pitchFamily="34" charset="0"/>
                <a:cs typeface="Tahoma" pitchFamily="34" charset="0"/>
              </a:rPr>
              <a:t>ha a vadászterület min. 25 %-át mg-i, eg-i, vagy </a:t>
            </a:r>
          </a:p>
          <a:p>
            <a:pPr marL="609600" indent="-609600" eaLnBrk="1" hangingPunct="1">
              <a:lnSpc>
                <a:spcPct val="80000"/>
              </a:lnSpc>
              <a:buFontTx/>
              <a:buNone/>
            </a:pPr>
            <a:r>
              <a:rPr lang="hu-HU" altLang="hu-HU" sz="2100" smtClean="0">
                <a:latin typeface="Tahoma" pitchFamily="34" charset="0"/>
                <a:cs typeface="Tahoma" pitchFamily="34" charset="0"/>
              </a:rPr>
              <a:t>természetvédelemmel összefüggő gazdasági tevékenység céljából </a:t>
            </a:r>
          </a:p>
          <a:p>
            <a:pPr marL="609600" indent="-609600" eaLnBrk="1" hangingPunct="1">
              <a:lnSpc>
                <a:spcPct val="80000"/>
              </a:lnSpc>
              <a:buFontTx/>
              <a:buNone/>
            </a:pPr>
            <a:r>
              <a:rPr lang="hu-HU" altLang="hu-HU" sz="2100" smtClean="0">
                <a:latin typeface="Tahoma" pitchFamily="34" charset="0"/>
                <a:cs typeface="Tahoma" pitchFamily="34" charset="0"/>
              </a:rPr>
              <a:t>használja </a:t>
            </a:r>
            <a:r>
              <a:rPr lang="hu-HU" altLang="hu-HU" sz="2100" smtClean="0">
                <a:solidFill>
                  <a:srgbClr val="000000"/>
                </a:solidFill>
                <a:latin typeface="Tahoma" pitchFamily="34" charset="0"/>
                <a:cs typeface="Tahoma" pitchFamily="34" charset="0"/>
              </a:rPr>
              <a:t>/Vtv. 16. § (1) - (2)/.</a:t>
            </a:r>
            <a:endParaRPr lang="hu-HU" altLang="hu-HU" sz="2100" smtClean="0">
              <a:latin typeface="Tahoma" pitchFamily="34" charset="0"/>
              <a:cs typeface="Tahoma" pitchFamily="34" charset="0"/>
            </a:endParaRPr>
          </a:p>
          <a:p>
            <a:pPr marL="609600" indent="-609600" eaLnBrk="1" hangingPunct="1">
              <a:lnSpc>
                <a:spcPct val="80000"/>
              </a:lnSpc>
              <a:buFontTx/>
              <a:buNone/>
            </a:pPr>
            <a:r>
              <a:rPr lang="hu-HU" altLang="hu-HU" sz="2100" smtClean="0">
                <a:latin typeface="Tahoma" pitchFamily="34" charset="0"/>
                <a:cs typeface="Tahoma" pitchFamily="34" charset="0"/>
              </a:rPr>
              <a:t>Ismételt haszonbérbeadásnál a haszonbérlőt előhaszonbérleti jog </a:t>
            </a:r>
          </a:p>
          <a:p>
            <a:pPr marL="609600" indent="-609600" eaLnBrk="1" hangingPunct="1">
              <a:lnSpc>
                <a:spcPct val="80000"/>
              </a:lnSpc>
              <a:buFontTx/>
              <a:buNone/>
            </a:pPr>
            <a:r>
              <a:rPr lang="hu-HU" altLang="hu-HU" sz="2100" smtClean="0">
                <a:latin typeface="Tahoma" pitchFamily="34" charset="0"/>
                <a:cs typeface="Tahoma" pitchFamily="34" charset="0"/>
              </a:rPr>
              <a:t>illeti meg (lásd Ptk. elővásárlási jog).</a:t>
            </a:r>
          </a:p>
          <a:p>
            <a:pPr marL="609600" indent="-609600" eaLnBrk="1" hangingPunct="1">
              <a:lnSpc>
                <a:spcPct val="80000"/>
              </a:lnSpc>
              <a:buFontTx/>
              <a:buNone/>
            </a:pPr>
            <a:r>
              <a:rPr lang="hu-HU" altLang="hu-HU" sz="2100" smtClean="0">
                <a:latin typeface="Tahoma" pitchFamily="34" charset="0"/>
                <a:cs typeface="Tahoma" pitchFamily="34" charset="0"/>
              </a:rPr>
              <a:t>A vadászati jog haszonbérletére kötött szerződést </a:t>
            </a:r>
            <a:r>
              <a:rPr lang="hu-HU" altLang="hu-HU" sz="2100" u="sng" smtClean="0">
                <a:latin typeface="Tahoma" pitchFamily="34" charset="0"/>
                <a:cs typeface="Tahoma" pitchFamily="34" charset="0"/>
              </a:rPr>
              <a:t>a vadászati </a:t>
            </a:r>
          </a:p>
          <a:p>
            <a:pPr marL="609600" indent="-609600" eaLnBrk="1" hangingPunct="1">
              <a:lnSpc>
                <a:spcPct val="80000"/>
              </a:lnSpc>
              <a:buFontTx/>
              <a:buNone/>
            </a:pPr>
            <a:r>
              <a:rPr lang="hu-HU" altLang="hu-HU" sz="2100" u="sng" smtClean="0">
                <a:latin typeface="Tahoma" pitchFamily="34" charset="0"/>
                <a:cs typeface="Tahoma" pitchFamily="34" charset="0"/>
              </a:rPr>
              <a:t>hatóság hagyja jóvá</a:t>
            </a:r>
            <a:r>
              <a:rPr lang="hu-HU" altLang="hu-HU" sz="2100" smtClean="0">
                <a:latin typeface="Tahoma" pitchFamily="34" charset="0"/>
                <a:cs typeface="Tahoma" pitchFamily="34" charset="0"/>
              </a:rPr>
              <a:t> (= haszonbérlő vadászatra jogosultként</a:t>
            </a:r>
          </a:p>
          <a:p>
            <a:pPr marL="609600" indent="-609600" eaLnBrk="1" hangingPunct="1">
              <a:lnSpc>
                <a:spcPct val="80000"/>
              </a:lnSpc>
              <a:buFontTx/>
              <a:buNone/>
            </a:pPr>
            <a:r>
              <a:rPr lang="hu-HU" altLang="hu-HU" sz="2100" smtClean="0">
                <a:latin typeface="Tahoma" pitchFamily="34" charset="0"/>
                <a:cs typeface="Tahoma" pitchFamily="34" charset="0"/>
              </a:rPr>
              <a:t>történő nyilvántartásba vétele) /Vtv. 18. §/. </a:t>
            </a:r>
          </a:p>
          <a:p>
            <a:pPr marL="609600" indent="-609600" eaLnBrk="1" hangingPunct="1">
              <a:lnSpc>
                <a:spcPct val="80000"/>
              </a:lnSpc>
              <a:buFontTx/>
              <a:buNone/>
            </a:pPr>
            <a:endParaRPr lang="hu-HU" altLang="hu-HU" sz="2300" smtClean="0"/>
          </a:p>
          <a:p>
            <a:pPr marL="609600" indent="-609600" eaLnBrk="1" hangingPunct="1">
              <a:lnSpc>
                <a:spcPct val="80000"/>
              </a:lnSpc>
              <a:buFontTx/>
              <a:buNone/>
            </a:pPr>
            <a:endParaRPr lang="hu-HU" altLang="hu-HU" sz="1600" smtClean="0"/>
          </a:p>
          <a:p>
            <a:pPr marL="609600" indent="-609600" eaLnBrk="1" hangingPunct="1">
              <a:lnSpc>
                <a:spcPct val="80000"/>
              </a:lnSpc>
              <a:buFontTx/>
              <a:buNone/>
            </a:pPr>
            <a:endParaRPr lang="hu-HU" altLang="hu-HU" sz="1600" smtClean="0"/>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a:xfrm>
            <a:off x="457200" y="116632"/>
            <a:ext cx="8229600" cy="1152128"/>
          </a:xfrm>
        </p:spPr>
        <p:txBody>
          <a:bodyPr/>
          <a:lstStyle/>
          <a:p>
            <a:pPr eaLnBrk="1" hangingPunct="1"/>
            <a:r>
              <a:rPr lang="hu-HU" altLang="hu-HU" sz="3300" b="1" dirty="0" smtClean="0">
                <a:solidFill>
                  <a:srgbClr val="336600"/>
                </a:solidFill>
                <a:latin typeface="Tahoma" pitchFamily="34" charset="0"/>
                <a:cs typeface="Tahoma" pitchFamily="34" charset="0"/>
              </a:rPr>
              <a:t>A vadászterület határának és rendeltetésének megállapítása</a:t>
            </a:r>
          </a:p>
        </p:txBody>
      </p:sp>
      <p:sp>
        <p:nvSpPr>
          <p:cNvPr id="464899" name="Rectangle 3"/>
          <p:cNvSpPr>
            <a:spLocks noGrp="1" noChangeArrowheads="1"/>
          </p:cNvSpPr>
          <p:nvPr>
            <p:ph type="body" idx="1"/>
          </p:nvPr>
        </p:nvSpPr>
        <p:spPr>
          <a:xfrm>
            <a:off x="395288" y="1557338"/>
            <a:ext cx="8353425" cy="4895850"/>
          </a:xfrm>
        </p:spPr>
        <p:txBody>
          <a:bodyPr/>
          <a:lstStyle/>
          <a:p>
            <a:pPr eaLnBrk="1" hangingPunct="1">
              <a:lnSpc>
                <a:spcPct val="90000"/>
              </a:lnSpc>
              <a:buFontTx/>
              <a:buNone/>
            </a:pPr>
            <a:r>
              <a:rPr lang="hu-HU" altLang="hu-HU" sz="2300" b="1" u="sng" smtClean="0">
                <a:solidFill>
                  <a:srgbClr val="336600"/>
                </a:solidFill>
                <a:latin typeface="Tahoma" pitchFamily="34" charset="0"/>
                <a:cs typeface="Tahoma" pitchFamily="34" charset="0"/>
              </a:rPr>
              <a:t>A vadászterület határát</a:t>
            </a:r>
            <a:r>
              <a:rPr lang="hu-HU" altLang="hu-HU" sz="2300" smtClean="0">
                <a:latin typeface="Tahoma" pitchFamily="34" charset="0"/>
                <a:cs typeface="Tahoma" pitchFamily="34" charset="0"/>
              </a:rPr>
              <a:t> a vadászati hatóság határozatban </a:t>
            </a:r>
          </a:p>
          <a:p>
            <a:pPr eaLnBrk="1" hangingPunct="1">
              <a:lnSpc>
                <a:spcPct val="90000"/>
              </a:lnSpc>
              <a:buFontTx/>
              <a:buNone/>
            </a:pPr>
            <a:r>
              <a:rPr lang="hu-HU" altLang="hu-HU" sz="2300" smtClean="0">
                <a:latin typeface="Tahoma" pitchFamily="34" charset="0"/>
                <a:cs typeface="Tahoma" pitchFamily="34" charset="0"/>
              </a:rPr>
              <a:t>állapítja meg a Vtv. 19. §-ban foglaltakra (sok szempontra!) </a:t>
            </a:r>
          </a:p>
          <a:p>
            <a:pPr eaLnBrk="1" hangingPunct="1">
              <a:lnSpc>
                <a:spcPct val="90000"/>
              </a:lnSpc>
              <a:buFontTx/>
              <a:buNone/>
            </a:pPr>
            <a:r>
              <a:rPr lang="hu-HU" altLang="hu-HU" sz="2300" smtClean="0">
                <a:latin typeface="Tahoma" pitchFamily="34" charset="0"/>
                <a:cs typeface="Tahoma" pitchFamily="34" charset="0"/>
              </a:rPr>
              <a:t>figyelemmel (pl.: a 3.000 ha feletti védett természeti területek </a:t>
            </a:r>
          </a:p>
          <a:p>
            <a:pPr eaLnBrk="1" hangingPunct="1">
              <a:lnSpc>
                <a:spcPct val="90000"/>
              </a:lnSpc>
              <a:buFontTx/>
              <a:buNone/>
            </a:pPr>
            <a:r>
              <a:rPr lang="hu-HU" altLang="hu-HU" sz="2300" smtClean="0">
                <a:latin typeface="Tahoma" pitchFamily="34" charset="0"/>
                <a:cs typeface="Tahoma" pitchFamily="34" charset="0"/>
              </a:rPr>
              <a:t>lehetőleg önálló vadászterületet képezzenek, a 3.000 ha </a:t>
            </a:r>
          </a:p>
          <a:p>
            <a:pPr eaLnBrk="1" hangingPunct="1">
              <a:lnSpc>
                <a:spcPct val="90000"/>
              </a:lnSpc>
              <a:buFontTx/>
              <a:buNone/>
            </a:pPr>
            <a:r>
              <a:rPr lang="hu-HU" altLang="hu-HU" sz="2300" smtClean="0">
                <a:latin typeface="Tahoma" pitchFamily="34" charset="0"/>
                <a:cs typeface="Tahoma" pitchFamily="34" charset="0"/>
              </a:rPr>
              <a:t>alattiak lehetőleg egy vadászterületre essenek). </a:t>
            </a:r>
          </a:p>
          <a:p>
            <a:pPr eaLnBrk="1" hangingPunct="1">
              <a:lnSpc>
                <a:spcPct val="90000"/>
              </a:lnSpc>
              <a:buFontTx/>
              <a:buNone/>
            </a:pPr>
            <a:endParaRPr lang="hu-HU" altLang="hu-HU" sz="1200" smtClean="0">
              <a:latin typeface="Tahoma" pitchFamily="34" charset="0"/>
              <a:cs typeface="Tahoma" pitchFamily="34" charset="0"/>
            </a:endParaRPr>
          </a:p>
          <a:p>
            <a:pPr eaLnBrk="1" hangingPunct="1">
              <a:lnSpc>
                <a:spcPct val="90000"/>
              </a:lnSpc>
              <a:buFontTx/>
              <a:buNone/>
            </a:pPr>
            <a:r>
              <a:rPr lang="hu-HU" altLang="hu-HU" sz="2300" smtClean="0">
                <a:latin typeface="Tahoma" pitchFamily="34" charset="0"/>
                <a:cs typeface="Tahoma" pitchFamily="34" charset="0"/>
              </a:rPr>
              <a:t>A vadászati hatóság </a:t>
            </a:r>
            <a:r>
              <a:rPr lang="hu-HU" altLang="hu-HU" sz="2300" b="1" smtClean="0">
                <a:solidFill>
                  <a:srgbClr val="336600"/>
                </a:solidFill>
                <a:latin typeface="Tahoma" pitchFamily="34" charset="0"/>
                <a:cs typeface="Tahoma" pitchFamily="34" charset="0"/>
              </a:rPr>
              <a:t>a vadászterület legkisebb </a:t>
            </a:r>
          </a:p>
          <a:p>
            <a:pPr eaLnBrk="1" hangingPunct="1">
              <a:lnSpc>
                <a:spcPct val="90000"/>
              </a:lnSpc>
              <a:buFontTx/>
              <a:buNone/>
            </a:pPr>
            <a:r>
              <a:rPr lang="hu-HU" altLang="hu-HU" sz="2300" b="1" smtClean="0">
                <a:solidFill>
                  <a:srgbClr val="336600"/>
                </a:solidFill>
                <a:latin typeface="Tahoma" pitchFamily="34" charset="0"/>
                <a:cs typeface="Tahoma" pitchFamily="34" charset="0"/>
              </a:rPr>
              <a:t>kiterjedésétől</a:t>
            </a:r>
            <a:r>
              <a:rPr lang="hu-HU" altLang="hu-HU" sz="2300" smtClean="0">
                <a:latin typeface="Tahoma" pitchFamily="34" charset="0"/>
                <a:cs typeface="Tahoma" pitchFamily="34" charset="0"/>
              </a:rPr>
              <a:t> (3.000 ha) </a:t>
            </a:r>
            <a:r>
              <a:rPr lang="hu-HU" altLang="hu-HU" sz="2300" u="sng" smtClean="0">
                <a:latin typeface="Tahoma" pitchFamily="34" charset="0"/>
                <a:cs typeface="Tahoma" pitchFamily="34" charset="0"/>
              </a:rPr>
              <a:t>max. 500 ha-ral</a:t>
            </a:r>
            <a:r>
              <a:rPr lang="hu-HU" altLang="hu-HU" sz="2300" smtClean="0">
                <a:latin typeface="Tahoma" pitchFamily="34" charset="0"/>
                <a:cs typeface="Tahoma" pitchFamily="34" charset="0"/>
              </a:rPr>
              <a:t>, </a:t>
            </a:r>
          </a:p>
          <a:p>
            <a:pPr eaLnBrk="1" hangingPunct="1">
              <a:lnSpc>
                <a:spcPct val="90000"/>
              </a:lnSpc>
              <a:buFontTx/>
              <a:buNone/>
            </a:pPr>
            <a:r>
              <a:rPr lang="hu-HU" altLang="hu-HU" sz="2300" u="sng" smtClean="0">
                <a:latin typeface="Tahoma" pitchFamily="34" charset="0"/>
                <a:cs typeface="Tahoma" pitchFamily="34" charset="0"/>
              </a:rPr>
              <a:t>különleges rendeltetésű vadászterület esetén korlátozás nélkül </a:t>
            </a:r>
          </a:p>
          <a:p>
            <a:pPr eaLnBrk="1" hangingPunct="1">
              <a:lnSpc>
                <a:spcPct val="90000"/>
              </a:lnSpc>
              <a:buFontTx/>
              <a:buNone/>
            </a:pPr>
            <a:r>
              <a:rPr lang="hu-HU" altLang="hu-HU" sz="2300" u="sng" smtClean="0">
                <a:latin typeface="Tahoma" pitchFamily="34" charset="0"/>
                <a:cs typeface="Tahoma" pitchFamily="34" charset="0"/>
              </a:rPr>
              <a:t>eltérhet</a:t>
            </a:r>
            <a:r>
              <a:rPr lang="hu-HU" altLang="hu-HU" sz="2300" smtClean="0">
                <a:latin typeface="Tahoma" pitchFamily="34" charset="0"/>
                <a:cs typeface="Tahoma" pitchFamily="34" charset="0"/>
              </a:rPr>
              <a:t> /Vtv. 19. § (3) - (4)/. </a:t>
            </a:r>
          </a:p>
          <a:p>
            <a:pPr eaLnBrk="1" hangingPunct="1">
              <a:lnSpc>
                <a:spcPct val="90000"/>
              </a:lnSpc>
              <a:buFontTx/>
              <a:buNone/>
            </a:pPr>
            <a:r>
              <a:rPr lang="hu-HU" altLang="hu-HU" sz="2300" smtClean="0">
                <a:latin typeface="Tahoma" pitchFamily="34" charset="0"/>
                <a:cs typeface="Tahoma" pitchFamily="34" charset="0"/>
              </a:rPr>
              <a:t>A vadászterület határának megállapítása </a:t>
            </a:r>
            <a:r>
              <a:rPr lang="hu-HU" altLang="hu-HU" sz="2300" u="sng" smtClean="0">
                <a:latin typeface="Tahoma" pitchFamily="34" charset="0"/>
                <a:cs typeface="Tahoma" pitchFamily="34" charset="0"/>
              </a:rPr>
              <a:t>a  vadgazdálkodási </a:t>
            </a:r>
          </a:p>
          <a:p>
            <a:pPr eaLnBrk="1" hangingPunct="1">
              <a:lnSpc>
                <a:spcPct val="90000"/>
              </a:lnSpc>
              <a:buFontTx/>
              <a:buNone/>
            </a:pPr>
            <a:r>
              <a:rPr lang="hu-HU" altLang="hu-HU" sz="2300" u="sng" smtClean="0">
                <a:latin typeface="Tahoma" pitchFamily="34" charset="0"/>
                <a:cs typeface="Tahoma" pitchFamily="34" charset="0"/>
              </a:rPr>
              <a:t>üzemterv időtartamára szól</a:t>
            </a:r>
            <a:r>
              <a:rPr lang="hu-HU" altLang="hu-HU" sz="2300" smtClean="0">
                <a:latin typeface="Tahoma" pitchFamily="34" charset="0"/>
                <a:cs typeface="Tahoma" pitchFamily="34" charset="0"/>
              </a:rPr>
              <a:t> /Vtv. 20. § (1)/.</a:t>
            </a:r>
          </a:p>
          <a:p>
            <a:pPr eaLnBrk="1" hangingPunct="1">
              <a:lnSpc>
                <a:spcPct val="90000"/>
              </a:lnSpc>
              <a:buFontTx/>
              <a:buNone/>
            </a:pPr>
            <a:endParaRPr lang="hu-HU" altLang="hu-HU" sz="2300" smtClean="0"/>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457200" y="115888"/>
            <a:ext cx="8229600" cy="1152525"/>
          </a:xfrm>
        </p:spPr>
        <p:txBody>
          <a:bodyPr/>
          <a:lstStyle/>
          <a:p>
            <a:pPr eaLnBrk="1" hangingPunct="1"/>
            <a:r>
              <a:rPr lang="hu-HU" altLang="hu-HU" sz="3300" b="1" dirty="0" smtClean="0">
                <a:solidFill>
                  <a:srgbClr val="336600"/>
                </a:solidFill>
                <a:latin typeface="Tahoma" pitchFamily="34" charset="0"/>
                <a:cs typeface="Tahoma" pitchFamily="34" charset="0"/>
              </a:rPr>
              <a:t>A vadászterület rendeltetésének megállapítása és nyilvántartása</a:t>
            </a:r>
          </a:p>
        </p:txBody>
      </p:sp>
      <p:sp>
        <p:nvSpPr>
          <p:cNvPr id="465923" name="Rectangle 3"/>
          <p:cNvSpPr>
            <a:spLocks noGrp="1" noChangeArrowheads="1"/>
          </p:cNvSpPr>
          <p:nvPr>
            <p:ph type="body" idx="1"/>
          </p:nvPr>
        </p:nvSpPr>
        <p:spPr>
          <a:xfrm>
            <a:off x="395288" y="1340769"/>
            <a:ext cx="8424862" cy="5328592"/>
          </a:xfrm>
        </p:spPr>
        <p:txBody>
          <a:bodyPr/>
          <a:lstStyle/>
          <a:p>
            <a:pPr marL="609600" indent="-609600" eaLnBrk="1" hangingPunct="1">
              <a:buFontTx/>
              <a:buNone/>
            </a:pPr>
            <a:r>
              <a:rPr lang="hu-HU" altLang="hu-HU" sz="2400" b="1" u="sng" dirty="0" smtClean="0">
                <a:solidFill>
                  <a:srgbClr val="336600"/>
                </a:solidFill>
                <a:latin typeface="Tahoma" pitchFamily="34" charset="0"/>
                <a:cs typeface="Tahoma" pitchFamily="34" charset="0"/>
              </a:rPr>
              <a:t>A vadászterület rendeltetése</a:t>
            </a: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lehet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21. §/</a:t>
            </a:r>
            <a:r>
              <a:rPr lang="hu-HU" altLang="hu-HU" sz="2400" b="1" dirty="0" smtClean="0">
                <a:latin typeface="Tahoma" pitchFamily="34" charset="0"/>
                <a:cs typeface="Tahoma" pitchFamily="34" charset="0"/>
              </a:rPr>
              <a:t>:</a:t>
            </a:r>
          </a:p>
          <a:p>
            <a:pPr marL="609600" indent="-609600" eaLnBrk="1" hangingPunct="1">
              <a:buFontTx/>
              <a:buNone/>
            </a:pPr>
            <a:r>
              <a:rPr lang="hu-HU" altLang="hu-HU" sz="2400" b="1" i="1" dirty="0" smtClean="0">
                <a:solidFill>
                  <a:srgbClr val="336600"/>
                </a:solidFill>
                <a:latin typeface="Tahoma" pitchFamily="34" charset="0"/>
                <a:cs typeface="Tahoma" pitchFamily="34" charset="0"/>
              </a:rPr>
              <a:t>a)</a:t>
            </a:r>
            <a:r>
              <a:rPr lang="hu-HU" altLang="hu-HU" sz="2400" b="1" dirty="0" smtClean="0">
                <a:solidFill>
                  <a:srgbClr val="336600"/>
                </a:solidFill>
                <a:latin typeface="Tahoma" pitchFamily="34" charset="0"/>
                <a:cs typeface="Tahoma" pitchFamily="34" charset="0"/>
              </a:rPr>
              <a:t> vadgazdálkodási rendeltetés,</a:t>
            </a:r>
          </a:p>
          <a:p>
            <a:pPr marL="609600" indent="-609600" eaLnBrk="1" hangingPunct="1">
              <a:buFontTx/>
              <a:buNone/>
            </a:pPr>
            <a:r>
              <a:rPr lang="hu-HU" altLang="hu-HU" sz="2400" b="1" i="1" dirty="0" smtClean="0">
                <a:solidFill>
                  <a:srgbClr val="336600"/>
                </a:solidFill>
                <a:latin typeface="Tahoma" pitchFamily="34" charset="0"/>
                <a:cs typeface="Tahoma" pitchFamily="34" charset="0"/>
              </a:rPr>
              <a:t>b)</a:t>
            </a:r>
            <a:r>
              <a:rPr lang="hu-HU" altLang="hu-HU" sz="2400" b="1" dirty="0" smtClean="0">
                <a:solidFill>
                  <a:srgbClr val="336600"/>
                </a:solidFill>
                <a:latin typeface="Tahoma" pitchFamily="34" charset="0"/>
                <a:cs typeface="Tahoma" pitchFamily="34" charset="0"/>
              </a:rPr>
              <a:t> különleges rendeltetés,</a:t>
            </a:r>
          </a:p>
          <a:p>
            <a:pPr marL="609600" indent="-609600" eaLnBrk="1" hangingPunct="1">
              <a:buFontTx/>
              <a:buNone/>
            </a:pPr>
            <a:r>
              <a:rPr lang="hu-HU" altLang="hu-HU" sz="2400" b="1" dirty="0" smtClean="0">
                <a:latin typeface="Tahoma" pitchFamily="34" charset="0"/>
                <a:cs typeface="Tahoma" pitchFamily="34" charset="0"/>
              </a:rPr>
              <a:t>	</a:t>
            </a:r>
            <a:r>
              <a:rPr lang="hu-HU" altLang="hu-HU" sz="2400" b="1" dirty="0" smtClean="0">
                <a:solidFill>
                  <a:srgbClr val="336600"/>
                </a:solidFill>
                <a:latin typeface="Tahoma" pitchFamily="34" charset="0"/>
                <a:cs typeface="Tahoma" pitchFamily="34" charset="0"/>
              </a:rPr>
              <a:t>- génállomány megőrzési céllal</a:t>
            </a:r>
          </a:p>
          <a:p>
            <a:pPr marL="609600" indent="-609600" eaLnBrk="1" hangingPunct="1">
              <a:buFontTx/>
              <a:buNone/>
            </a:pPr>
            <a:r>
              <a:rPr lang="hu-HU" altLang="hu-HU" sz="2400" b="1" dirty="0" smtClean="0">
                <a:solidFill>
                  <a:srgbClr val="336600"/>
                </a:solidFill>
                <a:latin typeface="Tahoma" pitchFamily="34" charset="0"/>
                <a:cs typeface="Tahoma" pitchFamily="34" charset="0"/>
              </a:rPr>
              <a:t>	- természetvédelmi érdekből.</a:t>
            </a:r>
          </a:p>
          <a:p>
            <a:pPr marL="609600" indent="-609600" eaLnBrk="1" hangingPunct="1">
              <a:buFontTx/>
              <a:buNone/>
            </a:pPr>
            <a:r>
              <a:rPr lang="hu-HU" altLang="hu-HU" sz="2400" dirty="0" smtClean="0">
                <a:latin typeface="Tahoma" pitchFamily="34" charset="0"/>
                <a:cs typeface="Tahoma" pitchFamily="34" charset="0"/>
              </a:rPr>
              <a:t>A vadászterület különleges rendeltetését a jogosult </a:t>
            </a:r>
          </a:p>
          <a:p>
            <a:pPr marL="609600" indent="-609600" eaLnBrk="1" hangingPunct="1">
              <a:buFontTx/>
              <a:buNone/>
            </a:pPr>
            <a:r>
              <a:rPr lang="hu-HU" altLang="hu-HU" sz="2400" dirty="0" smtClean="0">
                <a:latin typeface="Tahoma" pitchFamily="34" charset="0"/>
                <a:cs typeface="Tahoma" pitchFamily="34" charset="0"/>
              </a:rPr>
              <a:t>kérelmére a miniszter határozatban állapítja meg. </a:t>
            </a:r>
          </a:p>
          <a:p>
            <a:pPr marL="609600" indent="-609600" eaLnBrk="1" hangingPunct="1">
              <a:buFontTx/>
              <a:buNone/>
            </a:pPr>
            <a:r>
              <a:rPr lang="hu-HU" altLang="hu-HU" sz="2400" dirty="0" smtClean="0">
                <a:latin typeface="Tahoma" pitchFamily="34" charset="0"/>
                <a:cs typeface="Tahoma" pitchFamily="34" charset="0"/>
              </a:rPr>
              <a:t>A különleges rendeltetés közérdekből történő </a:t>
            </a:r>
          </a:p>
          <a:p>
            <a:pPr marL="609600" indent="-609600" eaLnBrk="1" hangingPunct="1">
              <a:buFontTx/>
              <a:buNone/>
            </a:pPr>
            <a:r>
              <a:rPr lang="hu-HU" altLang="hu-HU" sz="2400" dirty="0" smtClean="0">
                <a:latin typeface="Tahoma" pitchFamily="34" charset="0"/>
                <a:cs typeface="Tahoma" pitchFamily="34" charset="0"/>
              </a:rPr>
              <a:t>megállapítását a vadászati hatóság kezdeményezheti a </a:t>
            </a:r>
          </a:p>
          <a:p>
            <a:pPr marL="609600" indent="-609600" eaLnBrk="1" hangingPunct="1">
              <a:buFontTx/>
              <a:buNone/>
            </a:pPr>
            <a:r>
              <a:rPr lang="hu-HU" altLang="hu-HU" sz="2400" dirty="0" smtClean="0">
                <a:latin typeface="Tahoma" pitchFamily="34" charset="0"/>
                <a:cs typeface="Tahoma" pitchFamily="34" charset="0"/>
              </a:rPr>
              <a:t>vadászatra jogosulttal való előzetes egyeztetés után.</a:t>
            </a:r>
          </a:p>
          <a:p>
            <a:pPr marL="609600" indent="-609600" eaLnBrk="1" hangingPunct="1">
              <a:buFontTx/>
              <a:buNone/>
            </a:pPr>
            <a:r>
              <a:rPr lang="hu-HU" altLang="hu-HU" sz="2400" dirty="0" smtClean="0">
                <a:latin typeface="Tahoma" pitchFamily="34" charset="0"/>
                <a:cs typeface="Tahoma" pitchFamily="34" charset="0"/>
              </a:rPr>
              <a:t>A vadászati hatóság </a:t>
            </a:r>
            <a:r>
              <a:rPr lang="hu-HU" altLang="hu-HU" sz="2400" b="1" dirty="0" smtClean="0">
                <a:latin typeface="Tahoma" pitchFamily="34" charset="0"/>
                <a:cs typeface="Tahoma" pitchFamily="34" charset="0"/>
              </a:rPr>
              <a:t>a vadászterületekről nyilvántartást </a:t>
            </a:r>
          </a:p>
          <a:p>
            <a:pPr marL="609600" indent="-609600" eaLnBrk="1" hangingPunct="1">
              <a:buFontTx/>
              <a:buNone/>
            </a:pPr>
            <a:r>
              <a:rPr lang="hu-HU" altLang="hu-HU" sz="2400" b="1" dirty="0" smtClean="0">
                <a:latin typeface="Tahoma" pitchFamily="34" charset="0"/>
                <a:cs typeface="Tahoma" pitchFamily="34" charset="0"/>
              </a:rPr>
              <a:t>vezet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26. §/.</a:t>
            </a:r>
          </a:p>
          <a:p>
            <a:pPr marL="609600" indent="-609600" eaLnBrk="1" hangingPunct="1">
              <a:buFontTx/>
              <a:buNone/>
            </a:pPr>
            <a:endParaRPr lang="hu-HU" altLang="hu-HU" sz="2400" dirty="0" smtClean="0"/>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457200" y="115888"/>
            <a:ext cx="8229600" cy="1225550"/>
          </a:xfrm>
        </p:spPr>
        <p:txBody>
          <a:bodyPr/>
          <a:lstStyle/>
          <a:p>
            <a:pPr algn="l" eaLnBrk="1" hangingPunct="1"/>
            <a:r>
              <a:rPr lang="hu-HU" altLang="hu-HU" sz="3300" b="1" smtClean="0">
                <a:solidFill>
                  <a:srgbClr val="000000"/>
                </a:solidFill>
                <a:latin typeface="Tahoma" pitchFamily="34" charset="0"/>
                <a:cs typeface="Tahoma" pitchFamily="34" charset="0"/>
              </a:rPr>
              <a:t>I/A. Fejezet </a:t>
            </a:r>
            <a:br>
              <a:rPr lang="hu-HU" altLang="hu-HU" sz="3300" b="1" smtClean="0">
                <a:solidFill>
                  <a:srgbClr val="000000"/>
                </a:solidFill>
                <a:latin typeface="Tahoma" pitchFamily="34" charset="0"/>
                <a:cs typeface="Tahoma" pitchFamily="34" charset="0"/>
              </a:rPr>
            </a:br>
            <a:r>
              <a:rPr lang="hu-HU" altLang="hu-HU" sz="3500" b="1" smtClean="0">
                <a:solidFill>
                  <a:srgbClr val="336600"/>
                </a:solidFill>
                <a:latin typeface="Tahoma" pitchFamily="34" charset="0"/>
                <a:cs typeface="Tahoma" pitchFamily="34" charset="0"/>
              </a:rPr>
              <a:t>Zárttéri vadtartás</a:t>
            </a:r>
          </a:p>
        </p:txBody>
      </p:sp>
      <p:sp>
        <p:nvSpPr>
          <p:cNvPr id="466947" name="Rectangle 3"/>
          <p:cNvSpPr>
            <a:spLocks noGrp="1" noChangeArrowheads="1"/>
          </p:cNvSpPr>
          <p:nvPr>
            <p:ph type="body" idx="1"/>
          </p:nvPr>
        </p:nvSpPr>
        <p:spPr>
          <a:xfrm>
            <a:off x="323850" y="1412875"/>
            <a:ext cx="8496300" cy="5329238"/>
          </a:xfrm>
        </p:spPr>
        <p:txBody>
          <a:bodyPr/>
          <a:lstStyle/>
          <a:p>
            <a:pPr eaLnBrk="1" hangingPunct="1">
              <a:lnSpc>
                <a:spcPct val="80000"/>
              </a:lnSpc>
              <a:buFontTx/>
              <a:buNone/>
            </a:pPr>
            <a:r>
              <a:rPr lang="hu-HU" altLang="hu-HU" sz="2300" u="sng" smtClean="0">
                <a:latin typeface="Tahoma" pitchFamily="34" charset="0"/>
                <a:cs typeface="Tahoma" pitchFamily="34" charset="0"/>
              </a:rPr>
              <a:t>Zárttéri vadtartás</a:t>
            </a:r>
            <a:r>
              <a:rPr lang="hu-HU" altLang="hu-HU" sz="2300" smtClean="0">
                <a:latin typeface="Tahoma" pitchFamily="34" charset="0"/>
                <a:cs typeface="Tahoma" pitchFamily="34" charset="0"/>
              </a:rPr>
              <a:t> a vadászati hatóság engedélyével folytatható </a:t>
            </a:r>
          </a:p>
          <a:p>
            <a:pPr eaLnBrk="1" hangingPunct="1">
              <a:lnSpc>
                <a:spcPct val="80000"/>
              </a:lnSpc>
              <a:buFontTx/>
              <a:buNone/>
            </a:pPr>
            <a:r>
              <a:rPr lang="hu-HU" altLang="hu-HU" sz="2300" smtClean="0">
                <a:latin typeface="Tahoma" pitchFamily="34" charset="0"/>
                <a:cs typeface="Tahoma" pitchFamily="34" charset="0"/>
              </a:rPr>
              <a:t>vadászati, kutatási, oktatási, bemutatási, élelmiszer-termelési </a:t>
            </a:r>
          </a:p>
          <a:p>
            <a:pPr eaLnBrk="1" hangingPunct="1">
              <a:lnSpc>
                <a:spcPct val="80000"/>
              </a:lnSpc>
              <a:buFontTx/>
              <a:buNone/>
            </a:pPr>
            <a:r>
              <a:rPr lang="hu-HU" altLang="hu-HU" sz="2300" smtClean="0">
                <a:latin typeface="Tahoma" pitchFamily="34" charset="0"/>
                <a:cs typeface="Tahoma" pitchFamily="34" charset="0"/>
              </a:rPr>
              <a:t>céllal, zárt térben elzárva, a vad szabad mozgását kerítéssel </a:t>
            </a:r>
          </a:p>
          <a:p>
            <a:pPr eaLnBrk="1" hangingPunct="1">
              <a:lnSpc>
                <a:spcPct val="80000"/>
              </a:lnSpc>
              <a:buFontTx/>
              <a:buNone/>
            </a:pPr>
            <a:r>
              <a:rPr lang="hu-HU" altLang="hu-HU" sz="2300" smtClean="0">
                <a:latin typeface="Tahoma" pitchFamily="34" charset="0"/>
                <a:cs typeface="Tahoma" pitchFamily="34" charset="0"/>
              </a:rPr>
              <a:t>vagy egyéb módon korlátozottan. Biztosítani kell, hogy az elzárt </a:t>
            </a:r>
          </a:p>
          <a:p>
            <a:pPr eaLnBrk="1" hangingPunct="1">
              <a:lnSpc>
                <a:spcPct val="80000"/>
              </a:lnSpc>
              <a:buFontTx/>
              <a:buNone/>
            </a:pPr>
            <a:r>
              <a:rPr lang="hu-HU" altLang="hu-HU" sz="2300" smtClean="0">
                <a:latin typeface="Tahoma" pitchFamily="34" charset="0"/>
                <a:cs typeface="Tahoma" pitchFamily="34" charset="0"/>
              </a:rPr>
              <a:t>területről a vad ne juthasson ki, ill. oda kintről ne jusson be.</a:t>
            </a:r>
          </a:p>
          <a:p>
            <a:pPr eaLnBrk="1" hangingPunct="1">
              <a:lnSpc>
                <a:spcPct val="80000"/>
              </a:lnSpc>
              <a:buFontTx/>
              <a:buNone/>
            </a:pPr>
            <a:r>
              <a:rPr lang="hu-HU" altLang="hu-HU" sz="2300" u="sng" smtClean="0">
                <a:latin typeface="Tahoma" pitchFamily="34" charset="0"/>
                <a:cs typeface="Tahoma" pitchFamily="34" charset="0"/>
              </a:rPr>
              <a:t>Zárttéri nagyvadtartás</a:t>
            </a:r>
            <a:r>
              <a:rPr lang="hu-HU" altLang="hu-HU" sz="2300" smtClean="0">
                <a:latin typeface="Tahoma" pitchFamily="34" charset="0"/>
                <a:cs typeface="Tahoma" pitchFamily="34" charset="0"/>
              </a:rPr>
              <a:t> </a:t>
            </a:r>
            <a:r>
              <a:rPr lang="hu-HU" altLang="hu-HU" sz="2300" smtClean="0">
                <a:solidFill>
                  <a:srgbClr val="336600"/>
                </a:solidFill>
                <a:latin typeface="Tahoma" pitchFamily="34" charset="0"/>
                <a:cs typeface="Tahoma" pitchFamily="34" charset="0"/>
              </a:rPr>
              <a:t>(gímszarvas, dámszarvas, őz, muflon, </a:t>
            </a:r>
          </a:p>
          <a:p>
            <a:pPr eaLnBrk="1" hangingPunct="1">
              <a:lnSpc>
                <a:spcPct val="80000"/>
              </a:lnSpc>
              <a:buFontTx/>
              <a:buNone/>
            </a:pPr>
            <a:r>
              <a:rPr lang="hu-HU" altLang="hu-HU" sz="2300" smtClean="0">
                <a:solidFill>
                  <a:srgbClr val="336600"/>
                </a:solidFill>
                <a:latin typeface="Tahoma" pitchFamily="34" charset="0"/>
                <a:cs typeface="Tahoma" pitchFamily="34" charset="0"/>
              </a:rPr>
              <a:t>vaddisznó) </a:t>
            </a:r>
            <a:r>
              <a:rPr lang="hu-HU" altLang="hu-HU" sz="2300" smtClean="0">
                <a:solidFill>
                  <a:srgbClr val="000000"/>
                </a:solidFill>
                <a:latin typeface="Tahoma" pitchFamily="34" charset="0"/>
                <a:cs typeface="Tahoma" pitchFamily="34" charset="0"/>
              </a:rPr>
              <a:t>létesítményei:</a:t>
            </a:r>
            <a:r>
              <a:rPr lang="hu-HU" altLang="hu-HU" sz="2300" b="1" smtClean="0">
                <a:solidFill>
                  <a:srgbClr val="336600"/>
                </a:solidFill>
                <a:latin typeface="Tahoma" pitchFamily="34" charset="0"/>
                <a:cs typeface="Tahoma" pitchFamily="34" charset="0"/>
              </a:rPr>
              <a:t> </a:t>
            </a:r>
          </a:p>
          <a:p>
            <a:pPr eaLnBrk="1" hangingPunct="1">
              <a:lnSpc>
                <a:spcPct val="80000"/>
              </a:lnSpc>
              <a:buFontTx/>
              <a:buNone/>
            </a:pPr>
            <a:r>
              <a:rPr lang="hu-HU" altLang="hu-HU" sz="2300" b="1" smtClean="0">
                <a:solidFill>
                  <a:srgbClr val="336600"/>
                </a:solidFill>
                <a:latin typeface="Tahoma" pitchFamily="34" charset="0"/>
                <a:cs typeface="Tahoma" pitchFamily="34" charset="0"/>
              </a:rPr>
              <a:t>- vadaskert, </a:t>
            </a:r>
          </a:p>
          <a:p>
            <a:pPr eaLnBrk="1" hangingPunct="1">
              <a:lnSpc>
                <a:spcPct val="80000"/>
              </a:lnSpc>
              <a:buFontTx/>
              <a:buNone/>
            </a:pPr>
            <a:r>
              <a:rPr lang="hu-HU" altLang="hu-HU" sz="2300" b="1" smtClean="0">
                <a:solidFill>
                  <a:srgbClr val="336600"/>
                </a:solidFill>
                <a:latin typeface="Tahoma" pitchFamily="34" charset="0"/>
                <a:cs typeface="Tahoma" pitchFamily="34" charset="0"/>
              </a:rPr>
              <a:t>- vadaspark, </a:t>
            </a:r>
          </a:p>
          <a:p>
            <a:pPr eaLnBrk="1" hangingPunct="1">
              <a:lnSpc>
                <a:spcPct val="80000"/>
              </a:lnSpc>
              <a:buFontTx/>
              <a:buNone/>
            </a:pPr>
            <a:r>
              <a:rPr lang="hu-HU" altLang="hu-HU" sz="2300" b="1" smtClean="0">
                <a:solidFill>
                  <a:srgbClr val="336600"/>
                </a:solidFill>
                <a:latin typeface="Tahoma" pitchFamily="34" charset="0"/>
                <a:cs typeface="Tahoma" pitchFamily="34" charset="0"/>
              </a:rPr>
              <a:t>- vadfarm.</a:t>
            </a:r>
            <a:endParaRPr lang="hu-HU" altLang="hu-HU" sz="2300" smtClean="0">
              <a:solidFill>
                <a:srgbClr val="336600"/>
              </a:solidFill>
              <a:latin typeface="Tahoma" pitchFamily="34" charset="0"/>
              <a:cs typeface="Tahoma" pitchFamily="34" charset="0"/>
            </a:endParaRPr>
          </a:p>
          <a:p>
            <a:pPr eaLnBrk="1" hangingPunct="1">
              <a:lnSpc>
                <a:spcPct val="80000"/>
              </a:lnSpc>
              <a:buFontTx/>
              <a:buNone/>
            </a:pPr>
            <a:r>
              <a:rPr lang="hu-HU" altLang="hu-HU" sz="2300" u="sng" smtClean="0">
                <a:solidFill>
                  <a:srgbClr val="000000"/>
                </a:solidFill>
                <a:latin typeface="Tahoma" pitchFamily="34" charset="0"/>
                <a:cs typeface="Tahoma" pitchFamily="34" charset="0"/>
              </a:rPr>
              <a:t>Zárttéri apróvadtartás</a:t>
            </a:r>
            <a:r>
              <a:rPr lang="hu-HU" altLang="hu-HU" sz="2300" smtClean="0">
                <a:solidFill>
                  <a:srgbClr val="000000"/>
                </a:solidFill>
                <a:latin typeface="Tahoma" pitchFamily="34" charset="0"/>
                <a:cs typeface="Tahoma" pitchFamily="34" charset="0"/>
              </a:rPr>
              <a:t> </a:t>
            </a:r>
            <a:r>
              <a:rPr lang="hu-HU" altLang="hu-HU" sz="2300" smtClean="0">
                <a:solidFill>
                  <a:srgbClr val="336600"/>
                </a:solidFill>
                <a:latin typeface="Tahoma" pitchFamily="34" charset="0"/>
                <a:cs typeface="Tahoma" pitchFamily="34" charset="0"/>
              </a:rPr>
              <a:t>(fácán, fogoly, tőkés réce) </a:t>
            </a:r>
            <a:r>
              <a:rPr lang="hu-HU" altLang="hu-HU" sz="2300" smtClean="0">
                <a:solidFill>
                  <a:srgbClr val="000000"/>
                </a:solidFill>
                <a:latin typeface="Tahoma" pitchFamily="34" charset="0"/>
                <a:cs typeface="Tahoma" pitchFamily="34" charset="0"/>
              </a:rPr>
              <a:t>létesítménye: </a:t>
            </a:r>
          </a:p>
          <a:p>
            <a:pPr eaLnBrk="1" hangingPunct="1">
              <a:lnSpc>
                <a:spcPct val="80000"/>
              </a:lnSpc>
              <a:buFontTx/>
              <a:buNone/>
            </a:pPr>
            <a:r>
              <a:rPr lang="hu-HU" altLang="hu-HU" sz="2300" b="1" smtClean="0">
                <a:solidFill>
                  <a:srgbClr val="336600"/>
                </a:solidFill>
                <a:latin typeface="Tahoma" pitchFamily="34" charset="0"/>
                <a:cs typeface="Tahoma" pitchFamily="34" charset="0"/>
              </a:rPr>
              <a:t>- apróvadtartó és szaporítótelep.</a:t>
            </a:r>
            <a:endParaRPr lang="hu-HU" altLang="hu-HU" sz="2300" smtClean="0">
              <a:solidFill>
                <a:srgbClr val="000000"/>
              </a:solidFill>
              <a:latin typeface="Tahoma" pitchFamily="34" charset="0"/>
              <a:cs typeface="Tahoma" pitchFamily="34" charset="0"/>
            </a:endParaRPr>
          </a:p>
          <a:p>
            <a:pPr eaLnBrk="1" hangingPunct="1">
              <a:lnSpc>
                <a:spcPct val="80000"/>
              </a:lnSpc>
              <a:buFontTx/>
              <a:buNone/>
            </a:pPr>
            <a:r>
              <a:rPr lang="hu-HU" altLang="hu-HU" sz="2300" smtClean="0">
                <a:solidFill>
                  <a:srgbClr val="000000"/>
                </a:solidFill>
                <a:latin typeface="Tahoma" pitchFamily="34" charset="0"/>
                <a:cs typeface="Tahoma" pitchFamily="34" charset="0"/>
              </a:rPr>
              <a:t>Nagyvadtartásból származó vad szabad vadászterületre nem </a:t>
            </a:r>
          </a:p>
          <a:p>
            <a:pPr eaLnBrk="1" hangingPunct="1">
              <a:lnSpc>
                <a:spcPct val="80000"/>
              </a:lnSpc>
              <a:buFontTx/>
              <a:buNone/>
            </a:pPr>
            <a:r>
              <a:rPr lang="hu-HU" altLang="hu-HU" sz="2300" smtClean="0">
                <a:solidFill>
                  <a:srgbClr val="000000"/>
                </a:solidFill>
                <a:latin typeface="Tahoma" pitchFamily="34" charset="0"/>
                <a:cs typeface="Tahoma" pitchFamily="34" charset="0"/>
              </a:rPr>
              <a:t>helyezhető ki, kivéve állategészségügyi igazolással.</a:t>
            </a:r>
          </a:p>
          <a:p>
            <a:pPr eaLnBrk="1" hangingPunct="1">
              <a:lnSpc>
                <a:spcPct val="80000"/>
              </a:lnSpc>
              <a:buFontTx/>
              <a:buNone/>
            </a:pPr>
            <a:r>
              <a:rPr lang="hu-HU" altLang="hu-HU" sz="2300" smtClean="0">
                <a:solidFill>
                  <a:srgbClr val="000000"/>
                </a:solidFill>
                <a:latin typeface="Tahoma" pitchFamily="34" charset="0"/>
                <a:cs typeface="Tahoma" pitchFamily="34" charset="0"/>
              </a:rPr>
              <a:t>/Vtv. 27/A., 27/B. §/</a:t>
            </a:r>
          </a:p>
        </p:txBody>
      </p:sp>
      <p:sp>
        <p:nvSpPr>
          <p:cNvPr id="466948" name="Rectangle 4"/>
          <p:cNvSpPr>
            <a:spLocks noChangeArrowheads="1"/>
          </p:cNvSpPr>
          <p:nvPr/>
        </p:nvSpPr>
        <p:spPr bwMode="auto">
          <a:xfrm>
            <a:off x="-4616450" y="32305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b="0">
              <a:solidFill>
                <a:srgbClr val="000000"/>
              </a:solidFill>
            </a:endParaRPr>
          </a:p>
        </p:txBody>
      </p:sp>
      <p:sp>
        <p:nvSpPr>
          <p:cNvPr id="466949" name="Rectangle 5"/>
          <p:cNvSpPr>
            <a:spLocks noChangeArrowheads="1"/>
          </p:cNvSpPr>
          <p:nvPr/>
        </p:nvSpPr>
        <p:spPr bwMode="auto">
          <a:xfrm flipV="1">
            <a:off x="1116013" y="3824288"/>
            <a:ext cx="1253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b="0">
              <a:solidFill>
                <a:srgbClr val="000000"/>
              </a:solidFill>
            </a:endParaRPr>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457200" y="0"/>
            <a:ext cx="8229600" cy="1052513"/>
          </a:xfrm>
        </p:spPr>
        <p:txBody>
          <a:bodyPr/>
          <a:lstStyle/>
          <a:p>
            <a:pPr eaLnBrk="1" hangingPunct="1"/>
            <a:r>
              <a:rPr lang="hu-HU" altLang="hu-HU" sz="3300" b="1" smtClean="0">
                <a:solidFill>
                  <a:srgbClr val="336600"/>
                </a:solidFill>
                <a:latin typeface="Tahoma" pitchFamily="34" charset="0"/>
                <a:cs typeface="Tahoma" pitchFamily="34" charset="0"/>
              </a:rPr>
              <a:t>Vadaskert</a:t>
            </a:r>
            <a:endParaRPr lang="hu-HU" altLang="hu-HU" sz="3300" b="1" u="sng" smtClean="0">
              <a:solidFill>
                <a:srgbClr val="336600"/>
              </a:solidFill>
              <a:latin typeface="Tahoma" pitchFamily="34" charset="0"/>
              <a:cs typeface="Tahoma" pitchFamily="34" charset="0"/>
            </a:endParaRPr>
          </a:p>
        </p:txBody>
      </p:sp>
      <p:sp>
        <p:nvSpPr>
          <p:cNvPr id="467971" name="Rectangle 3"/>
          <p:cNvSpPr>
            <a:spLocks noGrp="1" noChangeArrowheads="1"/>
          </p:cNvSpPr>
          <p:nvPr>
            <p:ph type="body" idx="1"/>
          </p:nvPr>
        </p:nvSpPr>
        <p:spPr>
          <a:xfrm>
            <a:off x="457200" y="1052737"/>
            <a:ext cx="8229600" cy="5616624"/>
          </a:xfrm>
        </p:spPr>
        <p:txBody>
          <a:bodyPr/>
          <a:lstStyle/>
          <a:p>
            <a:pPr eaLnBrk="1" hangingPunct="1">
              <a:lnSpc>
                <a:spcPct val="80000"/>
              </a:lnSpc>
              <a:buFontTx/>
              <a:buNone/>
            </a:pPr>
            <a:r>
              <a:rPr lang="hu-HU" altLang="hu-HU" sz="2400" b="1" u="sng" dirty="0" smtClean="0">
                <a:solidFill>
                  <a:srgbClr val="336600"/>
                </a:solidFill>
                <a:latin typeface="Tahoma" pitchFamily="34" charset="0"/>
                <a:cs typeface="Tahoma" pitchFamily="34" charset="0"/>
              </a:rPr>
              <a:t>A vadaskert</a:t>
            </a:r>
            <a:r>
              <a:rPr lang="hu-HU" altLang="hu-HU" sz="2400" dirty="0" smtClean="0">
                <a:latin typeface="Tahoma" pitchFamily="34" charset="0"/>
                <a:cs typeface="Tahoma" pitchFamily="34" charset="0"/>
              </a:rPr>
              <a:t> a vadászterület gímszarvas, dámszarvas, őz, </a:t>
            </a:r>
          </a:p>
          <a:p>
            <a:pPr eaLnBrk="1" hangingPunct="1">
              <a:lnSpc>
                <a:spcPct val="80000"/>
              </a:lnSpc>
              <a:buFontTx/>
              <a:buNone/>
            </a:pPr>
            <a:r>
              <a:rPr lang="hu-HU" altLang="hu-HU" sz="2400" dirty="0" smtClean="0">
                <a:latin typeface="Tahoma" pitchFamily="34" charset="0"/>
                <a:cs typeface="Tahoma" pitchFamily="34" charset="0"/>
              </a:rPr>
              <a:t>muflon, valamint vaddisznó vadászati célú tartására, illetve </a:t>
            </a:r>
          </a:p>
          <a:p>
            <a:pPr eaLnBrk="1" hangingPunct="1">
              <a:lnSpc>
                <a:spcPct val="80000"/>
              </a:lnSpc>
              <a:buFontTx/>
              <a:buNone/>
            </a:pPr>
            <a:r>
              <a:rPr lang="hu-HU" altLang="hu-HU" sz="2400" dirty="0" smtClean="0">
                <a:latin typeface="Tahoma" pitchFamily="34" charset="0"/>
                <a:cs typeface="Tahoma" pitchFamily="34" charset="0"/>
              </a:rPr>
              <a:t>tenyésztésére kerítéssel bekerített része. </a:t>
            </a:r>
          </a:p>
          <a:p>
            <a:pPr eaLnBrk="1" hangingPunct="1">
              <a:lnSpc>
                <a:spcPct val="80000"/>
              </a:lnSpc>
              <a:buFontTx/>
              <a:buNone/>
            </a:pPr>
            <a:r>
              <a:rPr lang="hu-HU" altLang="hu-HU" sz="2400" u="sng" dirty="0" smtClean="0">
                <a:latin typeface="Tahoma" pitchFamily="34" charset="0"/>
                <a:cs typeface="Tahoma" pitchFamily="34" charset="0"/>
              </a:rPr>
              <a:t>A vadaskertben történő vadászat alkalmával</a:t>
            </a:r>
            <a:r>
              <a:rPr lang="hu-HU" altLang="hu-HU" sz="2400" dirty="0" smtClean="0">
                <a:latin typeface="Tahoma" pitchFamily="34" charset="0"/>
                <a:cs typeface="Tahoma" pitchFamily="34" charset="0"/>
              </a:rPr>
              <a:t> - a vadaskert </a:t>
            </a:r>
          </a:p>
          <a:p>
            <a:pPr eaLnBrk="1" hangingPunct="1">
              <a:lnSpc>
                <a:spcPct val="80000"/>
              </a:lnSpc>
              <a:buFontTx/>
              <a:buNone/>
            </a:pPr>
            <a:r>
              <a:rPr lang="hu-HU" altLang="hu-HU" sz="2400" dirty="0" smtClean="0">
                <a:latin typeface="Tahoma" pitchFamily="34" charset="0"/>
                <a:cs typeface="Tahoma" pitchFamily="34" charset="0"/>
              </a:rPr>
              <a:t>létesítését engedélyező határozatban szereplő vadfajok </a:t>
            </a:r>
          </a:p>
          <a:p>
            <a:pPr eaLnBrk="1" hangingPunct="1">
              <a:lnSpc>
                <a:spcPct val="80000"/>
              </a:lnSpc>
              <a:buFontTx/>
              <a:buNone/>
            </a:pPr>
            <a:r>
              <a:rPr lang="hu-HU" altLang="hu-HU" sz="2400" dirty="0" smtClean="0">
                <a:latin typeface="Tahoma" pitchFamily="34" charset="0"/>
                <a:cs typeface="Tahoma" pitchFamily="34" charset="0"/>
              </a:rPr>
              <a:t>esetén - </a:t>
            </a:r>
            <a:r>
              <a:rPr lang="hu-HU" altLang="hu-HU" sz="2400" u="sng" dirty="0" smtClean="0">
                <a:latin typeface="Tahoma" pitchFamily="34" charset="0"/>
                <a:cs typeface="Tahoma" pitchFamily="34" charset="0"/>
              </a:rPr>
              <a:t>a vadászati tilalmi időkre és a vadászterület </a:t>
            </a:r>
          </a:p>
          <a:p>
            <a:pPr eaLnBrk="1" hangingPunct="1">
              <a:lnSpc>
                <a:spcPct val="80000"/>
              </a:lnSpc>
              <a:buFontTx/>
              <a:buNone/>
            </a:pPr>
            <a:r>
              <a:rPr lang="hu-HU" altLang="hu-HU" sz="2400" u="sng" dirty="0" smtClean="0">
                <a:latin typeface="Tahoma" pitchFamily="34" charset="0"/>
                <a:cs typeface="Tahoma" pitchFamily="34" charset="0"/>
              </a:rPr>
              <a:t>vadeltartó képességére vonatkozó törvényi előírásokat </a:t>
            </a:r>
          </a:p>
          <a:p>
            <a:pPr eaLnBrk="1" hangingPunct="1">
              <a:lnSpc>
                <a:spcPct val="80000"/>
              </a:lnSpc>
              <a:buFontTx/>
              <a:buNone/>
            </a:pPr>
            <a:r>
              <a:rPr lang="hu-HU" altLang="hu-HU" sz="2400" u="sng" dirty="0" smtClean="0">
                <a:latin typeface="Tahoma" pitchFamily="34" charset="0"/>
                <a:cs typeface="Tahoma" pitchFamily="34" charset="0"/>
              </a:rPr>
              <a:t>nem kell alkalmazni.</a:t>
            </a:r>
          </a:p>
          <a:p>
            <a:pPr eaLnBrk="1" hangingPunct="1">
              <a:lnSpc>
                <a:spcPct val="80000"/>
              </a:lnSpc>
              <a:buFontTx/>
              <a:buNone/>
            </a:pPr>
            <a:r>
              <a:rPr lang="hu-HU" altLang="hu-HU" sz="2400" dirty="0" smtClean="0">
                <a:latin typeface="Tahoma" pitchFamily="34" charset="0"/>
                <a:cs typeface="Tahoma" pitchFamily="34" charset="0"/>
              </a:rPr>
              <a:t>Vadaskert létesítését a vadászatra jogosult kérelmére,</a:t>
            </a:r>
          </a:p>
          <a:p>
            <a:pPr eaLnBrk="1" hangingPunct="1">
              <a:lnSpc>
                <a:spcPct val="80000"/>
              </a:lnSpc>
              <a:buFontTx/>
              <a:buNone/>
            </a:pPr>
            <a:r>
              <a:rPr lang="hu-HU" altLang="hu-HU" sz="2400" dirty="0" smtClean="0">
                <a:latin typeface="Tahoma" pitchFamily="34" charset="0"/>
                <a:cs typeface="Tahoma" pitchFamily="34" charset="0"/>
              </a:rPr>
              <a:t>földtulajdonosi előzetes hozzájárulással </a:t>
            </a:r>
            <a:r>
              <a:rPr lang="hu-HU" altLang="hu-HU" sz="2400" u="sng" dirty="0" smtClean="0">
                <a:latin typeface="Tahoma" pitchFamily="34" charset="0"/>
                <a:cs typeface="Tahoma" pitchFamily="34" charset="0"/>
              </a:rPr>
              <a:t>a vadászati </a:t>
            </a:r>
          </a:p>
          <a:p>
            <a:pPr eaLnBrk="1" hangingPunct="1">
              <a:lnSpc>
                <a:spcPct val="80000"/>
              </a:lnSpc>
              <a:buFontTx/>
              <a:buNone/>
            </a:pPr>
            <a:r>
              <a:rPr lang="hu-HU" altLang="hu-HU" sz="2400" u="sng" dirty="0" smtClean="0">
                <a:latin typeface="Tahoma" pitchFamily="34" charset="0"/>
                <a:cs typeface="Tahoma" pitchFamily="34" charset="0"/>
              </a:rPr>
              <a:t>hatóság engedélyezi.</a:t>
            </a:r>
          </a:p>
          <a:p>
            <a:pPr eaLnBrk="1" hangingPunct="1">
              <a:lnSpc>
                <a:spcPct val="80000"/>
              </a:lnSpc>
              <a:buFontTx/>
              <a:buNone/>
            </a:pPr>
            <a:r>
              <a:rPr lang="hu-HU" altLang="hu-HU" sz="2400" dirty="0" smtClean="0">
                <a:latin typeface="Tahoma" pitchFamily="34" charset="0"/>
                <a:cs typeface="Tahoma" pitchFamily="34" charset="0"/>
              </a:rPr>
              <a:t>A vadaskertben vadászati tevékenységet (a vadászatra </a:t>
            </a:r>
          </a:p>
          <a:p>
            <a:pPr eaLnBrk="1" hangingPunct="1">
              <a:lnSpc>
                <a:spcPct val="80000"/>
              </a:lnSpc>
              <a:buFontTx/>
              <a:buNone/>
            </a:pPr>
            <a:r>
              <a:rPr lang="hu-HU" altLang="hu-HU" sz="2400" dirty="0" smtClean="0">
                <a:latin typeface="Tahoma" pitchFamily="34" charset="0"/>
                <a:cs typeface="Tahoma" pitchFamily="34" charset="0"/>
              </a:rPr>
              <a:t>jogosulttal kötött eltérő megállapodás hiányában) </a:t>
            </a:r>
          </a:p>
          <a:p>
            <a:pPr eaLnBrk="1" hangingPunct="1">
              <a:lnSpc>
                <a:spcPct val="80000"/>
              </a:lnSpc>
              <a:buFontTx/>
              <a:buNone/>
            </a:pPr>
            <a:r>
              <a:rPr lang="hu-HU" altLang="hu-HU" sz="2400" u="sng" dirty="0" smtClean="0">
                <a:latin typeface="Tahoma" pitchFamily="34" charset="0"/>
                <a:cs typeface="Tahoma" pitchFamily="34" charset="0"/>
              </a:rPr>
              <a:t>a vadaskert üzemeltetője</a:t>
            </a:r>
            <a:r>
              <a:rPr lang="hu-HU" altLang="hu-HU" sz="2400" dirty="0" smtClean="0">
                <a:latin typeface="Tahoma" pitchFamily="34" charset="0"/>
                <a:cs typeface="Tahoma" pitchFamily="34" charset="0"/>
              </a:rPr>
              <a:t> folytathat.</a:t>
            </a:r>
          </a:p>
          <a:p>
            <a:pPr eaLnBrk="1" hangingPunct="1">
              <a:lnSpc>
                <a:spcPct val="8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27/C. §/</a:t>
            </a:r>
          </a:p>
        </p:txBody>
      </p:sp>
      <p:sp>
        <p:nvSpPr>
          <p:cNvPr id="467972" name="Rectangle 4"/>
          <p:cNvSpPr>
            <a:spLocks noChangeArrowheads="1"/>
          </p:cNvSpPr>
          <p:nvPr/>
        </p:nvSpPr>
        <p:spPr bwMode="auto">
          <a:xfrm>
            <a:off x="-4616450" y="32305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b="0">
              <a:solidFill>
                <a:srgbClr val="000000"/>
              </a:solidFill>
            </a:endParaRPr>
          </a:p>
        </p:txBody>
      </p:sp>
      <p:sp>
        <p:nvSpPr>
          <p:cNvPr id="467973" name="Rectangle 5"/>
          <p:cNvSpPr>
            <a:spLocks noChangeArrowheads="1"/>
          </p:cNvSpPr>
          <p:nvPr/>
        </p:nvSpPr>
        <p:spPr bwMode="auto">
          <a:xfrm flipV="1">
            <a:off x="1116013" y="3824288"/>
            <a:ext cx="1253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b="0">
              <a:solidFill>
                <a:srgbClr val="000000"/>
              </a:solidFill>
            </a:endParaRPr>
          </a:p>
        </p:txBody>
      </p:sp>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457200" y="1"/>
            <a:ext cx="8229600" cy="1124744"/>
          </a:xfrm>
        </p:spPr>
        <p:txBody>
          <a:bodyPr/>
          <a:lstStyle/>
          <a:p>
            <a:pPr eaLnBrk="1" hangingPunct="1"/>
            <a:r>
              <a:rPr lang="hu-HU" altLang="hu-HU" sz="3300" b="1" dirty="0" smtClean="0">
                <a:solidFill>
                  <a:srgbClr val="336600"/>
                </a:solidFill>
                <a:latin typeface="Tahoma" pitchFamily="34" charset="0"/>
                <a:cs typeface="Tahoma" pitchFamily="34" charset="0"/>
              </a:rPr>
              <a:t>Vadaspark </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Vadfarm</a:t>
            </a:r>
          </a:p>
        </p:txBody>
      </p:sp>
      <p:sp>
        <p:nvSpPr>
          <p:cNvPr id="468995" name="Rectangle 3"/>
          <p:cNvSpPr>
            <a:spLocks noGrp="1" noChangeArrowheads="1"/>
          </p:cNvSpPr>
          <p:nvPr>
            <p:ph type="body" idx="1"/>
          </p:nvPr>
        </p:nvSpPr>
        <p:spPr>
          <a:xfrm>
            <a:off x="457200" y="1196752"/>
            <a:ext cx="8229600" cy="5545361"/>
          </a:xfrm>
        </p:spPr>
        <p:txBody>
          <a:bodyPr/>
          <a:lstStyle/>
          <a:p>
            <a:pPr eaLnBrk="1" hangingPunct="1">
              <a:lnSpc>
                <a:spcPct val="90000"/>
              </a:lnSpc>
              <a:buFontTx/>
              <a:buNone/>
            </a:pPr>
            <a:r>
              <a:rPr lang="hu-HU" altLang="hu-HU" sz="2400" b="1" u="sng" dirty="0" smtClean="0">
                <a:solidFill>
                  <a:srgbClr val="336600"/>
                </a:solidFill>
                <a:latin typeface="Tahoma" pitchFamily="34" charset="0"/>
                <a:cs typeface="Tahoma" pitchFamily="34" charset="0"/>
              </a:rPr>
              <a:t>A vadaspark</a:t>
            </a:r>
            <a:r>
              <a:rPr lang="hu-HU" altLang="hu-HU" sz="2400" dirty="0" smtClean="0">
                <a:latin typeface="Tahoma" pitchFamily="34" charset="0"/>
                <a:cs typeface="Tahoma" pitchFamily="34" charset="0"/>
              </a:rPr>
              <a:t> a vadászterület kutatási, oktatási és </a:t>
            </a:r>
          </a:p>
          <a:p>
            <a:pPr eaLnBrk="1" hangingPunct="1">
              <a:lnSpc>
                <a:spcPct val="90000"/>
              </a:lnSpc>
              <a:buFontTx/>
              <a:buNone/>
            </a:pPr>
            <a:r>
              <a:rPr lang="hu-HU" altLang="hu-HU" sz="2400" dirty="0" smtClean="0">
                <a:latin typeface="Tahoma" pitchFamily="34" charset="0"/>
                <a:cs typeface="Tahoma" pitchFamily="34" charset="0"/>
              </a:rPr>
              <a:t>bemutatási célra alkalmas vadászati rendeltetésű </a:t>
            </a:r>
          </a:p>
          <a:p>
            <a:pPr eaLnBrk="1" hangingPunct="1">
              <a:lnSpc>
                <a:spcPct val="80000"/>
              </a:lnSpc>
              <a:buFontTx/>
              <a:buNone/>
            </a:pPr>
            <a:r>
              <a:rPr lang="hu-HU" altLang="hu-HU" sz="2400" dirty="0" smtClean="0">
                <a:latin typeface="Tahoma" pitchFamily="34" charset="0"/>
                <a:cs typeface="Tahoma" pitchFamily="34" charset="0"/>
              </a:rPr>
              <a:t>kerítéssel bekerített területe. </a:t>
            </a:r>
            <a:r>
              <a:rPr lang="hu-HU" altLang="hu-HU" sz="2400" dirty="0" smtClean="0">
                <a:solidFill>
                  <a:srgbClr val="000000"/>
                </a:solidFill>
                <a:latin typeface="Tahoma" pitchFamily="34" charset="0"/>
                <a:cs typeface="Tahoma" pitchFamily="34" charset="0"/>
              </a:rPr>
              <a:t>Vadaskert létesítését a </a:t>
            </a:r>
          </a:p>
          <a:p>
            <a:pPr eaLnBrk="1" hangingPunct="1">
              <a:lnSpc>
                <a:spcPct val="80000"/>
              </a:lnSpc>
              <a:buFontTx/>
              <a:buNone/>
            </a:pPr>
            <a:r>
              <a:rPr lang="hu-HU" altLang="hu-HU" sz="2400" dirty="0" smtClean="0">
                <a:solidFill>
                  <a:srgbClr val="000000"/>
                </a:solidFill>
                <a:latin typeface="Tahoma" pitchFamily="34" charset="0"/>
                <a:cs typeface="Tahoma" pitchFamily="34" charset="0"/>
              </a:rPr>
              <a:t>vadászatra jogosult kérelmére, földtulajdonosi előzetes </a:t>
            </a:r>
          </a:p>
          <a:p>
            <a:pPr eaLnBrk="1" hangingPunct="1">
              <a:lnSpc>
                <a:spcPct val="80000"/>
              </a:lnSpc>
              <a:buFontTx/>
              <a:buNone/>
            </a:pPr>
            <a:r>
              <a:rPr lang="hu-HU" altLang="hu-HU" sz="2400" dirty="0" smtClean="0">
                <a:solidFill>
                  <a:srgbClr val="000000"/>
                </a:solidFill>
                <a:latin typeface="Tahoma" pitchFamily="34" charset="0"/>
                <a:cs typeface="Tahoma" pitchFamily="34" charset="0"/>
              </a:rPr>
              <a:t>hozzájárulással </a:t>
            </a:r>
            <a:r>
              <a:rPr lang="hu-HU" altLang="hu-HU" sz="2400" u="sng" dirty="0" smtClean="0">
                <a:solidFill>
                  <a:srgbClr val="000000"/>
                </a:solidFill>
                <a:latin typeface="Tahoma" pitchFamily="34" charset="0"/>
                <a:cs typeface="Tahoma" pitchFamily="34" charset="0"/>
              </a:rPr>
              <a:t>a vadászati hatóság engedélyezi.</a:t>
            </a:r>
          </a:p>
          <a:p>
            <a:pPr eaLnBrk="1" hangingPunct="1">
              <a:lnSpc>
                <a:spcPct val="90000"/>
              </a:lnSpc>
              <a:buFontTx/>
              <a:buNone/>
            </a:pPr>
            <a:r>
              <a:rPr lang="hu-HU" altLang="hu-HU" sz="2400" u="sng" dirty="0" smtClean="0">
                <a:latin typeface="Tahoma" pitchFamily="34" charset="0"/>
                <a:cs typeface="Tahoma" pitchFamily="34" charset="0"/>
              </a:rPr>
              <a:t>Vadasparkban vadászni</a:t>
            </a:r>
            <a:r>
              <a:rPr lang="hu-HU" altLang="hu-HU" sz="2400" dirty="0" smtClean="0">
                <a:latin typeface="Tahoma" pitchFamily="34" charset="0"/>
                <a:cs typeface="Tahoma" pitchFamily="34" charset="0"/>
              </a:rPr>
              <a:t> csak a vadászati hatóság külön </a:t>
            </a:r>
          </a:p>
          <a:p>
            <a:pPr eaLnBrk="1" hangingPunct="1">
              <a:lnSpc>
                <a:spcPct val="90000"/>
              </a:lnSpc>
              <a:buFontTx/>
              <a:buNone/>
            </a:pPr>
            <a:r>
              <a:rPr lang="hu-HU" altLang="hu-HU" sz="2400" dirty="0" smtClean="0">
                <a:latin typeface="Tahoma" pitchFamily="34" charset="0"/>
                <a:cs typeface="Tahoma" pitchFamily="34" charset="0"/>
              </a:rPr>
              <a:t>engedélyével szabad.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27/D., 27/E. §/</a:t>
            </a:r>
          </a:p>
          <a:p>
            <a:pPr eaLnBrk="1" hangingPunct="1">
              <a:lnSpc>
                <a:spcPct val="90000"/>
              </a:lnSpc>
              <a:buFontTx/>
              <a:buNone/>
            </a:pPr>
            <a:r>
              <a:rPr lang="hu-HU" altLang="hu-HU" sz="2400" b="1" u="sng" dirty="0" smtClean="0">
                <a:solidFill>
                  <a:srgbClr val="336600"/>
                </a:solidFill>
                <a:latin typeface="Tahoma" pitchFamily="34" charset="0"/>
                <a:cs typeface="Tahoma" pitchFamily="34" charset="0"/>
              </a:rPr>
              <a:t>A vadfarm</a:t>
            </a:r>
            <a:r>
              <a:rPr lang="hu-HU" altLang="hu-HU" sz="2400" dirty="0" smtClean="0">
                <a:solidFill>
                  <a:srgbClr val="000000"/>
                </a:solidFill>
                <a:latin typeface="Tahoma" pitchFamily="34" charset="0"/>
                <a:cs typeface="Tahoma" pitchFamily="34" charset="0"/>
              </a:rPr>
              <a:t> vadászterületen vagy vadászterületnek nem </a:t>
            </a:r>
          </a:p>
          <a:p>
            <a:pPr eaLnBrk="1" hangingPunct="1">
              <a:lnSpc>
                <a:spcPct val="90000"/>
              </a:lnSpc>
              <a:buFontTx/>
              <a:buNone/>
            </a:pPr>
            <a:r>
              <a:rPr lang="hu-HU" altLang="hu-HU" sz="2400" dirty="0" smtClean="0">
                <a:solidFill>
                  <a:srgbClr val="000000"/>
                </a:solidFill>
                <a:latin typeface="Tahoma" pitchFamily="34" charset="0"/>
                <a:cs typeface="Tahoma" pitchFamily="34" charset="0"/>
              </a:rPr>
              <a:t>minősülő földterületen élelmiszer előállítása céljából </a:t>
            </a:r>
          </a:p>
          <a:p>
            <a:pPr eaLnBrk="1" hangingPunct="1">
              <a:lnSpc>
                <a:spcPct val="80000"/>
              </a:lnSpc>
              <a:buFontTx/>
              <a:buNone/>
            </a:pPr>
            <a:r>
              <a:rPr lang="hu-HU" altLang="hu-HU" sz="2400" dirty="0" smtClean="0">
                <a:solidFill>
                  <a:srgbClr val="000000"/>
                </a:solidFill>
                <a:latin typeface="Tahoma" pitchFamily="34" charset="0"/>
                <a:cs typeface="Tahoma" pitchFamily="34" charset="0"/>
              </a:rPr>
              <a:t>nagyvadfajok tartására szolgáló létesítmény. Vadfarm </a:t>
            </a:r>
          </a:p>
          <a:p>
            <a:pPr eaLnBrk="1" hangingPunct="1">
              <a:lnSpc>
                <a:spcPct val="80000"/>
              </a:lnSpc>
              <a:buFontTx/>
              <a:buNone/>
            </a:pPr>
            <a:r>
              <a:rPr lang="hu-HU" altLang="hu-HU" sz="2400" dirty="0" smtClean="0">
                <a:solidFill>
                  <a:srgbClr val="000000"/>
                </a:solidFill>
                <a:latin typeface="Tahoma" pitchFamily="34" charset="0"/>
                <a:cs typeface="Tahoma" pitchFamily="34" charset="0"/>
              </a:rPr>
              <a:t>létesítését a földhasználó kérelmére, földtulajdonosi </a:t>
            </a:r>
          </a:p>
          <a:p>
            <a:pPr eaLnBrk="1" hangingPunct="1">
              <a:lnSpc>
                <a:spcPct val="80000"/>
              </a:lnSpc>
              <a:buFontTx/>
              <a:buNone/>
            </a:pPr>
            <a:r>
              <a:rPr lang="hu-HU" altLang="hu-HU" sz="2400" dirty="0" smtClean="0">
                <a:solidFill>
                  <a:srgbClr val="000000"/>
                </a:solidFill>
                <a:latin typeface="Tahoma" pitchFamily="34" charset="0"/>
                <a:cs typeface="Tahoma" pitchFamily="34" charset="0"/>
              </a:rPr>
              <a:t>előzetes hozzájárulással </a:t>
            </a:r>
            <a:r>
              <a:rPr lang="hu-HU" altLang="hu-HU" sz="2400" u="sng" dirty="0" smtClean="0">
                <a:solidFill>
                  <a:srgbClr val="000000"/>
                </a:solidFill>
                <a:latin typeface="Tahoma" pitchFamily="34" charset="0"/>
                <a:cs typeface="Tahoma" pitchFamily="34" charset="0"/>
              </a:rPr>
              <a:t>a vadászati hatóság engedélyezi.</a:t>
            </a:r>
          </a:p>
          <a:p>
            <a:pPr eaLnBrk="1" hangingPunct="1">
              <a:lnSpc>
                <a:spcPct val="90000"/>
              </a:lnSpc>
              <a:buFontTx/>
              <a:buNone/>
            </a:pPr>
            <a:r>
              <a:rPr lang="hu-HU" altLang="hu-HU" sz="2400" u="sng" dirty="0" smtClean="0">
                <a:solidFill>
                  <a:srgbClr val="000000"/>
                </a:solidFill>
                <a:latin typeface="Tahoma" pitchFamily="34" charset="0"/>
                <a:cs typeface="Tahoma" pitchFamily="34" charset="0"/>
              </a:rPr>
              <a:t>Védett természeti területen nem létesíthető!</a:t>
            </a:r>
            <a:r>
              <a:rPr lang="hu-HU" altLang="hu-HU" sz="2400" dirty="0" smtClean="0">
                <a:solidFill>
                  <a:srgbClr val="000000"/>
                </a:solidFill>
                <a:latin typeface="Tahoma" pitchFamily="34" charset="0"/>
                <a:cs typeface="Tahoma" pitchFamily="34" charset="0"/>
              </a:rPr>
              <a:t> Vadfarmon </a:t>
            </a:r>
          </a:p>
          <a:p>
            <a:pPr eaLnBrk="1" hangingPunct="1">
              <a:lnSpc>
                <a:spcPct val="90000"/>
              </a:lnSpc>
              <a:buFontTx/>
              <a:buNone/>
            </a:pPr>
            <a:r>
              <a:rPr lang="hu-HU" altLang="hu-HU" sz="2400" dirty="0" smtClean="0">
                <a:solidFill>
                  <a:srgbClr val="000000"/>
                </a:solidFill>
                <a:latin typeface="Tahoma" pitchFamily="34" charset="0"/>
                <a:cs typeface="Tahoma" pitchFamily="34" charset="0"/>
              </a:rPr>
              <a:t>vadászni tilos. /</a:t>
            </a:r>
            <a:r>
              <a:rPr lang="hu-HU" altLang="hu-HU" sz="2400" dirty="0" err="1" smtClean="0">
                <a:solidFill>
                  <a:srgbClr val="000000"/>
                </a:solidFill>
                <a:latin typeface="Tahoma" pitchFamily="34" charset="0"/>
                <a:cs typeface="Tahoma" pitchFamily="34" charset="0"/>
              </a:rPr>
              <a:t>Vtv</a:t>
            </a:r>
            <a:r>
              <a:rPr lang="hu-HU" altLang="hu-HU" sz="2400" dirty="0" smtClean="0">
                <a:solidFill>
                  <a:srgbClr val="000000"/>
                </a:solidFill>
                <a:latin typeface="Tahoma" pitchFamily="34" charset="0"/>
                <a:cs typeface="Tahoma" pitchFamily="34" charset="0"/>
              </a:rPr>
              <a:t>. 25/A. §/</a:t>
            </a: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457200" y="274638"/>
            <a:ext cx="8229600" cy="1066130"/>
          </a:xfrm>
        </p:spPr>
        <p:txBody>
          <a:bodyPr/>
          <a:lstStyle/>
          <a:p>
            <a:pPr algn="l" eaLnBrk="1" hangingPunct="1"/>
            <a:r>
              <a:rPr lang="hu-HU" altLang="hu-HU" sz="3300" b="1" dirty="0" smtClean="0">
                <a:solidFill>
                  <a:schemeClr val="tx1"/>
                </a:solidFill>
                <a:latin typeface="Tahoma" pitchFamily="34" charset="0"/>
                <a:cs typeface="Tahoma" pitchFamily="34" charset="0"/>
              </a:rPr>
              <a:t>II. Fejezet</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A vad és élőhelyének védelme</a:t>
            </a:r>
          </a:p>
        </p:txBody>
      </p:sp>
      <p:sp>
        <p:nvSpPr>
          <p:cNvPr id="470019" name="Rectangle 3"/>
          <p:cNvSpPr>
            <a:spLocks noGrp="1" noChangeArrowheads="1"/>
          </p:cNvSpPr>
          <p:nvPr>
            <p:ph type="body" idx="1"/>
          </p:nvPr>
        </p:nvSpPr>
        <p:spPr/>
        <p:txBody>
          <a:bodyPr/>
          <a:lstStyle/>
          <a:p>
            <a:pPr eaLnBrk="1" hangingPunct="1">
              <a:buFontTx/>
              <a:buNone/>
            </a:pPr>
            <a:r>
              <a:rPr lang="hu-HU" altLang="hu-HU" sz="2200" b="1" u="sng" dirty="0" smtClean="0">
                <a:solidFill>
                  <a:srgbClr val="336600"/>
                </a:solidFill>
              </a:rPr>
              <a:t>A vad- és élőhelye védelmének</a:t>
            </a:r>
            <a:r>
              <a:rPr lang="hu-HU" altLang="hu-HU" sz="2200" dirty="0" smtClean="0"/>
              <a:t> </a:t>
            </a:r>
            <a:r>
              <a:rPr lang="hu-HU" altLang="hu-HU" sz="2200" u="sng" dirty="0" smtClean="0"/>
              <a:t>általános szabályait</a:t>
            </a:r>
            <a:r>
              <a:rPr lang="hu-HU" altLang="hu-HU" sz="2200" dirty="0" smtClean="0"/>
              <a:t> a </a:t>
            </a:r>
            <a:r>
              <a:rPr lang="hu-HU" altLang="hu-HU" sz="2200" dirty="0" err="1" smtClean="0"/>
              <a:t>Vtv</a:t>
            </a:r>
            <a:r>
              <a:rPr lang="hu-HU" altLang="hu-HU" sz="2200" dirty="0" smtClean="0"/>
              <a:t>. </a:t>
            </a:r>
          </a:p>
          <a:p>
            <a:pPr eaLnBrk="1" hangingPunct="1">
              <a:buFontTx/>
              <a:buNone/>
            </a:pPr>
            <a:r>
              <a:rPr lang="hu-HU" altLang="hu-HU" sz="2200" dirty="0" smtClean="0"/>
              <a:t>28 - 29. §</a:t>
            </a:r>
            <a:r>
              <a:rPr lang="hu-HU" altLang="hu-HU" sz="2200" dirty="0" err="1" smtClean="0"/>
              <a:t>-ai</a:t>
            </a:r>
            <a:r>
              <a:rPr lang="hu-HU" altLang="hu-HU" sz="2200" dirty="0" smtClean="0"/>
              <a:t>, </a:t>
            </a:r>
            <a:r>
              <a:rPr lang="hu-HU" altLang="hu-HU" sz="2200" u="sng" dirty="0" smtClean="0"/>
              <a:t>a vadászatra jogosult vad- és </a:t>
            </a:r>
            <a:r>
              <a:rPr lang="hu-HU" altLang="hu-HU" sz="2200" u="sng" dirty="0" err="1" smtClean="0"/>
              <a:t>élőhelyvédelmi</a:t>
            </a:r>
            <a:r>
              <a:rPr lang="hu-HU" altLang="hu-HU" sz="2200" u="sng" dirty="0" smtClean="0"/>
              <a:t> </a:t>
            </a:r>
          </a:p>
          <a:p>
            <a:pPr eaLnBrk="1" hangingPunct="1">
              <a:buFontTx/>
              <a:buNone/>
            </a:pPr>
            <a:r>
              <a:rPr lang="hu-HU" altLang="hu-HU" sz="2200" u="sng" dirty="0" smtClean="0"/>
              <a:t>feladatait</a:t>
            </a:r>
            <a:r>
              <a:rPr lang="hu-HU" altLang="hu-HU" sz="2200" dirty="0" smtClean="0"/>
              <a:t> a </a:t>
            </a:r>
            <a:r>
              <a:rPr lang="hu-HU" altLang="hu-HU" sz="2200" dirty="0" err="1" smtClean="0"/>
              <a:t>Vtv</a:t>
            </a:r>
            <a:r>
              <a:rPr lang="hu-HU" altLang="hu-HU" sz="2200" dirty="0" smtClean="0"/>
              <a:t>. 34 - 35. §</a:t>
            </a:r>
            <a:r>
              <a:rPr lang="hu-HU" altLang="hu-HU" sz="2200" dirty="0" err="1" smtClean="0"/>
              <a:t>-ai</a:t>
            </a:r>
            <a:r>
              <a:rPr lang="hu-HU" altLang="hu-HU" sz="2200" dirty="0" smtClean="0"/>
              <a:t> írják elő.</a:t>
            </a:r>
          </a:p>
          <a:p>
            <a:pPr eaLnBrk="1" hangingPunct="1">
              <a:buFontTx/>
              <a:buNone/>
            </a:pPr>
            <a:r>
              <a:rPr lang="hu-HU" altLang="hu-HU" sz="2200" u="sng" dirty="0" smtClean="0"/>
              <a:t>A</a:t>
            </a:r>
            <a:r>
              <a:rPr lang="hu-HU" altLang="hu-HU" sz="2200" u="sng" dirty="0" smtClean="0">
                <a:solidFill>
                  <a:srgbClr val="000000"/>
                </a:solidFill>
              </a:rPr>
              <a:t> vadászati tilalmakat</a:t>
            </a:r>
            <a:r>
              <a:rPr lang="hu-HU" altLang="hu-HU" sz="2200" dirty="0" smtClean="0">
                <a:solidFill>
                  <a:srgbClr val="000000"/>
                </a:solidFill>
              </a:rPr>
              <a:t> a </a:t>
            </a:r>
            <a:r>
              <a:rPr lang="hu-HU" altLang="hu-HU" sz="2200" dirty="0" err="1" smtClean="0">
                <a:solidFill>
                  <a:srgbClr val="000000"/>
                </a:solidFill>
              </a:rPr>
              <a:t>Vtv</a:t>
            </a:r>
            <a:r>
              <a:rPr lang="hu-HU" altLang="hu-HU" sz="2200" dirty="0" smtClean="0">
                <a:solidFill>
                  <a:srgbClr val="000000"/>
                </a:solidFill>
              </a:rPr>
              <a:t>. 37. §, </a:t>
            </a:r>
            <a:r>
              <a:rPr lang="hu-HU" altLang="hu-HU" sz="2200" u="sng" dirty="0" smtClean="0">
                <a:solidFill>
                  <a:srgbClr val="000000"/>
                </a:solidFill>
              </a:rPr>
              <a:t>a tiltott vadászati eszközöket</a:t>
            </a:r>
            <a:r>
              <a:rPr lang="hu-HU" altLang="hu-HU" sz="2200" dirty="0" smtClean="0">
                <a:solidFill>
                  <a:srgbClr val="000000"/>
                </a:solidFill>
              </a:rPr>
              <a:t> </a:t>
            </a:r>
          </a:p>
          <a:p>
            <a:pPr eaLnBrk="1" hangingPunct="1">
              <a:buFontTx/>
              <a:buNone/>
            </a:pPr>
            <a:r>
              <a:rPr lang="hu-HU" altLang="hu-HU" sz="2200" dirty="0" smtClean="0">
                <a:solidFill>
                  <a:srgbClr val="000000"/>
                </a:solidFill>
              </a:rPr>
              <a:t>a </a:t>
            </a:r>
            <a:r>
              <a:rPr lang="hu-HU" altLang="hu-HU" sz="2200" dirty="0" err="1" smtClean="0">
                <a:solidFill>
                  <a:srgbClr val="000000"/>
                </a:solidFill>
              </a:rPr>
              <a:t>Vtv</a:t>
            </a:r>
            <a:r>
              <a:rPr lang="hu-HU" altLang="hu-HU" sz="2200" dirty="0" smtClean="0">
                <a:solidFill>
                  <a:srgbClr val="000000"/>
                </a:solidFill>
              </a:rPr>
              <a:t>. 37/A. §, </a:t>
            </a:r>
            <a:r>
              <a:rPr lang="hu-HU" altLang="hu-HU" sz="2200" u="sng" dirty="0" smtClean="0">
                <a:solidFill>
                  <a:srgbClr val="000000"/>
                </a:solidFill>
              </a:rPr>
              <a:t>a </a:t>
            </a:r>
            <a:r>
              <a:rPr lang="hu-HU" altLang="hu-HU" sz="2200" u="sng" dirty="0" smtClean="0"/>
              <a:t>tiltott vadászati módokat</a:t>
            </a:r>
            <a:r>
              <a:rPr lang="hu-HU" altLang="hu-HU" sz="2200" dirty="0" smtClean="0"/>
              <a:t> a 37/B. §, </a:t>
            </a:r>
            <a:r>
              <a:rPr lang="hu-HU" altLang="hu-HU" sz="2200" u="sng" dirty="0" smtClean="0"/>
              <a:t>a vadászati </a:t>
            </a:r>
          </a:p>
          <a:p>
            <a:pPr eaLnBrk="1" hangingPunct="1">
              <a:buFontTx/>
              <a:buNone/>
            </a:pPr>
            <a:r>
              <a:rPr lang="hu-HU" altLang="hu-HU" sz="2200" u="sng" dirty="0" smtClean="0"/>
              <a:t>idényeket</a:t>
            </a:r>
            <a:r>
              <a:rPr lang="hu-HU" altLang="hu-HU" sz="2200" dirty="0" smtClean="0"/>
              <a:t> és </a:t>
            </a:r>
            <a:r>
              <a:rPr lang="hu-HU" altLang="hu-HU" sz="2200" u="sng" dirty="0" smtClean="0"/>
              <a:t>a vadászati tilalmi időket</a:t>
            </a:r>
            <a:r>
              <a:rPr lang="hu-HU" altLang="hu-HU" sz="2200" dirty="0" smtClean="0"/>
              <a:t> a 38. § szabályozza.</a:t>
            </a:r>
          </a:p>
          <a:p>
            <a:pPr eaLnBrk="1" hangingPunct="1">
              <a:buFontTx/>
              <a:buNone/>
            </a:pPr>
            <a:r>
              <a:rPr lang="hu-HU" altLang="hu-HU" sz="2200" b="1" dirty="0" smtClean="0">
                <a:solidFill>
                  <a:srgbClr val="CC0000"/>
                </a:solidFill>
              </a:rPr>
              <a:t>Tilos vadászni:</a:t>
            </a:r>
            <a:r>
              <a:rPr lang="hu-HU" altLang="hu-HU" sz="2200" dirty="0" smtClean="0"/>
              <a:t> tiltott vadászati eszközzel, tiltott vadászati </a:t>
            </a:r>
          </a:p>
          <a:p>
            <a:pPr eaLnBrk="1" hangingPunct="1">
              <a:buFontTx/>
              <a:buNone/>
            </a:pPr>
            <a:r>
              <a:rPr lang="hu-HU" altLang="hu-HU" sz="2200" dirty="0" smtClean="0"/>
              <a:t>módon, vadászati tilalmi időben, vadászati kíméleti területen,</a:t>
            </a:r>
          </a:p>
          <a:p>
            <a:pPr eaLnBrk="1" hangingPunct="1">
              <a:buFontTx/>
              <a:buNone/>
            </a:pPr>
            <a:r>
              <a:rPr lang="hu-HU" altLang="hu-HU" sz="2200" dirty="0" smtClean="0"/>
              <a:t>vagy hatósági tilalom elrendelése esetén.</a:t>
            </a:r>
          </a:p>
          <a:p>
            <a:pPr eaLnBrk="1" hangingPunct="1">
              <a:buFontTx/>
              <a:buNone/>
            </a:pPr>
            <a:r>
              <a:rPr lang="hu-HU" altLang="hu-HU" sz="2200" dirty="0" smtClean="0"/>
              <a:t>Vizes területeken és védősávjukban az ólomsörét használata </a:t>
            </a:r>
          </a:p>
          <a:p>
            <a:pPr eaLnBrk="1" hangingPunct="1">
              <a:buFontTx/>
              <a:buNone/>
            </a:pPr>
            <a:r>
              <a:rPr lang="hu-HU" altLang="hu-HU" sz="2200" dirty="0" err="1" smtClean="0"/>
              <a:t>vízivad-vadászat</a:t>
            </a:r>
            <a:r>
              <a:rPr lang="hu-HU" altLang="hu-HU" sz="2200" dirty="0" smtClean="0"/>
              <a:t> során tilos.</a:t>
            </a:r>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457200" y="188640"/>
            <a:ext cx="8229600" cy="936104"/>
          </a:xfrm>
        </p:spPr>
        <p:txBody>
          <a:bodyPr/>
          <a:lstStyle/>
          <a:p>
            <a:pPr eaLnBrk="1" hangingPunct="1"/>
            <a:r>
              <a:rPr lang="hu-HU" altLang="hu-HU" sz="3200" b="1" dirty="0" smtClean="0">
                <a:solidFill>
                  <a:srgbClr val="006600"/>
                </a:solidFill>
                <a:latin typeface="Tahoma" pitchFamily="34" charset="0"/>
              </a:rPr>
              <a:t/>
            </a:r>
            <a:br>
              <a:rPr lang="hu-HU" altLang="hu-HU" sz="3200" b="1" dirty="0" smtClean="0">
                <a:solidFill>
                  <a:srgbClr val="006600"/>
                </a:solidFill>
                <a:latin typeface="Tahoma" pitchFamily="34" charset="0"/>
              </a:rPr>
            </a:br>
            <a:r>
              <a:rPr lang="hu-HU" altLang="hu-HU" sz="3300" b="1" dirty="0" smtClean="0">
                <a:solidFill>
                  <a:srgbClr val="006600"/>
                </a:solidFill>
                <a:latin typeface="Tahoma" pitchFamily="34" charset="0"/>
              </a:rPr>
              <a:t>Gemenc – árvíz idején</a:t>
            </a:r>
            <a:br>
              <a:rPr lang="hu-HU" altLang="hu-HU" sz="3300" b="1" dirty="0" smtClean="0">
                <a:solidFill>
                  <a:srgbClr val="006600"/>
                </a:solidFill>
                <a:latin typeface="Tahoma" pitchFamily="34" charset="0"/>
              </a:rPr>
            </a:br>
            <a:endParaRPr lang="hu-HU" altLang="hu-HU" sz="3300" b="1" dirty="0" smtClean="0">
              <a:solidFill>
                <a:srgbClr val="006600"/>
              </a:solidFill>
              <a:latin typeface="Tahoma" pitchFamily="34" charset="0"/>
            </a:endParaRPr>
          </a:p>
        </p:txBody>
      </p:sp>
      <p:pic>
        <p:nvPicPr>
          <p:cNvPr id="471043" name="Picture 3" descr="800x6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196752"/>
            <a:ext cx="8928100" cy="56612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457200" y="0"/>
            <a:ext cx="8229600" cy="1268413"/>
          </a:xfrm>
        </p:spPr>
        <p:txBody>
          <a:bodyPr/>
          <a:lstStyle/>
          <a:p>
            <a:pPr eaLnBrk="1" hangingPunct="1"/>
            <a:r>
              <a:rPr lang="hu-HU" altLang="hu-HU" sz="3300" b="1" smtClean="0">
                <a:solidFill>
                  <a:srgbClr val="336600"/>
                </a:solidFill>
                <a:latin typeface="Tahoma" pitchFamily="34" charset="0"/>
                <a:cs typeface="Tahoma" pitchFamily="34" charset="0"/>
              </a:rPr>
              <a:t>Vadászati év, - idény, </a:t>
            </a:r>
            <a:br>
              <a:rPr lang="hu-HU" altLang="hu-HU" sz="3300" b="1" smtClean="0">
                <a:solidFill>
                  <a:srgbClr val="336600"/>
                </a:solidFill>
                <a:latin typeface="Tahoma" pitchFamily="34" charset="0"/>
                <a:cs typeface="Tahoma" pitchFamily="34" charset="0"/>
              </a:rPr>
            </a:br>
            <a:r>
              <a:rPr lang="hu-HU" altLang="hu-HU" sz="3300" b="1" smtClean="0">
                <a:solidFill>
                  <a:srgbClr val="336600"/>
                </a:solidFill>
                <a:latin typeface="Tahoma" pitchFamily="34" charset="0"/>
                <a:cs typeface="Tahoma" pitchFamily="34" charset="0"/>
              </a:rPr>
              <a:t>- tilalmi idő, - kíméleti terület</a:t>
            </a:r>
          </a:p>
        </p:txBody>
      </p:sp>
      <p:sp>
        <p:nvSpPr>
          <p:cNvPr id="472067" name="Rectangle 3"/>
          <p:cNvSpPr>
            <a:spLocks noGrp="1" noChangeArrowheads="1"/>
          </p:cNvSpPr>
          <p:nvPr>
            <p:ph type="body" idx="1"/>
          </p:nvPr>
        </p:nvSpPr>
        <p:spPr>
          <a:xfrm>
            <a:off x="468313" y="1341438"/>
            <a:ext cx="8229600" cy="5400675"/>
          </a:xfrm>
        </p:spPr>
        <p:txBody>
          <a:bodyPr/>
          <a:lstStyle/>
          <a:p>
            <a:pPr eaLnBrk="1" hangingPunct="1">
              <a:buFontTx/>
              <a:buNone/>
            </a:pPr>
            <a:r>
              <a:rPr lang="hu-HU" altLang="hu-HU" sz="2200" b="1" u="sng" smtClean="0">
                <a:solidFill>
                  <a:srgbClr val="336600"/>
                </a:solidFill>
                <a:latin typeface="Tahoma" pitchFamily="34" charset="0"/>
                <a:cs typeface="Tahoma" pitchFamily="34" charset="0"/>
              </a:rPr>
              <a:t>Vadászati év:</a:t>
            </a:r>
            <a:r>
              <a:rPr lang="hu-HU" altLang="hu-HU" sz="2200" b="1" smtClean="0">
                <a:latin typeface="Tahoma" pitchFamily="34" charset="0"/>
                <a:cs typeface="Tahoma" pitchFamily="34" charset="0"/>
              </a:rPr>
              <a:t> </a:t>
            </a:r>
            <a:r>
              <a:rPr lang="hu-HU" altLang="hu-HU" sz="2200" smtClean="0">
                <a:latin typeface="Tahoma" pitchFamily="34" charset="0"/>
                <a:cs typeface="Tahoma" pitchFamily="34" charset="0"/>
              </a:rPr>
              <a:t>március első napja – február utolsó napja.</a:t>
            </a:r>
          </a:p>
          <a:p>
            <a:pPr eaLnBrk="1" hangingPunct="1">
              <a:buFontTx/>
              <a:buNone/>
            </a:pPr>
            <a:r>
              <a:rPr lang="hu-HU" altLang="hu-HU" sz="2200" b="1" u="sng" smtClean="0">
                <a:solidFill>
                  <a:srgbClr val="336600"/>
                </a:solidFill>
                <a:latin typeface="Tahoma" pitchFamily="34" charset="0"/>
                <a:cs typeface="Tahoma" pitchFamily="34" charset="0"/>
              </a:rPr>
              <a:t>Vadászati idény:</a:t>
            </a:r>
            <a:r>
              <a:rPr lang="hu-HU" altLang="hu-HU" sz="2200" b="1" smtClean="0">
                <a:solidFill>
                  <a:srgbClr val="336600"/>
                </a:solidFill>
                <a:latin typeface="Tahoma" pitchFamily="34" charset="0"/>
                <a:cs typeface="Tahoma" pitchFamily="34" charset="0"/>
              </a:rPr>
              <a:t> </a:t>
            </a:r>
            <a:r>
              <a:rPr lang="hu-HU" altLang="hu-HU" sz="2200" smtClean="0">
                <a:latin typeface="Tahoma" pitchFamily="34" charset="0"/>
                <a:cs typeface="Tahoma" pitchFamily="34" charset="0"/>
              </a:rPr>
              <a:t>az a naptári időszak, amely a vadászati </a:t>
            </a:r>
          </a:p>
          <a:p>
            <a:pPr eaLnBrk="1" hangingPunct="1">
              <a:buFontTx/>
              <a:buNone/>
            </a:pPr>
            <a:r>
              <a:rPr lang="hu-HU" altLang="hu-HU" sz="2200" smtClean="0">
                <a:latin typeface="Tahoma" pitchFamily="34" charset="0"/>
                <a:cs typeface="Tahoma" pitchFamily="34" charset="0"/>
              </a:rPr>
              <a:t>éven belül kijelöli az egyes vadfajok vadászatának idejét </a:t>
            </a:r>
          </a:p>
          <a:p>
            <a:pPr eaLnBrk="1" hangingPunct="1">
              <a:buFontTx/>
              <a:buNone/>
            </a:pPr>
            <a:r>
              <a:rPr lang="hu-HU" altLang="hu-HU" sz="2200" smtClean="0">
                <a:latin typeface="Tahoma" pitchFamily="34" charset="0"/>
                <a:cs typeface="Tahoma" pitchFamily="34" charset="0"/>
              </a:rPr>
              <a:t>(79/2004. (V. 4.) FVM rendelet).</a:t>
            </a:r>
          </a:p>
          <a:p>
            <a:pPr eaLnBrk="1" hangingPunct="1">
              <a:buFontTx/>
              <a:buNone/>
            </a:pPr>
            <a:r>
              <a:rPr lang="hu-HU" altLang="hu-HU" sz="2200" b="1" u="sng" smtClean="0">
                <a:solidFill>
                  <a:srgbClr val="336600"/>
                </a:solidFill>
                <a:latin typeface="Tahoma" pitchFamily="34" charset="0"/>
                <a:cs typeface="Tahoma" pitchFamily="34" charset="0"/>
              </a:rPr>
              <a:t>Vadászati tilalmi idő:</a:t>
            </a:r>
            <a:r>
              <a:rPr lang="hu-HU" altLang="hu-HU" sz="2200" smtClean="0">
                <a:solidFill>
                  <a:srgbClr val="336600"/>
                </a:solidFill>
                <a:latin typeface="Tahoma" pitchFamily="34" charset="0"/>
                <a:cs typeface="Tahoma" pitchFamily="34" charset="0"/>
              </a:rPr>
              <a:t> </a:t>
            </a:r>
            <a:r>
              <a:rPr lang="hu-HU" altLang="hu-HU" sz="2200" smtClean="0">
                <a:latin typeface="Tahoma" pitchFamily="34" charset="0"/>
                <a:cs typeface="Tahoma" pitchFamily="34" charset="0"/>
              </a:rPr>
              <a:t>a vadászati idényen kívüli időszak, </a:t>
            </a:r>
          </a:p>
          <a:p>
            <a:pPr eaLnBrk="1" hangingPunct="1">
              <a:buFontTx/>
              <a:buNone/>
            </a:pPr>
            <a:r>
              <a:rPr lang="hu-HU" altLang="hu-HU" sz="2200" smtClean="0">
                <a:latin typeface="Tahoma" pitchFamily="34" charset="0"/>
                <a:cs typeface="Tahoma" pitchFamily="34" charset="0"/>
              </a:rPr>
              <a:t>amely alatt a vadat kímélni kell.</a:t>
            </a:r>
            <a:endParaRPr lang="hu-HU" altLang="hu-HU" sz="2200" smtClean="0">
              <a:solidFill>
                <a:srgbClr val="336600"/>
              </a:solidFill>
              <a:latin typeface="Tahoma" pitchFamily="34" charset="0"/>
              <a:cs typeface="Tahoma" pitchFamily="34" charset="0"/>
            </a:endParaRPr>
          </a:p>
          <a:p>
            <a:pPr eaLnBrk="1" hangingPunct="1">
              <a:buFontTx/>
              <a:buNone/>
            </a:pPr>
            <a:r>
              <a:rPr lang="hu-HU" altLang="hu-HU" sz="2200" b="1" u="sng" smtClean="0">
                <a:solidFill>
                  <a:srgbClr val="336600"/>
                </a:solidFill>
                <a:latin typeface="Tahoma" pitchFamily="34" charset="0"/>
                <a:cs typeface="Tahoma" pitchFamily="34" charset="0"/>
              </a:rPr>
              <a:t>Vadászati kíméleti terület:</a:t>
            </a:r>
            <a:r>
              <a:rPr lang="hu-HU" altLang="hu-HU" sz="2200" b="1" smtClean="0">
                <a:solidFill>
                  <a:srgbClr val="336600"/>
                </a:solidFill>
                <a:latin typeface="Tahoma" pitchFamily="34" charset="0"/>
                <a:cs typeface="Tahoma" pitchFamily="34" charset="0"/>
              </a:rPr>
              <a:t> </a:t>
            </a:r>
            <a:r>
              <a:rPr lang="hu-HU" altLang="hu-HU" sz="2200" smtClean="0">
                <a:latin typeface="Tahoma" pitchFamily="34" charset="0"/>
                <a:cs typeface="Tahoma" pitchFamily="34" charset="0"/>
              </a:rPr>
              <a:t>a vadászati hatóság minősíti</a:t>
            </a:r>
          </a:p>
          <a:p>
            <a:pPr eaLnBrk="1" hangingPunct="1">
              <a:buFontTx/>
              <a:buNone/>
            </a:pPr>
            <a:r>
              <a:rPr lang="hu-HU" altLang="hu-HU" sz="2200" smtClean="0">
                <a:latin typeface="Tahoma" pitchFamily="34" charset="0"/>
                <a:cs typeface="Tahoma" pitchFamily="34" charset="0"/>
              </a:rPr>
              <a:t>1/ ha a területen a vad és élőhelyének védelme másként nem </a:t>
            </a:r>
          </a:p>
          <a:p>
            <a:pPr eaLnBrk="1" hangingPunct="1">
              <a:buFontTx/>
              <a:buNone/>
            </a:pPr>
            <a:r>
              <a:rPr lang="hu-HU" altLang="hu-HU" sz="2200" smtClean="0">
                <a:latin typeface="Tahoma" pitchFamily="34" charset="0"/>
                <a:cs typeface="Tahoma" pitchFamily="34" charset="0"/>
              </a:rPr>
              <a:t>biztosítható, 2/ a vízivad fészkelési és vonulási területét, </a:t>
            </a:r>
          </a:p>
          <a:p>
            <a:pPr eaLnBrk="1" hangingPunct="1">
              <a:buFontTx/>
              <a:buNone/>
            </a:pPr>
            <a:r>
              <a:rPr lang="hu-HU" altLang="hu-HU" sz="2200" smtClean="0">
                <a:latin typeface="Tahoma" pitchFamily="34" charset="0"/>
                <a:cs typeface="Tahoma" pitchFamily="34" charset="0"/>
              </a:rPr>
              <a:t>3/ halastó vagy természetes víz területét a lehalászás idejére,</a:t>
            </a:r>
          </a:p>
          <a:p>
            <a:pPr eaLnBrk="1" hangingPunct="1">
              <a:buFontTx/>
              <a:buNone/>
            </a:pPr>
            <a:r>
              <a:rPr lang="hu-HU" altLang="hu-HU" sz="2200" smtClean="0">
                <a:latin typeface="Tahoma" pitchFamily="34" charset="0"/>
                <a:cs typeface="Tahoma" pitchFamily="34" charset="0"/>
              </a:rPr>
              <a:t>4/ település környezete. </a:t>
            </a:r>
          </a:p>
          <a:p>
            <a:pPr eaLnBrk="1" hangingPunct="1">
              <a:buFontTx/>
              <a:buNone/>
            </a:pPr>
            <a:r>
              <a:rPr lang="hu-HU" altLang="hu-HU" sz="2200" smtClean="0">
                <a:latin typeface="Tahoma" pitchFamily="34" charset="0"/>
                <a:cs typeface="Tahoma" pitchFamily="34" charset="0"/>
              </a:rPr>
              <a:t>A kíméleti területen a tilalom feloldásáig  </a:t>
            </a:r>
            <a:r>
              <a:rPr lang="hu-HU" altLang="hu-HU" sz="2200" b="1" smtClean="0">
                <a:solidFill>
                  <a:srgbClr val="CC0000"/>
                </a:solidFill>
                <a:latin typeface="Tahoma" pitchFamily="34" charset="0"/>
                <a:cs typeface="Tahoma" pitchFamily="34" charset="0"/>
              </a:rPr>
              <a:t>tilos vadászni.</a:t>
            </a:r>
          </a:p>
          <a:p>
            <a:pPr eaLnBrk="1" hangingPunct="1">
              <a:buFontTx/>
              <a:buNone/>
            </a:pPr>
            <a:r>
              <a:rPr lang="hu-HU" altLang="hu-HU" sz="2200" smtClean="0">
                <a:latin typeface="Tahoma" pitchFamily="34" charset="0"/>
                <a:cs typeface="Tahoma" pitchFamily="34" charset="0"/>
              </a:rPr>
              <a:t>/Vtv. 38 - 39. §/</a:t>
            </a:r>
            <a:endParaRPr lang="hu-HU" altLang="hu-HU" sz="2200" b="1" u="sng" smtClean="0">
              <a:solidFill>
                <a:srgbClr val="3366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457200" y="274638"/>
            <a:ext cx="8229600" cy="1066130"/>
          </a:xfrm>
        </p:spPr>
        <p:txBody>
          <a:bodyPr/>
          <a:lstStyle/>
          <a:p>
            <a:pPr algn="l" eaLnBrk="1" hangingPunct="1"/>
            <a:r>
              <a:rPr lang="hu-HU" altLang="hu-HU" sz="3300" b="1" dirty="0" smtClean="0">
                <a:solidFill>
                  <a:schemeClr val="tx1"/>
                </a:solidFill>
                <a:latin typeface="Tahoma" pitchFamily="34" charset="0"/>
                <a:cs typeface="Tahoma" pitchFamily="34" charset="0"/>
              </a:rPr>
              <a:t>III. Fejezet</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Vadgazdálkodás</a:t>
            </a:r>
          </a:p>
        </p:txBody>
      </p:sp>
      <p:sp>
        <p:nvSpPr>
          <p:cNvPr id="473091" name="Rectangle 3"/>
          <p:cNvSpPr>
            <a:spLocks noGrp="1" noChangeArrowheads="1"/>
          </p:cNvSpPr>
          <p:nvPr>
            <p:ph type="body" idx="1"/>
          </p:nvPr>
        </p:nvSpPr>
        <p:spPr/>
        <p:txBody>
          <a:bodyPr/>
          <a:lstStyle/>
          <a:p>
            <a:pPr marL="609600" indent="-609600" eaLnBrk="1" hangingPunct="1">
              <a:lnSpc>
                <a:spcPct val="90000"/>
              </a:lnSpc>
              <a:buFontTx/>
              <a:buNone/>
            </a:pPr>
            <a:r>
              <a:rPr lang="hu-HU" altLang="hu-HU" sz="2400" b="1" u="sng" smtClean="0">
                <a:solidFill>
                  <a:srgbClr val="336600"/>
                </a:solidFill>
                <a:latin typeface="Tahoma" pitchFamily="34" charset="0"/>
                <a:cs typeface="Tahoma" pitchFamily="34" charset="0"/>
              </a:rPr>
              <a:t>Vadgazdálkodás:</a:t>
            </a:r>
            <a:r>
              <a:rPr lang="hu-HU" altLang="hu-HU" sz="2400" b="1" smtClean="0">
                <a:solidFill>
                  <a:srgbClr val="336600"/>
                </a:solidFill>
                <a:latin typeface="Tahoma" pitchFamily="34" charset="0"/>
                <a:cs typeface="Tahoma" pitchFamily="34" charset="0"/>
              </a:rPr>
              <a:t> </a:t>
            </a:r>
            <a:r>
              <a:rPr lang="hu-HU" altLang="hu-HU" sz="2400" smtClean="0">
                <a:latin typeface="Tahoma" pitchFamily="34" charset="0"/>
                <a:cs typeface="Tahoma" pitchFamily="34" charset="0"/>
              </a:rPr>
              <a:t>a vadállomány és élőhelyének </a:t>
            </a:r>
          </a:p>
          <a:p>
            <a:pPr marL="609600" indent="-609600" eaLnBrk="1" hangingPunct="1">
              <a:lnSpc>
                <a:spcPct val="90000"/>
              </a:lnSpc>
              <a:buFontTx/>
              <a:buNone/>
            </a:pPr>
            <a:r>
              <a:rPr lang="hu-HU" altLang="hu-HU" sz="2400" smtClean="0">
                <a:latin typeface="Tahoma" pitchFamily="34" charset="0"/>
                <a:cs typeface="Tahoma" pitchFamily="34" charset="0"/>
              </a:rPr>
              <a:t>védelmével és a vadállomány szabályozásával kapcsolatos </a:t>
            </a:r>
          </a:p>
          <a:p>
            <a:pPr marL="609600" indent="-609600" eaLnBrk="1" hangingPunct="1">
              <a:lnSpc>
                <a:spcPct val="90000"/>
              </a:lnSpc>
              <a:buFontTx/>
              <a:buNone/>
            </a:pPr>
            <a:r>
              <a:rPr lang="hu-HU" altLang="hu-HU" sz="2400" smtClean="0">
                <a:latin typeface="Tahoma" pitchFamily="34" charset="0"/>
                <a:cs typeface="Tahoma" pitchFamily="34" charset="0"/>
              </a:rPr>
              <a:t>tervszerű tevékenység. </a:t>
            </a:r>
          </a:p>
          <a:p>
            <a:pPr marL="609600" indent="-609600" eaLnBrk="1" hangingPunct="1">
              <a:lnSpc>
                <a:spcPct val="90000"/>
              </a:lnSpc>
              <a:buFontTx/>
              <a:buNone/>
            </a:pPr>
            <a:r>
              <a:rPr lang="hu-HU" altLang="hu-HU" sz="2400" smtClean="0">
                <a:latin typeface="Tahoma" pitchFamily="34" charset="0"/>
                <a:cs typeface="Tahoma" pitchFamily="34" charset="0"/>
              </a:rPr>
              <a:t>A vadgazdálkodási tevékenység </a:t>
            </a:r>
            <a:r>
              <a:rPr lang="hu-HU" altLang="hu-HU" sz="2400" u="sng" smtClean="0">
                <a:latin typeface="Tahoma" pitchFamily="34" charset="0"/>
                <a:cs typeface="Tahoma" pitchFamily="34" charset="0"/>
              </a:rPr>
              <a:t>tervszerűségét</a:t>
            </a:r>
          </a:p>
          <a:p>
            <a:pPr marL="609600" indent="-609600" eaLnBrk="1" hangingPunct="1">
              <a:lnSpc>
                <a:spcPct val="90000"/>
              </a:lnSpc>
              <a:buFontTx/>
              <a:buNone/>
            </a:pPr>
            <a:r>
              <a:rPr lang="hu-HU" altLang="hu-HU" sz="2400" b="1" i="1" smtClean="0">
                <a:solidFill>
                  <a:srgbClr val="336600"/>
                </a:solidFill>
                <a:latin typeface="Tahoma" pitchFamily="34" charset="0"/>
                <a:cs typeface="Tahoma" pitchFamily="34" charset="0"/>
              </a:rPr>
              <a:t>a)</a:t>
            </a:r>
            <a:r>
              <a:rPr lang="hu-HU" altLang="hu-HU" sz="2400" b="1" smtClean="0">
                <a:solidFill>
                  <a:srgbClr val="336600"/>
                </a:solidFill>
                <a:latin typeface="Tahoma" pitchFamily="34" charset="0"/>
                <a:cs typeface="Tahoma" pitchFamily="34" charset="0"/>
              </a:rPr>
              <a:t> tájegységi vadgazdálkodási terv,</a:t>
            </a:r>
          </a:p>
          <a:p>
            <a:pPr marL="609600" indent="-609600" eaLnBrk="1" hangingPunct="1">
              <a:lnSpc>
                <a:spcPct val="90000"/>
              </a:lnSpc>
              <a:buFontTx/>
              <a:buNone/>
            </a:pPr>
            <a:r>
              <a:rPr lang="hu-HU" altLang="hu-HU" sz="2400" b="1" i="1" smtClean="0">
                <a:solidFill>
                  <a:srgbClr val="336600"/>
                </a:solidFill>
                <a:latin typeface="Tahoma" pitchFamily="34" charset="0"/>
                <a:cs typeface="Tahoma" pitchFamily="34" charset="0"/>
              </a:rPr>
              <a:t>b)</a:t>
            </a:r>
            <a:r>
              <a:rPr lang="hu-HU" altLang="hu-HU" sz="2400" b="1" smtClean="0">
                <a:solidFill>
                  <a:srgbClr val="336600"/>
                </a:solidFill>
                <a:latin typeface="Tahoma" pitchFamily="34" charset="0"/>
                <a:cs typeface="Tahoma" pitchFamily="34" charset="0"/>
              </a:rPr>
              <a:t> hosszú távú vadgazdálkodási üzemterv,</a:t>
            </a:r>
          </a:p>
          <a:p>
            <a:pPr marL="609600" indent="-609600" eaLnBrk="1" hangingPunct="1">
              <a:lnSpc>
                <a:spcPct val="90000"/>
              </a:lnSpc>
              <a:buFontTx/>
              <a:buNone/>
            </a:pPr>
            <a:r>
              <a:rPr lang="hu-HU" altLang="hu-HU" sz="2400" b="1" i="1" smtClean="0">
                <a:solidFill>
                  <a:srgbClr val="336600"/>
                </a:solidFill>
                <a:latin typeface="Tahoma" pitchFamily="34" charset="0"/>
                <a:cs typeface="Tahoma" pitchFamily="34" charset="0"/>
              </a:rPr>
              <a:t>c)</a:t>
            </a:r>
            <a:r>
              <a:rPr lang="hu-HU" altLang="hu-HU" sz="2400" b="1" smtClean="0">
                <a:solidFill>
                  <a:srgbClr val="336600"/>
                </a:solidFill>
                <a:latin typeface="Tahoma" pitchFamily="34" charset="0"/>
                <a:cs typeface="Tahoma" pitchFamily="34" charset="0"/>
              </a:rPr>
              <a:t> éves vadgazdálkodási terv </a:t>
            </a:r>
          </a:p>
          <a:p>
            <a:pPr marL="609600" indent="-609600" eaLnBrk="1" hangingPunct="1">
              <a:lnSpc>
                <a:spcPct val="90000"/>
              </a:lnSpc>
              <a:buFontTx/>
              <a:buNone/>
            </a:pPr>
            <a:r>
              <a:rPr lang="hu-HU" altLang="hu-HU" sz="2400" smtClean="0">
                <a:latin typeface="Tahoma" pitchFamily="34" charset="0"/>
                <a:cs typeface="Tahoma" pitchFamily="34" charset="0"/>
              </a:rPr>
              <a:t>készítése, valamint</a:t>
            </a:r>
          </a:p>
          <a:p>
            <a:pPr marL="609600" indent="-609600" eaLnBrk="1" hangingPunct="1">
              <a:lnSpc>
                <a:spcPct val="90000"/>
              </a:lnSpc>
              <a:buFontTx/>
              <a:buNone/>
            </a:pPr>
            <a:r>
              <a:rPr lang="hu-HU" altLang="hu-HU" sz="2400" b="1" i="1" smtClean="0">
                <a:solidFill>
                  <a:srgbClr val="336600"/>
                </a:solidFill>
                <a:latin typeface="Tahoma" pitchFamily="34" charset="0"/>
                <a:cs typeface="Tahoma" pitchFamily="34" charset="0"/>
              </a:rPr>
              <a:t>d)</a:t>
            </a:r>
            <a:r>
              <a:rPr lang="hu-HU" altLang="hu-HU" sz="2400" b="1" smtClean="0">
                <a:solidFill>
                  <a:srgbClr val="336600"/>
                </a:solidFill>
                <a:latin typeface="Tahoma" pitchFamily="34" charset="0"/>
                <a:cs typeface="Tahoma" pitchFamily="34" charset="0"/>
              </a:rPr>
              <a:t> Országos Vadgazdálkodási Adattár</a:t>
            </a:r>
            <a:r>
              <a:rPr lang="hu-HU" altLang="hu-HU" sz="2400" smtClean="0">
                <a:latin typeface="Tahoma" pitchFamily="34" charset="0"/>
                <a:cs typeface="Tahoma" pitchFamily="34" charset="0"/>
              </a:rPr>
              <a:t> </a:t>
            </a:r>
          </a:p>
          <a:p>
            <a:pPr marL="609600" indent="-609600" eaLnBrk="1" hangingPunct="1">
              <a:lnSpc>
                <a:spcPct val="90000"/>
              </a:lnSpc>
              <a:buFontTx/>
              <a:buNone/>
            </a:pPr>
            <a:r>
              <a:rPr lang="hu-HU" altLang="hu-HU" sz="2400" smtClean="0">
                <a:latin typeface="Tahoma" pitchFamily="34" charset="0"/>
                <a:cs typeface="Tahoma" pitchFamily="34" charset="0"/>
              </a:rPr>
              <a:t>fenntartása és kötelező felhasználása biztosítja.</a:t>
            </a:r>
          </a:p>
          <a:p>
            <a:pPr marL="609600" indent="-609600" eaLnBrk="1" hangingPunct="1">
              <a:lnSpc>
                <a:spcPct val="90000"/>
              </a:lnSpc>
              <a:buFontTx/>
              <a:buNone/>
            </a:pPr>
            <a:r>
              <a:rPr lang="hu-HU" altLang="hu-HU" sz="2400" smtClean="0">
                <a:latin typeface="Tahoma" pitchFamily="34" charset="0"/>
                <a:cs typeface="Tahoma" pitchFamily="34" charset="0"/>
              </a:rPr>
              <a:t>/Vtv. 40 - 41. §/</a:t>
            </a:r>
          </a:p>
          <a:p>
            <a:pPr marL="609600" indent="-609600" eaLnBrk="1" hangingPunct="1">
              <a:lnSpc>
                <a:spcPct val="90000"/>
              </a:lnSpc>
              <a:buFontTx/>
              <a:buNone/>
            </a:pPr>
            <a:endParaRPr lang="hu-HU" altLang="hu-HU" sz="2400" b="1" u="sng" smtClean="0">
              <a:solidFill>
                <a:srgbClr val="3366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hu-HU" altLang="hu-HU" sz="3500" b="1" smtClean="0">
                <a:solidFill>
                  <a:srgbClr val="33CC33"/>
                </a:solidFill>
                <a:latin typeface="Tahoma" pitchFamily="34" charset="0"/>
                <a:cs typeface="Tahoma" pitchFamily="34" charset="0"/>
              </a:rPr>
              <a:t>VÉDETT TERMÉSZETI ÉRTÉK kategóriái</a:t>
            </a:r>
          </a:p>
        </p:txBody>
      </p:sp>
      <p:sp>
        <p:nvSpPr>
          <p:cNvPr id="152579" name="Rectangle 3"/>
          <p:cNvSpPr>
            <a:spLocks noGrp="1" noChangeArrowheads="1"/>
          </p:cNvSpPr>
          <p:nvPr>
            <p:ph type="body" idx="1"/>
          </p:nvPr>
        </p:nvSpPr>
        <p:spPr>
          <a:xfrm>
            <a:off x="457200" y="1600200"/>
            <a:ext cx="8229600" cy="5068888"/>
          </a:xfrm>
        </p:spPr>
        <p:txBody>
          <a:bodyPr/>
          <a:lstStyle/>
          <a:p>
            <a:pPr eaLnBrk="1" hangingPunct="1">
              <a:lnSpc>
                <a:spcPct val="80000"/>
              </a:lnSpc>
              <a:buFontTx/>
              <a:buNone/>
            </a:pPr>
            <a:r>
              <a:rPr lang="hu-HU" altLang="hu-HU" sz="2000" b="1" smtClean="0"/>
              <a:t>	</a:t>
            </a:r>
            <a:r>
              <a:rPr lang="hu-HU" altLang="hu-HU" sz="2400" b="1" smtClean="0">
                <a:latin typeface="Tahoma" pitchFamily="34" charset="0"/>
                <a:cs typeface="Tahoma" pitchFamily="34" charset="0"/>
              </a:rPr>
              <a:t>Védett növényfajok</a:t>
            </a:r>
          </a:p>
          <a:p>
            <a:pPr eaLnBrk="1" hangingPunct="1">
              <a:lnSpc>
                <a:spcPct val="80000"/>
              </a:lnSpc>
              <a:buFontTx/>
              <a:buNone/>
            </a:pPr>
            <a:r>
              <a:rPr lang="hu-HU" altLang="hu-HU" sz="2400" b="1" smtClean="0">
                <a:latin typeface="Tahoma" pitchFamily="34" charset="0"/>
                <a:cs typeface="Tahoma" pitchFamily="34" charset="0"/>
              </a:rPr>
              <a:t>	Védett állatfajok</a:t>
            </a:r>
          </a:p>
          <a:p>
            <a:pPr eaLnBrk="1" hangingPunct="1">
              <a:lnSpc>
                <a:spcPct val="80000"/>
              </a:lnSpc>
              <a:buFontTx/>
              <a:buNone/>
            </a:pPr>
            <a:r>
              <a:rPr lang="hu-HU" altLang="hu-HU" sz="2400" b="1" smtClean="0">
                <a:latin typeface="Tahoma" pitchFamily="34" charset="0"/>
                <a:cs typeface="Tahoma" pitchFamily="34" charset="0"/>
              </a:rPr>
              <a:t>	Védett gombák </a:t>
            </a:r>
          </a:p>
          <a:p>
            <a:pPr eaLnBrk="1" hangingPunct="1">
              <a:lnSpc>
                <a:spcPct val="80000"/>
              </a:lnSpc>
              <a:buFontTx/>
              <a:buNone/>
            </a:pPr>
            <a:r>
              <a:rPr lang="hu-HU" altLang="hu-HU" sz="2400" b="1" smtClean="0">
                <a:latin typeface="Tahoma" pitchFamily="34" charset="0"/>
                <a:cs typeface="Tahoma" pitchFamily="34" charset="0"/>
              </a:rPr>
              <a:t>	Védett zuzmók</a:t>
            </a:r>
          </a:p>
          <a:p>
            <a:pPr eaLnBrk="1" hangingPunct="1">
              <a:lnSpc>
                <a:spcPct val="80000"/>
              </a:lnSpc>
              <a:buFontTx/>
              <a:buNone/>
            </a:pPr>
            <a:r>
              <a:rPr lang="hu-HU" altLang="hu-HU" sz="2400" b="1" smtClean="0">
                <a:latin typeface="Tahoma" pitchFamily="34" charset="0"/>
                <a:cs typeface="Tahoma" pitchFamily="34" charset="0"/>
              </a:rPr>
              <a:t>	Védett társulások</a:t>
            </a:r>
          </a:p>
          <a:p>
            <a:pPr eaLnBrk="1" hangingPunct="1">
              <a:lnSpc>
                <a:spcPct val="80000"/>
              </a:lnSpc>
              <a:buFontTx/>
              <a:buNone/>
            </a:pPr>
            <a:r>
              <a:rPr lang="hu-HU" altLang="hu-HU" sz="2400" b="1" smtClean="0">
                <a:latin typeface="Tahoma" pitchFamily="34" charset="0"/>
                <a:cs typeface="Tahoma" pitchFamily="34" charset="0"/>
              </a:rPr>
              <a:t>	Barlangok (ex lege védett)</a:t>
            </a:r>
          </a:p>
          <a:p>
            <a:pPr eaLnBrk="1" hangingPunct="1">
              <a:lnSpc>
                <a:spcPct val="80000"/>
              </a:lnSpc>
              <a:buFontTx/>
              <a:buNone/>
            </a:pPr>
            <a:r>
              <a:rPr lang="hu-HU" altLang="hu-HU" sz="2400" b="1" smtClean="0">
                <a:latin typeface="Tahoma" pitchFamily="34" charset="0"/>
                <a:cs typeface="Tahoma" pitchFamily="34" charset="0"/>
              </a:rPr>
              <a:t>	Védett ásványi képződmények, ősmaradványok</a:t>
            </a:r>
          </a:p>
          <a:p>
            <a:pPr eaLnBrk="1" hangingPunct="1">
              <a:lnSpc>
                <a:spcPct val="80000"/>
              </a:lnSpc>
              <a:buFontTx/>
              <a:buNone/>
            </a:pP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	Európai Közösségben természetvédelmi szempontból jelentős növény- és állatfajok</a:t>
            </a:r>
          </a:p>
          <a:p>
            <a:pPr eaLnBrk="1" hangingPunct="1">
              <a:lnSpc>
                <a:spcPct val="80000"/>
              </a:lnSpc>
              <a:buFontTx/>
              <a:buNone/>
            </a:pPr>
            <a:endParaRPr lang="hu-HU" altLang="hu-HU" sz="2000" smtClean="0">
              <a:latin typeface="Tahoma" pitchFamily="34" charset="0"/>
              <a:cs typeface="Tahoma" pitchFamily="34" charset="0"/>
            </a:endParaRPr>
          </a:p>
          <a:p>
            <a:pPr eaLnBrk="1" hangingPunct="1">
              <a:lnSpc>
                <a:spcPct val="80000"/>
              </a:lnSpc>
              <a:buFontTx/>
              <a:buNone/>
            </a:pPr>
            <a:r>
              <a:rPr lang="hu-HU" altLang="hu-HU" sz="2000" smtClean="0">
                <a:latin typeface="Tahoma" pitchFamily="34" charset="0"/>
                <a:cs typeface="Tahoma" pitchFamily="34" charset="0"/>
              </a:rPr>
              <a:t>	Lásd: 13/2001. (V. 9.) KöM rendelet a védett és a fokozottan védett növény- és állatfajokról, a fokozottan védett barlangok köréről, valamint az Európai Közösségben természetvédelmi szempontból jelentős növény- és állatfajok közzétételéről</a:t>
            </a:r>
            <a:endParaRPr lang="hu-HU" altLang="hu-HU" sz="2400" smtClean="0">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a:xfrm>
            <a:off x="457200" y="115888"/>
            <a:ext cx="8229600" cy="1152525"/>
          </a:xfrm>
        </p:spPr>
        <p:txBody>
          <a:bodyPr/>
          <a:lstStyle/>
          <a:p>
            <a:pPr eaLnBrk="1" hangingPunct="1"/>
            <a:r>
              <a:rPr lang="hu-HU" altLang="hu-HU" sz="3300" b="1" smtClean="0">
                <a:solidFill>
                  <a:srgbClr val="336600"/>
                </a:solidFill>
                <a:latin typeface="Tahoma" pitchFamily="34" charset="0"/>
                <a:cs typeface="Tahoma" pitchFamily="34" charset="0"/>
              </a:rPr>
              <a:t>Országos Vadgazdálkodási Adattár, </a:t>
            </a:r>
            <a:br>
              <a:rPr lang="hu-HU" altLang="hu-HU" sz="3300" b="1" smtClean="0">
                <a:solidFill>
                  <a:srgbClr val="336600"/>
                </a:solidFill>
                <a:latin typeface="Tahoma" pitchFamily="34" charset="0"/>
                <a:cs typeface="Tahoma" pitchFamily="34" charset="0"/>
              </a:rPr>
            </a:br>
            <a:r>
              <a:rPr lang="hu-HU" altLang="hu-HU" sz="3300" b="1" smtClean="0">
                <a:solidFill>
                  <a:srgbClr val="336600"/>
                </a:solidFill>
                <a:latin typeface="Tahoma" pitchFamily="34" charset="0"/>
                <a:cs typeface="Tahoma" pitchFamily="34" charset="0"/>
              </a:rPr>
              <a:t>tájegységi vadgazdálkodási terv</a:t>
            </a:r>
          </a:p>
        </p:txBody>
      </p:sp>
      <p:sp>
        <p:nvSpPr>
          <p:cNvPr id="474115" name="Rectangle 3"/>
          <p:cNvSpPr>
            <a:spLocks noGrp="1" noChangeArrowheads="1"/>
          </p:cNvSpPr>
          <p:nvPr>
            <p:ph type="body" idx="1"/>
          </p:nvPr>
        </p:nvSpPr>
        <p:spPr>
          <a:xfrm>
            <a:off x="457200" y="1341438"/>
            <a:ext cx="8291513" cy="5399930"/>
          </a:xfrm>
        </p:spPr>
        <p:txBody>
          <a:bodyPr/>
          <a:lstStyle/>
          <a:p>
            <a:pPr eaLnBrk="1" hangingPunct="1">
              <a:lnSpc>
                <a:spcPct val="80000"/>
              </a:lnSpc>
              <a:buFontTx/>
              <a:buNone/>
            </a:pPr>
            <a:r>
              <a:rPr lang="hu-HU" altLang="hu-HU" sz="2200" b="1" u="sng" dirty="0" smtClean="0">
                <a:solidFill>
                  <a:srgbClr val="336600"/>
                </a:solidFill>
                <a:latin typeface="Tahoma" pitchFamily="34" charset="0"/>
                <a:cs typeface="Tahoma" pitchFamily="34" charset="0"/>
              </a:rPr>
              <a:t>Az Országos Vadgazdálkodási Adattárat</a:t>
            </a:r>
            <a:r>
              <a:rPr lang="hu-HU" altLang="hu-HU" sz="2200" dirty="0" smtClean="0">
                <a:solidFill>
                  <a:srgbClr val="336600"/>
                </a:solidFill>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 vadgazdálkodás, a vad és élőhelye védelmének országos </a:t>
            </a:r>
          </a:p>
          <a:p>
            <a:pPr eaLnBrk="1" hangingPunct="1">
              <a:lnSpc>
                <a:spcPct val="80000"/>
              </a:lnSpc>
              <a:buFontTx/>
              <a:buNone/>
            </a:pPr>
            <a:r>
              <a:rPr lang="hu-HU" altLang="hu-HU" sz="2200" dirty="0" smtClean="0">
                <a:latin typeface="Tahoma" pitchFamily="34" charset="0"/>
                <a:cs typeface="Tahoma" pitchFamily="34" charset="0"/>
              </a:rPr>
              <a:t>szintű szabályozása érdekében a miniszter tartja fenn és </a:t>
            </a:r>
          </a:p>
          <a:p>
            <a:pPr eaLnBrk="1" hangingPunct="1">
              <a:lnSpc>
                <a:spcPct val="80000"/>
              </a:lnSpc>
              <a:buFontTx/>
              <a:buNone/>
            </a:pPr>
            <a:r>
              <a:rPr lang="hu-HU" altLang="hu-HU" sz="2200" dirty="0" smtClean="0">
                <a:latin typeface="Tahoma" pitchFamily="34" charset="0"/>
                <a:cs typeface="Tahoma" pitchFamily="34" charset="0"/>
              </a:rPr>
              <a:t>működteti, </a:t>
            </a:r>
            <a:r>
              <a:rPr lang="hu-HU" altLang="hu-HU" sz="2200" u="sng" dirty="0" smtClean="0">
                <a:latin typeface="Tahoma" pitchFamily="34" charset="0"/>
                <a:cs typeface="Tahoma" pitchFamily="34" charset="0"/>
              </a:rPr>
              <a:t>tartalmát</a:t>
            </a:r>
            <a:r>
              <a:rPr lang="hu-HU" altLang="hu-HU" sz="2200" dirty="0" smtClean="0">
                <a:latin typeface="Tahoma" pitchFamily="34" charset="0"/>
                <a:cs typeface="Tahoma" pitchFamily="34" charset="0"/>
              </a:rPr>
              <a:t> a </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48. § (2) </a:t>
            </a:r>
            <a:r>
              <a:rPr lang="hu-HU" altLang="hu-HU" sz="2200" dirty="0" err="1" smtClean="0">
                <a:latin typeface="Tahoma" pitchFamily="34" charset="0"/>
                <a:cs typeface="Tahoma" pitchFamily="34" charset="0"/>
              </a:rPr>
              <a:t>bek</a:t>
            </a:r>
            <a:r>
              <a:rPr lang="hu-HU" altLang="hu-HU" sz="2200" dirty="0" smtClean="0">
                <a:latin typeface="Tahoma" pitchFamily="34" charset="0"/>
                <a:cs typeface="Tahoma" pitchFamily="34" charset="0"/>
              </a:rPr>
              <a:t>. határozza meg. </a:t>
            </a:r>
          </a:p>
          <a:p>
            <a:pPr eaLnBrk="1" hangingPunct="1">
              <a:lnSpc>
                <a:spcPct val="80000"/>
              </a:lnSpc>
              <a:buFontTx/>
              <a:buNone/>
            </a:pPr>
            <a:r>
              <a:rPr lang="hu-HU" altLang="hu-HU" sz="2200" dirty="0" smtClean="0">
                <a:latin typeface="Tahoma" pitchFamily="34" charset="0"/>
                <a:cs typeface="Tahoma" pitchFamily="34" charset="0"/>
              </a:rPr>
              <a:t>A vadgazdálkodás tervezése, irányítása és ellenőrzése az </a:t>
            </a:r>
          </a:p>
          <a:p>
            <a:pPr eaLnBrk="1" hangingPunct="1">
              <a:lnSpc>
                <a:spcPct val="80000"/>
              </a:lnSpc>
              <a:buFontTx/>
              <a:buNone/>
            </a:pPr>
            <a:r>
              <a:rPr lang="hu-HU" altLang="hu-HU" sz="2200" dirty="0" smtClean="0">
                <a:latin typeface="Tahoma" pitchFamily="34" charset="0"/>
                <a:cs typeface="Tahoma" pitchFamily="34" charset="0"/>
              </a:rPr>
              <a:t>Adattár adatainak felhasználásával történik. </a:t>
            </a:r>
          </a:p>
          <a:p>
            <a:pPr eaLnBrk="1" hangingPunct="1">
              <a:lnSpc>
                <a:spcPct val="80000"/>
              </a:lnSpc>
              <a:buFontTx/>
              <a:buNone/>
            </a:pPr>
            <a:endParaRPr lang="hu-HU" altLang="hu-HU" sz="1000" b="1" u="sng" dirty="0" smtClean="0">
              <a:solidFill>
                <a:srgbClr val="336600"/>
              </a:solidFill>
              <a:latin typeface="Tahoma" pitchFamily="34" charset="0"/>
              <a:cs typeface="Tahoma" pitchFamily="34" charset="0"/>
            </a:endParaRPr>
          </a:p>
          <a:p>
            <a:pPr eaLnBrk="1" hangingPunct="1">
              <a:lnSpc>
                <a:spcPct val="80000"/>
              </a:lnSpc>
              <a:buFontTx/>
              <a:buNone/>
            </a:pPr>
            <a:r>
              <a:rPr lang="hu-HU" altLang="hu-HU" sz="2200" b="1" u="sng" dirty="0" smtClean="0">
                <a:solidFill>
                  <a:srgbClr val="336600"/>
                </a:solidFill>
                <a:latin typeface="Tahoma" pitchFamily="34" charset="0"/>
                <a:cs typeface="Tahoma" pitchFamily="34" charset="0"/>
              </a:rPr>
              <a:t>A tájegységi vadgazdálkodási terv</a:t>
            </a:r>
            <a:r>
              <a:rPr lang="hu-HU" altLang="hu-HU" sz="2200" dirty="0" smtClean="0">
                <a:solidFill>
                  <a:srgbClr val="336600"/>
                </a:solidFill>
                <a:latin typeface="Tahoma" pitchFamily="34" charset="0"/>
                <a:cs typeface="Tahoma" pitchFamily="34" charset="0"/>
              </a:rPr>
              <a:t> </a:t>
            </a:r>
            <a:r>
              <a:rPr lang="hu-HU" altLang="hu-HU" sz="2200" u="sng" dirty="0" smtClean="0">
                <a:latin typeface="Tahoma" pitchFamily="34" charset="0"/>
                <a:cs typeface="Tahoma" pitchFamily="34" charset="0"/>
              </a:rPr>
              <a:t>miniszteri rendelet,</a:t>
            </a:r>
            <a:r>
              <a:rPr lang="hu-HU" altLang="hu-HU" sz="2200" dirty="0" smtClean="0">
                <a:latin typeface="Tahoma" pitchFamily="34" charset="0"/>
                <a:cs typeface="Tahoma" pitchFamily="34" charset="0"/>
              </a:rPr>
              <a:t> </a:t>
            </a:r>
            <a:r>
              <a:rPr lang="hu-HU" altLang="hu-HU" sz="2200" u="sng" dirty="0" smtClean="0">
                <a:latin typeface="Tahoma" pitchFamily="34" charset="0"/>
                <a:cs typeface="Tahoma" pitchFamily="34" charset="0"/>
              </a:rPr>
              <a:t>húsz </a:t>
            </a:r>
          </a:p>
          <a:p>
            <a:pPr eaLnBrk="1" hangingPunct="1">
              <a:lnSpc>
                <a:spcPct val="80000"/>
              </a:lnSpc>
              <a:buFontTx/>
              <a:buNone/>
            </a:pPr>
            <a:r>
              <a:rPr lang="hu-HU" altLang="hu-HU" sz="2200" u="sng" dirty="0" smtClean="0">
                <a:latin typeface="Tahoma" pitchFamily="34" charset="0"/>
                <a:cs typeface="Tahoma" pitchFamily="34" charset="0"/>
              </a:rPr>
              <a:t>évre szóló</a:t>
            </a:r>
            <a:r>
              <a:rPr lang="hu-HU" altLang="hu-HU" sz="2200" dirty="0" smtClean="0">
                <a:latin typeface="Tahoma" pitchFamily="34" charset="0"/>
                <a:cs typeface="Tahoma" pitchFamily="34" charset="0"/>
              </a:rPr>
              <a:t> hosszú távú vadgazdálkodási előírás, amely a </a:t>
            </a:r>
            <a:r>
              <a:rPr lang="hu-HU" altLang="hu-HU" sz="2200" dirty="0" err="1" smtClean="0">
                <a:latin typeface="Tahoma" pitchFamily="34" charset="0"/>
                <a:cs typeface="Tahoma" pitchFamily="34" charset="0"/>
              </a:rPr>
              <a:t>Vtv.-ben</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foglalt célok megvalósítását szolgálja az adott tájegységben. </a:t>
            </a:r>
          </a:p>
          <a:p>
            <a:pPr eaLnBrk="1" hangingPunct="1">
              <a:lnSpc>
                <a:spcPct val="80000"/>
              </a:lnSpc>
              <a:buFontTx/>
              <a:buNone/>
            </a:pPr>
            <a:r>
              <a:rPr lang="hu-HU" altLang="hu-HU" sz="2200" u="sng" dirty="0" smtClean="0">
                <a:latin typeface="Tahoma" pitchFamily="34" charset="0"/>
                <a:cs typeface="Tahoma" pitchFamily="34" charset="0"/>
              </a:rPr>
              <a:t>Tartalmát</a:t>
            </a:r>
            <a:r>
              <a:rPr lang="hu-HU" altLang="hu-HU" sz="2200" dirty="0" smtClean="0">
                <a:latin typeface="Tahoma" pitchFamily="34" charset="0"/>
                <a:cs typeface="Tahoma" pitchFamily="34" charset="0"/>
              </a:rPr>
              <a:t> a </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43. §</a:t>
            </a:r>
            <a:r>
              <a:rPr lang="hu-HU" altLang="hu-HU" sz="2200" dirty="0" err="1" smtClean="0">
                <a:latin typeface="Tahoma" pitchFamily="34" charset="0"/>
                <a:cs typeface="Tahoma" pitchFamily="34" charset="0"/>
              </a:rPr>
              <a:t>-a</a:t>
            </a:r>
            <a:r>
              <a:rPr lang="hu-HU" altLang="hu-HU" sz="2200" dirty="0" smtClean="0">
                <a:latin typeface="Tahoma" pitchFamily="34" charset="0"/>
                <a:cs typeface="Tahoma" pitchFamily="34" charset="0"/>
              </a:rPr>
              <a:t> írja elő. Tartalmazza többek között a vad </a:t>
            </a:r>
          </a:p>
          <a:p>
            <a:pPr eaLnBrk="1" hangingPunct="1">
              <a:lnSpc>
                <a:spcPct val="80000"/>
              </a:lnSpc>
              <a:buFontTx/>
              <a:buNone/>
            </a:pPr>
            <a:r>
              <a:rPr lang="hu-HU" altLang="hu-HU" sz="2200" dirty="0" smtClean="0">
                <a:latin typeface="Tahoma" pitchFamily="34" charset="0"/>
                <a:cs typeface="Tahoma" pitchFamily="34" charset="0"/>
              </a:rPr>
              <a:t>élőhelyének jellemzését, a vadfajok állományának leírását,</a:t>
            </a:r>
          </a:p>
          <a:p>
            <a:pPr eaLnBrk="1" hangingPunct="1">
              <a:lnSpc>
                <a:spcPct val="80000"/>
              </a:lnSpc>
              <a:buFontTx/>
              <a:buNone/>
            </a:pPr>
            <a:r>
              <a:rPr lang="hu-HU" altLang="hu-HU" sz="2200">
                <a:latin typeface="Tahoma" pitchFamily="34" charset="0"/>
                <a:cs typeface="Tahoma" pitchFamily="34" charset="0"/>
              </a:rPr>
              <a:t>a</a:t>
            </a:r>
            <a:r>
              <a:rPr lang="hu-HU" altLang="hu-HU" sz="2200" smtClean="0">
                <a:latin typeface="Tahoma" pitchFamily="34" charset="0"/>
                <a:cs typeface="Tahoma" pitchFamily="34" charset="0"/>
              </a:rPr>
              <a:t> vadfajok </a:t>
            </a:r>
            <a:r>
              <a:rPr lang="hu-HU" altLang="hu-HU" sz="2200" dirty="0" smtClean="0">
                <a:latin typeface="Tahoma" pitchFamily="34" charset="0"/>
                <a:cs typeface="Tahoma" pitchFamily="34" charset="0"/>
              </a:rPr>
              <a:t>szerint fenntartandó legkisebb vadlétszámot </a:t>
            </a:r>
          </a:p>
          <a:p>
            <a:pPr eaLnBrk="1" hangingPunct="1">
              <a:lnSpc>
                <a:spcPct val="80000"/>
              </a:lnSpc>
              <a:buFontTx/>
              <a:buNone/>
            </a:pPr>
            <a:r>
              <a:rPr lang="hu-HU" altLang="hu-HU" sz="2200" dirty="0" smtClean="0">
                <a:latin typeface="Tahoma" pitchFamily="34" charset="0"/>
                <a:cs typeface="Tahoma" pitchFamily="34" charset="0"/>
              </a:rPr>
              <a:t>(törzsállomány), valamint az élőhelyet még nem veszélyeztető </a:t>
            </a:r>
          </a:p>
          <a:p>
            <a:pPr eaLnBrk="1" hangingPunct="1">
              <a:lnSpc>
                <a:spcPct val="80000"/>
              </a:lnSpc>
              <a:buFontTx/>
              <a:buNone/>
            </a:pPr>
            <a:r>
              <a:rPr lang="hu-HU" altLang="hu-HU" sz="2200" dirty="0" smtClean="0">
                <a:latin typeface="Tahoma" pitchFamily="34" charset="0"/>
                <a:cs typeface="Tahoma" pitchFamily="34" charset="0"/>
              </a:rPr>
              <a:t>(fenntartható) legmagasabb vadlétszámot, a természetvédelmi </a:t>
            </a:r>
          </a:p>
          <a:p>
            <a:pPr eaLnBrk="1" hangingPunct="1">
              <a:lnSpc>
                <a:spcPct val="80000"/>
              </a:lnSpc>
              <a:buFontTx/>
              <a:buNone/>
            </a:pPr>
            <a:r>
              <a:rPr lang="hu-HU" altLang="hu-HU" sz="2200" dirty="0">
                <a:latin typeface="Tahoma" pitchFamily="34" charset="0"/>
                <a:cs typeface="Tahoma" pitchFamily="34" charset="0"/>
              </a:rPr>
              <a:t>e</a:t>
            </a:r>
            <a:r>
              <a:rPr lang="hu-HU" altLang="hu-HU" sz="2200" dirty="0" smtClean="0">
                <a:latin typeface="Tahoma" pitchFamily="34" charset="0"/>
                <a:cs typeface="Tahoma" pitchFamily="34" charset="0"/>
              </a:rPr>
              <a:t>lőírásokat, a hosszú távú természetvédelmi célokat stb. </a:t>
            </a:r>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Cím 1"/>
          <p:cNvSpPr>
            <a:spLocks noGrp="1"/>
          </p:cNvSpPr>
          <p:nvPr>
            <p:ph type="title"/>
          </p:nvPr>
        </p:nvSpPr>
        <p:spPr/>
        <p:txBody>
          <a:bodyPr/>
          <a:lstStyle/>
          <a:p>
            <a:endParaRPr lang="hu-HU" altLang="hu-HU" smtClean="0"/>
          </a:p>
        </p:txBody>
      </p:sp>
      <p:sp>
        <p:nvSpPr>
          <p:cNvPr id="475139" name="Tartalom helye 2"/>
          <p:cNvSpPr>
            <a:spLocks noGrp="1"/>
          </p:cNvSpPr>
          <p:nvPr>
            <p:ph idx="1"/>
          </p:nvPr>
        </p:nvSpPr>
        <p:spPr/>
        <p:txBody>
          <a:bodyPr/>
          <a:lstStyle/>
          <a:p>
            <a:endParaRPr lang="hu-HU" altLang="hu-HU" smtClean="0"/>
          </a:p>
        </p:txBody>
      </p:sp>
      <p:graphicFrame>
        <p:nvGraphicFramePr>
          <p:cNvPr id="475140" name="Objektum 3"/>
          <p:cNvGraphicFramePr>
            <a:graphicFrameLocks noChangeAspect="1"/>
          </p:cNvGraphicFramePr>
          <p:nvPr/>
        </p:nvGraphicFramePr>
        <p:xfrm>
          <a:off x="0" y="115888"/>
          <a:ext cx="9144000" cy="6337300"/>
        </p:xfrm>
        <a:graphic>
          <a:graphicData uri="http://schemas.openxmlformats.org/presentationml/2006/ole">
            <mc:AlternateContent xmlns:mc="http://schemas.openxmlformats.org/markup-compatibility/2006">
              <mc:Choice xmlns:v="urn:schemas-microsoft-com:vml" Requires="v">
                <p:oleObj spid="_x0000_s475691" name="Acrobat Document" r:id="rId3" imgW="11334452" imgH="8019948" progId="AcroExch.Document.DC">
                  <p:embed/>
                </p:oleObj>
              </mc:Choice>
              <mc:Fallback>
                <p:oleObj name="Acrobat Document" r:id="rId3" imgW="11334452" imgH="8019948" progId="AcroExch.Document.DC">
                  <p:embed/>
                  <p:pic>
                    <p:nvPicPr>
                      <p:cNvPr id="0" name="Objektum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888"/>
                        <a:ext cx="91440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457200" y="116632"/>
            <a:ext cx="8229600" cy="1080343"/>
          </a:xfrm>
        </p:spPr>
        <p:txBody>
          <a:bodyPr/>
          <a:lstStyle/>
          <a:p>
            <a:pPr eaLnBrk="1" hangingPunct="1"/>
            <a:r>
              <a:rPr lang="hu-HU" altLang="hu-HU" sz="3300" b="1" dirty="0" smtClean="0">
                <a:solidFill>
                  <a:srgbClr val="336600"/>
                </a:solidFill>
                <a:latin typeface="Tahoma" pitchFamily="34" charset="0"/>
                <a:cs typeface="Tahoma" pitchFamily="34" charset="0"/>
              </a:rPr>
              <a:t>Vadgazdálkodási üzemterv</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 Éves vadgazdálkodási terv</a:t>
            </a:r>
          </a:p>
        </p:txBody>
      </p:sp>
      <p:sp>
        <p:nvSpPr>
          <p:cNvPr id="476163" name="Rectangle 3"/>
          <p:cNvSpPr>
            <a:spLocks noGrp="1" noChangeArrowheads="1"/>
          </p:cNvSpPr>
          <p:nvPr>
            <p:ph type="body" idx="1"/>
          </p:nvPr>
        </p:nvSpPr>
        <p:spPr>
          <a:xfrm>
            <a:off x="395288" y="1412875"/>
            <a:ext cx="8569325" cy="5256213"/>
          </a:xfrm>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A vadgazdálkodási üzemterv</a:t>
            </a:r>
            <a:r>
              <a:rPr lang="hu-HU" altLang="hu-HU" sz="2400" smtClean="0">
                <a:solidFill>
                  <a:srgbClr val="336600"/>
                </a:solidFill>
                <a:latin typeface="Tahoma" pitchFamily="34" charset="0"/>
                <a:cs typeface="Tahoma" pitchFamily="34" charset="0"/>
              </a:rPr>
              <a:t> </a:t>
            </a:r>
            <a:r>
              <a:rPr lang="hu-HU" altLang="hu-HU" sz="2400" smtClean="0">
                <a:latin typeface="Tahoma" pitchFamily="34" charset="0"/>
                <a:cs typeface="Tahoma" pitchFamily="34" charset="0"/>
              </a:rPr>
              <a:t>a tájegységi vadgazdálkodási </a:t>
            </a:r>
          </a:p>
          <a:p>
            <a:pPr eaLnBrk="1" hangingPunct="1">
              <a:lnSpc>
                <a:spcPct val="80000"/>
              </a:lnSpc>
              <a:buFontTx/>
              <a:buNone/>
            </a:pPr>
            <a:r>
              <a:rPr lang="hu-HU" altLang="hu-HU" sz="2400" smtClean="0">
                <a:latin typeface="Tahoma" pitchFamily="34" charset="0"/>
                <a:cs typeface="Tahoma" pitchFamily="34" charset="0"/>
              </a:rPr>
              <a:t>terv alapján elkészített </a:t>
            </a:r>
            <a:r>
              <a:rPr lang="hu-HU" altLang="hu-HU" sz="2400" u="sng" smtClean="0">
                <a:latin typeface="Tahoma" pitchFamily="34" charset="0"/>
                <a:cs typeface="Tahoma" pitchFamily="34" charset="0"/>
              </a:rPr>
              <a:t>húsz évre szóló és a vadászterületre </a:t>
            </a:r>
          </a:p>
          <a:p>
            <a:pPr eaLnBrk="1" hangingPunct="1">
              <a:lnSpc>
                <a:spcPct val="80000"/>
              </a:lnSpc>
              <a:buFontTx/>
              <a:buNone/>
            </a:pPr>
            <a:r>
              <a:rPr lang="hu-HU" altLang="hu-HU" sz="2400" u="sng" smtClean="0">
                <a:latin typeface="Tahoma" pitchFamily="34" charset="0"/>
                <a:cs typeface="Tahoma" pitchFamily="34" charset="0"/>
              </a:rPr>
              <a:t>vonatkozó</a:t>
            </a:r>
            <a:r>
              <a:rPr lang="hu-HU" altLang="hu-HU" sz="2400" smtClean="0">
                <a:latin typeface="Tahoma" pitchFamily="34" charset="0"/>
                <a:cs typeface="Tahoma" pitchFamily="34" charset="0"/>
              </a:rPr>
              <a:t> olyan hosszú távú terv, amelynek alapján lehet</a:t>
            </a:r>
          </a:p>
          <a:p>
            <a:pPr eaLnBrk="1" hangingPunct="1">
              <a:lnSpc>
                <a:spcPct val="80000"/>
              </a:lnSpc>
              <a:buFontTx/>
              <a:buNone/>
            </a:pPr>
            <a:r>
              <a:rPr lang="hu-HU" altLang="hu-HU" sz="2400" smtClean="0">
                <a:latin typeface="Tahoma" pitchFamily="34" charset="0"/>
                <a:cs typeface="Tahoma" pitchFamily="34" charset="0"/>
              </a:rPr>
              <a:t>gyakorolni vagy hasznosítani a vadászati jogot.</a:t>
            </a:r>
          </a:p>
          <a:p>
            <a:pPr eaLnBrk="1" hangingPunct="1">
              <a:lnSpc>
                <a:spcPct val="80000"/>
              </a:lnSpc>
              <a:buFontTx/>
              <a:buNone/>
            </a:pPr>
            <a:r>
              <a:rPr lang="hu-HU" altLang="hu-HU" sz="2400" smtClean="0">
                <a:latin typeface="Tahoma" pitchFamily="34" charset="0"/>
                <a:cs typeface="Tahoma" pitchFamily="34" charset="0"/>
              </a:rPr>
              <a:t>A vadgazdálkodási üzemtervet </a:t>
            </a:r>
            <a:r>
              <a:rPr lang="hu-HU" altLang="hu-HU" sz="2400" u="sng" smtClean="0">
                <a:latin typeface="Tahoma" pitchFamily="34" charset="0"/>
                <a:cs typeface="Tahoma" pitchFamily="34" charset="0"/>
              </a:rPr>
              <a:t>a vadászati hatóság hagyja </a:t>
            </a:r>
          </a:p>
          <a:p>
            <a:pPr eaLnBrk="1" hangingPunct="1">
              <a:lnSpc>
                <a:spcPct val="80000"/>
              </a:lnSpc>
              <a:buFontTx/>
              <a:buNone/>
            </a:pPr>
            <a:r>
              <a:rPr lang="hu-HU" altLang="hu-HU" sz="2400" u="sng" smtClean="0">
                <a:latin typeface="Tahoma" pitchFamily="34" charset="0"/>
                <a:cs typeface="Tahoma" pitchFamily="34" charset="0"/>
              </a:rPr>
              <a:t>jóvá,</a:t>
            </a:r>
            <a:r>
              <a:rPr lang="hu-HU" altLang="hu-HU" sz="2400" smtClean="0">
                <a:solidFill>
                  <a:srgbClr val="336600"/>
                </a:solidFill>
                <a:latin typeface="Tahoma" pitchFamily="34" charset="0"/>
                <a:cs typeface="Tahoma" pitchFamily="34" charset="0"/>
              </a:rPr>
              <a:t> t</a:t>
            </a:r>
            <a:r>
              <a:rPr lang="hu-HU" altLang="hu-HU" sz="2400" u="sng" smtClean="0">
                <a:latin typeface="Tahoma" pitchFamily="34" charset="0"/>
                <a:cs typeface="Tahoma" pitchFamily="34" charset="0"/>
              </a:rPr>
              <a:t>artalmát</a:t>
            </a:r>
            <a:r>
              <a:rPr lang="hu-HU" altLang="hu-HU" sz="2400" smtClean="0">
                <a:latin typeface="Tahoma" pitchFamily="34" charset="0"/>
                <a:cs typeface="Tahoma" pitchFamily="34" charset="0"/>
              </a:rPr>
              <a:t> a Vtv. 45. § (1) bek. határozza meg.</a:t>
            </a:r>
          </a:p>
          <a:p>
            <a:pPr eaLnBrk="1" hangingPunct="1">
              <a:lnSpc>
                <a:spcPct val="80000"/>
              </a:lnSpc>
              <a:buFontTx/>
              <a:buNone/>
            </a:pPr>
            <a:endParaRPr lang="hu-HU" altLang="hu-HU" sz="2400" smtClean="0">
              <a:solidFill>
                <a:srgbClr val="336600"/>
              </a:solidFill>
              <a:latin typeface="Tahoma" pitchFamily="34" charset="0"/>
              <a:cs typeface="Tahoma" pitchFamily="34" charset="0"/>
            </a:endParaRPr>
          </a:p>
          <a:p>
            <a:pPr eaLnBrk="1" hangingPunct="1">
              <a:lnSpc>
                <a:spcPct val="80000"/>
              </a:lnSpc>
              <a:buFontTx/>
              <a:buNone/>
            </a:pPr>
            <a:r>
              <a:rPr lang="hu-HU" altLang="hu-HU" sz="2400" b="1" u="sng" smtClean="0">
                <a:solidFill>
                  <a:srgbClr val="336600"/>
                </a:solidFill>
                <a:latin typeface="Tahoma" pitchFamily="34" charset="0"/>
                <a:cs typeface="Tahoma" pitchFamily="34" charset="0"/>
              </a:rPr>
              <a:t>Az éves vadgazdálkodási terv</a:t>
            </a:r>
            <a:r>
              <a:rPr lang="hu-HU" altLang="hu-HU" sz="2400" smtClean="0">
                <a:latin typeface="Tahoma" pitchFamily="34" charset="0"/>
                <a:cs typeface="Tahoma" pitchFamily="34" charset="0"/>
              </a:rPr>
              <a:t> a vadgazdálkodási</a:t>
            </a:r>
          </a:p>
          <a:p>
            <a:pPr eaLnBrk="1" hangingPunct="1">
              <a:lnSpc>
                <a:spcPct val="80000"/>
              </a:lnSpc>
              <a:buFontTx/>
              <a:buNone/>
            </a:pPr>
            <a:r>
              <a:rPr lang="hu-HU" altLang="hu-HU" sz="2400" smtClean="0">
                <a:latin typeface="Tahoma" pitchFamily="34" charset="0"/>
                <a:cs typeface="Tahoma" pitchFamily="34" charset="0"/>
              </a:rPr>
              <a:t>üzemterv alapján a vadászterületre és vadászati évre </a:t>
            </a:r>
          </a:p>
          <a:p>
            <a:pPr eaLnBrk="1" hangingPunct="1">
              <a:lnSpc>
                <a:spcPct val="80000"/>
              </a:lnSpc>
              <a:buFontTx/>
              <a:buNone/>
            </a:pPr>
            <a:r>
              <a:rPr lang="hu-HU" altLang="hu-HU" sz="2400" smtClean="0">
                <a:latin typeface="Tahoma" pitchFamily="34" charset="0"/>
                <a:cs typeface="Tahoma" pitchFamily="34" charset="0"/>
              </a:rPr>
              <a:t>készített terv, amelyet a vadászati hatóság hagy jóvá, </a:t>
            </a:r>
          </a:p>
          <a:p>
            <a:pPr eaLnBrk="1" hangingPunct="1">
              <a:lnSpc>
                <a:spcPct val="80000"/>
              </a:lnSpc>
              <a:buFontTx/>
              <a:buNone/>
            </a:pPr>
            <a:r>
              <a:rPr lang="hu-HU" altLang="hu-HU" sz="2400" u="sng" smtClean="0">
                <a:latin typeface="Tahoma" pitchFamily="34" charset="0"/>
                <a:cs typeface="Tahoma" pitchFamily="34" charset="0"/>
              </a:rPr>
              <a:t>tartalmát</a:t>
            </a:r>
            <a:r>
              <a:rPr lang="hu-HU" altLang="hu-HU" sz="2400" smtClean="0">
                <a:latin typeface="Tahoma" pitchFamily="34" charset="0"/>
                <a:cs typeface="Tahoma" pitchFamily="34" charset="0"/>
              </a:rPr>
              <a:t> a Vtv. 47. § (2) bek. határozza meg. </a:t>
            </a:r>
          </a:p>
          <a:p>
            <a:pPr eaLnBrk="1" hangingPunct="1">
              <a:lnSpc>
                <a:spcPct val="80000"/>
              </a:lnSpc>
              <a:buFontTx/>
              <a:buNone/>
            </a:pPr>
            <a:r>
              <a:rPr lang="hu-HU" altLang="hu-HU" sz="2400" smtClean="0">
                <a:latin typeface="Tahoma" pitchFamily="34" charset="0"/>
                <a:cs typeface="Tahoma" pitchFamily="34" charset="0"/>
              </a:rPr>
              <a:t>Tartalmazza pl. vadfajonként az elejthető vadlétszámot.</a:t>
            </a:r>
          </a:p>
          <a:p>
            <a:pPr eaLnBrk="1" hangingPunct="1">
              <a:lnSpc>
                <a:spcPct val="80000"/>
              </a:lnSpc>
              <a:buFontTx/>
              <a:buNone/>
            </a:pPr>
            <a:endParaRPr lang="hu-HU" altLang="hu-HU" sz="2400" smtClean="0">
              <a:solidFill>
                <a:srgbClr val="336600"/>
              </a:solidFill>
            </a:endParaRPr>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a:xfrm>
            <a:off x="457200" y="188913"/>
            <a:ext cx="8229600" cy="1008062"/>
          </a:xfrm>
        </p:spPr>
        <p:txBody>
          <a:bodyPr/>
          <a:lstStyle/>
          <a:p>
            <a:pPr eaLnBrk="1" hangingPunct="1"/>
            <a:r>
              <a:rPr lang="hu-HU" altLang="hu-HU" sz="3300" b="1" dirty="0" smtClean="0">
                <a:solidFill>
                  <a:srgbClr val="336600"/>
                </a:solidFill>
                <a:latin typeface="Tahoma" pitchFamily="34" charset="0"/>
                <a:cs typeface="Tahoma" pitchFamily="34" charset="0"/>
              </a:rPr>
              <a:t>A hivatásos vadász</a:t>
            </a:r>
          </a:p>
        </p:txBody>
      </p:sp>
      <p:sp>
        <p:nvSpPr>
          <p:cNvPr id="477187" name="Rectangle 3"/>
          <p:cNvSpPr>
            <a:spLocks noGrp="1" noChangeArrowheads="1"/>
          </p:cNvSpPr>
          <p:nvPr>
            <p:ph type="body" idx="1"/>
          </p:nvPr>
        </p:nvSpPr>
        <p:spPr>
          <a:xfrm>
            <a:off x="457200" y="1268413"/>
            <a:ext cx="8229600" cy="4968875"/>
          </a:xfrm>
        </p:spPr>
        <p:txBody>
          <a:bodyPr/>
          <a:lstStyle/>
          <a:p>
            <a:pPr eaLnBrk="1" hangingPunct="1">
              <a:lnSpc>
                <a:spcPct val="80000"/>
              </a:lnSpc>
              <a:buFontTx/>
              <a:buNone/>
            </a:pPr>
            <a:r>
              <a:rPr lang="hu-HU" altLang="hu-HU" sz="2300" b="1" smtClean="0">
                <a:solidFill>
                  <a:srgbClr val="336600"/>
                </a:solidFill>
                <a:latin typeface="Tahoma" pitchFamily="34" charset="0"/>
                <a:cs typeface="Tahoma" pitchFamily="34" charset="0"/>
              </a:rPr>
              <a:t>A vadászatra jogosult köteles</a:t>
            </a:r>
            <a:r>
              <a:rPr lang="hu-HU" altLang="hu-HU" sz="2300" smtClean="0">
                <a:solidFill>
                  <a:srgbClr val="000000"/>
                </a:solidFill>
                <a:latin typeface="Tahoma" pitchFamily="34" charset="0"/>
                <a:cs typeface="Tahoma" pitchFamily="34" charset="0"/>
              </a:rPr>
              <a:t> </a:t>
            </a:r>
          </a:p>
          <a:p>
            <a:pPr eaLnBrk="1" hangingPunct="1">
              <a:lnSpc>
                <a:spcPct val="80000"/>
              </a:lnSpc>
              <a:buFontTx/>
              <a:buNone/>
            </a:pPr>
            <a:r>
              <a:rPr lang="hu-HU" altLang="hu-HU" sz="2300" u="sng" smtClean="0">
                <a:solidFill>
                  <a:srgbClr val="000000"/>
                </a:solidFill>
                <a:latin typeface="Tahoma" pitchFamily="34" charset="0"/>
                <a:cs typeface="Tahoma" pitchFamily="34" charset="0"/>
              </a:rPr>
              <a:t>vadászterületenként egy fő</a:t>
            </a:r>
            <a:r>
              <a:rPr lang="hu-HU" altLang="hu-HU" sz="2300" smtClean="0">
                <a:solidFill>
                  <a:srgbClr val="000000"/>
                </a:solidFill>
                <a:latin typeface="Tahoma" pitchFamily="34" charset="0"/>
                <a:cs typeface="Tahoma" pitchFamily="34" charset="0"/>
              </a:rPr>
              <a:t>, </a:t>
            </a:r>
          </a:p>
          <a:p>
            <a:pPr eaLnBrk="1" hangingPunct="1">
              <a:lnSpc>
                <a:spcPct val="80000"/>
              </a:lnSpc>
              <a:buFontTx/>
              <a:buNone/>
            </a:pPr>
            <a:r>
              <a:rPr lang="hu-HU" altLang="hu-HU" sz="2300" smtClean="0">
                <a:solidFill>
                  <a:srgbClr val="000000"/>
                </a:solidFill>
                <a:latin typeface="Tahoma" pitchFamily="34" charset="0"/>
                <a:cs typeface="Tahoma" pitchFamily="34" charset="0"/>
              </a:rPr>
              <a:t>ill. 4.000 ha-t meghaladó vadászterület esetén </a:t>
            </a:r>
          </a:p>
          <a:p>
            <a:pPr eaLnBrk="1" hangingPunct="1">
              <a:lnSpc>
                <a:spcPct val="80000"/>
              </a:lnSpc>
              <a:buFontTx/>
              <a:buNone/>
            </a:pPr>
            <a:r>
              <a:rPr lang="hu-HU" altLang="hu-HU" sz="2300" u="sng" smtClean="0">
                <a:solidFill>
                  <a:srgbClr val="000000"/>
                </a:solidFill>
                <a:latin typeface="Tahoma" pitchFamily="34" charset="0"/>
                <a:cs typeface="Tahoma" pitchFamily="34" charset="0"/>
              </a:rPr>
              <a:t>minden megkezdett 4.000 ha után egy fő</a:t>
            </a:r>
            <a:r>
              <a:rPr lang="hu-HU" altLang="hu-HU" sz="2300" smtClean="0">
                <a:solidFill>
                  <a:srgbClr val="000000"/>
                </a:solidFill>
                <a:latin typeface="Tahoma" pitchFamily="34" charset="0"/>
                <a:cs typeface="Tahoma" pitchFamily="34" charset="0"/>
              </a:rPr>
              <a:t>, </a:t>
            </a:r>
          </a:p>
          <a:p>
            <a:pPr eaLnBrk="1" hangingPunct="1">
              <a:lnSpc>
                <a:spcPct val="80000"/>
              </a:lnSpc>
              <a:buFontTx/>
              <a:buNone/>
            </a:pPr>
            <a:r>
              <a:rPr lang="hu-HU" altLang="hu-HU" sz="2300" smtClean="0">
                <a:solidFill>
                  <a:srgbClr val="000000"/>
                </a:solidFill>
                <a:latin typeface="Tahoma" pitchFamily="34" charset="0"/>
                <a:cs typeface="Tahoma" pitchFamily="34" charset="0"/>
              </a:rPr>
              <a:t>meghatározott képesítéssel és vadászlőfegyver-tartási </a:t>
            </a:r>
          </a:p>
          <a:p>
            <a:pPr eaLnBrk="1" hangingPunct="1">
              <a:lnSpc>
                <a:spcPct val="80000"/>
              </a:lnSpc>
              <a:buFontTx/>
              <a:buNone/>
            </a:pPr>
            <a:r>
              <a:rPr lang="hu-HU" altLang="hu-HU" sz="2300" smtClean="0">
                <a:solidFill>
                  <a:srgbClr val="000000"/>
                </a:solidFill>
                <a:latin typeface="Tahoma" pitchFamily="34" charset="0"/>
                <a:cs typeface="Tahoma" pitchFamily="34" charset="0"/>
              </a:rPr>
              <a:t>engedéllyel rendelkező, az Országos Magyar Vadászkamara </a:t>
            </a:r>
          </a:p>
          <a:p>
            <a:pPr eaLnBrk="1" hangingPunct="1">
              <a:lnSpc>
                <a:spcPct val="80000"/>
              </a:lnSpc>
              <a:buFontTx/>
              <a:buNone/>
            </a:pPr>
            <a:r>
              <a:rPr lang="hu-HU" altLang="hu-HU" sz="2300" smtClean="0">
                <a:solidFill>
                  <a:srgbClr val="000000"/>
                </a:solidFill>
                <a:latin typeface="Tahoma" pitchFamily="34" charset="0"/>
                <a:cs typeface="Tahoma" pitchFamily="34" charset="0"/>
              </a:rPr>
              <a:t>által nyilvántartásba vett </a:t>
            </a:r>
            <a:r>
              <a:rPr lang="hu-HU" altLang="hu-HU" sz="2300" b="1" u="sng" smtClean="0">
                <a:solidFill>
                  <a:srgbClr val="336600"/>
                </a:solidFill>
                <a:latin typeface="Tahoma" pitchFamily="34" charset="0"/>
                <a:cs typeface="Tahoma" pitchFamily="34" charset="0"/>
              </a:rPr>
              <a:t>hivatásos vadászt</a:t>
            </a:r>
            <a:r>
              <a:rPr lang="hu-HU" altLang="hu-HU" sz="2300" smtClean="0">
                <a:solidFill>
                  <a:srgbClr val="000000"/>
                </a:solidFill>
                <a:latin typeface="Tahoma" pitchFamily="34" charset="0"/>
                <a:cs typeface="Tahoma" pitchFamily="34" charset="0"/>
              </a:rPr>
              <a:t> alkalmazni. </a:t>
            </a:r>
          </a:p>
          <a:p>
            <a:pPr eaLnBrk="1" hangingPunct="1">
              <a:lnSpc>
                <a:spcPct val="80000"/>
              </a:lnSpc>
              <a:buFontTx/>
              <a:buNone/>
            </a:pPr>
            <a:r>
              <a:rPr lang="hu-HU" altLang="hu-HU" sz="2300" smtClean="0">
                <a:solidFill>
                  <a:srgbClr val="000000"/>
                </a:solidFill>
                <a:latin typeface="Tahoma" pitchFamily="34" charset="0"/>
                <a:cs typeface="Tahoma" pitchFamily="34" charset="0"/>
              </a:rPr>
              <a:t>A vadászati hatóság indokolt esetben </a:t>
            </a:r>
          </a:p>
          <a:p>
            <a:pPr eaLnBrk="1" hangingPunct="1">
              <a:lnSpc>
                <a:spcPct val="80000"/>
              </a:lnSpc>
              <a:buFontTx/>
              <a:buNone/>
            </a:pPr>
            <a:r>
              <a:rPr lang="hu-HU" altLang="hu-HU" sz="2300" u="sng" smtClean="0">
                <a:solidFill>
                  <a:srgbClr val="336600"/>
                </a:solidFill>
                <a:latin typeface="Tahoma" pitchFamily="34" charset="0"/>
                <a:cs typeface="Tahoma" pitchFamily="34" charset="0"/>
              </a:rPr>
              <a:t>felsőfokú végzettségű hivatásos vadász</a:t>
            </a:r>
            <a:r>
              <a:rPr lang="hu-HU" altLang="hu-HU" sz="2300" smtClean="0">
                <a:solidFill>
                  <a:srgbClr val="000000"/>
                </a:solidFill>
                <a:latin typeface="Tahoma" pitchFamily="34" charset="0"/>
                <a:cs typeface="Tahoma" pitchFamily="34" charset="0"/>
              </a:rPr>
              <a:t> igénybevételét </a:t>
            </a:r>
          </a:p>
          <a:p>
            <a:pPr eaLnBrk="1" hangingPunct="1">
              <a:lnSpc>
                <a:spcPct val="80000"/>
              </a:lnSpc>
              <a:buFontTx/>
              <a:buNone/>
            </a:pPr>
            <a:r>
              <a:rPr lang="hu-HU" altLang="hu-HU" sz="2300" smtClean="0">
                <a:solidFill>
                  <a:srgbClr val="000000"/>
                </a:solidFill>
                <a:latin typeface="Tahoma" pitchFamily="34" charset="0"/>
                <a:cs typeface="Tahoma" pitchFamily="34" charset="0"/>
              </a:rPr>
              <a:t>is előírhatja. </a:t>
            </a:r>
          </a:p>
          <a:p>
            <a:pPr eaLnBrk="1" hangingPunct="1">
              <a:lnSpc>
                <a:spcPct val="80000"/>
              </a:lnSpc>
              <a:buFontTx/>
              <a:buNone/>
            </a:pPr>
            <a:r>
              <a:rPr lang="hu-HU" altLang="hu-HU" sz="2300" smtClean="0">
                <a:solidFill>
                  <a:srgbClr val="000000"/>
                </a:solidFill>
                <a:latin typeface="Tahoma" pitchFamily="34" charset="0"/>
                <a:cs typeface="Tahoma" pitchFamily="34" charset="0"/>
              </a:rPr>
              <a:t>Hivatásos vadász </a:t>
            </a:r>
            <a:r>
              <a:rPr lang="hu-HU" altLang="hu-HU" sz="2300" u="sng" smtClean="0">
                <a:solidFill>
                  <a:srgbClr val="000000"/>
                </a:solidFill>
                <a:latin typeface="Tahoma" pitchFamily="34" charset="0"/>
                <a:cs typeface="Tahoma" pitchFamily="34" charset="0"/>
              </a:rPr>
              <a:t>csak vadászkamarai tag</a:t>
            </a:r>
            <a:r>
              <a:rPr lang="hu-HU" altLang="hu-HU" sz="2300" smtClean="0">
                <a:solidFill>
                  <a:srgbClr val="000000"/>
                </a:solidFill>
                <a:latin typeface="Tahoma" pitchFamily="34" charset="0"/>
                <a:cs typeface="Tahoma" pitchFamily="34" charset="0"/>
              </a:rPr>
              <a:t> lehet. </a:t>
            </a:r>
          </a:p>
          <a:p>
            <a:pPr eaLnBrk="1" hangingPunct="1">
              <a:lnSpc>
                <a:spcPct val="80000"/>
              </a:lnSpc>
              <a:buFontTx/>
              <a:buNone/>
            </a:pPr>
            <a:r>
              <a:rPr lang="hu-HU" altLang="hu-HU" sz="2300" smtClean="0">
                <a:solidFill>
                  <a:srgbClr val="000000"/>
                </a:solidFill>
                <a:latin typeface="Tahoma" pitchFamily="34" charset="0"/>
                <a:cs typeface="Tahoma" pitchFamily="34" charset="0"/>
              </a:rPr>
              <a:t>A hivatásos vadász feladata a vadászterületi vadgazdálkodási </a:t>
            </a:r>
          </a:p>
          <a:p>
            <a:pPr eaLnBrk="1" hangingPunct="1">
              <a:lnSpc>
                <a:spcPct val="80000"/>
              </a:lnSpc>
              <a:buFontTx/>
              <a:buNone/>
            </a:pPr>
            <a:r>
              <a:rPr lang="hu-HU" altLang="hu-HU" sz="2300" smtClean="0">
                <a:solidFill>
                  <a:srgbClr val="000000"/>
                </a:solidFill>
                <a:latin typeface="Tahoma" pitchFamily="34" charset="0"/>
                <a:cs typeface="Tahoma" pitchFamily="34" charset="0"/>
              </a:rPr>
              <a:t>és szakirányítási feladatok ellátása, továbbá a vad és </a:t>
            </a:r>
          </a:p>
          <a:p>
            <a:pPr eaLnBrk="1" hangingPunct="1">
              <a:lnSpc>
                <a:spcPct val="80000"/>
              </a:lnSpc>
              <a:buFontTx/>
              <a:buNone/>
            </a:pPr>
            <a:r>
              <a:rPr lang="hu-HU" altLang="hu-HU" sz="2300" smtClean="0">
                <a:solidFill>
                  <a:srgbClr val="000000"/>
                </a:solidFill>
                <a:latin typeface="Tahoma" pitchFamily="34" charset="0"/>
                <a:cs typeface="Tahoma" pitchFamily="34" charset="0"/>
              </a:rPr>
              <a:t>élőhelyének védelme /Lásd: Vtv. 50. §/</a:t>
            </a:r>
            <a:endParaRPr lang="hu-HU" altLang="hu-HU" sz="240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xfrm>
            <a:off x="457200" y="188913"/>
            <a:ext cx="8229600" cy="1008062"/>
          </a:xfrm>
        </p:spPr>
        <p:txBody>
          <a:bodyPr/>
          <a:lstStyle/>
          <a:p>
            <a:pPr eaLnBrk="1" hangingPunct="1"/>
            <a:r>
              <a:rPr lang="hu-HU" altLang="hu-HU" sz="3300" b="1" dirty="0" smtClean="0">
                <a:solidFill>
                  <a:srgbClr val="336600"/>
                </a:solidFill>
                <a:latin typeface="Tahoma" pitchFamily="34" charset="0"/>
                <a:cs typeface="Tahoma" pitchFamily="34" charset="0"/>
              </a:rPr>
              <a:t>A hivatásos vadász jogosultságai</a:t>
            </a:r>
          </a:p>
        </p:txBody>
      </p:sp>
      <p:sp>
        <p:nvSpPr>
          <p:cNvPr id="478211" name="Rectangle 3"/>
          <p:cNvSpPr>
            <a:spLocks noGrp="1" noChangeArrowheads="1"/>
          </p:cNvSpPr>
          <p:nvPr>
            <p:ph type="body" idx="1"/>
          </p:nvPr>
        </p:nvSpPr>
        <p:spPr>
          <a:xfrm>
            <a:off x="457200" y="1268413"/>
            <a:ext cx="8229600" cy="5040312"/>
          </a:xfrm>
        </p:spPr>
        <p:txBody>
          <a:bodyPr/>
          <a:lstStyle/>
          <a:p>
            <a:pPr eaLnBrk="1" hangingPunct="1">
              <a:buFontTx/>
              <a:buNone/>
            </a:pPr>
            <a:r>
              <a:rPr lang="hu-HU" altLang="hu-HU" sz="2300" b="1" u="sng" smtClean="0">
                <a:solidFill>
                  <a:srgbClr val="336600"/>
                </a:solidFill>
                <a:latin typeface="Tahoma" pitchFamily="34" charset="0"/>
                <a:cs typeface="Tahoma" pitchFamily="34" charset="0"/>
              </a:rPr>
              <a:t>A hivatásos vadász</a:t>
            </a:r>
            <a:r>
              <a:rPr lang="hu-HU" altLang="hu-HU" sz="2300" smtClean="0">
                <a:solidFill>
                  <a:srgbClr val="000000"/>
                </a:solidFill>
                <a:latin typeface="Tahoma" pitchFamily="34" charset="0"/>
                <a:cs typeface="Tahoma" pitchFamily="34" charset="0"/>
              </a:rPr>
              <a:t> feladata </a:t>
            </a:r>
          </a:p>
          <a:p>
            <a:pPr eaLnBrk="1" hangingPunct="1">
              <a:buFontTx/>
              <a:buNone/>
            </a:pPr>
            <a:r>
              <a:rPr lang="hu-HU" altLang="hu-HU" sz="2300" smtClean="0">
                <a:solidFill>
                  <a:srgbClr val="000000"/>
                </a:solidFill>
                <a:latin typeface="Tahoma" pitchFamily="34" charset="0"/>
                <a:cs typeface="Tahoma" pitchFamily="34" charset="0"/>
              </a:rPr>
              <a:t>a szakirányítás, a vadgazdálkodás szakszerűségének, </a:t>
            </a:r>
          </a:p>
          <a:p>
            <a:pPr eaLnBrk="1" hangingPunct="1">
              <a:buFontTx/>
              <a:buNone/>
            </a:pPr>
            <a:r>
              <a:rPr lang="hu-HU" altLang="hu-HU" sz="2300" smtClean="0">
                <a:solidFill>
                  <a:srgbClr val="000000"/>
                </a:solidFill>
                <a:latin typeface="Tahoma" pitchFamily="34" charset="0"/>
                <a:cs typeface="Tahoma" pitchFamily="34" charset="0"/>
              </a:rPr>
              <a:t>a vadászat jogszerűségének biztosítása mellett </a:t>
            </a:r>
          </a:p>
          <a:p>
            <a:pPr eaLnBrk="1" hangingPunct="1">
              <a:buFontTx/>
              <a:buNone/>
            </a:pPr>
            <a:r>
              <a:rPr lang="hu-HU" altLang="hu-HU" sz="2300" smtClean="0">
                <a:solidFill>
                  <a:srgbClr val="000000"/>
                </a:solidFill>
                <a:latin typeface="Tahoma" pitchFamily="34" charset="0"/>
                <a:cs typeface="Tahoma" pitchFamily="34" charset="0"/>
              </a:rPr>
              <a:t>- a vadállomány és élőhelyének védelme, őrzése érdekében - </a:t>
            </a:r>
          </a:p>
          <a:p>
            <a:pPr eaLnBrk="1" hangingPunct="1">
              <a:buFontTx/>
              <a:buNone/>
            </a:pPr>
            <a:r>
              <a:rPr lang="hu-HU" altLang="hu-HU" sz="2300" smtClean="0">
                <a:solidFill>
                  <a:srgbClr val="000000"/>
                </a:solidFill>
                <a:latin typeface="Tahoma" pitchFamily="34" charset="0"/>
                <a:cs typeface="Tahoma" pitchFamily="34" charset="0"/>
              </a:rPr>
              <a:t>rendészeti feladatok ellátása is. </a:t>
            </a:r>
          </a:p>
          <a:p>
            <a:pPr eaLnBrk="1" hangingPunct="1">
              <a:buFontTx/>
              <a:buNone/>
            </a:pPr>
            <a:r>
              <a:rPr lang="hu-HU" altLang="hu-HU" sz="2300" smtClean="0">
                <a:solidFill>
                  <a:srgbClr val="000000"/>
                </a:solidFill>
                <a:latin typeface="Tahoma" pitchFamily="34" charset="0"/>
                <a:cs typeface="Tahoma" pitchFamily="34" charset="0"/>
              </a:rPr>
              <a:t>Mint rendészeti feladatokat ellátó személy </a:t>
            </a:r>
            <a:r>
              <a:rPr lang="hu-HU" altLang="hu-HU" sz="2300" u="sng" smtClean="0">
                <a:solidFill>
                  <a:srgbClr val="000000"/>
                </a:solidFill>
                <a:latin typeface="Tahoma" pitchFamily="34" charset="0"/>
                <a:cs typeface="Tahoma" pitchFamily="34" charset="0"/>
              </a:rPr>
              <a:t>vadászterületen és </a:t>
            </a:r>
          </a:p>
          <a:p>
            <a:pPr eaLnBrk="1" hangingPunct="1">
              <a:buFontTx/>
              <a:buNone/>
            </a:pPr>
            <a:r>
              <a:rPr lang="hu-HU" altLang="hu-HU" sz="2300" u="sng" smtClean="0">
                <a:solidFill>
                  <a:srgbClr val="000000"/>
                </a:solidFill>
                <a:latin typeface="Tahoma" pitchFamily="34" charset="0"/>
                <a:cs typeface="Tahoma" pitchFamily="34" charset="0"/>
              </a:rPr>
              <a:t>a közforgalom elől elzárt magánutakon</a:t>
            </a:r>
            <a:r>
              <a:rPr lang="hu-HU" altLang="hu-HU" sz="2300" smtClean="0">
                <a:solidFill>
                  <a:srgbClr val="000000"/>
                </a:solidFill>
                <a:latin typeface="Tahoma" pitchFamily="34" charset="0"/>
                <a:cs typeface="Tahoma" pitchFamily="34" charset="0"/>
              </a:rPr>
              <a:t>, törvényben</a:t>
            </a:r>
          </a:p>
          <a:p>
            <a:pPr eaLnBrk="1" hangingPunct="1">
              <a:buFontTx/>
              <a:buNone/>
            </a:pPr>
            <a:r>
              <a:rPr lang="hu-HU" altLang="hu-HU" sz="2300" smtClean="0">
                <a:solidFill>
                  <a:srgbClr val="000000"/>
                </a:solidFill>
                <a:latin typeface="Tahoma" pitchFamily="34" charset="0"/>
                <a:cs typeface="Tahoma" pitchFamily="34" charset="0"/>
              </a:rPr>
              <a:t>meghatározott feladatkörében a hivatásos vadász jogosult és </a:t>
            </a:r>
          </a:p>
          <a:p>
            <a:pPr eaLnBrk="1" hangingPunct="1">
              <a:buFontTx/>
              <a:buNone/>
            </a:pPr>
            <a:r>
              <a:rPr lang="hu-HU" altLang="hu-HU" sz="2300" smtClean="0">
                <a:solidFill>
                  <a:srgbClr val="000000"/>
                </a:solidFill>
                <a:latin typeface="Tahoma" pitchFamily="34" charset="0"/>
                <a:cs typeface="Tahoma" pitchFamily="34" charset="0"/>
              </a:rPr>
              <a:t>köteles a </a:t>
            </a:r>
            <a:r>
              <a:rPr lang="hu-HU" altLang="hu-HU" sz="2200" b="1" smtClean="0">
                <a:solidFill>
                  <a:srgbClr val="CC0000"/>
                </a:solidFill>
                <a:latin typeface="Tahoma" pitchFamily="34" charset="0"/>
                <a:cs typeface="Tahoma" pitchFamily="34" charset="0"/>
              </a:rPr>
              <a:t>Vtv. 54. §-ában</a:t>
            </a:r>
            <a:r>
              <a:rPr lang="hu-HU" altLang="hu-HU" sz="2300" smtClean="0">
                <a:solidFill>
                  <a:srgbClr val="000000"/>
                </a:solidFill>
                <a:latin typeface="Tahoma" pitchFamily="34" charset="0"/>
                <a:cs typeface="Tahoma" pitchFamily="34" charset="0"/>
              </a:rPr>
              <a:t> és a </a:t>
            </a:r>
            <a:r>
              <a:rPr lang="hu-HU" altLang="hu-HU" sz="2200" b="1" smtClean="0">
                <a:solidFill>
                  <a:srgbClr val="CC0000"/>
                </a:solidFill>
                <a:latin typeface="Tahoma" pitchFamily="34" charset="0"/>
                <a:cs typeface="Tahoma" pitchFamily="34" charset="0"/>
              </a:rPr>
              <a:t>2012. évi CXX. törvényben</a:t>
            </a:r>
            <a:r>
              <a:rPr lang="hu-HU" altLang="hu-HU" sz="2300" smtClean="0">
                <a:solidFill>
                  <a:srgbClr val="000000"/>
                </a:solidFill>
                <a:latin typeface="Tahoma" pitchFamily="34" charset="0"/>
                <a:cs typeface="Tahoma" pitchFamily="34" charset="0"/>
              </a:rPr>
              <a:t> </a:t>
            </a:r>
          </a:p>
          <a:p>
            <a:pPr eaLnBrk="1" hangingPunct="1">
              <a:buFontTx/>
              <a:buNone/>
            </a:pPr>
            <a:r>
              <a:rPr lang="hu-HU" altLang="hu-HU" sz="2300" smtClean="0">
                <a:solidFill>
                  <a:srgbClr val="000000"/>
                </a:solidFill>
                <a:latin typeface="Tahoma" pitchFamily="34" charset="0"/>
                <a:cs typeface="Tahoma" pitchFamily="34" charset="0"/>
              </a:rPr>
              <a:t>meghatározott intézkedésekre, valamint a 2012. évi CXX. </a:t>
            </a:r>
          </a:p>
          <a:p>
            <a:pPr eaLnBrk="1" hangingPunct="1">
              <a:buFontTx/>
              <a:buNone/>
            </a:pPr>
            <a:r>
              <a:rPr lang="hu-HU" altLang="hu-HU" sz="2300" smtClean="0">
                <a:solidFill>
                  <a:srgbClr val="000000"/>
                </a:solidFill>
                <a:latin typeface="Tahoma" pitchFamily="34" charset="0"/>
                <a:cs typeface="Tahoma" pitchFamily="34" charset="0"/>
              </a:rPr>
              <a:t>törvényben meghatározott önvédelmi és kényszerítő </a:t>
            </a:r>
          </a:p>
          <a:p>
            <a:pPr eaLnBrk="1" hangingPunct="1">
              <a:buFontTx/>
              <a:buNone/>
            </a:pPr>
            <a:r>
              <a:rPr lang="hu-HU" altLang="hu-HU" sz="2300" smtClean="0">
                <a:solidFill>
                  <a:srgbClr val="000000"/>
                </a:solidFill>
                <a:latin typeface="Tahoma" pitchFamily="34" charset="0"/>
                <a:cs typeface="Tahoma" pitchFamily="34" charset="0"/>
              </a:rPr>
              <a:t>eszközök alkalmazására.</a:t>
            </a:r>
          </a:p>
          <a:p>
            <a:pPr eaLnBrk="1" hangingPunct="1">
              <a:buFontTx/>
              <a:buNone/>
            </a:pPr>
            <a:endParaRPr lang="hu-HU" altLang="hu-HU" sz="220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457200" y="188640"/>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A hivatásos vadász jogosultságai</a:t>
            </a:r>
          </a:p>
        </p:txBody>
      </p:sp>
      <p:sp>
        <p:nvSpPr>
          <p:cNvPr id="479235" name="Rectangle 3"/>
          <p:cNvSpPr>
            <a:spLocks noGrp="1" noChangeArrowheads="1"/>
          </p:cNvSpPr>
          <p:nvPr>
            <p:ph type="body" idx="1"/>
          </p:nvPr>
        </p:nvSpPr>
        <p:spPr>
          <a:xfrm>
            <a:off x="446088" y="1600200"/>
            <a:ext cx="8229600" cy="4637088"/>
          </a:xfrm>
        </p:spPr>
        <p:txBody>
          <a:bodyPr/>
          <a:lstStyle/>
          <a:p>
            <a:pPr eaLnBrk="1" hangingPunct="1">
              <a:lnSpc>
                <a:spcPct val="80000"/>
              </a:lnSpc>
              <a:buFontTx/>
              <a:buNone/>
            </a:pPr>
            <a:r>
              <a:rPr lang="hu-HU" altLang="hu-HU" sz="2500" b="1" u="sng" dirty="0" smtClean="0">
                <a:solidFill>
                  <a:srgbClr val="336600"/>
                </a:solidFill>
                <a:latin typeface="Tahoma" pitchFamily="34" charset="0"/>
                <a:cs typeface="Tahoma" pitchFamily="34" charset="0"/>
              </a:rPr>
              <a:t>A hivatásos vadász</a:t>
            </a:r>
            <a:r>
              <a:rPr lang="hu-HU" altLang="hu-HU" sz="2500" dirty="0" smtClean="0">
                <a:solidFill>
                  <a:srgbClr val="336600"/>
                </a:solidFill>
                <a:latin typeface="Tahoma" pitchFamily="34" charset="0"/>
                <a:cs typeface="Tahoma" pitchFamily="34" charset="0"/>
              </a:rPr>
              <a:t> </a:t>
            </a:r>
            <a:r>
              <a:rPr lang="hu-HU" altLang="hu-HU" sz="2500" dirty="0" smtClean="0">
                <a:latin typeface="Tahoma" pitchFamily="34" charset="0"/>
                <a:cs typeface="Tahoma" pitchFamily="34" charset="0"/>
              </a:rPr>
              <a:t>jogosult szolgálati vadász- és </a:t>
            </a:r>
          </a:p>
          <a:p>
            <a:pPr eaLnBrk="1" hangingPunct="1">
              <a:lnSpc>
                <a:spcPct val="80000"/>
              </a:lnSpc>
              <a:buFontTx/>
              <a:buNone/>
            </a:pPr>
            <a:r>
              <a:rPr lang="hu-HU" altLang="hu-HU" sz="2500" dirty="0" smtClean="0">
                <a:latin typeface="Tahoma" pitchFamily="34" charset="0"/>
                <a:cs typeface="Tahoma" pitchFamily="34" charset="0"/>
              </a:rPr>
              <a:t>maroklőfegyver használatára.</a:t>
            </a:r>
          </a:p>
          <a:p>
            <a:pPr eaLnBrk="1" hangingPunct="1">
              <a:lnSpc>
                <a:spcPct val="80000"/>
              </a:lnSpc>
              <a:buFontTx/>
              <a:buNone/>
            </a:pPr>
            <a:endParaRPr lang="hu-HU" altLang="hu-HU" sz="2500" dirty="0" smtClean="0">
              <a:latin typeface="Tahoma" pitchFamily="34" charset="0"/>
              <a:cs typeface="Tahoma" pitchFamily="34" charset="0"/>
            </a:endParaRPr>
          </a:p>
          <a:p>
            <a:pPr eaLnBrk="1" hangingPunct="1">
              <a:lnSpc>
                <a:spcPct val="80000"/>
              </a:lnSpc>
              <a:buFontTx/>
              <a:buNone/>
            </a:pPr>
            <a:r>
              <a:rPr lang="hu-HU" altLang="hu-HU" sz="2500" dirty="0" smtClean="0">
                <a:latin typeface="Tahoma" pitchFamily="34" charset="0"/>
                <a:cs typeface="Tahoma" pitchFamily="34" charset="0"/>
              </a:rPr>
              <a:t>A szolgálati maroklőfegyvert (a jogos önvédelmen </a:t>
            </a:r>
          </a:p>
          <a:p>
            <a:pPr eaLnBrk="1" hangingPunct="1">
              <a:lnSpc>
                <a:spcPct val="80000"/>
              </a:lnSpc>
              <a:buFontTx/>
              <a:buNone/>
            </a:pPr>
            <a:r>
              <a:rPr lang="hu-HU" altLang="hu-HU" sz="2500" dirty="0" smtClean="0">
                <a:latin typeface="Tahoma" pitchFamily="34" charset="0"/>
                <a:cs typeface="Tahoma" pitchFamily="34" charset="0"/>
              </a:rPr>
              <a:t>túl) csak sebzett szarvas, dám, muflon, őz és </a:t>
            </a:r>
          </a:p>
          <a:p>
            <a:pPr eaLnBrk="1" hangingPunct="1">
              <a:lnSpc>
                <a:spcPct val="80000"/>
              </a:lnSpc>
              <a:buFontTx/>
              <a:buNone/>
            </a:pPr>
            <a:r>
              <a:rPr lang="hu-HU" altLang="hu-HU" sz="2500" dirty="0" smtClean="0">
                <a:latin typeface="Tahoma" pitchFamily="34" charset="0"/>
                <a:cs typeface="Tahoma" pitchFamily="34" charset="0"/>
              </a:rPr>
              <a:t>vaddisznó elejtésére használhatja (kegyelemlövés). </a:t>
            </a:r>
          </a:p>
          <a:p>
            <a:pPr eaLnBrk="1" hangingPunct="1">
              <a:lnSpc>
                <a:spcPct val="80000"/>
              </a:lnSpc>
              <a:buFontTx/>
              <a:buNone/>
            </a:pPr>
            <a:r>
              <a:rPr lang="hu-HU" altLang="hu-HU" sz="2500" dirty="0" smtClean="0">
                <a:latin typeface="Tahoma" pitchFamily="34" charset="0"/>
                <a:cs typeface="Tahoma" pitchFamily="34" charset="0"/>
              </a:rPr>
              <a:t>Kegyelemlövéshez legalább 5 mm átmérőjű sörétet </a:t>
            </a:r>
          </a:p>
          <a:p>
            <a:pPr eaLnBrk="1" hangingPunct="1">
              <a:lnSpc>
                <a:spcPct val="80000"/>
              </a:lnSpc>
              <a:buFontTx/>
              <a:buNone/>
            </a:pPr>
            <a:r>
              <a:rPr lang="hu-HU" altLang="hu-HU" sz="2500" dirty="0" smtClean="0">
                <a:latin typeface="Tahoma" pitchFamily="34" charset="0"/>
                <a:cs typeface="Tahoma" pitchFamily="34" charset="0"/>
              </a:rPr>
              <a:t>is használhat.</a:t>
            </a:r>
          </a:p>
          <a:p>
            <a:pPr eaLnBrk="1" hangingPunct="1">
              <a:lnSpc>
                <a:spcPct val="80000"/>
              </a:lnSpc>
              <a:buFontTx/>
              <a:buNone/>
            </a:pPr>
            <a:endParaRPr lang="hu-HU" altLang="hu-HU" sz="2500" dirty="0" smtClean="0">
              <a:latin typeface="Tahoma" pitchFamily="34" charset="0"/>
              <a:cs typeface="Tahoma" pitchFamily="34" charset="0"/>
            </a:endParaRPr>
          </a:p>
          <a:p>
            <a:pPr eaLnBrk="1" hangingPunct="1">
              <a:lnSpc>
                <a:spcPct val="80000"/>
              </a:lnSpc>
              <a:buFontTx/>
              <a:buNone/>
            </a:pPr>
            <a:r>
              <a:rPr lang="hu-HU" altLang="hu-HU" sz="2500" dirty="0" smtClean="0">
                <a:latin typeface="Tahoma" pitchFamily="34" charset="0"/>
                <a:cs typeface="Tahoma" pitchFamily="34" charset="0"/>
              </a:rPr>
              <a:t>A feladatát ellátó hivatásos vadászt a Btk. szerinti </a:t>
            </a:r>
          </a:p>
          <a:p>
            <a:pPr eaLnBrk="1" hangingPunct="1">
              <a:lnSpc>
                <a:spcPct val="80000"/>
              </a:lnSpc>
              <a:buFontTx/>
              <a:buNone/>
            </a:pPr>
            <a:r>
              <a:rPr lang="hu-HU" altLang="hu-HU" sz="2500" dirty="0" smtClean="0">
                <a:latin typeface="Tahoma" pitchFamily="34" charset="0"/>
                <a:cs typeface="Tahoma" pitchFamily="34" charset="0"/>
              </a:rPr>
              <a:t>büntetőjogi védelem illeti meg. /</a:t>
            </a:r>
            <a:r>
              <a:rPr lang="hu-HU" altLang="hu-HU" sz="2500" dirty="0" err="1" smtClean="0">
                <a:latin typeface="Tahoma" pitchFamily="34" charset="0"/>
                <a:cs typeface="Tahoma" pitchFamily="34" charset="0"/>
              </a:rPr>
              <a:t>Vtv</a:t>
            </a:r>
            <a:r>
              <a:rPr lang="hu-HU" altLang="hu-HU" sz="2500" dirty="0" smtClean="0">
                <a:latin typeface="Tahoma" pitchFamily="34" charset="0"/>
                <a:cs typeface="Tahoma" pitchFamily="34" charset="0"/>
              </a:rPr>
              <a:t>. 55. §/.</a:t>
            </a:r>
          </a:p>
        </p:txBody>
      </p:sp>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457200" y="274638"/>
            <a:ext cx="8229600" cy="1066130"/>
          </a:xfrm>
        </p:spPr>
        <p:txBody>
          <a:bodyPr/>
          <a:lstStyle/>
          <a:p>
            <a:pPr algn="l" eaLnBrk="1" hangingPunct="1"/>
            <a:r>
              <a:rPr lang="hu-HU" altLang="hu-HU" sz="3300" b="1" dirty="0" smtClean="0">
                <a:solidFill>
                  <a:schemeClr val="tx1"/>
                </a:solidFill>
                <a:latin typeface="Tahoma" pitchFamily="34" charset="0"/>
                <a:cs typeface="Tahoma" pitchFamily="34" charset="0"/>
              </a:rPr>
              <a:t>IV. Fejezet</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A vadászat</a:t>
            </a:r>
          </a:p>
        </p:txBody>
      </p:sp>
      <p:sp>
        <p:nvSpPr>
          <p:cNvPr id="480259" name="Rectangle 3"/>
          <p:cNvSpPr>
            <a:spLocks noGrp="1" noChangeArrowheads="1"/>
          </p:cNvSpPr>
          <p:nvPr>
            <p:ph type="body" idx="1"/>
          </p:nvPr>
        </p:nvSpPr>
        <p:spPr>
          <a:xfrm>
            <a:off x="468313" y="1600200"/>
            <a:ext cx="8229600" cy="4525963"/>
          </a:xfrm>
        </p:spPr>
        <p:txBody>
          <a:bodyPr/>
          <a:lstStyle/>
          <a:p>
            <a:pPr marL="609600" indent="-609600" eaLnBrk="1" hangingPunct="1">
              <a:lnSpc>
                <a:spcPct val="90000"/>
              </a:lnSpc>
              <a:buFontTx/>
              <a:buNone/>
            </a:pPr>
            <a:r>
              <a:rPr lang="hu-HU" altLang="hu-HU" sz="2400" b="1" u="sng" dirty="0" smtClean="0">
                <a:solidFill>
                  <a:srgbClr val="336600"/>
                </a:solidFill>
                <a:latin typeface="Tahoma" pitchFamily="34" charset="0"/>
                <a:cs typeface="Tahoma" pitchFamily="34" charset="0"/>
              </a:rPr>
              <a:t>Vadászat</a:t>
            </a:r>
            <a:r>
              <a:rPr lang="hu-HU" altLang="hu-HU" sz="2400" dirty="0" smtClean="0">
                <a:latin typeface="Tahoma" pitchFamily="34" charset="0"/>
                <a:cs typeface="Tahoma" pitchFamily="34" charset="0"/>
              </a:rPr>
              <a:t>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56. § (1)/</a:t>
            </a:r>
            <a:r>
              <a:rPr lang="hu-HU" altLang="hu-HU" sz="2400" b="1" dirty="0" smtClean="0">
                <a:latin typeface="Tahoma" pitchFamily="34" charset="0"/>
                <a:cs typeface="Tahoma" pitchFamily="34" charset="0"/>
              </a:rPr>
              <a:t>:</a:t>
            </a:r>
            <a:r>
              <a:rPr lang="hu-HU" altLang="hu-HU" sz="2400" b="1" dirty="0" smtClean="0">
                <a:solidFill>
                  <a:srgbClr val="336600"/>
                </a:solidFill>
                <a:latin typeface="Tahoma" pitchFamily="34" charset="0"/>
                <a:cs typeface="Tahoma" pitchFamily="34" charset="0"/>
              </a:rPr>
              <a:t> </a:t>
            </a:r>
            <a:r>
              <a:rPr lang="hu-HU" altLang="hu-HU" sz="2400" dirty="0" smtClean="0">
                <a:latin typeface="Tahoma" pitchFamily="34" charset="0"/>
                <a:cs typeface="Tahoma" pitchFamily="34" charset="0"/>
              </a:rPr>
              <a:t>a vadnak (= vadászható állatfaj </a:t>
            </a:r>
          </a:p>
          <a:p>
            <a:pPr marL="609600" indent="-609600" eaLnBrk="1" hangingPunct="1">
              <a:lnSpc>
                <a:spcPct val="90000"/>
              </a:lnSpc>
              <a:buFontTx/>
              <a:buNone/>
            </a:pPr>
            <a:r>
              <a:rPr lang="hu-HU" altLang="hu-HU" sz="2400" dirty="0" smtClean="0">
                <a:latin typeface="Tahoma" pitchFamily="34" charset="0"/>
                <a:cs typeface="Tahoma" pitchFamily="34" charset="0"/>
              </a:rPr>
              <a:t>egyede) a </a:t>
            </a:r>
            <a:r>
              <a:rPr lang="hu-HU" altLang="hu-HU" sz="2400" dirty="0" err="1" smtClean="0">
                <a:latin typeface="Tahoma" pitchFamily="34" charset="0"/>
                <a:cs typeface="Tahoma" pitchFamily="34" charset="0"/>
              </a:rPr>
              <a:t>Vtv.-ben</a:t>
            </a:r>
            <a:r>
              <a:rPr lang="hu-HU" altLang="hu-HU" sz="2400" dirty="0" smtClean="0">
                <a:latin typeface="Tahoma" pitchFamily="34" charset="0"/>
                <a:cs typeface="Tahoma" pitchFamily="34" charset="0"/>
              </a:rPr>
              <a:t> engedélyezett eszközzel, vagy </a:t>
            </a:r>
          </a:p>
          <a:p>
            <a:pPr marL="609600" indent="-609600" eaLnBrk="1" hangingPunct="1">
              <a:lnSpc>
                <a:spcPct val="90000"/>
              </a:lnSpc>
              <a:buFontTx/>
              <a:buNone/>
            </a:pPr>
            <a:r>
              <a:rPr lang="hu-HU" altLang="hu-HU" sz="2400" dirty="0" smtClean="0">
                <a:latin typeface="Tahoma" pitchFamily="34" charset="0"/>
                <a:cs typeface="Tahoma" pitchFamily="34" charset="0"/>
              </a:rPr>
              <a:t>ragadozó madárral, illetve magyar agárral és engedélyezett </a:t>
            </a:r>
          </a:p>
          <a:p>
            <a:pPr marL="609600" indent="-609600" eaLnBrk="1" hangingPunct="1">
              <a:lnSpc>
                <a:spcPct val="90000"/>
              </a:lnSpc>
              <a:buFontTx/>
              <a:buNone/>
            </a:pPr>
            <a:r>
              <a:rPr lang="hu-HU" altLang="hu-HU" sz="2400" dirty="0" smtClean="0">
                <a:latin typeface="Tahoma" pitchFamily="34" charset="0"/>
                <a:cs typeface="Tahoma" pitchFamily="34" charset="0"/>
              </a:rPr>
              <a:t>módon vadász által, vadászterületen történő </a:t>
            </a:r>
            <a:r>
              <a:rPr lang="hu-HU" altLang="hu-HU" sz="2400" u="sng" dirty="0" smtClean="0">
                <a:latin typeface="Tahoma" pitchFamily="34" charset="0"/>
                <a:cs typeface="Tahoma" pitchFamily="34" charset="0"/>
              </a:rPr>
              <a:t>elejtésére</a:t>
            </a:r>
            <a:endParaRPr lang="hu-HU" altLang="hu-HU" sz="2400" dirty="0" smtClean="0">
              <a:latin typeface="Tahoma" pitchFamily="34" charset="0"/>
              <a:cs typeface="Tahoma" pitchFamily="34" charset="0"/>
            </a:endParaRPr>
          </a:p>
          <a:p>
            <a:pPr marL="609600" indent="-609600" eaLnBrk="1" hangingPunct="1">
              <a:lnSpc>
                <a:spcPct val="90000"/>
              </a:lnSpc>
              <a:buFontTx/>
              <a:buNone/>
            </a:pPr>
            <a:r>
              <a:rPr lang="hu-HU" altLang="hu-HU" sz="2400" dirty="0" smtClean="0">
                <a:latin typeface="Tahoma" pitchFamily="34" charset="0"/>
                <a:cs typeface="Tahoma" pitchFamily="34" charset="0"/>
              </a:rPr>
              <a:t>vagy </a:t>
            </a:r>
            <a:r>
              <a:rPr lang="hu-HU" altLang="hu-HU" sz="2400" u="sng" dirty="0" smtClean="0">
                <a:latin typeface="Tahoma" pitchFamily="34" charset="0"/>
                <a:cs typeface="Tahoma" pitchFamily="34" charset="0"/>
              </a:rPr>
              <a:t>elfogására irányuló</a:t>
            </a:r>
            <a:r>
              <a:rPr lang="hu-HU" altLang="hu-HU" sz="2400" dirty="0" smtClean="0">
                <a:latin typeface="Tahoma" pitchFamily="34" charset="0"/>
                <a:cs typeface="Tahoma" pitchFamily="34" charset="0"/>
              </a:rPr>
              <a:t> tevékenység.</a:t>
            </a:r>
            <a:endParaRPr lang="hu-HU" altLang="hu-HU" sz="2400" b="1" dirty="0" smtClean="0">
              <a:solidFill>
                <a:srgbClr val="336600"/>
              </a:solidFill>
              <a:latin typeface="Tahoma" pitchFamily="34" charset="0"/>
              <a:cs typeface="Tahoma" pitchFamily="34" charset="0"/>
            </a:endParaRPr>
          </a:p>
          <a:p>
            <a:pPr marL="609600" indent="-609600" eaLnBrk="1" hangingPunct="1">
              <a:lnSpc>
                <a:spcPct val="90000"/>
              </a:lnSpc>
              <a:buFontTx/>
              <a:buNone/>
            </a:pPr>
            <a:r>
              <a:rPr lang="hu-HU" altLang="hu-HU" sz="2400" b="1" dirty="0" smtClean="0">
                <a:solidFill>
                  <a:srgbClr val="336600"/>
                </a:solidFill>
                <a:latin typeface="Tahoma" pitchFamily="34" charset="0"/>
                <a:cs typeface="Tahoma" pitchFamily="34" charset="0"/>
              </a:rPr>
              <a:t>A vadászat formái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70.§ (1)/</a:t>
            </a:r>
            <a:r>
              <a:rPr lang="hu-HU" altLang="hu-HU" sz="2400" b="1" dirty="0" smtClean="0">
                <a:latin typeface="Tahoma" pitchFamily="34" charset="0"/>
                <a:cs typeface="Tahoma" pitchFamily="34" charset="0"/>
              </a:rPr>
              <a:t>:</a:t>
            </a:r>
          </a:p>
          <a:p>
            <a:pPr marL="609600" indent="-609600" eaLnBrk="1" hangingPunct="1">
              <a:lnSpc>
                <a:spcPct val="90000"/>
              </a:lnSpc>
              <a:buFontTx/>
              <a:buNone/>
            </a:pPr>
            <a:r>
              <a:rPr lang="hu-HU" altLang="hu-HU" sz="2400" b="1" i="1" dirty="0" smtClean="0">
                <a:solidFill>
                  <a:srgbClr val="336600"/>
                </a:solidFill>
                <a:latin typeface="Tahoma" pitchFamily="34" charset="0"/>
                <a:cs typeface="Tahoma" pitchFamily="34" charset="0"/>
              </a:rPr>
              <a:t>a)</a:t>
            </a:r>
            <a:r>
              <a:rPr lang="hu-HU" altLang="hu-HU" sz="2400" b="1" dirty="0" smtClean="0">
                <a:solidFill>
                  <a:srgbClr val="336600"/>
                </a:solidFill>
                <a:latin typeface="Tahoma" pitchFamily="34" charset="0"/>
                <a:cs typeface="Tahoma" pitchFamily="34" charset="0"/>
              </a:rPr>
              <a:t> egyéni vadászat (pl. cserkelés, les, barkácsolás),</a:t>
            </a:r>
          </a:p>
          <a:p>
            <a:pPr marL="609600" indent="-609600" eaLnBrk="1" hangingPunct="1">
              <a:lnSpc>
                <a:spcPct val="90000"/>
              </a:lnSpc>
              <a:buFontTx/>
              <a:buNone/>
            </a:pPr>
            <a:r>
              <a:rPr lang="hu-HU" altLang="hu-HU" sz="2400" b="1" i="1" dirty="0" smtClean="0">
                <a:solidFill>
                  <a:srgbClr val="336600"/>
                </a:solidFill>
                <a:latin typeface="Tahoma" pitchFamily="34" charset="0"/>
                <a:cs typeface="Tahoma" pitchFamily="34" charset="0"/>
              </a:rPr>
              <a:t>b)</a:t>
            </a:r>
            <a:r>
              <a:rPr lang="hu-HU" altLang="hu-HU" sz="2400" b="1" dirty="0" smtClean="0">
                <a:solidFill>
                  <a:srgbClr val="336600"/>
                </a:solidFill>
                <a:latin typeface="Tahoma" pitchFamily="34" charset="0"/>
                <a:cs typeface="Tahoma" pitchFamily="34" charset="0"/>
              </a:rPr>
              <a:t> társas vadászat </a:t>
            </a: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három vagy több vadász részvétele/, </a:t>
            </a:r>
          </a:p>
          <a:p>
            <a:pPr marL="609600" indent="-609600" eaLnBrk="1" hangingPunct="1">
              <a:lnSpc>
                <a:spcPct val="90000"/>
              </a:lnSpc>
              <a:buFontTx/>
              <a:buNone/>
            </a:pPr>
            <a:r>
              <a:rPr lang="hu-HU" altLang="hu-HU" sz="2400" b="1" dirty="0" smtClean="0">
                <a:solidFill>
                  <a:srgbClr val="336600"/>
                </a:solidFill>
                <a:latin typeface="Tahoma" pitchFamily="34" charset="0"/>
                <a:cs typeface="Tahoma" pitchFamily="34" charset="0"/>
              </a:rPr>
              <a:t>(kereső-, terelő- vagy hajtóvadászat).</a:t>
            </a:r>
          </a:p>
          <a:p>
            <a:pPr marL="609600" indent="-609600" eaLnBrk="1" hangingPunct="1">
              <a:lnSpc>
                <a:spcPct val="90000"/>
              </a:lnSpc>
              <a:buFontTx/>
              <a:buNone/>
            </a:pPr>
            <a:r>
              <a:rPr lang="hu-HU" altLang="hu-HU" sz="2400" dirty="0" smtClean="0">
                <a:latin typeface="Tahoma" pitchFamily="34" charset="0"/>
                <a:cs typeface="Tahoma" pitchFamily="34" charset="0"/>
              </a:rPr>
              <a:t>Az egyes vadfajok vadászatának formáit a 79/2004. (V. 4.) </a:t>
            </a:r>
          </a:p>
          <a:p>
            <a:pPr marL="609600" indent="-609600" eaLnBrk="1" hangingPunct="1">
              <a:lnSpc>
                <a:spcPct val="90000"/>
              </a:lnSpc>
              <a:buFontTx/>
              <a:buNone/>
            </a:pPr>
            <a:r>
              <a:rPr lang="hu-HU" altLang="hu-HU" sz="2400" dirty="0" smtClean="0">
                <a:latin typeface="Tahoma" pitchFamily="34" charset="0"/>
                <a:cs typeface="Tahoma" pitchFamily="34" charset="0"/>
              </a:rPr>
              <a:t>FVM rendelet állapítja meg.</a:t>
            </a:r>
          </a:p>
          <a:p>
            <a:pPr marL="609600" indent="-609600" eaLnBrk="1" hangingPunct="1">
              <a:lnSpc>
                <a:spcPct val="90000"/>
              </a:lnSpc>
              <a:buFontTx/>
              <a:buNone/>
            </a:pPr>
            <a:endParaRPr lang="hu-HU" altLang="hu-HU" sz="2400" b="1" dirty="0" smtClean="0">
              <a:solidFill>
                <a:srgbClr val="336600"/>
              </a:solidFill>
            </a:endParaRPr>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xfrm>
            <a:off x="457200" y="188913"/>
            <a:ext cx="8229600" cy="1007839"/>
          </a:xfrm>
        </p:spPr>
        <p:txBody>
          <a:bodyPr/>
          <a:lstStyle/>
          <a:p>
            <a:pPr eaLnBrk="1" hangingPunct="1"/>
            <a:r>
              <a:rPr lang="hu-HU" altLang="hu-HU" sz="3300" b="1" dirty="0" smtClean="0">
                <a:solidFill>
                  <a:srgbClr val="336600"/>
                </a:solidFill>
                <a:latin typeface="Tahoma" pitchFamily="34" charset="0"/>
                <a:cs typeface="Tahoma" pitchFamily="34" charset="0"/>
              </a:rPr>
              <a:t>Éves teríték</a:t>
            </a:r>
          </a:p>
        </p:txBody>
      </p:sp>
      <p:sp>
        <p:nvSpPr>
          <p:cNvPr id="481283" name="Rectangle 3"/>
          <p:cNvSpPr>
            <a:spLocks noGrp="1" noChangeArrowheads="1"/>
          </p:cNvSpPr>
          <p:nvPr>
            <p:ph type="body" idx="1"/>
          </p:nvPr>
        </p:nvSpPr>
        <p:spPr>
          <a:xfrm>
            <a:off x="457200" y="1196752"/>
            <a:ext cx="8363272" cy="5400899"/>
          </a:xfrm>
        </p:spPr>
        <p:txBody>
          <a:bodyPr/>
          <a:lstStyle/>
          <a:p>
            <a:pPr eaLnBrk="1" hangingPunct="1">
              <a:lnSpc>
                <a:spcPct val="90000"/>
              </a:lnSpc>
              <a:buFontTx/>
              <a:buNone/>
            </a:pPr>
            <a:r>
              <a:rPr lang="hu-HU" altLang="hu-HU" sz="2400" dirty="0" smtClean="0">
                <a:latin typeface="Tahoma" pitchFamily="34" charset="0"/>
                <a:cs typeface="Tahoma" pitchFamily="34" charset="0"/>
              </a:rPr>
              <a:t>A vadászatra jogosult </a:t>
            </a:r>
            <a:r>
              <a:rPr lang="hu-HU" altLang="hu-HU" sz="2400" u="sng" dirty="0" smtClean="0">
                <a:latin typeface="Tahoma" pitchFamily="34" charset="0"/>
                <a:cs typeface="Tahoma" pitchFamily="34" charset="0"/>
              </a:rPr>
              <a:t>a vadászterületén évente</a:t>
            </a:r>
            <a:r>
              <a:rPr lang="hu-HU" altLang="hu-HU" sz="2400" dirty="0" smtClean="0">
                <a:latin typeface="Tahoma" pitchFamily="34" charset="0"/>
                <a:cs typeface="Tahoma" pitchFamily="34" charset="0"/>
              </a:rPr>
              <a:t> az éves </a:t>
            </a:r>
          </a:p>
          <a:p>
            <a:pPr eaLnBrk="1" hangingPunct="1">
              <a:lnSpc>
                <a:spcPct val="90000"/>
              </a:lnSpc>
              <a:buFontTx/>
              <a:buNone/>
            </a:pPr>
            <a:r>
              <a:rPr lang="hu-HU" altLang="hu-HU" sz="2400" dirty="0" smtClean="0">
                <a:latin typeface="Tahoma" pitchFamily="34" charset="0"/>
                <a:cs typeface="Tahoma" pitchFamily="34" charset="0"/>
              </a:rPr>
              <a:t>vadgazdálkodási tervben meghatározott fajú és </a:t>
            </a:r>
          </a:p>
          <a:p>
            <a:pPr eaLnBrk="1" hangingPunct="1">
              <a:lnSpc>
                <a:spcPct val="90000"/>
              </a:lnSpc>
              <a:buFontTx/>
              <a:buNone/>
            </a:pPr>
            <a:r>
              <a:rPr lang="hu-HU" altLang="hu-HU" sz="2400" dirty="0" smtClean="0">
                <a:latin typeface="Tahoma" pitchFamily="34" charset="0"/>
                <a:cs typeface="Tahoma" pitchFamily="34" charset="0"/>
              </a:rPr>
              <a:t>darabszámú vadat ejthet, illetve foghat el.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57. § (1)/ </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b="1" u="sng" dirty="0" smtClean="0">
                <a:solidFill>
                  <a:srgbClr val="CC0000"/>
                </a:solidFill>
                <a:latin typeface="Tahoma" pitchFamily="34" charset="0"/>
                <a:cs typeface="Tahoma" pitchFamily="34" charset="0"/>
              </a:rPr>
              <a:t>Kötelezettségek</a:t>
            </a:r>
          </a:p>
          <a:p>
            <a:pPr eaLnBrk="1" hangingPunct="1">
              <a:lnSpc>
                <a:spcPct val="90000"/>
              </a:lnSpc>
              <a:buFontTx/>
              <a:buNone/>
            </a:pPr>
            <a:r>
              <a:rPr lang="hu-HU" altLang="hu-HU" sz="2400" u="sng" dirty="0" smtClean="0">
                <a:latin typeface="Tahoma" pitchFamily="34" charset="0"/>
                <a:cs typeface="Tahoma" pitchFamily="34" charset="0"/>
              </a:rPr>
              <a:t>Vadász:</a:t>
            </a:r>
            <a:r>
              <a:rPr lang="hu-HU" altLang="hu-HU" sz="2400" dirty="0" smtClean="0">
                <a:latin typeface="Tahoma" pitchFamily="34" charset="0"/>
                <a:cs typeface="Tahoma" pitchFamily="34" charset="0"/>
              </a:rPr>
              <a:t> elejtett nagyvad azonosító jellel való megjelölése, </a:t>
            </a:r>
          </a:p>
          <a:p>
            <a:pPr eaLnBrk="1" hangingPunct="1">
              <a:lnSpc>
                <a:spcPct val="90000"/>
              </a:lnSpc>
              <a:buFontTx/>
              <a:buNone/>
            </a:pPr>
            <a:r>
              <a:rPr lang="hu-HU" altLang="hu-HU" sz="2400" dirty="0" smtClean="0">
                <a:latin typeface="Tahoma" pitchFamily="34" charset="0"/>
                <a:cs typeface="Tahoma" pitchFamily="34" charset="0"/>
              </a:rPr>
              <a:t>a vadászatra jogosult ezzel szerzi meg a vad feletti </a:t>
            </a:r>
          </a:p>
          <a:p>
            <a:pPr eaLnBrk="1" hangingPunct="1">
              <a:lnSpc>
                <a:spcPct val="90000"/>
              </a:lnSpc>
              <a:buFontTx/>
              <a:buNone/>
            </a:pPr>
            <a:r>
              <a:rPr lang="hu-HU" altLang="hu-HU" sz="2400" dirty="0" smtClean="0">
                <a:latin typeface="Tahoma" pitchFamily="34" charset="0"/>
                <a:cs typeface="Tahoma" pitchFamily="34" charset="0"/>
              </a:rPr>
              <a:t>rendelkezési jogot; egyéni vadászati esetén az elejtett vad </a:t>
            </a:r>
          </a:p>
          <a:p>
            <a:pPr eaLnBrk="1" hangingPunct="1">
              <a:lnSpc>
                <a:spcPct val="90000"/>
              </a:lnSpc>
              <a:buFontTx/>
              <a:buNone/>
            </a:pPr>
            <a:r>
              <a:rPr lang="hu-HU" altLang="hu-HU" sz="2400" dirty="0" smtClean="0">
                <a:latin typeface="Tahoma" pitchFamily="34" charset="0"/>
                <a:cs typeface="Tahoma" pitchFamily="34" charset="0"/>
              </a:rPr>
              <a:t>vadászati naplóba történő bejegyzése.*</a:t>
            </a:r>
          </a:p>
          <a:p>
            <a:pPr eaLnBrk="1" hangingPunct="1">
              <a:lnSpc>
                <a:spcPct val="90000"/>
              </a:lnSpc>
              <a:buFontTx/>
              <a:buNone/>
            </a:pPr>
            <a:r>
              <a:rPr lang="hu-HU" altLang="hu-HU" sz="2400" u="sng" dirty="0" smtClean="0">
                <a:latin typeface="Tahoma" pitchFamily="34" charset="0"/>
                <a:cs typeface="Tahoma" pitchFamily="34" charset="0"/>
              </a:rPr>
              <a:t>Vadászatra jogosult:</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vadászati napló vezetéséről gondoskodás, </a:t>
            </a:r>
          </a:p>
          <a:p>
            <a:pPr eaLnBrk="1" hangingPunct="1">
              <a:lnSpc>
                <a:spcPct val="90000"/>
              </a:lnSpc>
              <a:buFontTx/>
              <a:buNone/>
            </a:pPr>
            <a:r>
              <a:rPr lang="hu-HU" altLang="hu-HU" sz="2400" smtClean="0">
                <a:latin typeface="Tahoma" pitchFamily="34" charset="0"/>
                <a:cs typeface="Tahoma" pitchFamily="34" charset="0"/>
              </a:rPr>
              <a:t>teríték-nyilvántartás </a:t>
            </a:r>
            <a:r>
              <a:rPr lang="hu-HU" altLang="hu-HU" sz="2400" dirty="0" smtClean="0">
                <a:latin typeface="Tahoma" pitchFamily="34" charset="0"/>
                <a:cs typeface="Tahoma" pitchFamily="34" charset="0"/>
              </a:rPr>
              <a:t>vezetése. </a:t>
            </a:r>
          </a:p>
          <a:p>
            <a:pPr eaLnBrk="1" hangingPunct="1">
              <a:lnSpc>
                <a:spcPct val="9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57 - 58. §/</a:t>
            </a:r>
          </a:p>
          <a:p>
            <a:pPr marL="0" indent="0" eaLnBrk="1" hangingPunct="1">
              <a:lnSpc>
                <a:spcPct val="90000"/>
              </a:lnSpc>
              <a:buNone/>
            </a:pPr>
            <a:r>
              <a:rPr lang="hu-HU" altLang="hu-HU" sz="2400" dirty="0" smtClean="0">
                <a:solidFill>
                  <a:srgbClr val="000000"/>
                </a:solidFill>
                <a:latin typeface="Tahoma" pitchFamily="34" charset="0"/>
                <a:cs typeface="Tahoma" pitchFamily="34" charset="0"/>
              </a:rPr>
              <a:t>*</a:t>
            </a:r>
            <a:r>
              <a:rPr lang="hu-HU" altLang="hu-HU" sz="1800" i="1" dirty="0" smtClean="0">
                <a:solidFill>
                  <a:srgbClr val="000000"/>
                </a:solidFill>
                <a:latin typeface="Tahoma" pitchFamily="34" charset="0"/>
                <a:cs typeface="Tahoma" pitchFamily="34" charset="0"/>
              </a:rPr>
              <a:t>az egyéni </a:t>
            </a:r>
            <a:r>
              <a:rPr lang="hu-HU" altLang="hu-HU" sz="1800" i="1" dirty="0" err="1" smtClean="0">
                <a:solidFill>
                  <a:srgbClr val="000000"/>
                </a:solidFill>
                <a:latin typeface="Tahoma" pitchFamily="34" charset="0"/>
                <a:cs typeface="Tahoma" pitchFamily="34" charset="0"/>
              </a:rPr>
              <a:t>lőjegyzék</a:t>
            </a:r>
            <a:r>
              <a:rPr lang="hu-HU" altLang="hu-HU" sz="1800" i="1" dirty="0" smtClean="0">
                <a:solidFill>
                  <a:srgbClr val="000000"/>
                </a:solidFill>
                <a:latin typeface="Tahoma" pitchFamily="34" charset="0"/>
                <a:cs typeface="Tahoma" pitchFamily="34" charset="0"/>
              </a:rPr>
              <a:t> 2016-tól megszűnt</a:t>
            </a:r>
            <a:endParaRPr lang="hu-HU" altLang="hu-HU" sz="2400" i="1" dirty="0" smtClean="0"/>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258" name="Rectangle 2"/>
          <p:cNvSpPr>
            <a:spLocks noGrp="1" noChangeArrowheads="1"/>
          </p:cNvSpPr>
          <p:nvPr>
            <p:ph type="title"/>
          </p:nvPr>
        </p:nvSpPr>
        <p:spPr>
          <a:xfrm>
            <a:off x="5076825" y="274638"/>
            <a:ext cx="3816350" cy="1143000"/>
          </a:xfrm>
        </p:spPr>
        <p:txBody>
          <a:bodyPr/>
          <a:lstStyle/>
          <a:p>
            <a:pPr algn="l" eaLnBrk="1" hangingPunct="1"/>
            <a:r>
              <a:rPr lang="hu-HU" altLang="hu-HU" sz="2800" b="1" smtClean="0">
                <a:solidFill>
                  <a:srgbClr val="336600"/>
                </a:solidFill>
                <a:latin typeface="Tahoma" pitchFamily="34" charset="0"/>
                <a:cs typeface="Tahoma" pitchFamily="34" charset="0"/>
              </a:rPr>
              <a:t>Apróvad és nagyvad</a:t>
            </a:r>
            <a:br>
              <a:rPr lang="hu-HU" altLang="hu-HU" sz="2800" b="1" smtClean="0">
                <a:solidFill>
                  <a:srgbClr val="336600"/>
                </a:solidFill>
                <a:latin typeface="Tahoma" pitchFamily="34" charset="0"/>
                <a:cs typeface="Tahoma" pitchFamily="34" charset="0"/>
              </a:rPr>
            </a:br>
            <a:r>
              <a:rPr lang="hu-HU" altLang="hu-HU" sz="3200" b="1" smtClean="0">
                <a:solidFill>
                  <a:srgbClr val="336600"/>
                </a:solidFill>
                <a:latin typeface="Tahoma" pitchFamily="34" charset="0"/>
                <a:cs typeface="Tahoma" pitchFamily="34" charset="0"/>
              </a:rPr>
              <a:t>teríték </a:t>
            </a:r>
          </a:p>
        </p:txBody>
      </p:sp>
      <p:pic>
        <p:nvPicPr>
          <p:cNvPr id="736259" name="Picture 3" descr="Vad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5076825" cy="3573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6260" name="Picture 4" descr="1272048538_2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11638" y="3357563"/>
            <a:ext cx="4932362" cy="3500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2309" name="Picture 5" descr="1272048524_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3463"/>
            <a:ext cx="4211638"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36258"/>
                                        </p:tgtEl>
                                        <p:attrNameLst>
                                          <p:attrName>style.visibility</p:attrName>
                                        </p:attrNameLst>
                                      </p:cBhvr>
                                      <p:to>
                                        <p:strVal val="visible"/>
                                      </p:to>
                                    </p:set>
                                    <p:anim calcmode="lin" valueType="num">
                                      <p:cBhvr>
                                        <p:cTn id="7" dur="500" fill="hold"/>
                                        <p:tgtEl>
                                          <p:spTgt spid="736258"/>
                                        </p:tgtEl>
                                        <p:attrNameLst>
                                          <p:attrName>ppt_w</p:attrName>
                                        </p:attrNameLst>
                                      </p:cBhvr>
                                      <p:tavLst>
                                        <p:tav tm="0">
                                          <p:val>
                                            <p:fltVal val="0"/>
                                          </p:val>
                                        </p:tav>
                                        <p:tav tm="100000">
                                          <p:val>
                                            <p:strVal val="#ppt_w"/>
                                          </p:val>
                                        </p:tav>
                                      </p:tavLst>
                                    </p:anim>
                                    <p:anim calcmode="lin" valueType="num">
                                      <p:cBhvr>
                                        <p:cTn id="8" dur="500" fill="hold"/>
                                        <p:tgtEl>
                                          <p:spTgt spid="736258"/>
                                        </p:tgtEl>
                                        <p:attrNameLst>
                                          <p:attrName>ppt_h</p:attrName>
                                        </p:attrNameLst>
                                      </p:cBhvr>
                                      <p:tavLst>
                                        <p:tav tm="0">
                                          <p:val>
                                            <p:fltVal val="0"/>
                                          </p:val>
                                        </p:tav>
                                        <p:tav tm="100000">
                                          <p:val>
                                            <p:strVal val="#ppt_h"/>
                                          </p:val>
                                        </p:tav>
                                      </p:tavLst>
                                    </p:anim>
                                    <p:animEffect transition="in" filter="fade">
                                      <p:cBhvr>
                                        <p:cTn id="9" dur="500"/>
                                        <p:tgtEl>
                                          <p:spTgt spid="7362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736259"/>
                                        </p:tgtEl>
                                        <p:attrNameLst>
                                          <p:attrName>style.visibility</p:attrName>
                                        </p:attrNameLst>
                                      </p:cBhvr>
                                      <p:to>
                                        <p:strVal val="visible"/>
                                      </p:to>
                                    </p:set>
                                    <p:anim calcmode="lin" valueType="num">
                                      <p:cBhvr additive="base">
                                        <p:cTn id="14" dur="500" fill="hold"/>
                                        <p:tgtEl>
                                          <p:spTgt spid="736259"/>
                                        </p:tgtEl>
                                        <p:attrNameLst>
                                          <p:attrName>ppt_x</p:attrName>
                                        </p:attrNameLst>
                                      </p:cBhvr>
                                      <p:tavLst>
                                        <p:tav tm="0">
                                          <p:val>
                                            <p:strVal val="#ppt_x"/>
                                          </p:val>
                                        </p:tav>
                                        <p:tav tm="100000">
                                          <p:val>
                                            <p:strVal val="#ppt_x"/>
                                          </p:val>
                                        </p:tav>
                                      </p:tavLst>
                                    </p:anim>
                                    <p:anim calcmode="lin" valueType="num">
                                      <p:cBhvr additive="base">
                                        <p:cTn id="15" dur="500" fill="hold"/>
                                        <p:tgtEl>
                                          <p:spTgt spid="736259"/>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736260"/>
                                        </p:tgtEl>
                                        <p:attrNameLst>
                                          <p:attrName>style.visibility</p:attrName>
                                        </p:attrNameLst>
                                      </p:cBhvr>
                                      <p:to>
                                        <p:strVal val="visible"/>
                                      </p:to>
                                    </p:set>
                                    <p:anim calcmode="lin" valueType="num">
                                      <p:cBhvr additive="base">
                                        <p:cTn id="20" dur="500" fill="hold"/>
                                        <p:tgtEl>
                                          <p:spTgt spid="736260"/>
                                        </p:tgtEl>
                                        <p:attrNameLst>
                                          <p:attrName>ppt_x</p:attrName>
                                        </p:attrNameLst>
                                      </p:cBhvr>
                                      <p:tavLst>
                                        <p:tav tm="0">
                                          <p:val>
                                            <p:strVal val="#ppt_x"/>
                                          </p:val>
                                        </p:tav>
                                        <p:tav tm="100000">
                                          <p:val>
                                            <p:strVal val="#ppt_x"/>
                                          </p:val>
                                        </p:tav>
                                      </p:tavLst>
                                    </p:anim>
                                    <p:anim calcmode="lin" valueType="num">
                                      <p:cBhvr additive="base">
                                        <p:cTn id="21" dur="500" fill="hold"/>
                                        <p:tgtEl>
                                          <p:spTgt spid="7362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258" grpId="0"/>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457200" y="188913"/>
            <a:ext cx="8229600" cy="1008062"/>
          </a:xfrm>
        </p:spPr>
        <p:txBody>
          <a:bodyPr/>
          <a:lstStyle/>
          <a:p>
            <a:pPr eaLnBrk="1" hangingPunct="1"/>
            <a:r>
              <a:rPr lang="hu-HU" altLang="hu-HU" sz="3300" b="1" smtClean="0">
                <a:solidFill>
                  <a:srgbClr val="336600"/>
                </a:solidFill>
                <a:latin typeface="Tahoma" pitchFamily="34" charset="0"/>
                <a:cs typeface="Tahoma" pitchFamily="34" charset="0"/>
              </a:rPr>
              <a:t>Vadász, vadászjegy, vadászati engedély</a:t>
            </a:r>
          </a:p>
        </p:txBody>
      </p:sp>
      <p:sp>
        <p:nvSpPr>
          <p:cNvPr id="483331" name="Rectangle 3"/>
          <p:cNvSpPr>
            <a:spLocks noGrp="1" noChangeArrowheads="1"/>
          </p:cNvSpPr>
          <p:nvPr>
            <p:ph type="body" idx="1"/>
          </p:nvPr>
        </p:nvSpPr>
        <p:spPr>
          <a:xfrm>
            <a:off x="457200" y="1341438"/>
            <a:ext cx="8229600" cy="5327650"/>
          </a:xfrm>
        </p:spPr>
        <p:txBody>
          <a:bodyPr/>
          <a:lstStyle/>
          <a:p>
            <a:pPr eaLnBrk="1" hangingPunct="1">
              <a:lnSpc>
                <a:spcPct val="80000"/>
              </a:lnSpc>
              <a:buFontTx/>
              <a:buNone/>
            </a:pPr>
            <a:r>
              <a:rPr lang="hu-HU" altLang="hu-HU" sz="2500" b="1" u="sng" smtClean="0">
                <a:solidFill>
                  <a:srgbClr val="336600"/>
                </a:solidFill>
                <a:latin typeface="Tahoma" pitchFamily="34" charset="0"/>
                <a:cs typeface="Tahoma" pitchFamily="34" charset="0"/>
              </a:rPr>
              <a:t>Vadász</a:t>
            </a:r>
            <a:r>
              <a:rPr lang="hu-HU" altLang="hu-HU" sz="2400" b="1" smtClean="0">
                <a:solidFill>
                  <a:srgbClr val="336600"/>
                </a:solidFill>
                <a:latin typeface="Tahoma" pitchFamily="34" charset="0"/>
                <a:cs typeface="Tahoma" pitchFamily="34" charset="0"/>
              </a:rPr>
              <a:t> </a:t>
            </a:r>
            <a:r>
              <a:rPr lang="hu-HU" altLang="hu-HU" sz="2400" smtClean="0">
                <a:latin typeface="Tahoma" pitchFamily="34" charset="0"/>
                <a:cs typeface="Tahoma" pitchFamily="34" charset="0"/>
              </a:rPr>
              <a:t>/Vtv. 59. §/</a:t>
            </a:r>
            <a:r>
              <a:rPr lang="hu-HU" altLang="hu-HU" sz="2400" b="1" smtClean="0">
                <a:latin typeface="Tahoma" pitchFamily="34" charset="0"/>
                <a:cs typeface="Tahoma" pitchFamily="34" charset="0"/>
              </a:rPr>
              <a:t>:</a:t>
            </a:r>
            <a:r>
              <a:rPr lang="hu-HU" altLang="hu-HU" sz="2400" b="1" smtClean="0">
                <a:solidFill>
                  <a:srgbClr val="336600"/>
                </a:solidFill>
                <a:latin typeface="Tahoma" pitchFamily="34" charset="0"/>
                <a:cs typeface="Tahoma" pitchFamily="34" charset="0"/>
              </a:rPr>
              <a:t> </a:t>
            </a:r>
            <a:r>
              <a:rPr lang="hu-HU" altLang="hu-HU" sz="2400" smtClean="0">
                <a:solidFill>
                  <a:srgbClr val="336600"/>
                </a:solidFill>
                <a:latin typeface="Tahoma" pitchFamily="34" charset="0"/>
                <a:cs typeface="Tahoma" pitchFamily="34" charset="0"/>
              </a:rPr>
              <a:t>érvényes </a:t>
            </a:r>
            <a:r>
              <a:rPr lang="hu-HU" altLang="hu-HU" sz="2400" smtClean="0">
                <a:latin typeface="Tahoma" pitchFamily="34" charset="0"/>
                <a:cs typeface="Tahoma" pitchFamily="34" charset="0"/>
              </a:rPr>
              <a:t>vadászjeggyel vagy </a:t>
            </a:r>
          </a:p>
          <a:p>
            <a:pPr eaLnBrk="1" hangingPunct="1">
              <a:lnSpc>
                <a:spcPct val="80000"/>
              </a:lnSpc>
              <a:buFontTx/>
              <a:buNone/>
            </a:pPr>
            <a:r>
              <a:rPr lang="hu-HU" altLang="hu-HU" sz="2400" smtClean="0">
                <a:latin typeface="Tahoma" pitchFamily="34" charset="0"/>
                <a:cs typeface="Tahoma" pitchFamily="34" charset="0"/>
              </a:rPr>
              <a:t>vadászati engedéllyel, vadászlőfegyver-tartási engedéllyel, </a:t>
            </a:r>
          </a:p>
          <a:p>
            <a:pPr eaLnBrk="1" hangingPunct="1">
              <a:lnSpc>
                <a:spcPct val="80000"/>
              </a:lnSpc>
              <a:buFontTx/>
              <a:buNone/>
            </a:pPr>
            <a:r>
              <a:rPr lang="hu-HU" altLang="hu-HU" sz="2400" smtClean="0">
                <a:latin typeface="Tahoma" pitchFamily="34" charset="0"/>
                <a:cs typeface="Tahoma" pitchFamily="34" charset="0"/>
              </a:rPr>
              <a:t>ragadozó madárral vadászó vadász esetén a </a:t>
            </a:r>
          </a:p>
          <a:p>
            <a:pPr eaLnBrk="1" hangingPunct="1">
              <a:lnSpc>
                <a:spcPct val="80000"/>
              </a:lnSpc>
              <a:buFontTx/>
              <a:buNone/>
            </a:pPr>
            <a:r>
              <a:rPr lang="hu-HU" altLang="hu-HU" sz="2400" smtClean="0">
                <a:latin typeface="Tahoma" pitchFamily="34" charset="0"/>
                <a:cs typeface="Tahoma" pitchFamily="34" charset="0"/>
              </a:rPr>
              <a:t>természetvédelmi hatóság által ragadozó madár tartására </a:t>
            </a:r>
          </a:p>
          <a:p>
            <a:pPr eaLnBrk="1" hangingPunct="1">
              <a:lnSpc>
                <a:spcPct val="80000"/>
              </a:lnSpc>
              <a:buFontTx/>
              <a:buNone/>
            </a:pPr>
            <a:r>
              <a:rPr lang="hu-HU" altLang="hu-HU" sz="2400" smtClean="0">
                <a:latin typeface="Tahoma" pitchFamily="34" charset="0"/>
                <a:cs typeface="Tahoma" pitchFamily="34" charset="0"/>
              </a:rPr>
              <a:t>kiadott engedéllyel, vadászíjjal vagy magyar agárral való </a:t>
            </a:r>
          </a:p>
          <a:p>
            <a:pPr eaLnBrk="1" hangingPunct="1">
              <a:lnSpc>
                <a:spcPct val="80000"/>
              </a:lnSpc>
              <a:buFontTx/>
              <a:buNone/>
            </a:pPr>
            <a:r>
              <a:rPr lang="hu-HU" altLang="hu-HU" sz="2400" smtClean="0">
                <a:latin typeface="Tahoma" pitchFamily="34" charset="0"/>
                <a:cs typeface="Tahoma" pitchFamily="34" charset="0"/>
              </a:rPr>
              <a:t>vadászat esetén a megfelelő kiegészítő vizsgával </a:t>
            </a:r>
          </a:p>
          <a:p>
            <a:pPr eaLnBrk="1" hangingPunct="1">
              <a:lnSpc>
                <a:spcPct val="80000"/>
              </a:lnSpc>
              <a:buFontTx/>
              <a:buNone/>
            </a:pPr>
            <a:r>
              <a:rPr lang="hu-HU" altLang="hu-HU" sz="2400" smtClean="0">
                <a:latin typeface="Tahoma" pitchFamily="34" charset="0"/>
                <a:cs typeface="Tahoma" pitchFamily="34" charset="0"/>
              </a:rPr>
              <a:t>rendelkező természetes személy.</a:t>
            </a:r>
          </a:p>
          <a:p>
            <a:pPr eaLnBrk="1" hangingPunct="1">
              <a:lnSpc>
                <a:spcPct val="80000"/>
              </a:lnSpc>
              <a:buFontTx/>
              <a:buNone/>
            </a:pPr>
            <a:r>
              <a:rPr lang="hu-HU" altLang="hu-HU" sz="2400" b="1" u="sng" smtClean="0">
                <a:latin typeface="Tahoma" pitchFamily="34" charset="0"/>
                <a:cs typeface="Tahoma" pitchFamily="34" charset="0"/>
              </a:rPr>
              <a:t>Vadászjegy</a:t>
            </a:r>
            <a:r>
              <a:rPr lang="hu-HU" altLang="hu-HU" sz="2400" b="1" smtClean="0">
                <a:latin typeface="Tahoma" pitchFamily="34" charset="0"/>
                <a:cs typeface="Tahoma" pitchFamily="34" charset="0"/>
              </a:rPr>
              <a:t>:</a:t>
            </a:r>
            <a:r>
              <a:rPr lang="hu-HU" altLang="hu-HU" sz="2400" smtClean="0">
                <a:latin typeface="Tahoma" pitchFamily="34" charset="0"/>
                <a:cs typeface="Tahoma" pitchFamily="34" charset="0"/>
              </a:rPr>
              <a:t> magyarországi állandó lakóhely, 18 év+, </a:t>
            </a:r>
          </a:p>
          <a:p>
            <a:pPr eaLnBrk="1" hangingPunct="1">
              <a:lnSpc>
                <a:spcPct val="80000"/>
              </a:lnSpc>
              <a:buFontTx/>
              <a:buNone/>
            </a:pPr>
            <a:r>
              <a:rPr lang="hu-HU" altLang="hu-HU" sz="2400" smtClean="0">
                <a:latin typeface="Tahoma" pitchFamily="34" charset="0"/>
                <a:cs typeface="Tahoma" pitchFamily="34" charset="0"/>
              </a:rPr>
              <a:t>vadászvizsga, felelősségbiztosítással rendelkezés, </a:t>
            </a:r>
          </a:p>
          <a:p>
            <a:pPr eaLnBrk="1" hangingPunct="1">
              <a:lnSpc>
                <a:spcPct val="80000"/>
              </a:lnSpc>
              <a:buFontTx/>
              <a:buNone/>
            </a:pPr>
            <a:r>
              <a:rPr lang="hu-HU" altLang="hu-HU" sz="2400" smtClean="0">
                <a:latin typeface="Tahoma" pitchFamily="34" charset="0"/>
                <a:cs typeface="Tahoma" pitchFamily="34" charset="0"/>
              </a:rPr>
              <a:t>nem áll vadászjegyet visszavonó határozat hatálya alatt. </a:t>
            </a:r>
          </a:p>
          <a:p>
            <a:pPr eaLnBrk="1" hangingPunct="1">
              <a:lnSpc>
                <a:spcPct val="80000"/>
              </a:lnSpc>
              <a:buFontTx/>
              <a:buNone/>
            </a:pPr>
            <a:r>
              <a:rPr lang="hu-HU" altLang="hu-HU" sz="2400" b="1" u="sng" smtClean="0">
                <a:latin typeface="Tahoma" pitchFamily="34" charset="0"/>
                <a:cs typeface="Tahoma" pitchFamily="34" charset="0"/>
              </a:rPr>
              <a:t>Vadászati engedély</a:t>
            </a:r>
            <a:r>
              <a:rPr lang="hu-HU" altLang="hu-HU" sz="2400" b="1" smtClean="0">
                <a:latin typeface="Tahoma" pitchFamily="34" charset="0"/>
                <a:cs typeface="Tahoma" pitchFamily="34" charset="0"/>
              </a:rPr>
              <a:t>:</a:t>
            </a:r>
            <a:r>
              <a:rPr lang="hu-HU" altLang="hu-HU" sz="2400" smtClean="0">
                <a:latin typeface="Tahoma" pitchFamily="34" charset="0"/>
                <a:cs typeface="Tahoma" pitchFamily="34" charset="0"/>
              </a:rPr>
              <a:t> magyarországi állandó lakóhellyel </a:t>
            </a:r>
          </a:p>
          <a:p>
            <a:pPr eaLnBrk="1" hangingPunct="1">
              <a:lnSpc>
                <a:spcPct val="80000"/>
              </a:lnSpc>
              <a:buFontTx/>
              <a:buNone/>
            </a:pPr>
            <a:r>
              <a:rPr lang="hu-HU" altLang="hu-HU" sz="2400" smtClean="0">
                <a:latin typeface="Tahoma" pitchFamily="34" charset="0"/>
                <a:cs typeface="Tahoma" pitchFamily="34" charset="0"/>
              </a:rPr>
              <a:t>nem rendelkező személy, 18 év+, bérvadászati szerződés </a:t>
            </a:r>
          </a:p>
          <a:p>
            <a:pPr eaLnBrk="1" hangingPunct="1">
              <a:lnSpc>
                <a:spcPct val="80000"/>
              </a:lnSpc>
              <a:buFontTx/>
              <a:buNone/>
            </a:pPr>
            <a:r>
              <a:rPr lang="hu-HU" altLang="hu-HU" sz="2400" smtClean="0">
                <a:latin typeface="Tahoma" pitchFamily="34" charset="0"/>
                <a:cs typeface="Tahoma" pitchFamily="34" charset="0"/>
              </a:rPr>
              <a:t>vagy vendégvadászati meghívás és további feltételek. </a:t>
            </a:r>
          </a:p>
          <a:p>
            <a:pPr eaLnBrk="1" hangingPunct="1">
              <a:lnSpc>
                <a:spcPct val="80000"/>
              </a:lnSpc>
              <a:buFontTx/>
              <a:buNone/>
            </a:pPr>
            <a:r>
              <a:rPr lang="hu-HU" altLang="hu-HU" sz="2400" smtClean="0">
                <a:latin typeface="Tahoma" pitchFamily="34" charset="0"/>
                <a:cs typeface="Tahoma" pitchFamily="34" charset="0"/>
              </a:rPr>
              <a:t>/Lásd: Vtv. 60 - 65.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hu-HU" altLang="hu-HU" sz="3500" b="1" smtClean="0">
                <a:solidFill>
                  <a:srgbClr val="0033CC"/>
                </a:solidFill>
                <a:latin typeface="Tahoma" pitchFamily="34" charset="0"/>
                <a:cs typeface="Tahoma" pitchFamily="34" charset="0"/>
              </a:rPr>
              <a:t>VÉDETT TERMÉSZETI TERÜLET</a:t>
            </a:r>
          </a:p>
        </p:txBody>
      </p:sp>
      <p:sp>
        <p:nvSpPr>
          <p:cNvPr id="153603" name="Rectangle 3"/>
          <p:cNvSpPr>
            <a:spLocks noGrp="1" noChangeArrowheads="1"/>
          </p:cNvSpPr>
          <p:nvPr>
            <p:ph type="body" idx="1"/>
          </p:nvPr>
        </p:nvSpPr>
        <p:spPr>
          <a:xfrm>
            <a:off x="457200" y="1600200"/>
            <a:ext cx="8229600" cy="4637088"/>
          </a:xfrm>
        </p:spPr>
        <p:txBody>
          <a:bodyPr/>
          <a:lstStyle/>
          <a:p>
            <a:pPr eaLnBrk="1" hangingPunct="1">
              <a:lnSpc>
                <a:spcPct val="90000"/>
              </a:lnSpc>
              <a:buFontTx/>
              <a:buNone/>
            </a:pPr>
            <a:r>
              <a:rPr lang="hu-HU" altLang="hu-HU" sz="3000" b="1" u="sng" dirty="0" smtClean="0">
                <a:solidFill>
                  <a:srgbClr val="0033CC"/>
                </a:solidFill>
                <a:latin typeface="Tahoma" pitchFamily="34" charset="0"/>
                <a:cs typeface="Tahoma" pitchFamily="34" charset="0"/>
              </a:rPr>
              <a:t>Védett természeti terület</a:t>
            </a:r>
            <a:r>
              <a:rPr lang="hu-HU" altLang="hu-HU" sz="3000" b="1" dirty="0" smtClean="0">
                <a:solidFill>
                  <a:srgbClr val="0033CC"/>
                </a:solidFill>
                <a:latin typeface="Tahoma" pitchFamily="34" charset="0"/>
                <a:cs typeface="Tahoma" pitchFamily="34" charset="0"/>
              </a:rPr>
              <a:t> </a:t>
            </a:r>
            <a:r>
              <a:rPr lang="hu-HU" altLang="hu-HU" sz="3000" dirty="0" smtClean="0">
                <a:latin typeface="Tahoma" pitchFamily="34" charset="0"/>
                <a:cs typeface="Tahoma" pitchFamily="34" charset="0"/>
              </a:rPr>
              <a:t>(</a:t>
            </a:r>
            <a:r>
              <a:rPr lang="hu-HU" altLang="hu-HU" sz="3000" dirty="0" err="1" smtClean="0">
                <a:latin typeface="Tahoma" pitchFamily="34" charset="0"/>
                <a:cs typeface="Tahoma" pitchFamily="34" charset="0"/>
              </a:rPr>
              <a:t>Tvt</a:t>
            </a:r>
            <a:r>
              <a:rPr lang="hu-HU" altLang="hu-HU" sz="3000" dirty="0" smtClean="0">
                <a:latin typeface="Tahoma" pitchFamily="34" charset="0"/>
                <a:cs typeface="Tahoma" pitchFamily="34" charset="0"/>
              </a:rPr>
              <a:t>. 4. § g) pont):</a:t>
            </a:r>
          </a:p>
          <a:p>
            <a:pPr eaLnBrk="1" hangingPunct="1">
              <a:lnSpc>
                <a:spcPct val="90000"/>
              </a:lnSpc>
              <a:buFontTx/>
              <a:buNone/>
            </a:pPr>
            <a:r>
              <a:rPr lang="hu-HU" altLang="hu-HU" sz="2800" dirty="0" smtClean="0">
                <a:latin typeface="Tahoma" pitchFamily="34" charset="0"/>
                <a:cs typeface="Tahoma" pitchFamily="34" charset="0"/>
              </a:rPr>
              <a:t>	e törvény vagy más jogszabály által</a:t>
            </a:r>
            <a:r>
              <a:rPr lang="hu-HU" altLang="hu-HU" sz="2800" b="1" dirty="0" smtClean="0">
                <a:latin typeface="Tahoma" pitchFamily="34" charset="0"/>
                <a:cs typeface="Tahoma" pitchFamily="34" charset="0"/>
              </a:rPr>
              <a:t> </a:t>
            </a:r>
            <a:r>
              <a:rPr lang="hu-HU" altLang="hu-HU" sz="2800" dirty="0" smtClean="0">
                <a:latin typeface="Tahoma" pitchFamily="34" charset="0"/>
                <a:cs typeface="Tahoma" pitchFamily="34" charset="0"/>
              </a:rPr>
              <a:t>védetté vagy fokozottan védetté nyilvánított – kiemelt természetvédelmi oltalomban részesülő – földterület.</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500" i="1" dirty="0" smtClean="0">
                <a:latin typeface="Tahoma" pitchFamily="34" charset="0"/>
                <a:cs typeface="Tahoma" pitchFamily="34" charset="0"/>
              </a:rPr>
              <a:t>(Megj.: a „védett természeti terület” (</a:t>
            </a:r>
            <a:r>
              <a:rPr lang="hu-HU" altLang="hu-HU" sz="2500" i="1" dirty="0" err="1" smtClean="0">
                <a:latin typeface="Tahoma" pitchFamily="34" charset="0"/>
                <a:cs typeface="Tahoma" pitchFamily="34" charset="0"/>
              </a:rPr>
              <a:t>vtt</a:t>
            </a:r>
            <a:r>
              <a:rPr lang="hu-HU" altLang="hu-HU" sz="2500" i="1" dirty="0" smtClean="0">
                <a:latin typeface="Tahoma" pitchFamily="34" charset="0"/>
                <a:cs typeface="Tahoma" pitchFamily="34" charset="0"/>
              </a:rPr>
              <a:t>.) </a:t>
            </a:r>
          </a:p>
          <a:p>
            <a:pPr eaLnBrk="1" hangingPunct="1">
              <a:lnSpc>
                <a:spcPct val="90000"/>
              </a:lnSpc>
              <a:buFontTx/>
              <a:buNone/>
            </a:pPr>
            <a:r>
              <a:rPr lang="hu-HU" altLang="hu-HU" sz="2500" i="1" dirty="0" smtClean="0">
                <a:latin typeface="Tahoma" pitchFamily="34" charset="0"/>
                <a:cs typeface="Tahoma" pitchFamily="34" charset="0"/>
              </a:rPr>
              <a:t>	a természetvédelmi oltalom alatt álló területek gyűjtőfogalma, nem a „természetvédelmi terület” </a:t>
            </a:r>
          </a:p>
          <a:p>
            <a:pPr eaLnBrk="1" hangingPunct="1">
              <a:lnSpc>
                <a:spcPct val="90000"/>
              </a:lnSpc>
              <a:buFontTx/>
              <a:buNone/>
            </a:pPr>
            <a:r>
              <a:rPr lang="hu-HU" altLang="hu-HU" sz="2500" i="1" dirty="0" smtClean="0">
                <a:latin typeface="Tahoma" pitchFamily="34" charset="0"/>
                <a:cs typeface="Tahoma" pitchFamily="34" charset="0"/>
              </a:rPr>
              <a:t>	/TT/ a gyűjtőfogalom!) </a:t>
            </a:r>
            <a:endParaRPr lang="hu-HU" altLang="hu-HU" sz="2500" b="1" i="1" dirty="0" smtClean="0">
              <a:latin typeface="Tahoma" pitchFamily="34" charset="0"/>
              <a:cs typeface="Tahoma" pitchFamily="34" charset="0"/>
            </a:endParaRPr>
          </a:p>
          <a:p>
            <a:pPr eaLnBrk="1" hangingPunct="1">
              <a:lnSpc>
                <a:spcPct val="90000"/>
              </a:lnSpc>
            </a:pPr>
            <a:endParaRPr lang="hu-HU" altLang="hu-HU" sz="2800" dirty="0" smtClean="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a:xfrm>
            <a:off x="457200" y="188913"/>
            <a:ext cx="8229600" cy="935831"/>
          </a:xfrm>
        </p:spPr>
        <p:txBody>
          <a:bodyPr/>
          <a:lstStyle/>
          <a:p>
            <a:pPr eaLnBrk="1" hangingPunct="1"/>
            <a:r>
              <a:rPr lang="hu-HU" altLang="hu-HU" sz="3300" b="1" dirty="0" smtClean="0">
                <a:solidFill>
                  <a:srgbClr val="336600"/>
                </a:solidFill>
                <a:latin typeface="Tahoma" pitchFamily="34" charset="0"/>
                <a:cs typeface="Tahoma" pitchFamily="34" charset="0"/>
              </a:rPr>
              <a:t>Vadászvizsga</a:t>
            </a:r>
          </a:p>
        </p:txBody>
      </p:sp>
      <p:sp>
        <p:nvSpPr>
          <p:cNvPr id="484355" name="Rectangle 3"/>
          <p:cNvSpPr>
            <a:spLocks noGrp="1" noChangeArrowheads="1"/>
          </p:cNvSpPr>
          <p:nvPr>
            <p:ph type="body" idx="1"/>
          </p:nvPr>
        </p:nvSpPr>
        <p:spPr>
          <a:xfrm>
            <a:off x="457200" y="1268760"/>
            <a:ext cx="8147050" cy="5184428"/>
          </a:xfrm>
        </p:spPr>
        <p:txBody>
          <a:bodyPr/>
          <a:lstStyle/>
          <a:p>
            <a:pPr eaLnBrk="1" hangingPunct="1">
              <a:buFontTx/>
              <a:buNone/>
            </a:pPr>
            <a:r>
              <a:rPr lang="hu-HU" altLang="hu-HU" sz="2400" b="1" u="sng" dirty="0" smtClean="0">
                <a:solidFill>
                  <a:srgbClr val="336600"/>
                </a:solidFill>
                <a:latin typeface="Tahoma" pitchFamily="34" charset="0"/>
                <a:cs typeface="Tahoma" pitchFamily="34" charset="0"/>
              </a:rPr>
              <a:t>Vadászvizsga</a:t>
            </a:r>
            <a:r>
              <a:rPr lang="hu-HU" altLang="hu-HU" sz="2400" dirty="0" smtClean="0">
                <a:latin typeface="Tahoma" pitchFamily="34" charset="0"/>
                <a:cs typeface="Tahoma" pitchFamily="34" charset="0"/>
              </a:rPr>
              <a:t>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66. §/</a:t>
            </a:r>
            <a:r>
              <a:rPr lang="hu-HU" altLang="hu-HU" sz="2400" b="1" dirty="0" smtClean="0">
                <a:latin typeface="Tahoma" pitchFamily="34" charset="0"/>
                <a:cs typeface="Tahoma" pitchFamily="34" charset="0"/>
              </a:rPr>
              <a:t>:</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tanfolyam eredményes elvégzése után,</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az </a:t>
            </a:r>
            <a:r>
              <a:rPr lang="hu-HU" altLang="hu-HU" sz="2400" dirty="0" err="1" smtClean="0">
                <a:latin typeface="Tahoma" pitchFamily="34" charset="0"/>
                <a:cs typeface="Tahoma" pitchFamily="34" charset="0"/>
              </a:rPr>
              <a:t>OMVk</a:t>
            </a:r>
            <a:r>
              <a:rPr lang="hu-HU" altLang="hu-HU" sz="2400" dirty="0" smtClean="0">
                <a:latin typeface="Tahoma" pitchFamily="34" charset="0"/>
                <a:cs typeface="Tahoma" pitchFamily="34" charset="0"/>
              </a:rPr>
              <a:t> által megbízott bizottság előtt lehet letenni,</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 vizsga a természetvédelemmel kapcsolatos elméleti</a:t>
            </a:r>
          </a:p>
          <a:p>
            <a:pPr eaLnBrk="1" hangingPunct="1">
              <a:buFontTx/>
              <a:buNone/>
            </a:pPr>
            <a:r>
              <a:rPr lang="hu-HU" altLang="hu-HU" sz="2400" dirty="0" smtClean="0">
                <a:latin typeface="Tahoma" pitchFamily="34" charset="0"/>
                <a:cs typeface="Tahoma" pitchFamily="34" charset="0"/>
              </a:rPr>
              <a:t>ismereteket is tartalmaz.</a:t>
            </a:r>
          </a:p>
          <a:p>
            <a:pPr eaLnBrk="1" hangingPunct="1">
              <a:buFontTx/>
              <a:buNone/>
            </a:pPr>
            <a:r>
              <a:rPr lang="hu-HU" altLang="hu-HU" sz="2400" dirty="0" smtClean="0">
                <a:latin typeface="Tahoma" pitchFamily="34" charset="0"/>
                <a:cs typeface="Tahoma" pitchFamily="34" charset="0"/>
              </a:rPr>
              <a:t>A vadászjegy egy évnél hosszabb időtartamra történt </a:t>
            </a:r>
          </a:p>
          <a:p>
            <a:pPr eaLnBrk="1" hangingPunct="1">
              <a:buFontTx/>
              <a:buNone/>
            </a:pPr>
            <a:r>
              <a:rPr lang="hu-HU" altLang="hu-HU" sz="2400" dirty="0" smtClean="0">
                <a:latin typeface="Tahoma" pitchFamily="34" charset="0"/>
                <a:cs typeface="Tahoma" pitchFamily="34" charset="0"/>
              </a:rPr>
              <a:t>visszavonása esetén csak a </a:t>
            </a:r>
            <a:r>
              <a:rPr lang="hu-HU" altLang="hu-HU" sz="2400" u="sng" dirty="0" smtClean="0">
                <a:latin typeface="Tahoma" pitchFamily="34" charset="0"/>
                <a:cs typeface="Tahoma" pitchFamily="34" charset="0"/>
              </a:rPr>
              <a:t>vadászvizsga újbóli letétele</a:t>
            </a:r>
            <a:r>
              <a:rPr lang="hu-HU" altLang="hu-HU" sz="2400" dirty="0" smtClean="0">
                <a:latin typeface="Tahoma" pitchFamily="34" charset="0"/>
                <a:cs typeface="Tahoma" pitchFamily="34" charset="0"/>
              </a:rPr>
              <a:t> </a:t>
            </a:r>
          </a:p>
          <a:p>
            <a:pPr eaLnBrk="1" hangingPunct="1">
              <a:buFontTx/>
              <a:buNone/>
            </a:pPr>
            <a:r>
              <a:rPr lang="hu-HU" altLang="hu-HU" sz="2400" dirty="0" smtClean="0">
                <a:latin typeface="Tahoma" pitchFamily="34" charset="0"/>
                <a:cs typeface="Tahoma" pitchFamily="34" charset="0"/>
              </a:rPr>
              <a:t>után adható vadászjegy (kivétel a vadgazdálkodási </a:t>
            </a:r>
          </a:p>
          <a:p>
            <a:pPr eaLnBrk="1" hangingPunct="1">
              <a:buFontTx/>
              <a:buNone/>
            </a:pPr>
            <a:r>
              <a:rPr lang="hu-HU" altLang="hu-HU" sz="2400" dirty="0" smtClean="0">
                <a:latin typeface="Tahoma" pitchFamily="34" charset="0"/>
                <a:cs typeface="Tahoma" pitchFamily="34" charset="0"/>
              </a:rPr>
              <a:t>képesítéssel rendelkező vadász)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65. § (5) és (6)/.</a:t>
            </a: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400" dirty="0" smtClean="0">
                <a:latin typeface="Tahoma" pitchFamily="34" charset="0"/>
                <a:cs typeface="Tahoma" pitchFamily="34" charset="0"/>
              </a:rPr>
              <a:t>A vadászjegyet és a vadászati engedélyt az </a:t>
            </a:r>
            <a:r>
              <a:rPr lang="hu-HU" altLang="hu-HU" sz="2400" u="sng" dirty="0" smtClean="0">
                <a:latin typeface="Tahoma" pitchFamily="34" charset="0"/>
                <a:cs typeface="Tahoma" pitchFamily="34" charset="0"/>
              </a:rPr>
              <a:t>Országos </a:t>
            </a:r>
          </a:p>
          <a:p>
            <a:pPr eaLnBrk="1" hangingPunct="1">
              <a:buFontTx/>
              <a:buNone/>
            </a:pPr>
            <a:r>
              <a:rPr lang="hu-HU" altLang="hu-HU" sz="2400" u="sng" dirty="0" smtClean="0">
                <a:latin typeface="Tahoma" pitchFamily="34" charset="0"/>
                <a:cs typeface="Tahoma" pitchFamily="34" charset="0"/>
              </a:rPr>
              <a:t>Magyar Vadászkamara</a:t>
            </a:r>
            <a:r>
              <a:rPr lang="hu-HU" altLang="hu-HU" sz="2400" dirty="0" smtClean="0">
                <a:latin typeface="Tahoma" pitchFamily="34" charset="0"/>
                <a:cs typeface="Tahoma" pitchFamily="34" charset="0"/>
              </a:rPr>
              <a:t> (</a:t>
            </a:r>
            <a:r>
              <a:rPr lang="hu-HU" altLang="hu-HU" sz="2400" dirty="0" err="1" smtClean="0">
                <a:latin typeface="Tahoma" pitchFamily="34" charset="0"/>
                <a:cs typeface="Tahoma" pitchFamily="34" charset="0"/>
              </a:rPr>
              <a:t>OMVk</a:t>
            </a:r>
            <a:r>
              <a:rPr lang="hu-HU" altLang="hu-HU" sz="2400" dirty="0" smtClean="0">
                <a:latin typeface="Tahoma" pitchFamily="34" charset="0"/>
                <a:cs typeface="Tahoma" pitchFamily="34" charset="0"/>
              </a:rPr>
              <a:t>) adja ki.</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xfrm>
            <a:off x="457200" y="188640"/>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Vadászati eszközök</a:t>
            </a:r>
          </a:p>
        </p:txBody>
      </p:sp>
      <p:sp>
        <p:nvSpPr>
          <p:cNvPr id="485379" name="Rectangle 3"/>
          <p:cNvSpPr>
            <a:spLocks noGrp="1" noChangeArrowheads="1"/>
          </p:cNvSpPr>
          <p:nvPr>
            <p:ph type="body" idx="1"/>
          </p:nvPr>
        </p:nvSpPr>
        <p:spPr>
          <a:xfrm>
            <a:off x="468313" y="1340769"/>
            <a:ext cx="8229600" cy="4813970"/>
          </a:xfrm>
        </p:spPr>
        <p:txBody>
          <a:bodyPr/>
          <a:lstStyle/>
          <a:p>
            <a:pPr eaLnBrk="1" hangingPunct="1">
              <a:lnSpc>
                <a:spcPct val="80000"/>
              </a:lnSpc>
              <a:buFontTx/>
              <a:buNone/>
            </a:pPr>
            <a:r>
              <a:rPr lang="hu-HU" altLang="hu-HU" sz="2500" b="1" u="sng" dirty="0" smtClean="0">
                <a:solidFill>
                  <a:srgbClr val="336600"/>
                </a:solidFill>
                <a:latin typeface="Tahoma" pitchFamily="34" charset="0"/>
                <a:cs typeface="Tahoma" pitchFamily="34" charset="0"/>
              </a:rPr>
              <a:t>Vad elejtésének eszközei</a:t>
            </a:r>
            <a:r>
              <a:rPr lang="hu-HU" altLang="hu-HU" sz="2200" b="1" dirty="0" smtClean="0">
                <a:solidFill>
                  <a:srgbClr val="336600"/>
                </a:solidFill>
                <a:latin typeface="Tahoma" pitchFamily="34" charset="0"/>
                <a:cs typeface="Tahoma" pitchFamily="34" charset="0"/>
              </a:rPr>
              <a:t> </a:t>
            </a:r>
            <a:r>
              <a:rPr lang="hu-HU" altLang="hu-HU" sz="2200" dirty="0" smtClean="0">
                <a:latin typeface="Tahoma" pitchFamily="34" charset="0"/>
                <a:cs typeface="Tahoma" pitchFamily="34" charset="0"/>
              </a:rPr>
              <a:t>/</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67. § (1) - (2) és </a:t>
            </a:r>
            <a:r>
              <a:rPr lang="hu-HU" altLang="hu-HU" sz="2200" dirty="0" err="1" smtClean="0">
                <a:latin typeface="Tahoma" pitchFamily="34" charset="0"/>
                <a:cs typeface="Tahoma" pitchFamily="34" charset="0"/>
              </a:rPr>
              <a:t>vhr</a:t>
            </a:r>
            <a:r>
              <a:rPr lang="hu-HU" altLang="hu-HU" sz="2200" dirty="0" smtClean="0">
                <a:latin typeface="Tahoma" pitchFamily="34" charset="0"/>
                <a:cs typeface="Tahoma" pitchFamily="34" charset="0"/>
              </a:rPr>
              <a:t>./</a:t>
            </a:r>
            <a:r>
              <a:rPr lang="hu-HU" altLang="hu-HU" sz="2200" b="1" dirty="0" smtClean="0">
                <a:latin typeface="Tahoma" pitchFamily="34" charset="0"/>
                <a:cs typeface="Tahoma" pitchFamily="34" charset="0"/>
              </a:rPr>
              <a:t>:</a:t>
            </a:r>
          </a:p>
          <a:p>
            <a:pPr eaLnBrk="1" hangingPunct="1">
              <a:lnSpc>
                <a:spcPct val="80000"/>
              </a:lnSpc>
              <a:buFontTx/>
              <a:buNone/>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vadászati célra engedélyezett, legalább 45 cm csőhosszúságú</a:t>
            </a:r>
          </a:p>
          <a:p>
            <a:pPr eaLnBrk="1" hangingPunct="1">
              <a:lnSpc>
                <a:spcPct val="80000"/>
              </a:lnSpc>
              <a:buFontTx/>
              <a:buNone/>
            </a:pPr>
            <a:r>
              <a:rPr lang="hu-HU" altLang="hu-HU" sz="2200" dirty="0" smtClean="0">
                <a:latin typeface="Tahoma" pitchFamily="34" charset="0"/>
                <a:cs typeface="Tahoma" pitchFamily="34" charset="0"/>
              </a:rPr>
              <a:t>  vadászlőfegyver: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apróvadra sörétes vadászlőfegyverből kilőtt 2 - 5 mm 	átmérőjű sörét,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nagyvadra golyós vadászlőfegyver, őzre min. 1000 J, 	gímszarvasra, dámszarvasra, muflonra min. 2500 J 	csőtorkolati energiával,</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meghatározott vadfajok egyedeire sörétes 	vadászlőfegyverből kilőtt golyó,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meghatározott apróvadfajoknál 1000 J csőtorkolati 	energia alatti és 0.22 </a:t>
            </a:r>
            <a:r>
              <a:rPr lang="hu-HU" altLang="hu-HU" sz="2200" dirty="0" err="1" smtClean="0">
                <a:latin typeface="Tahoma" pitchFamily="34" charset="0"/>
                <a:cs typeface="Tahoma" pitchFamily="34" charset="0"/>
              </a:rPr>
              <a:t>kal</a:t>
            </a:r>
            <a:r>
              <a:rPr lang="hu-HU" altLang="hu-HU" sz="2200" dirty="0" smtClean="0">
                <a:latin typeface="Tahoma" pitchFamily="34" charset="0"/>
                <a:cs typeface="Tahoma" pitchFamily="34" charset="0"/>
              </a:rPr>
              <a:t>. golyós vadászlőfegyver is.  </a:t>
            </a:r>
            <a:endParaRPr lang="hu-HU" altLang="hu-HU" sz="2200" dirty="0">
              <a:latin typeface="Tahoma" pitchFamily="34" charset="0"/>
              <a:cs typeface="Tahoma" pitchFamily="34" charset="0"/>
            </a:endParaRPr>
          </a:p>
          <a:p>
            <a:pPr marL="176213" indent="-176213" eaLnBrk="1" hangingPunct="1">
              <a:lnSpc>
                <a:spcPct val="85000"/>
              </a:lnSpc>
              <a:buFontTx/>
              <a:buNone/>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vadászíj</a:t>
            </a:r>
            <a:r>
              <a:rPr lang="hu-HU" altLang="hu-HU" sz="2200" dirty="0" smtClean="0">
                <a:solidFill>
                  <a:srgbClr val="000000"/>
                </a:solidFill>
                <a:latin typeface="Tahoma" pitchFamily="34" charset="0"/>
                <a:cs typeface="Tahoma" pitchFamily="34" charset="0"/>
              </a:rPr>
              <a:t> (gímszarvas</a:t>
            </a:r>
            <a:r>
              <a:rPr lang="hu-HU" altLang="hu-HU" sz="2200" dirty="0">
                <a:solidFill>
                  <a:srgbClr val="000000"/>
                </a:solidFill>
                <a:latin typeface="Tahoma" pitchFamily="34" charset="0"/>
                <a:cs typeface="Tahoma" pitchFamily="34" charset="0"/>
              </a:rPr>
              <a:t>, dámszarvas, muflon, vaddisznó, </a:t>
            </a:r>
            <a:r>
              <a:rPr lang="hu-HU" altLang="hu-HU" sz="2200" dirty="0" smtClean="0">
                <a:solidFill>
                  <a:srgbClr val="000000"/>
                </a:solidFill>
                <a:latin typeface="Tahoma" pitchFamily="34" charset="0"/>
                <a:cs typeface="Tahoma" pitchFamily="34" charset="0"/>
              </a:rPr>
              <a:t>őz    esetén 222,7 </a:t>
            </a:r>
            <a:r>
              <a:rPr lang="hu-HU" altLang="hu-HU" sz="2200" dirty="0">
                <a:solidFill>
                  <a:srgbClr val="000000"/>
                </a:solidFill>
                <a:latin typeface="Tahoma" pitchFamily="34" charset="0"/>
                <a:cs typeface="Tahoma" pitchFamily="34" charset="0"/>
              </a:rPr>
              <a:t>N húzóerőt meghaladó </a:t>
            </a:r>
            <a:r>
              <a:rPr lang="hu-HU" altLang="hu-HU" sz="2200" dirty="0" smtClean="0">
                <a:solidFill>
                  <a:srgbClr val="000000"/>
                </a:solidFill>
                <a:latin typeface="Tahoma" pitchFamily="34" charset="0"/>
                <a:cs typeface="Tahoma" pitchFamily="34" charset="0"/>
              </a:rPr>
              <a:t>vadászíj),</a:t>
            </a:r>
            <a:endParaRPr lang="hu-HU" altLang="hu-HU" sz="2200" dirty="0" smtClean="0">
              <a:latin typeface="Tahoma" pitchFamily="34" charset="0"/>
              <a:cs typeface="Tahoma" pitchFamily="34" charset="0"/>
            </a:endParaRPr>
          </a:p>
          <a:p>
            <a:pPr marL="0" indent="0" eaLnBrk="1" hangingPunct="1">
              <a:lnSpc>
                <a:spcPct val="80000"/>
              </a:lnSpc>
              <a:buNone/>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solymászat, agarászat (magyar agárral), jogszerű csapdázás.</a:t>
            </a:r>
          </a:p>
          <a:p>
            <a:pPr marL="0" indent="0" eaLnBrk="1" hangingPunct="1">
              <a:lnSpc>
                <a:spcPct val="80000"/>
              </a:lnSpc>
              <a:buNone/>
            </a:pPr>
            <a:endParaRPr lang="hu-HU" altLang="hu-HU" sz="2200" dirty="0" smtClean="0">
              <a:latin typeface="Tahoma" pitchFamily="34" charset="0"/>
              <a:cs typeface="Tahoma" pitchFamily="34" charset="0"/>
            </a:endParaRPr>
          </a:p>
          <a:p>
            <a:pPr eaLnBrk="1" hangingPunct="1">
              <a:lnSpc>
                <a:spcPct val="80000"/>
              </a:lnSpc>
              <a:buFontTx/>
              <a:buNone/>
            </a:pPr>
            <a:endParaRPr lang="hu-HU" altLang="hu-HU" sz="2200" dirty="0" smtClean="0"/>
          </a:p>
        </p:txBody>
      </p:sp>
    </p:spTree>
    <p:extLst>
      <p:ext uri="{BB962C8B-B14F-4D97-AF65-F5344CB8AC3E}">
        <p14:creationId xmlns:p14="http://schemas.microsoft.com/office/powerpoint/2010/main" val="603620559"/>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5"/>
          <p:cNvSpPr>
            <a:spLocks noGrp="1" noChangeArrowheads="1"/>
          </p:cNvSpPr>
          <p:nvPr>
            <p:ph type="title"/>
          </p:nvPr>
        </p:nvSpPr>
        <p:spPr/>
        <p:txBody>
          <a:bodyPr/>
          <a:lstStyle/>
          <a:p>
            <a:pPr algn="l" eaLnBrk="1" hangingPunct="1"/>
            <a:r>
              <a:rPr lang="hu-HU" altLang="hu-HU" sz="800" smtClean="0"/>
              <a:t>.</a:t>
            </a:r>
          </a:p>
        </p:txBody>
      </p:sp>
      <p:pic>
        <p:nvPicPr>
          <p:cNvPr id="487427" name="Picture 4" descr="0101016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0"/>
            <a:ext cx="57594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457200" y="188640"/>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Vadászati eszközök</a:t>
            </a:r>
          </a:p>
        </p:txBody>
      </p:sp>
      <p:sp>
        <p:nvSpPr>
          <p:cNvPr id="488451" name="Rectangle 3"/>
          <p:cNvSpPr>
            <a:spLocks noGrp="1" noChangeArrowheads="1"/>
          </p:cNvSpPr>
          <p:nvPr>
            <p:ph type="body" idx="1"/>
          </p:nvPr>
        </p:nvSpPr>
        <p:spPr/>
        <p:txBody>
          <a:bodyPr/>
          <a:lstStyle/>
          <a:p>
            <a:pPr eaLnBrk="1" hangingPunct="1">
              <a:buFontTx/>
              <a:buNone/>
            </a:pPr>
            <a:r>
              <a:rPr lang="hu-HU" altLang="hu-HU" sz="2400" b="1" u="sng" dirty="0" smtClean="0">
                <a:solidFill>
                  <a:srgbClr val="336600"/>
                </a:solidFill>
                <a:latin typeface="Tahoma" pitchFamily="34" charset="0"/>
                <a:cs typeface="Tahoma" pitchFamily="34" charset="0"/>
              </a:rPr>
              <a:t>Vad elfogása</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67. § (3) - (4)/:</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e célra szolgáló hálóval,</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befogó karámmal,</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altató, bénító lövedékes fegyverrel (vadászati hatósági </a:t>
            </a:r>
          </a:p>
          <a:p>
            <a:pPr eaLnBrk="1" hangingPunct="1">
              <a:buFontTx/>
              <a:buNone/>
            </a:pPr>
            <a:r>
              <a:rPr lang="hu-HU" altLang="hu-HU" sz="2400" dirty="0" smtClean="0">
                <a:latin typeface="Tahoma" pitchFamily="34" charset="0"/>
                <a:cs typeface="Tahoma" pitchFamily="34" charset="0"/>
              </a:rPr>
              <a:t>előzetes engedély szükséges!),</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 vonatkozó közösségi rendeletben nem tiltott, illetve </a:t>
            </a:r>
          </a:p>
          <a:p>
            <a:pPr eaLnBrk="1" hangingPunct="1">
              <a:buFontTx/>
              <a:buNone/>
            </a:pPr>
            <a:r>
              <a:rPr lang="hu-HU" altLang="hu-HU" sz="2400" dirty="0" smtClean="0">
                <a:latin typeface="Tahoma" pitchFamily="34" charset="0"/>
                <a:cs typeface="Tahoma" pitchFamily="34" charset="0"/>
              </a:rPr>
              <a:t>megengedett csapdázási módszerrel. </a:t>
            </a:r>
          </a:p>
          <a:p>
            <a:pPr eaLnBrk="1" hangingPunct="1">
              <a:buFontTx/>
              <a:buNone/>
            </a:pPr>
            <a:endParaRPr lang="hu-HU" altLang="hu-HU" dirty="0" smtClean="0"/>
          </a:p>
        </p:txBody>
      </p:sp>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a:xfrm>
            <a:off x="457200" y="188641"/>
            <a:ext cx="8229600" cy="864096"/>
          </a:xfrm>
        </p:spPr>
        <p:txBody>
          <a:bodyPr/>
          <a:lstStyle/>
          <a:p>
            <a:pPr eaLnBrk="1" hangingPunct="1"/>
            <a:r>
              <a:rPr lang="hu-HU" altLang="hu-HU" sz="3300" b="1" dirty="0" smtClean="0">
                <a:solidFill>
                  <a:srgbClr val="336600"/>
                </a:solidFill>
                <a:latin typeface="Tahoma" pitchFamily="34" charset="0"/>
                <a:cs typeface="Tahoma" pitchFamily="34" charset="0"/>
              </a:rPr>
              <a:t>A vadászat rendje</a:t>
            </a:r>
          </a:p>
        </p:txBody>
      </p:sp>
      <p:sp>
        <p:nvSpPr>
          <p:cNvPr id="489475" name="Rectangle 3"/>
          <p:cNvSpPr>
            <a:spLocks noGrp="1" noChangeArrowheads="1"/>
          </p:cNvSpPr>
          <p:nvPr>
            <p:ph type="body" idx="1"/>
          </p:nvPr>
        </p:nvSpPr>
        <p:spPr>
          <a:xfrm>
            <a:off x="457200" y="1196753"/>
            <a:ext cx="8229600" cy="5472336"/>
          </a:xfrm>
        </p:spPr>
        <p:txBody>
          <a:bodyPr/>
          <a:lstStyle/>
          <a:p>
            <a:pPr eaLnBrk="1" hangingPunct="1">
              <a:buFontTx/>
              <a:buNone/>
            </a:pPr>
            <a:r>
              <a:rPr lang="hu-HU" altLang="hu-HU" sz="2400" b="1" dirty="0" smtClean="0">
                <a:latin typeface="Tahoma" pitchFamily="34" charset="0"/>
                <a:cs typeface="Tahoma" pitchFamily="34" charset="0"/>
              </a:rPr>
              <a:t>Vadászni</a:t>
            </a:r>
            <a:r>
              <a:rPr lang="hu-HU" altLang="hu-HU" sz="2400" dirty="0" smtClean="0">
                <a:latin typeface="Tahoma" pitchFamily="34" charset="0"/>
                <a:cs typeface="Tahoma" pitchFamily="34" charset="0"/>
              </a:rPr>
              <a:t> csak a </a:t>
            </a:r>
            <a:r>
              <a:rPr lang="hu-HU" altLang="hu-HU" sz="2400" dirty="0" err="1" smtClean="0">
                <a:latin typeface="Tahoma" pitchFamily="34" charset="0"/>
                <a:cs typeface="Tahoma" pitchFamily="34" charset="0"/>
              </a:rPr>
              <a:t>Vtv.-ben</a:t>
            </a:r>
            <a:r>
              <a:rPr lang="hu-HU" altLang="hu-HU" sz="2400" dirty="0" smtClean="0">
                <a:latin typeface="Tahoma" pitchFamily="34" charset="0"/>
                <a:cs typeface="Tahoma" pitchFamily="34" charset="0"/>
              </a:rPr>
              <a:t> nem tiltott módon és csak a </a:t>
            </a:r>
          </a:p>
          <a:p>
            <a:pPr eaLnBrk="1" hangingPunct="1">
              <a:buFontTx/>
              <a:buNone/>
            </a:pPr>
            <a:r>
              <a:rPr lang="hu-HU" altLang="hu-HU" sz="2400" dirty="0" smtClean="0">
                <a:latin typeface="Tahoma" pitchFamily="34" charset="0"/>
                <a:cs typeface="Tahoma" pitchFamily="34" charset="0"/>
              </a:rPr>
              <a:t>vadászat rendjének megfelelően lehet. A vadász </a:t>
            </a:r>
            <a:r>
              <a:rPr lang="hu-HU" altLang="hu-HU" sz="2400" u="sng" dirty="0" smtClean="0">
                <a:latin typeface="Tahoma" pitchFamily="34" charset="0"/>
                <a:cs typeface="Tahoma" pitchFamily="34" charset="0"/>
              </a:rPr>
              <a:t>saját </a:t>
            </a:r>
          </a:p>
          <a:p>
            <a:pPr eaLnBrk="1" hangingPunct="1">
              <a:buFontTx/>
              <a:buNone/>
            </a:pPr>
            <a:r>
              <a:rPr lang="hu-HU" altLang="hu-HU" sz="2400" u="sng" dirty="0" smtClean="0">
                <a:latin typeface="Tahoma" pitchFamily="34" charset="0"/>
                <a:cs typeface="Tahoma" pitchFamily="34" charset="0"/>
              </a:rPr>
              <a:t>felelősségére</a:t>
            </a:r>
            <a:r>
              <a:rPr lang="hu-HU" altLang="hu-HU" sz="2400" dirty="0" smtClean="0">
                <a:latin typeface="Tahoma" pitchFamily="34" charset="0"/>
                <a:cs typeface="Tahoma" pitchFamily="34" charset="0"/>
              </a:rPr>
              <a:t> vesz részt a vadászaton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69. §/.</a:t>
            </a:r>
          </a:p>
          <a:p>
            <a:pPr eaLnBrk="1" hangingPunct="1">
              <a:buFontTx/>
              <a:buNone/>
            </a:pPr>
            <a:r>
              <a:rPr lang="hu-HU" altLang="hu-HU" sz="2400" dirty="0" smtClean="0">
                <a:latin typeface="Tahoma" pitchFamily="34" charset="0"/>
                <a:cs typeface="Tahoma" pitchFamily="34" charset="0"/>
              </a:rPr>
              <a:t>A vadászat rendjének megtartásáért a vadászatra jogosult, </a:t>
            </a:r>
          </a:p>
          <a:p>
            <a:pPr eaLnBrk="1" hangingPunct="1">
              <a:buFontTx/>
              <a:buNone/>
            </a:pPr>
            <a:r>
              <a:rPr lang="hu-HU" altLang="hu-HU" sz="2400" dirty="0" smtClean="0">
                <a:latin typeface="Tahoma" pitchFamily="34" charset="0"/>
                <a:cs typeface="Tahoma" pitchFamily="34" charset="0"/>
              </a:rPr>
              <a:t>hatósági vadászaton a vadászati hatóság felel.</a:t>
            </a:r>
          </a:p>
          <a:p>
            <a:pPr eaLnBrk="1" hangingPunct="1">
              <a:buFontTx/>
              <a:buNone/>
            </a:pPr>
            <a:r>
              <a:rPr lang="hu-HU" altLang="hu-HU" sz="2400" dirty="0" smtClean="0">
                <a:latin typeface="Tahoma" pitchFamily="34" charset="0"/>
                <a:cs typeface="Tahoma" pitchFamily="34" charset="0"/>
              </a:rPr>
              <a:t>Az egyes vadfajok vadászatának formáit </a:t>
            </a:r>
            <a:r>
              <a:rPr lang="hu-HU" altLang="hu-HU" sz="2400" dirty="0" err="1" smtClean="0">
                <a:latin typeface="Tahoma" pitchFamily="34" charset="0"/>
                <a:cs typeface="Tahoma" pitchFamily="34" charset="0"/>
              </a:rPr>
              <a:t>vhr</a:t>
            </a:r>
            <a:r>
              <a:rPr lang="hu-HU" altLang="hu-HU" sz="2400" dirty="0" smtClean="0">
                <a:latin typeface="Tahoma" pitchFamily="34" charset="0"/>
                <a:cs typeface="Tahoma" pitchFamily="34" charset="0"/>
              </a:rPr>
              <a:t>. állapítja meg.</a:t>
            </a:r>
          </a:p>
          <a:p>
            <a:pPr eaLnBrk="1" hangingPunct="1">
              <a:buFontTx/>
              <a:buNone/>
            </a:pPr>
            <a:r>
              <a:rPr lang="hu-HU" altLang="hu-HU" sz="2400" dirty="0" smtClean="0">
                <a:latin typeface="Tahoma" pitchFamily="34" charset="0"/>
                <a:cs typeface="Tahoma" pitchFamily="34" charset="0"/>
              </a:rPr>
              <a:t>Vadászlőfegyverrel és vadászíjjal </a:t>
            </a:r>
            <a:r>
              <a:rPr lang="hu-HU" altLang="hu-HU" sz="2400" b="1" dirty="0" smtClean="0">
                <a:solidFill>
                  <a:srgbClr val="FF0000"/>
                </a:solidFill>
                <a:latin typeface="Tahoma" pitchFamily="34" charset="0"/>
                <a:cs typeface="Tahoma" pitchFamily="34" charset="0"/>
              </a:rPr>
              <a:t>lövést leadni</a:t>
            </a:r>
            <a:r>
              <a:rPr lang="hu-HU" altLang="hu-HU" sz="2400" dirty="0" smtClean="0">
                <a:solidFill>
                  <a:srgbClr val="FF0000"/>
                </a:solidFill>
                <a:latin typeface="Tahoma" pitchFamily="34" charset="0"/>
                <a:cs typeface="Tahoma" pitchFamily="34" charset="0"/>
              </a:rPr>
              <a:t> </a:t>
            </a:r>
            <a:r>
              <a:rPr lang="hu-HU" altLang="hu-HU" sz="2400" u="sng" dirty="0" smtClean="0">
                <a:solidFill>
                  <a:srgbClr val="FF0000"/>
                </a:solidFill>
                <a:latin typeface="Tahoma" pitchFamily="34" charset="0"/>
                <a:cs typeface="Tahoma" pitchFamily="34" charset="0"/>
              </a:rPr>
              <a:t>csak akkor </a:t>
            </a:r>
          </a:p>
          <a:p>
            <a:pPr eaLnBrk="1" hangingPunct="1">
              <a:buFontTx/>
              <a:buNone/>
            </a:pPr>
            <a:r>
              <a:rPr lang="hu-HU" altLang="hu-HU" sz="2400" u="sng" dirty="0" smtClean="0">
                <a:solidFill>
                  <a:srgbClr val="FF0000"/>
                </a:solidFill>
                <a:latin typeface="Tahoma" pitchFamily="34" charset="0"/>
                <a:cs typeface="Tahoma" pitchFamily="34" charset="0"/>
              </a:rPr>
              <a:t>szabad</a:t>
            </a:r>
            <a:r>
              <a:rPr lang="hu-HU" altLang="hu-HU" sz="2400" dirty="0" smtClean="0">
                <a:solidFill>
                  <a:srgbClr val="FF0000"/>
                </a:solidFill>
                <a:latin typeface="Tahoma" pitchFamily="34" charset="0"/>
                <a:cs typeface="Tahoma" pitchFamily="34" charset="0"/>
              </a:rPr>
              <a:t>,</a:t>
            </a:r>
            <a:r>
              <a:rPr lang="hu-HU" altLang="hu-HU" sz="2400" dirty="0" smtClean="0">
                <a:latin typeface="Tahoma" pitchFamily="34" charset="0"/>
                <a:cs typeface="Tahoma" pitchFamily="34" charset="0"/>
              </a:rPr>
              <a:t> ha a vadász a vadat kétséget kizárólag felismerte, </a:t>
            </a:r>
          </a:p>
          <a:p>
            <a:pPr eaLnBrk="1" hangingPunct="1">
              <a:buFontTx/>
              <a:buNone/>
            </a:pPr>
            <a:r>
              <a:rPr lang="hu-HU" altLang="hu-HU" sz="2400" dirty="0" smtClean="0">
                <a:latin typeface="Tahoma" pitchFamily="34" charset="0"/>
                <a:cs typeface="Tahoma" pitchFamily="34" charset="0"/>
              </a:rPr>
              <a:t>és a lövéssel mások életét, testi épségét, </a:t>
            </a:r>
          </a:p>
          <a:p>
            <a:pPr eaLnBrk="1" hangingPunct="1">
              <a:buFontTx/>
              <a:buNone/>
            </a:pPr>
            <a:r>
              <a:rPr lang="hu-HU" altLang="hu-HU" sz="2400" dirty="0" smtClean="0">
                <a:latin typeface="Tahoma" pitchFamily="34" charset="0"/>
                <a:cs typeface="Tahoma" pitchFamily="34" charset="0"/>
              </a:rPr>
              <a:t>a vagyonbiztonságot nem veszélyezteti. A lövés előtt </a:t>
            </a:r>
          </a:p>
          <a:p>
            <a:pPr eaLnBrk="1" hangingPunct="1">
              <a:buFontTx/>
              <a:buNone/>
            </a:pPr>
            <a:r>
              <a:rPr lang="hu-HU" altLang="hu-HU" sz="2400" dirty="0" smtClean="0">
                <a:latin typeface="Tahoma" pitchFamily="34" charset="0"/>
                <a:cs typeface="Tahoma" pitchFamily="34" charset="0"/>
              </a:rPr>
              <a:t>mérlegelni kell a lövedék várható pályáját és a becsapódás </a:t>
            </a:r>
          </a:p>
          <a:p>
            <a:pPr eaLnBrk="1" hangingPunct="1">
              <a:buFontTx/>
              <a:buNone/>
            </a:pPr>
            <a:r>
              <a:rPr lang="hu-HU" altLang="hu-HU" sz="2400" dirty="0" smtClean="0">
                <a:latin typeface="Tahoma" pitchFamily="34" charset="0"/>
                <a:cs typeface="Tahoma" pitchFamily="34" charset="0"/>
              </a:rPr>
              <a:t>helyét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72. § (1)/.</a:t>
            </a:r>
            <a:r>
              <a:rPr lang="hu-HU" altLang="hu-HU" sz="2400" dirty="0" smtClean="0"/>
              <a:t> </a:t>
            </a:r>
          </a:p>
          <a:p>
            <a:pPr eaLnBrk="1" hangingPunct="1">
              <a:buFontTx/>
              <a:buNone/>
            </a:pPr>
            <a:endParaRPr lang="hu-HU" altLang="hu-HU" sz="2400" b="1" dirty="0" smtClean="0"/>
          </a:p>
          <a:p>
            <a:pPr eaLnBrk="1" hangingPunct="1">
              <a:buFontTx/>
              <a:buNone/>
            </a:pPr>
            <a:endParaRPr lang="hu-HU" altLang="hu-HU" sz="2300" dirty="0" smtClean="0"/>
          </a:p>
        </p:txBody>
      </p:sp>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a:xfrm>
            <a:off x="467544" y="116632"/>
            <a:ext cx="8229600" cy="1008111"/>
          </a:xfrm>
        </p:spPr>
        <p:txBody>
          <a:bodyPr/>
          <a:lstStyle/>
          <a:p>
            <a:pPr eaLnBrk="1" hangingPunct="1"/>
            <a:r>
              <a:rPr lang="hu-HU" altLang="hu-HU" sz="3300" b="1" dirty="0" smtClean="0">
                <a:solidFill>
                  <a:srgbClr val="336600"/>
                </a:solidFill>
                <a:latin typeface="Tahoma" pitchFamily="34" charset="0"/>
                <a:cs typeface="Tahoma" pitchFamily="34" charset="0"/>
              </a:rPr>
              <a:t>A vadászat rendje</a:t>
            </a:r>
          </a:p>
        </p:txBody>
      </p:sp>
      <p:sp>
        <p:nvSpPr>
          <p:cNvPr id="490499" name="Rectangle 3"/>
          <p:cNvSpPr>
            <a:spLocks noGrp="1" noChangeArrowheads="1"/>
          </p:cNvSpPr>
          <p:nvPr>
            <p:ph type="body" idx="1"/>
          </p:nvPr>
        </p:nvSpPr>
        <p:spPr>
          <a:xfrm>
            <a:off x="457200" y="1196753"/>
            <a:ext cx="8229600" cy="5472336"/>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 vadászat rendje megsértésének</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minősül:</a:t>
            </a:r>
          </a:p>
          <a:p>
            <a:pPr eaLnBrk="1" hangingPunct="1">
              <a:lnSpc>
                <a:spcPct val="80000"/>
              </a:lnSpc>
              <a:buFontTx/>
              <a:buChar char="-"/>
            </a:pPr>
            <a:r>
              <a:rPr lang="hu-HU" altLang="hu-HU" sz="2200" dirty="0" smtClean="0">
                <a:latin typeface="Tahoma" pitchFamily="34" charset="0"/>
                <a:cs typeface="Tahoma" pitchFamily="34" charset="0"/>
              </a:rPr>
              <a:t>a </a:t>
            </a:r>
            <a:r>
              <a:rPr lang="hu-HU" altLang="hu-HU" sz="2200" dirty="0" err="1" smtClean="0">
                <a:latin typeface="Tahoma" pitchFamily="34" charset="0"/>
                <a:cs typeface="Tahoma" pitchFamily="34" charset="0"/>
              </a:rPr>
              <a:t>Vtv.-ben</a:t>
            </a:r>
            <a:r>
              <a:rPr lang="hu-HU" altLang="hu-HU" sz="2200" dirty="0" smtClean="0">
                <a:latin typeface="Tahoma" pitchFamily="34" charset="0"/>
                <a:cs typeface="Tahoma" pitchFamily="34" charset="0"/>
              </a:rPr>
              <a:t> meghatározott tiltott módon történő vadászat,</a:t>
            </a:r>
          </a:p>
          <a:p>
            <a:pPr eaLnBrk="1" hangingPunct="1">
              <a:lnSpc>
                <a:spcPct val="80000"/>
              </a:lnSpc>
              <a:buFontTx/>
              <a:buChar char="-"/>
            </a:pPr>
            <a:r>
              <a:rPr lang="hu-HU" altLang="hu-HU" sz="2200" dirty="0" smtClean="0">
                <a:latin typeface="Tahoma" pitchFamily="34" charset="0"/>
                <a:cs typeface="Tahoma" pitchFamily="34" charset="0"/>
              </a:rPr>
              <a:t>a </a:t>
            </a:r>
            <a:r>
              <a:rPr lang="hu-HU" altLang="hu-HU" sz="2200" dirty="0" err="1" smtClean="0">
                <a:latin typeface="Tahoma" pitchFamily="34" charset="0"/>
                <a:cs typeface="Tahoma" pitchFamily="34" charset="0"/>
              </a:rPr>
              <a:t>Vtv.-ben</a:t>
            </a:r>
            <a:r>
              <a:rPr lang="hu-HU" altLang="hu-HU" sz="2200" dirty="0" smtClean="0">
                <a:latin typeface="Tahoma" pitchFamily="34" charset="0"/>
                <a:cs typeface="Tahoma" pitchFamily="34" charset="0"/>
              </a:rPr>
              <a:t> meghatározott tiltott eszközzel történő vadászat,</a:t>
            </a:r>
          </a:p>
          <a:p>
            <a:pPr eaLnBrk="1" hangingPunct="1">
              <a:lnSpc>
                <a:spcPct val="80000"/>
              </a:lnSpc>
              <a:buFontTx/>
              <a:buChar char="-"/>
            </a:pPr>
            <a:r>
              <a:rPr lang="hu-HU" altLang="hu-HU" sz="2200" dirty="0" smtClean="0">
                <a:latin typeface="Tahoma" pitchFamily="34" charset="0"/>
                <a:cs typeface="Tahoma" pitchFamily="34" charset="0"/>
              </a:rPr>
              <a:t>gímszarvasra, dámszarvasra, muflonra és őzre sörétes vadászlőfegyver használata, hajtóvadászat alkalmazása,</a:t>
            </a:r>
          </a:p>
          <a:p>
            <a:pPr eaLnBrk="1" hangingPunct="1">
              <a:lnSpc>
                <a:spcPct val="80000"/>
              </a:lnSpc>
              <a:buFontTx/>
              <a:buChar char="-"/>
            </a:pPr>
            <a:r>
              <a:rPr lang="hu-HU" altLang="hu-HU" sz="2200" dirty="0" smtClean="0">
                <a:latin typeface="Tahoma" pitchFamily="34" charset="0"/>
                <a:cs typeface="Tahoma" pitchFamily="34" charset="0"/>
              </a:rPr>
              <a:t>tükör, vakító eszköz, elektronikus akusztikai eszköz, gáz, kifüstölés alkalmazása,</a:t>
            </a:r>
          </a:p>
          <a:p>
            <a:pPr eaLnBrk="1" hangingPunct="1">
              <a:lnSpc>
                <a:spcPct val="80000"/>
              </a:lnSpc>
              <a:buFontTx/>
              <a:buChar char="-"/>
            </a:pPr>
            <a:r>
              <a:rPr lang="hu-HU" altLang="hu-HU" sz="2200" dirty="0" smtClean="0">
                <a:latin typeface="Tahoma" pitchFamily="34" charset="0"/>
                <a:cs typeface="Tahoma" pitchFamily="34" charset="0"/>
              </a:rPr>
              <a:t>külön jogszabályban meghatározott vadfajok kivételével az éjszakai vadászat,</a:t>
            </a:r>
          </a:p>
          <a:p>
            <a:pPr eaLnBrk="1" hangingPunct="1">
              <a:lnSpc>
                <a:spcPct val="80000"/>
              </a:lnSpc>
              <a:buFontTx/>
              <a:buChar char="-"/>
            </a:pPr>
            <a:r>
              <a:rPr lang="hu-HU" altLang="hu-HU" sz="2200" dirty="0" smtClean="0">
                <a:latin typeface="Tahoma" pitchFamily="34" charset="0"/>
                <a:cs typeface="Tahoma" pitchFamily="34" charset="0"/>
              </a:rPr>
              <a:t>vadászati tilalmi időben, vadászati kíméleti területen, vadászati tilalom ellenére folytatott vadászat,</a:t>
            </a:r>
          </a:p>
          <a:p>
            <a:pPr eaLnBrk="1" hangingPunct="1">
              <a:lnSpc>
                <a:spcPct val="80000"/>
              </a:lnSpc>
              <a:buFontTx/>
              <a:buChar char="-"/>
            </a:pPr>
            <a:r>
              <a:rPr lang="hu-HU" altLang="hu-HU" sz="2200" dirty="0" smtClean="0">
                <a:latin typeface="Tahoma" pitchFamily="34" charset="0"/>
                <a:cs typeface="Tahoma" pitchFamily="34" charset="0"/>
              </a:rPr>
              <a:t>mesterséges fényforrás, fényszóró engedély nélküli használata,</a:t>
            </a:r>
          </a:p>
          <a:p>
            <a:pPr eaLnBrk="1" hangingPunct="1">
              <a:lnSpc>
                <a:spcPct val="80000"/>
              </a:lnSpc>
              <a:buFontTx/>
              <a:buChar char="-"/>
            </a:pPr>
            <a:r>
              <a:rPr lang="hu-HU" altLang="hu-HU" sz="2200" dirty="0" smtClean="0">
                <a:latin typeface="Tahoma" pitchFamily="34" charset="0"/>
                <a:cs typeface="Tahoma" pitchFamily="34" charset="0"/>
              </a:rPr>
              <a:t>gímszarvasra, dámszarvasra, muflonra 2500 J alatti, őzre 1000 J alatti csőtorkolati energiájú vadászlőszer alkalmazása stb.</a:t>
            </a:r>
          </a:p>
          <a:p>
            <a:pPr eaLnBrk="1" hangingPunct="1">
              <a:lnSpc>
                <a:spcPct val="80000"/>
              </a:lnSpc>
              <a:buFontTx/>
              <a:buNone/>
            </a:pPr>
            <a:r>
              <a:rPr lang="hu-HU" altLang="hu-HU" sz="2200" dirty="0" smtClean="0">
                <a:latin typeface="Tahoma" pitchFamily="34" charset="0"/>
                <a:cs typeface="Tahoma" pitchFamily="34" charset="0"/>
              </a:rPr>
              <a:t>/</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71. § (1) bekezdés 1 – 27. pont/</a:t>
            </a:r>
          </a:p>
          <a:p>
            <a:pPr eaLnBrk="1" hangingPunct="1">
              <a:lnSpc>
                <a:spcPct val="80000"/>
              </a:lnSpc>
              <a:buFontTx/>
              <a:buChar char="-"/>
            </a:pPr>
            <a:endParaRPr lang="hu-HU" altLang="hu-HU" sz="2200" dirty="0" smtClean="0"/>
          </a:p>
          <a:p>
            <a:pPr eaLnBrk="1" hangingPunct="1">
              <a:lnSpc>
                <a:spcPct val="80000"/>
              </a:lnSpc>
              <a:buFontTx/>
              <a:buChar char="-"/>
            </a:pPr>
            <a:endParaRPr lang="hu-HU" altLang="hu-HU" sz="2200" dirty="0" smtClean="0"/>
          </a:p>
          <a:p>
            <a:pPr eaLnBrk="1" hangingPunct="1">
              <a:lnSpc>
                <a:spcPct val="80000"/>
              </a:lnSpc>
              <a:buFontTx/>
              <a:buNone/>
            </a:pPr>
            <a:endParaRPr lang="hu-HU" altLang="hu-HU" sz="2200" dirty="0" smtClean="0"/>
          </a:p>
          <a:p>
            <a:pPr eaLnBrk="1" hangingPunct="1">
              <a:lnSpc>
                <a:spcPct val="80000"/>
              </a:lnSpc>
              <a:buFontTx/>
              <a:buChar char="-"/>
            </a:pPr>
            <a:endParaRPr lang="hu-HU" altLang="hu-HU" sz="2200" dirty="0" smtClean="0"/>
          </a:p>
          <a:p>
            <a:pPr eaLnBrk="1" hangingPunct="1">
              <a:lnSpc>
                <a:spcPct val="80000"/>
              </a:lnSpc>
              <a:buFontTx/>
              <a:buNone/>
            </a:pPr>
            <a:endParaRPr lang="hu-HU" altLang="hu-HU" sz="2200" dirty="0" smtClean="0"/>
          </a:p>
        </p:txBody>
      </p:sp>
    </p:spTree>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395536" y="0"/>
            <a:ext cx="8352928" cy="1557338"/>
          </a:xfrm>
        </p:spPr>
        <p:txBody>
          <a:bodyPr/>
          <a:lstStyle/>
          <a:p>
            <a:pPr algn="l" eaLnBrk="1" hangingPunct="1"/>
            <a:r>
              <a:rPr lang="hu-HU" altLang="hu-HU" sz="2800" b="1" dirty="0" smtClean="0">
                <a:solidFill>
                  <a:schemeClr val="tx1"/>
                </a:solidFill>
                <a:latin typeface="Tahoma" pitchFamily="34" charset="0"/>
                <a:cs typeface="Tahoma" pitchFamily="34" charset="0"/>
              </a:rPr>
              <a:t>V. Fejezet</a:t>
            </a:r>
            <a:r>
              <a:rPr lang="hu-HU" altLang="hu-HU" sz="2800" b="1" dirty="0" smtClean="0">
                <a:solidFill>
                  <a:srgbClr val="336600"/>
                </a:solidFill>
                <a:latin typeface="Tahoma" pitchFamily="34" charset="0"/>
                <a:cs typeface="Tahoma" pitchFamily="34" charset="0"/>
              </a:rPr>
              <a:t>   </a:t>
            </a:r>
            <a:r>
              <a:rPr lang="hu-HU" altLang="hu-HU" sz="3000" b="1" dirty="0" smtClean="0">
                <a:solidFill>
                  <a:srgbClr val="336600"/>
                </a:solidFill>
                <a:latin typeface="Tahoma" pitchFamily="34" charset="0"/>
                <a:cs typeface="Tahoma" pitchFamily="34" charset="0"/>
              </a:rPr>
              <a:t>Felelősség a károkért (vadkár, vadászható állat okozta kár, vadászati kár, vad elpusztításával okozott kár) </a:t>
            </a:r>
          </a:p>
        </p:txBody>
      </p:sp>
      <p:sp>
        <p:nvSpPr>
          <p:cNvPr id="491523" name="Rectangle 3"/>
          <p:cNvSpPr>
            <a:spLocks noGrp="1" noChangeArrowheads="1"/>
          </p:cNvSpPr>
          <p:nvPr>
            <p:ph type="body" idx="1"/>
          </p:nvPr>
        </p:nvSpPr>
        <p:spPr>
          <a:xfrm>
            <a:off x="323850" y="1628775"/>
            <a:ext cx="8496300" cy="5113338"/>
          </a:xfrm>
        </p:spPr>
        <p:txBody>
          <a:bodyPr/>
          <a:lstStyle/>
          <a:p>
            <a:pPr eaLnBrk="1" hangingPunct="1">
              <a:buFontTx/>
              <a:buNone/>
            </a:pPr>
            <a:r>
              <a:rPr lang="hu-HU" altLang="hu-HU" sz="2400" b="1" u="sng" smtClean="0">
                <a:solidFill>
                  <a:srgbClr val="336600"/>
                </a:solidFill>
                <a:latin typeface="Tahoma" pitchFamily="34" charset="0"/>
                <a:cs typeface="Tahoma" pitchFamily="34" charset="0"/>
              </a:rPr>
              <a:t>Vadkár</a:t>
            </a:r>
            <a:r>
              <a:rPr lang="hu-HU" altLang="hu-HU" sz="2400" b="1" smtClean="0">
                <a:solidFill>
                  <a:srgbClr val="336600"/>
                </a:solidFill>
                <a:latin typeface="Tahoma" pitchFamily="34" charset="0"/>
                <a:cs typeface="Tahoma" pitchFamily="34" charset="0"/>
              </a:rPr>
              <a:t> </a:t>
            </a:r>
            <a:r>
              <a:rPr lang="hu-HU" altLang="hu-HU" sz="2400" smtClean="0">
                <a:solidFill>
                  <a:srgbClr val="000000"/>
                </a:solidFill>
                <a:latin typeface="Tahoma" pitchFamily="34" charset="0"/>
                <a:cs typeface="Tahoma" pitchFamily="34" charset="0"/>
              </a:rPr>
              <a:t>/Vtv. 75. § (1) - (2)/</a:t>
            </a:r>
            <a:r>
              <a:rPr lang="hu-HU" altLang="hu-HU" sz="2400" b="1" smtClean="0">
                <a:solidFill>
                  <a:srgbClr val="000000"/>
                </a:solidFill>
                <a:latin typeface="Tahoma" pitchFamily="34" charset="0"/>
                <a:cs typeface="Tahoma" pitchFamily="34" charset="0"/>
              </a:rPr>
              <a:t>:</a:t>
            </a:r>
            <a:r>
              <a:rPr lang="hu-HU" altLang="hu-HU" sz="2400" smtClean="0">
                <a:solidFill>
                  <a:srgbClr val="336600"/>
                </a:solidFill>
                <a:latin typeface="Tahoma" pitchFamily="34" charset="0"/>
                <a:cs typeface="Tahoma" pitchFamily="34" charset="0"/>
              </a:rPr>
              <a:t> </a:t>
            </a:r>
            <a:r>
              <a:rPr lang="hu-HU" altLang="hu-HU" sz="2400" b="1" smtClean="0">
                <a:latin typeface="Tahoma" pitchFamily="34" charset="0"/>
                <a:cs typeface="Tahoma" pitchFamily="34" charset="0"/>
              </a:rPr>
              <a:t>a gímszarvas, a </a:t>
            </a:r>
          </a:p>
          <a:p>
            <a:pPr eaLnBrk="1" hangingPunct="1">
              <a:buFontTx/>
              <a:buNone/>
            </a:pPr>
            <a:r>
              <a:rPr lang="hu-HU" altLang="hu-HU" sz="2400" b="1" smtClean="0">
                <a:latin typeface="Tahoma" pitchFamily="34" charset="0"/>
                <a:cs typeface="Tahoma" pitchFamily="34" charset="0"/>
              </a:rPr>
              <a:t>dámszarvas, az őz, a vaddisznó és a muflon</a:t>
            </a:r>
            <a:r>
              <a:rPr lang="hu-HU" altLang="hu-HU" sz="2400" smtClean="0">
                <a:latin typeface="Tahoma" pitchFamily="34" charset="0"/>
                <a:cs typeface="Tahoma" pitchFamily="34" charset="0"/>
              </a:rPr>
              <a:t> által a </a:t>
            </a:r>
          </a:p>
          <a:p>
            <a:pPr eaLnBrk="1" hangingPunct="1">
              <a:buFontTx/>
              <a:buNone/>
            </a:pPr>
            <a:r>
              <a:rPr lang="hu-HU" altLang="hu-HU" sz="2400" u="sng" smtClean="0">
                <a:latin typeface="Tahoma" pitchFamily="34" charset="0"/>
                <a:cs typeface="Tahoma" pitchFamily="34" charset="0"/>
              </a:rPr>
              <a:t>mezőgazdaságban és az erdőgazdálkodásban</a:t>
            </a:r>
            <a:r>
              <a:rPr lang="hu-HU" altLang="hu-HU" sz="2400" smtClean="0">
                <a:latin typeface="Tahoma" pitchFamily="34" charset="0"/>
                <a:cs typeface="Tahoma" pitchFamily="34" charset="0"/>
              </a:rPr>
              <a:t>, továbbá </a:t>
            </a:r>
            <a:r>
              <a:rPr lang="hu-HU" altLang="hu-HU" sz="2400" b="1" smtClean="0">
                <a:latin typeface="Tahoma" pitchFamily="34" charset="0"/>
                <a:cs typeface="Tahoma" pitchFamily="34" charset="0"/>
              </a:rPr>
              <a:t>az </a:t>
            </a:r>
          </a:p>
          <a:p>
            <a:pPr eaLnBrk="1" hangingPunct="1">
              <a:buFontTx/>
              <a:buNone/>
            </a:pPr>
            <a:r>
              <a:rPr lang="hu-HU" altLang="hu-HU" sz="2400" b="1" smtClean="0">
                <a:latin typeface="Tahoma" pitchFamily="34" charset="0"/>
                <a:cs typeface="Tahoma" pitchFamily="34" charset="0"/>
              </a:rPr>
              <a:t>őz, a mezei nyúl és a fácán</a:t>
            </a:r>
            <a:r>
              <a:rPr lang="hu-HU" altLang="hu-HU" sz="2400" smtClean="0">
                <a:latin typeface="Tahoma" pitchFamily="34" charset="0"/>
                <a:cs typeface="Tahoma" pitchFamily="34" charset="0"/>
              </a:rPr>
              <a:t> által </a:t>
            </a:r>
            <a:r>
              <a:rPr lang="hu-HU" altLang="hu-HU" sz="2400" u="sng" smtClean="0">
                <a:latin typeface="Tahoma" pitchFamily="34" charset="0"/>
                <a:cs typeface="Tahoma" pitchFamily="34" charset="0"/>
              </a:rPr>
              <a:t>a szőlőben, a </a:t>
            </a:r>
          </a:p>
          <a:p>
            <a:pPr eaLnBrk="1" hangingPunct="1">
              <a:buFontTx/>
              <a:buNone/>
            </a:pPr>
            <a:r>
              <a:rPr lang="hu-HU" altLang="hu-HU" sz="2400" u="sng" smtClean="0">
                <a:latin typeface="Tahoma" pitchFamily="34" charset="0"/>
                <a:cs typeface="Tahoma" pitchFamily="34" charset="0"/>
              </a:rPr>
              <a:t>gyümölcsösben, a szántóföldön, az erdősítésben és a </a:t>
            </a:r>
          </a:p>
          <a:p>
            <a:pPr eaLnBrk="1" hangingPunct="1">
              <a:buFontTx/>
              <a:buNone/>
            </a:pPr>
            <a:r>
              <a:rPr lang="hu-HU" altLang="hu-HU" sz="2400" u="sng" smtClean="0">
                <a:latin typeface="Tahoma" pitchFamily="34" charset="0"/>
                <a:cs typeface="Tahoma" pitchFamily="34" charset="0"/>
              </a:rPr>
              <a:t>csemetekertben</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okozott kár 10 %-ot meghaladó része</a:t>
            </a:r>
            <a:r>
              <a:rPr lang="hu-HU" altLang="hu-HU" sz="2400" smtClean="0">
                <a:latin typeface="Tahoma" pitchFamily="34" charset="0"/>
                <a:cs typeface="Tahoma" pitchFamily="34" charset="0"/>
              </a:rPr>
              <a:t>, </a:t>
            </a:r>
          </a:p>
          <a:p>
            <a:pPr eaLnBrk="1" hangingPunct="1">
              <a:buFontTx/>
              <a:buNone/>
            </a:pPr>
            <a:r>
              <a:rPr lang="hu-HU" altLang="hu-HU" sz="2400" smtClean="0">
                <a:latin typeface="Tahoma" pitchFamily="34" charset="0"/>
                <a:cs typeface="Tahoma" pitchFamily="34" charset="0"/>
              </a:rPr>
              <a:t>amit a vadászatra jogosult (aki a kárt okozó vad vadászatára </a:t>
            </a:r>
          </a:p>
          <a:p>
            <a:pPr eaLnBrk="1" hangingPunct="1">
              <a:buFontTx/>
              <a:buNone/>
            </a:pPr>
            <a:r>
              <a:rPr lang="hu-HU" altLang="hu-HU" sz="2400" smtClean="0">
                <a:latin typeface="Tahoma" pitchFamily="34" charset="0"/>
                <a:cs typeface="Tahoma" pitchFamily="34" charset="0"/>
              </a:rPr>
              <a:t>jogosult, és akinek a vadászterületén a károkozás </a:t>
            </a:r>
          </a:p>
          <a:p>
            <a:pPr eaLnBrk="1" hangingPunct="1">
              <a:buFontTx/>
              <a:buNone/>
            </a:pPr>
            <a:r>
              <a:rPr lang="hu-HU" altLang="hu-HU" sz="2400" smtClean="0">
                <a:latin typeface="Tahoma" pitchFamily="34" charset="0"/>
                <a:cs typeface="Tahoma" pitchFamily="34" charset="0"/>
              </a:rPr>
              <a:t>bekövetkezett, ill. akinek a vadászterületéről a vad kiváltott) </a:t>
            </a:r>
          </a:p>
          <a:p>
            <a:pPr eaLnBrk="1" hangingPunct="1">
              <a:buFontTx/>
              <a:buNone/>
            </a:pPr>
            <a:r>
              <a:rPr lang="hu-HU" altLang="hu-HU" sz="2400" smtClean="0">
                <a:latin typeface="Tahoma" pitchFamily="34" charset="0"/>
                <a:cs typeface="Tahoma" pitchFamily="34" charset="0"/>
              </a:rPr>
              <a:t>köteles  megtéríteni a károsultnak.</a:t>
            </a:r>
          </a:p>
          <a:p>
            <a:pPr eaLnBrk="1" hangingPunct="1">
              <a:buFontTx/>
              <a:buNone/>
            </a:pPr>
            <a:endParaRPr lang="hu-HU" altLang="hu-HU" sz="240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a:xfrm>
            <a:off x="457200" y="115888"/>
            <a:ext cx="8229600" cy="1152525"/>
          </a:xfrm>
        </p:spPr>
        <p:txBody>
          <a:bodyPr/>
          <a:lstStyle/>
          <a:p>
            <a:pPr eaLnBrk="1" hangingPunct="1"/>
            <a:r>
              <a:rPr lang="hu-HU" altLang="hu-HU" sz="3300" b="1" dirty="0" smtClean="0">
                <a:solidFill>
                  <a:srgbClr val="336600"/>
                </a:solidFill>
                <a:latin typeface="Tahoma" pitchFamily="34" charset="0"/>
                <a:cs typeface="Tahoma" pitchFamily="34" charset="0"/>
              </a:rPr>
              <a:t>Vadászható állat által okozott kár Vadászati kár</a:t>
            </a:r>
            <a:r>
              <a:rPr lang="hu-HU" altLang="hu-HU" sz="3300" b="1" u="sng" dirty="0" smtClean="0">
                <a:solidFill>
                  <a:srgbClr val="336600"/>
                </a:solidFill>
                <a:latin typeface="Tahoma" pitchFamily="34" charset="0"/>
                <a:cs typeface="Tahoma" pitchFamily="34" charset="0"/>
              </a:rPr>
              <a:t> </a:t>
            </a:r>
          </a:p>
        </p:txBody>
      </p:sp>
      <p:sp>
        <p:nvSpPr>
          <p:cNvPr id="492547" name="Rectangle 3"/>
          <p:cNvSpPr>
            <a:spLocks noGrp="1" noChangeArrowheads="1"/>
          </p:cNvSpPr>
          <p:nvPr>
            <p:ph type="body" idx="1"/>
          </p:nvPr>
        </p:nvSpPr>
        <p:spPr>
          <a:xfrm>
            <a:off x="457200" y="1484784"/>
            <a:ext cx="8229600" cy="4823941"/>
          </a:xfrm>
        </p:spPr>
        <p:txBody>
          <a:bodyPr/>
          <a:lstStyle/>
          <a:p>
            <a:pPr eaLnBrk="1" hangingPunct="1">
              <a:lnSpc>
                <a:spcPct val="80000"/>
              </a:lnSpc>
              <a:buFontTx/>
              <a:buNone/>
            </a:pPr>
            <a:r>
              <a:rPr lang="hu-HU" altLang="hu-HU" sz="2300" dirty="0" smtClean="0">
                <a:latin typeface="Tahoma" pitchFamily="34" charset="0"/>
                <a:cs typeface="Tahoma" pitchFamily="34" charset="0"/>
              </a:rPr>
              <a:t>A vadászatra jogosult </a:t>
            </a:r>
            <a:r>
              <a:rPr lang="hu-HU" altLang="hu-HU" sz="2300" u="sng" dirty="0" smtClean="0">
                <a:latin typeface="Tahoma" pitchFamily="34" charset="0"/>
                <a:cs typeface="Tahoma" pitchFamily="34" charset="0"/>
              </a:rPr>
              <a:t>a vadászható állat által okozott kárért </a:t>
            </a:r>
          </a:p>
          <a:p>
            <a:pPr eaLnBrk="1" hangingPunct="1">
              <a:lnSpc>
                <a:spcPct val="80000"/>
              </a:lnSpc>
              <a:buFontTx/>
              <a:buNone/>
            </a:pPr>
            <a:r>
              <a:rPr lang="hu-HU" altLang="hu-HU" sz="2300" u="sng" dirty="0" smtClean="0">
                <a:latin typeface="Tahoma" pitchFamily="34" charset="0"/>
                <a:cs typeface="Tahoma" pitchFamily="34" charset="0"/>
              </a:rPr>
              <a:t>való felelősség</a:t>
            </a:r>
            <a:r>
              <a:rPr lang="hu-HU" altLang="hu-HU" sz="2300" dirty="0" smtClean="0">
                <a:latin typeface="Tahoma" pitchFamily="34" charset="0"/>
                <a:cs typeface="Tahoma" pitchFamily="34" charset="0"/>
              </a:rPr>
              <a:t> </a:t>
            </a:r>
            <a:r>
              <a:rPr lang="hu-HU" altLang="hu-HU" sz="2300" dirty="0" err="1" smtClean="0">
                <a:latin typeface="Tahoma" pitchFamily="34" charset="0"/>
                <a:cs typeface="Tahoma" pitchFamily="34" charset="0"/>
              </a:rPr>
              <a:t>Ptk.-ban</a:t>
            </a:r>
            <a:r>
              <a:rPr lang="hu-HU" altLang="hu-HU" sz="2300" dirty="0" smtClean="0">
                <a:latin typeface="Tahoma" pitchFamily="34" charset="0"/>
                <a:cs typeface="Tahoma" pitchFamily="34" charset="0"/>
              </a:rPr>
              <a:t> foglalt szabályai alapján köteles </a:t>
            </a:r>
          </a:p>
          <a:p>
            <a:pPr eaLnBrk="1" hangingPunct="1">
              <a:lnSpc>
                <a:spcPct val="80000"/>
              </a:lnSpc>
              <a:buFontTx/>
              <a:buNone/>
            </a:pPr>
            <a:r>
              <a:rPr lang="hu-HU" altLang="hu-HU" sz="2300" u="sng" dirty="0" smtClean="0">
                <a:latin typeface="Tahoma" pitchFamily="34" charset="0"/>
                <a:cs typeface="Tahoma" pitchFamily="34" charset="0"/>
              </a:rPr>
              <a:t>a mezőgazdálkodáson és az erdőgazdálkodáson kívül </a:t>
            </a:r>
          </a:p>
          <a:p>
            <a:pPr eaLnBrk="1" hangingPunct="1">
              <a:lnSpc>
                <a:spcPct val="80000"/>
              </a:lnSpc>
              <a:buFontTx/>
              <a:buNone/>
            </a:pPr>
            <a:r>
              <a:rPr lang="hu-HU" altLang="hu-HU" sz="2300" u="sng" dirty="0" smtClean="0">
                <a:latin typeface="Tahoma" pitchFamily="34" charset="0"/>
                <a:cs typeface="Tahoma" pitchFamily="34" charset="0"/>
              </a:rPr>
              <a:t>másnak okozott kárt megtéríteni</a:t>
            </a:r>
            <a:r>
              <a:rPr lang="hu-HU" altLang="hu-HU" sz="2300" dirty="0" smtClean="0">
                <a:latin typeface="Tahoma" pitchFamily="34" charset="0"/>
                <a:cs typeface="Tahoma" pitchFamily="34" charset="0"/>
              </a:rPr>
              <a:t> </a:t>
            </a:r>
          </a:p>
          <a:p>
            <a:pPr eaLnBrk="1" hangingPunct="1">
              <a:lnSpc>
                <a:spcPct val="80000"/>
              </a:lnSpc>
              <a:buFontTx/>
              <a:buNone/>
            </a:pPr>
            <a:r>
              <a:rPr lang="en-US"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Vtv</a:t>
            </a:r>
            <a:r>
              <a:rPr lang="hu-HU" altLang="hu-HU" sz="2300" dirty="0" smtClean="0">
                <a:latin typeface="Tahoma" pitchFamily="34" charset="0"/>
                <a:cs typeface="Tahoma" pitchFamily="34" charset="0"/>
              </a:rPr>
              <a:t>. 75/A. §, Ptk. (2013. évi V. tv.) 6:563. §</a:t>
            </a:r>
            <a:r>
              <a:rPr lang="en-US" altLang="hu-HU" sz="2300" dirty="0" smtClean="0">
                <a:latin typeface="Tahoma" pitchFamily="34" charset="0"/>
                <a:cs typeface="Tahoma" pitchFamily="34" charset="0"/>
              </a:rPr>
              <a:t>]</a:t>
            </a:r>
            <a:r>
              <a:rPr lang="hu-HU" altLang="hu-HU" sz="2300" dirty="0" smtClean="0">
                <a:latin typeface="Tahoma" pitchFamily="34" charset="0"/>
                <a:cs typeface="Tahoma" pitchFamily="34" charset="0"/>
              </a:rPr>
              <a:t>.</a:t>
            </a:r>
          </a:p>
          <a:p>
            <a:pPr eaLnBrk="1" hangingPunct="1">
              <a:lnSpc>
                <a:spcPct val="80000"/>
              </a:lnSpc>
              <a:buFontTx/>
              <a:buNone/>
            </a:pPr>
            <a:endParaRPr lang="hu-HU" altLang="hu-HU" sz="2300" dirty="0" smtClean="0">
              <a:latin typeface="Tahoma" pitchFamily="34" charset="0"/>
              <a:cs typeface="Tahoma" pitchFamily="34" charset="0"/>
            </a:endParaRPr>
          </a:p>
          <a:p>
            <a:pPr eaLnBrk="1" hangingPunct="1">
              <a:lnSpc>
                <a:spcPct val="80000"/>
              </a:lnSpc>
              <a:buFontTx/>
              <a:buNone/>
            </a:pPr>
            <a:r>
              <a:rPr lang="hu-HU" altLang="hu-HU" sz="2300" b="1" u="sng" dirty="0" smtClean="0">
                <a:solidFill>
                  <a:srgbClr val="336600"/>
                </a:solidFill>
                <a:latin typeface="Tahoma" pitchFamily="34" charset="0"/>
                <a:cs typeface="Tahoma" pitchFamily="34" charset="0"/>
              </a:rPr>
              <a:t>Vadászati kár</a:t>
            </a:r>
            <a:r>
              <a:rPr lang="hu-HU" altLang="hu-HU" sz="2300" dirty="0" smtClean="0">
                <a:solidFill>
                  <a:srgbClr val="336600"/>
                </a:solidFill>
                <a:latin typeface="Tahoma" pitchFamily="34" charset="0"/>
                <a:cs typeface="Tahoma" pitchFamily="34" charset="0"/>
              </a:rPr>
              <a:t> </a:t>
            </a:r>
            <a:r>
              <a:rPr lang="hu-HU"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Vtv</a:t>
            </a:r>
            <a:r>
              <a:rPr lang="hu-HU" altLang="hu-HU" sz="2300" dirty="0" smtClean="0">
                <a:latin typeface="Tahoma" pitchFamily="34" charset="0"/>
                <a:cs typeface="Tahoma" pitchFamily="34" charset="0"/>
              </a:rPr>
              <a:t>. 76. §/</a:t>
            </a:r>
            <a:r>
              <a:rPr lang="hu-HU" altLang="hu-HU" sz="2300" dirty="0" smtClean="0">
                <a:solidFill>
                  <a:srgbClr val="336600"/>
                </a:solidFill>
                <a:latin typeface="Tahoma" pitchFamily="34" charset="0"/>
                <a:cs typeface="Tahoma" pitchFamily="34" charset="0"/>
              </a:rPr>
              <a:t> </a:t>
            </a:r>
            <a:r>
              <a:rPr lang="hu-HU" altLang="hu-HU" sz="2300" dirty="0" smtClean="0">
                <a:latin typeface="Tahoma" pitchFamily="34" charset="0"/>
                <a:cs typeface="Tahoma" pitchFamily="34" charset="0"/>
              </a:rPr>
              <a:t>a vadászterületen a vadászati </a:t>
            </a:r>
          </a:p>
          <a:p>
            <a:pPr eaLnBrk="1" hangingPunct="1">
              <a:lnSpc>
                <a:spcPct val="80000"/>
              </a:lnSpc>
              <a:buFontTx/>
              <a:buNone/>
            </a:pPr>
            <a:r>
              <a:rPr lang="hu-HU" altLang="hu-HU" sz="2300" dirty="0" smtClean="0">
                <a:latin typeface="Tahoma" pitchFamily="34" charset="0"/>
                <a:cs typeface="Tahoma" pitchFamily="34" charset="0"/>
              </a:rPr>
              <a:t>jog gyakorlásában részt vevő </a:t>
            </a:r>
            <a:r>
              <a:rPr lang="hu-HU" altLang="hu-HU" sz="2300" b="1" dirty="0" smtClean="0">
                <a:latin typeface="Tahoma" pitchFamily="34" charset="0"/>
                <a:cs typeface="Tahoma" pitchFamily="34" charset="0"/>
              </a:rPr>
              <a:t>személyek</a:t>
            </a:r>
            <a:r>
              <a:rPr lang="hu-HU" altLang="hu-HU" sz="2300" dirty="0" smtClean="0">
                <a:latin typeface="Tahoma" pitchFamily="34" charset="0"/>
                <a:cs typeface="Tahoma" pitchFamily="34" charset="0"/>
              </a:rPr>
              <a:t> által a </a:t>
            </a:r>
          </a:p>
          <a:p>
            <a:pPr eaLnBrk="1" hangingPunct="1">
              <a:lnSpc>
                <a:spcPct val="80000"/>
              </a:lnSpc>
              <a:buFontTx/>
              <a:buNone/>
            </a:pPr>
            <a:r>
              <a:rPr lang="hu-HU" altLang="hu-HU" sz="2300" dirty="0" err="1" smtClean="0">
                <a:latin typeface="Tahoma" pitchFamily="34" charset="0"/>
                <a:cs typeface="Tahoma" pitchFamily="34" charset="0"/>
              </a:rPr>
              <a:t>mg.-i</a:t>
            </a:r>
            <a:r>
              <a:rPr lang="hu-HU" altLang="hu-HU" sz="2300" dirty="0" smtClean="0">
                <a:latin typeface="Tahoma" pitchFamily="34" charset="0"/>
                <a:cs typeface="Tahoma" pitchFamily="34" charset="0"/>
              </a:rPr>
              <a:t> terményekben, termesztett növényállományokban a </a:t>
            </a:r>
          </a:p>
          <a:p>
            <a:pPr eaLnBrk="1" hangingPunct="1">
              <a:lnSpc>
                <a:spcPct val="80000"/>
              </a:lnSpc>
              <a:buFontTx/>
              <a:buNone/>
            </a:pPr>
            <a:r>
              <a:rPr lang="hu-HU" altLang="hu-HU" sz="2300" dirty="0" smtClean="0">
                <a:latin typeface="Tahoma" pitchFamily="34" charset="0"/>
                <a:cs typeface="Tahoma" pitchFamily="34" charset="0"/>
              </a:rPr>
              <a:t>vetéstől a betakarításig, az erdőben, a védett természeti </a:t>
            </a:r>
          </a:p>
          <a:p>
            <a:pPr eaLnBrk="1" hangingPunct="1">
              <a:lnSpc>
                <a:spcPct val="80000"/>
              </a:lnSpc>
              <a:buFontTx/>
              <a:buNone/>
            </a:pPr>
            <a:r>
              <a:rPr lang="hu-HU" altLang="hu-HU" sz="2300" dirty="0" smtClean="0">
                <a:latin typeface="Tahoma" pitchFamily="34" charset="0"/>
                <a:cs typeface="Tahoma" pitchFamily="34" charset="0"/>
              </a:rPr>
              <a:t>értékben, a vizek halállományában, a szőlőben és a </a:t>
            </a:r>
          </a:p>
          <a:p>
            <a:pPr eaLnBrk="1" hangingPunct="1">
              <a:lnSpc>
                <a:spcPct val="80000"/>
              </a:lnSpc>
              <a:buFontTx/>
              <a:buNone/>
            </a:pPr>
            <a:r>
              <a:rPr lang="hu-HU" altLang="hu-HU" sz="2300" dirty="0" smtClean="0">
                <a:latin typeface="Tahoma" pitchFamily="34" charset="0"/>
                <a:cs typeface="Tahoma" pitchFamily="34" charset="0"/>
              </a:rPr>
              <a:t>gyümölcsösben másnak okozott kár, amit a vadászatra </a:t>
            </a:r>
          </a:p>
          <a:p>
            <a:pPr eaLnBrk="1" hangingPunct="1">
              <a:lnSpc>
                <a:spcPct val="80000"/>
              </a:lnSpc>
              <a:buFontTx/>
              <a:buNone/>
            </a:pPr>
            <a:r>
              <a:rPr lang="hu-HU" altLang="hu-HU" sz="2300" dirty="0" smtClean="0">
                <a:latin typeface="Tahoma" pitchFamily="34" charset="0"/>
                <a:cs typeface="Tahoma" pitchFamily="34" charset="0"/>
              </a:rPr>
              <a:t>jogosult köteles a károsultnak megtéríteni. </a:t>
            </a:r>
            <a:endParaRPr lang="hu-HU" altLang="hu-HU" sz="2300" dirty="0" smtClean="0">
              <a:solidFill>
                <a:srgbClr val="336600"/>
              </a:solidFill>
              <a:latin typeface="Tahoma" pitchFamily="34" charset="0"/>
              <a:cs typeface="Tahoma" pitchFamily="34" charset="0"/>
            </a:endParaRPr>
          </a:p>
          <a:p>
            <a:pPr eaLnBrk="1" hangingPunct="1">
              <a:lnSpc>
                <a:spcPct val="80000"/>
              </a:lnSpc>
              <a:buFontTx/>
              <a:buNone/>
            </a:pPr>
            <a:endParaRPr lang="hu-HU" altLang="hu-HU" sz="2300" b="1" u="sng" dirty="0" smtClean="0">
              <a:solidFill>
                <a:srgbClr val="336600"/>
              </a:solidFill>
            </a:endParaRPr>
          </a:p>
        </p:txBody>
      </p:sp>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457200" y="116631"/>
            <a:ext cx="8229600" cy="1152129"/>
          </a:xfrm>
        </p:spPr>
        <p:txBody>
          <a:bodyPr/>
          <a:lstStyle/>
          <a:p>
            <a:pPr eaLnBrk="1" hangingPunct="1"/>
            <a:r>
              <a:rPr lang="hu-HU" altLang="hu-HU" sz="3300" b="1" dirty="0" smtClean="0">
                <a:solidFill>
                  <a:srgbClr val="336600"/>
                </a:solidFill>
                <a:latin typeface="Tahoma" pitchFamily="34" charset="0"/>
                <a:cs typeface="Tahoma" pitchFamily="34" charset="0"/>
              </a:rPr>
              <a:t>Vad elpusztításával okozott kár</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(vadban okozott kár)</a:t>
            </a:r>
          </a:p>
        </p:txBody>
      </p:sp>
      <p:sp>
        <p:nvSpPr>
          <p:cNvPr id="493571" name="Rectangle 3"/>
          <p:cNvSpPr>
            <a:spLocks noGrp="1" noChangeArrowheads="1"/>
          </p:cNvSpPr>
          <p:nvPr>
            <p:ph type="body" idx="1"/>
          </p:nvPr>
        </p:nvSpPr>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A vad elpusztításával okozott kár, </a:t>
            </a:r>
          </a:p>
          <a:p>
            <a:pPr eaLnBrk="1" hangingPunct="1">
              <a:lnSpc>
                <a:spcPct val="80000"/>
              </a:lnSpc>
              <a:buFontTx/>
              <a:buNone/>
            </a:pPr>
            <a:r>
              <a:rPr lang="hu-HU" altLang="hu-HU" sz="2400" b="1" smtClean="0">
                <a:solidFill>
                  <a:srgbClr val="336600"/>
                </a:solidFill>
                <a:latin typeface="Tahoma" pitchFamily="34" charset="0"/>
                <a:cs typeface="Tahoma" pitchFamily="34" charset="0"/>
              </a:rPr>
              <a:t>vadban, vadállományban okozott kár</a:t>
            </a:r>
            <a:r>
              <a:rPr lang="hu-HU" altLang="hu-HU" sz="2400" smtClean="0">
                <a:latin typeface="Tahoma" pitchFamily="34" charset="0"/>
                <a:cs typeface="Tahoma" pitchFamily="34" charset="0"/>
              </a:rPr>
              <a:t> /Vtv. 77. §/</a:t>
            </a:r>
            <a:r>
              <a:rPr lang="hu-HU" altLang="hu-HU" sz="2400" b="1" smtClean="0">
                <a:latin typeface="Tahoma" pitchFamily="34" charset="0"/>
                <a:cs typeface="Tahoma" pitchFamily="34" charset="0"/>
              </a:rPr>
              <a:t>:</a:t>
            </a:r>
          </a:p>
          <a:p>
            <a:pPr eaLnBrk="1" hangingPunct="1">
              <a:lnSpc>
                <a:spcPct val="80000"/>
              </a:lnSpc>
              <a:buFontTx/>
              <a:buNone/>
            </a:pPr>
            <a:r>
              <a:rPr lang="hu-HU" altLang="hu-HU" sz="2400" smtClean="0">
                <a:latin typeface="Tahoma" pitchFamily="34" charset="0"/>
                <a:cs typeface="Tahoma" pitchFamily="34" charset="0"/>
              </a:rPr>
              <a:t>aki a vad elpusztításával, befogásával, zavarásával, </a:t>
            </a:r>
          </a:p>
          <a:p>
            <a:pPr eaLnBrk="1" hangingPunct="1">
              <a:lnSpc>
                <a:spcPct val="80000"/>
              </a:lnSpc>
              <a:buFontTx/>
              <a:buNone/>
            </a:pPr>
            <a:r>
              <a:rPr lang="hu-HU" altLang="hu-HU" sz="2400" smtClean="0">
                <a:latin typeface="Tahoma" pitchFamily="34" charset="0"/>
                <a:cs typeface="Tahoma" pitchFamily="34" charset="0"/>
              </a:rPr>
              <a:t>vagy bizonyíthatóan erre irányuló kísérletével </a:t>
            </a:r>
          </a:p>
          <a:p>
            <a:pPr eaLnBrk="1" hangingPunct="1">
              <a:lnSpc>
                <a:spcPct val="80000"/>
              </a:lnSpc>
              <a:buFontTx/>
              <a:buNone/>
            </a:pPr>
            <a:r>
              <a:rPr lang="hu-HU" altLang="hu-HU" sz="2400" smtClean="0">
                <a:latin typeface="Tahoma" pitchFamily="34" charset="0"/>
                <a:cs typeface="Tahoma" pitchFamily="34" charset="0"/>
              </a:rPr>
              <a:t>a vadászatra jogosultat a vadászati jog gyakorlásában </a:t>
            </a:r>
          </a:p>
          <a:p>
            <a:pPr eaLnBrk="1" hangingPunct="1">
              <a:lnSpc>
                <a:spcPct val="80000"/>
              </a:lnSpc>
              <a:buFontTx/>
              <a:buNone/>
            </a:pPr>
            <a:r>
              <a:rPr lang="hu-HU" altLang="hu-HU" sz="2400" smtClean="0">
                <a:latin typeface="Tahoma" pitchFamily="34" charset="0"/>
                <a:cs typeface="Tahoma" pitchFamily="34" charset="0"/>
              </a:rPr>
              <a:t>akadályozza, </a:t>
            </a:r>
          </a:p>
          <a:p>
            <a:pPr eaLnBrk="1" hangingPunct="1">
              <a:lnSpc>
                <a:spcPct val="80000"/>
              </a:lnSpc>
              <a:buFontTx/>
              <a:buNone/>
            </a:pPr>
            <a:r>
              <a:rPr lang="hu-HU" altLang="hu-HU" sz="2400" u="sng" smtClean="0">
                <a:latin typeface="Tahoma" pitchFamily="34" charset="0"/>
                <a:cs typeface="Tahoma" pitchFamily="34" charset="0"/>
              </a:rPr>
              <a:t>köteles az ebből eredő kárt megtéríteni.</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Gépjármű – vad ütközés (veszélyes üzemek találkozása),</a:t>
            </a:r>
          </a:p>
          <a:p>
            <a:pPr eaLnBrk="1" hangingPunct="1">
              <a:lnSpc>
                <a:spcPct val="80000"/>
              </a:lnSpc>
              <a:buFontTx/>
              <a:buNone/>
            </a:pPr>
            <a:r>
              <a:rPr lang="hu-HU" altLang="hu-HU" sz="2400" smtClean="0">
                <a:latin typeface="Tahoma" pitchFamily="34" charset="0"/>
                <a:cs typeface="Tahoma" pitchFamily="34" charset="0"/>
              </a:rPr>
              <a:t>Ptk. kártérítésre és fokozott veszéllyel járó tevékenységre </a:t>
            </a:r>
          </a:p>
          <a:p>
            <a:pPr eaLnBrk="1" hangingPunct="1">
              <a:lnSpc>
                <a:spcPct val="80000"/>
              </a:lnSpc>
              <a:buFontTx/>
              <a:buNone/>
            </a:pPr>
            <a:r>
              <a:rPr lang="hu-HU" altLang="hu-HU" sz="2400" smtClean="0">
                <a:latin typeface="Tahoma" pitchFamily="34" charset="0"/>
                <a:cs typeface="Tahoma" pitchFamily="34" charset="0"/>
              </a:rPr>
              <a:t>vonatkozó szabályai alkalmazandók</a:t>
            </a:r>
          </a:p>
          <a:p>
            <a:pPr eaLnBrk="1" hangingPunct="1">
              <a:lnSpc>
                <a:spcPct val="80000"/>
              </a:lnSpc>
              <a:buFontTx/>
              <a:buNone/>
            </a:pPr>
            <a:r>
              <a:rPr lang="hu-HU" altLang="hu-HU" sz="2400" smtClean="0">
                <a:latin typeface="Tahoma" pitchFamily="34" charset="0"/>
                <a:cs typeface="Tahoma" pitchFamily="34" charset="0"/>
              </a:rPr>
              <a:t>(Ptk. </a:t>
            </a:r>
            <a:r>
              <a:rPr lang="hu-HU" altLang="hu-HU" sz="2000" i="1" smtClean="0">
                <a:latin typeface="Tahoma" pitchFamily="34" charset="0"/>
                <a:cs typeface="Tahoma" pitchFamily="34" charset="0"/>
              </a:rPr>
              <a:t>HATODIK KÖNYV </a:t>
            </a:r>
            <a:r>
              <a:rPr lang="hu-HU" altLang="hu-HU" sz="2000" smtClean="0">
                <a:latin typeface="Tahoma" pitchFamily="34" charset="0"/>
                <a:cs typeface="Tahoma" pitchFamily="34" charset="0"/>
              </a:rPr>
              <a:t>NEGYEDIK RÉSZ:</a:t>
            </a:r>
            <a:r>
              <a:rPr lang="hu-HU" altLang="hu-HU" sz="2400" smtClean="0">
                <a:latin typeface="Tahoma" pitchFamily="34" charset="0"/>
                <a:cs typeface="Tahoma" pitchFamily="34" charset="0"/>
              </a:rPr>
              <a:t> 6:518 – 6:564. §).</a:t>
            </a:r>
          </a:p>
        </p:txBody>
      </p:sp>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457200" y="116633"/>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A kár megelőzése</a:t>
            </a:r>
          </a:p>
        </p:txBody>
      </p:sp>
      <p:sp>
        <p:nvSpPr>
          <p:cNvPr id="494595" name="Rectangle 3"/>
          <p:cNvSpPr>
            <a:spLocks noGrp="1" noChangeArrowheads="1"/>
          </p:cNvSpPr>
          <p:nvPr>
            <p:ph type="body" idx="1"/>
          </p:nvPr>
        </p:nvSpPr>
        <p:spPr>
          <a:xfrm>
            <a:off x="457200" y="1268760"/>
            <a:ext cx="8229600" cy="5184428"/>
          </a:xfrm>
        </p:spPr>
        <p:txBody>
          <a:bodyPr/>
          <a:lstStyle/>
          <a:p>
            <a:pPr eaLnBrk="1" hangingPunct="1">
              <a:lnSpc>
                <a:spcPct val="90000"/>
              </a:lnSpc>
              <a:buFontTx/>
              <a:buNone/>
            </a:pPr>
            <a:r>
              <a:rPr lang="hu-HU" altLang="hu-HU" sz="2400" b="1" u="sng" dirty="0" smtClean="0">
                <a:latin typeface="Tahoma" pitchFamily="34" charset="0"/>
                <a:cs typeface="Tahoma" pitchFamily="34" charset="0"/>
              </a:rPr>
              <a:t>A vadászatra jogosult</a:t>
            </a:r>
            <a:r>
              <a:rPr lang="hu-HU" altLang="hu-HU" sz="2400" b="1" dirty="0" smtClean="0">
                <a:latin typeface="Tahoma" pitchFamily="34" charset="0"/>
                <a:cs typeface="Tahoma" pitchFamily="34" charset="0"/>
              </a:rPr>
              <a:t> károk megelőzését szolgáló </a:t>
            </a:r>
          </a:p>
          <a:p>
            <a:pPr eaLnBrk="1" hangingPunct="1">
              <a:lnSpc>
                <a:spcPct val="90000"/>
              </a:lnSpc>
              <a:buFontTx/>
              <a:buNone/>
            </a:pPr>
            <a:r>
              <a:rPr lang="hu-HU" altLang="hu-HU" sz="2400" b="1" dirty="0" smtClean="0">
                <a:latin typeface="Tahoma" pitchFamily="34" charset="0"/>
                <a:cs typeface="Tahoma" pitchFamily="34" charset="0"/>
              </a:rPr>
              <a:t>kötelességeit</a:t>
            </a:r>
            <a:r>
              <a:rPr lang="hu-HU" altLang="hu-HU" sz="2400" dirty="0" smtClean="0">
                <a:latin typeface="Tahoma" pitchFamily="34" charset="0"/>
                <a:cs typeface="Tahoma" pitchFamily="34" charset="0"/>
              </a:rPr>
              <a:t> a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78. §</a:t>
            </a:r>
            <a:r>
              <a:rPr lang="hu-HU" altLang="hu-HU" sz="2400" dirty="0" err="1" smtClean="0">
                <a:latin typeface="Tahoma" pitchFamily="34" charset="0"/>
                <a:cs typeface="Tahoma" pitchFamily="34" charset="0"/>
              </a:rPr>
              <a:t>-a</a:t>
            </a:r>
            <a:r>
              <a:rPr lang="hu-HU" altLang="hu-HU" sz="2400" dirty="0" smtClean="0">
                <a:latin typeface="Tahoma" pitchFamily="34" charset="0"/>
                <a:cs typeface="Tahoma" pitchFamily="34" charset="0"/>
              </a:rPr>
              <a:t> állapítja meg (elriasztás, </a:t>
            </a:r>
          </a:p>
          <a:p>
            <a:pPr eaLnBrk="1" hangingPunct="1">
              <a:lnSpc>
                <a:spcPct val="90000"/>
              </a:lnSpc>
              <a:buFontTx/>
              <a:buNone/>
            </a:pPr>
            <a:r>
              <a:rPr lang="hu-HU" altLang="hu-HU" sz="2400" dirty="0" smtClean="0">
                <a:latin typeface="Tahoma" pitchFamily="34" charset="0"/>
                <a:cs typeface="Tahoma" pitchFamily="34" charset="0"/>
              </a:rPr>
              <a:t>vadkárelhárító vadászat, vadkárelhárító berendezések, </a:t>
            </a:r>
          </a:p>
          <a:p>
            <a:pPr eaLnBrk="1" hangingPunct="1">
              <a:lnSpc>
                <a:spcPct val="90000"/>
              </a:lnSpc>
              <a:buFontTx/>
              <a:buNone/>
            </a:pPr>
            <a:r>
              <a:rPr lang="hu-HU" altLang="hu-HU" sz="2400" dirty="0" smtClean="0">
                <a:latin typeface="Tahoma" pitchFamily="34" charset="0"/>
                <a:cs typeface="Tahoma" pitchFamily="34" charset="0"/>
              </a:rPr>
              <a:t>vadveszély esetén védelmi berendezések, közúti és vasúti </a:t>
            </a:r>
          </a:p>
          <a:p>
            <a:pPr eaLnBrk="1" hangingPunct="1">
              <a:lnSpc>
                <a:spcPct val="90000"/>
              </a:lnSpc>
              <a:buFontTx/>
              <a:buNone/>
            </a:pPr>
            <a:r>
              <a:rPr lang="hu-HU" altLang="hu-HU" sz="2400" dirty="0" smtClean="0">
                <a:latin typeface="Tahoma" pitchFamily="34" charset="0"/>
                <a:cs typeface="Tahoma" pitchFamily="34" charset="0"/>
              </a:rPr>
              <a:t>jelzések stb.)</a:t>
            </a:r>
          </a:p>
          <a:p>
            <a:pPr eaLnBrk="1" hangingPunct="1">
              <a:lnSpc>
                <a:spcPct val="90000"/>
              </a:lnSpc>
              <a:buFontTx/>
              <a:buNone/>
            </a:pPr>
            <a:r>
              <a:rPr lang="hu-HU" altLang="hu-HU" sz="2400" b="1" u="sng" dirty="0" smtClean="0">
                <a:latin typeface="Tahoma" pitchFamily="34" charset="0"/>
                <a:cs typeface="Tahoma" pitchFamily="34" charset="0"/>
              </a:rPr>
              <a:t>A föld használójának</a:t>
            </a:r>
            <a:r>
              <a:rPr lang="hu-HU" altLang="hu-HU" sz="2400" b="1" dirty="0" smtClean="0">
                <a:latin typeface="Tahoma" pitchFamily="34" charset="0"/>
                <a:cs typeface="Tahoma" pitchFamily="34" charset="0"/>
              </a:rPr>
              <a:t> a vadkár, valamint a vadban </a:t>
            </a:r>
          </a:p>
          <a:p>
            <a:pPr eaLnBrk="1" hangingPunct="1">
              <a:lnSpc>
                <a:spcPct val="90000"/>
              </a:lnSpc>
              <a:buFontTx/>
              <a:buNone/>
            </a:pPr>
            <a:r>
              <a:rPr lang="hu-HU" altLang="hu-HU" sz="2400" b="1" dirty="0" smtClean="0">
                <a:latin typeface="Tahoma" pitchFamily="34" charset="0"/>
                <a:cs typeface="Tahoma" pitchFamily="34" charset="0"/>
              </a:rPr>
              <a:t>okozott kár megelőzését szolgáló kötelességeit</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a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79. §</a:t>
            </a:r>
            <a:r>
              <a:rPr lang="hu-HU" altLang="hu-HU" sz="2400" dirty="0" err="1" smtClean="0">
                <a:latin typeface="Tahoma" pitchFamily="34" charset="0"/>
                <a:cs typeface="Tahoma" pitchFamily="34" charset="0"/>
              </a:rPr>
              <a:t>-a</a:t>
            </a:r>
            <a:r>
              <a:rPr lang="hu-HU" altLang="hu-HU" sz="2400" dirty="0" smtClean="0">
                <a:latin typeface="Tahoma" pitchFamily="34" charset="0"/>
                <a:cs typeface="Tahoma" pitchFamily="34" charset="0"/>
              </a:rPr>
              <a:t> állapítja meg (közreműködés a vadkár </a:t>
            </a:r>
          </a:p>
          <a:p>
            <a:pPr eaLnBrk="1" hangingPunct="1">
              <a:lnSpc>
                <a:spcPct val="90000"/>
              </a:lnSpc>
              <a:buFontTx/>
              <a:buNone/>
            </a:pPr>
            <a:r>
              <a:rPr lang="hu-HU" altLang="hu-HU" sz="2400" dirty="0" smtClean="0">
                <a:latin typeface="Tahoma" pitchFamily="34" charset="0"/>
                <a:cs typeface="Tahoma" pitchFamily="34" charset="0"/>
              </a:rPr>
              <a:t>elhárításban, csökkentésben, károsodás vagy annak </a:t>
            </a:r>
          </a:p>
          <a:p>
            <a:pPr eaLnBrk="1" hangingPunct="1">
              <a:lnSpc>
                <a:spcPct val="90000"/>
              </a:lnSpc>
              <a:buFontTx/>
              <a:buNone/>
            </a:pPr>
            <a:r>
              <a:rPr lang="hu-HU" altLang="hu-HU" sz="2400" dirty="0" smtClean="0">
                <a:latin typeface="Tahoma" pitchFamily="34" charset="0"/>
                <a:cs typeface="Tahoma" pitchFamily="34" charset="0"/>
              </a:rPr>
              <a:t>veszélye esetén a vadászatra jogosult értesítése, </a:t>
            </a:r>
          </a:p>
          <a:p>
            <a:pPr eaLnBrk="1" hangingPunct="1">
              <a:lnSpc>
                <a:spcPct val="90000"/>
              </a:lnSpc>
              <a:buFontTx/>
              <a:buNone/>
            </a:pPr>
            <a:r>
              <a:rPr lang="hu-HU" altLang="hu-HU" sz="2400" dirty="0" smtClean="0">
                <a:latin typeface="Tahoma" pitchFamily="34" charset="0"/>
                <a:cs typeface="Tahoma" pitchFamily="34" charset="0"/>
              </a:rPr>
              <a:t>állományszabályozó vadászat kezdeményezése stb.).</a:t>
            </a:r>
          </a:p>
          <a:p>
            <a:pPr eaLnBrk="1" hangingPunct="1">
              <a:lnSpc>
                <a:spcPct val="90000"/>
              </a:lnSpc>
              <a:buFontTx/>
              <a:buNone/>
            </a:pPr>
            <a:r>
              <a:rPr lang="hu-HU" altLang="hu-HU" sz="2400" u="sng" dirty="0" smtClean="0">
                <a:latin typeface="Tahoma" pitchFamily="34" charset="0"/>
                <a:cs typeface="Tahoma" pitchFamily="34" charset="0"/>
              </a:rPr>
              <a:t>Hatósági vadászat</a:t>
            </a:r>
            <a:r>
              <a:rPr lang="hu-HU" altLang="hu-HU" sz="2400" dirty="0" smtClean="0">
                <a:latin typeface="Tahoma" pitchFamily="34" charset="0"/>
                <a:cs typeface="Tahoma" pitchFamily="34" charset="0"/>
              </a:rPr>
              <a:t> is elrendelhető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80. §/.</a:t>
            </a: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115888"/>
            <a:ext cx="8229600" cy="1225550"/>
          </a:xfrm>
        </p:spPr>
        <p:txBody>
          <a:bodyPr/>
          <a:lstStyle/>
          <a:p>
            <a:pPr eaLnBrk="1" hangingPunct="1"/>
            <a:r>
              <a:rPr lang="hu-HU" altLang="hu-HU" sz="3600" b="1" smtClean="0">
                <a:solidFill>
                  <a:srgbClr val="0033CC"/>
                </a:solidFill>
              </a:rPr>
              <a:t/>
            </a:r>
            <a:br>
              <a:rPr lang="hu-HU" altLang="hu-HU" sz="3600" b="1" smtClean="0">
                <a:solidFill>
                  <a:srgbClr val="0033CC"/>
                </a:solidFill>
              </a:rPr>
            </a:br>
            <a:r>
              <a:rPr lang="hu-HU" altLang="hu-HU" sz="3500" b="1" smtClean="0">
                <a:solidFill>
                  <a:srgbClr val="0033CC"/>
                </a:solidFill>
                <a:latin typeface="Tahoma" pitchFamily="34" charset="0"/>
                <a:cs typeface="Tahoma" pitchFamily="34" charset="0"/>
              </a:rPr>
              <a:t>VÉDETT TERMÉSZETI TERÜLET kategóriái</a:t>
            </a:r>
            <a:br>
              <a:rPr lang="hu-HU" altLang="hu-HU" sz="3500" b="1" smtClean="0">
                <a:solidFill>
                  <a:srgbClr val="0033CC"/>
                </a:solidFill>
                <a:latin typeface="Tahoma" pitchFamily="34" charset="0"/>
                <a:cs typeface="Tahoma" pitchFamily="34" charset="0"/>
              </a:rPr>
            </a:br>
            <a:endParaRPr lang="hu-HU" altLang="hu-HU" sz="3500" b="1" smtClean="0">
              <a:solidFill>
                <a:srgbClr val="0033CC"/>
              </a:solidFill>
              <a:latin typeface="Tahoma" pitchFamily="34" charset="0"/>
              <a:cs typeface="Tahoma" pitchFamily="34" charset="0"/>
            </a:endParaRPr>
          </a:p>
        </p:txBody>
      </p:sp>
      <p:sp>
        <p:nvSpPr>
          <p:cNvPr id="154627" name="Rectangle 3"/>
          <p:cNvSpPr>
            <a:spLocks noGrp="1" noChangeArrowheads="1"/>
          </p:cNvSpPr>
          <p:nvPr>
            <p:ph type="body" idx="1"/>
          </p:nvPr>
        </p:nvSpPr>
        <p:spPr>
          <a:xfrm>
            <a:off x="457200" y="1557338"/>
            <a:ext cx="8229600" cy="4568825"/>
          </a:xfrm>
        </p:spPr>
        <p:txBody>
          <a:bodyPr/>
          <a:lstStyle/>
          <a:p>
            <a:pPr eaLnBrk="1" hangingPunct="1">
              <a:lnSpc>
                <a:spcPct val="80000"/>
              </a:lnSpc>
              <a:buFontTx/>
              <a:buNone/>
            </a:pPr>
            <a:r>
              <a:rPr lang="hu-HU" altLang="hu-HU" sz="2000" b="1" smtClean="0"/>
              <a:t>	</a:t>
            </a:r>
            <a:r>
              <a:rPr lang="hu-HU" altLang="hu-HU" sz="2100" b="1" smtClean="0"/>
              <a:t>	</a:t>
            </a:r>
            <a:r>
              <a:rPr lang="hu-HU" altLang="hu-HU" sz="2100" b="1" smtClean="0">
                <a:latin typeface="Tahoma" pitchFamily="34" charset="0"/>
                <a:cs typeface="Tahoma" pitchFamily="34" charset="0"/>
              </a:rPr>
              <a:t>Nemzeti park (NP)</a:t>
            </a:r>
          </a:p>
          <a:p>
            <a:pPr eaLnBrk="1" hangingPunct="1">
              <a:lnSpc>
                <a:spcPct val="80000"/>
              </a:lnSpc>
              <a:buFontTx/>
              <a:buNone/>
            </a:pPr>
            <a:r>
              <a:rPr lang="hu-HU" altLang="hu-HU" sz="2100" b="1" smtClean="0">
                <a:latin typeface="Tahoma" pitchFamily="34" charset="0"/>
                <a:cs typeface="Tahoma" pitchFamily="34" charset="0"/>
              </a:rPr>
              <a:t>		Tájvédelmi körzet (TK)</a:t>
            </a:r>
            <a:endParaRPr lang="hu-HU" altLang="hu-HU" sz="2500" b="1" smtClean="0">
              <a:latin typeface="Tahoma" pitchFamily="34" charset="0"/>
              <a:cs typeface="Tahoma" pitchFamily="34" charset="0"/>
            </a:endParaRPr>
          </a:p>
          <a:p>
            <a:pPr eaLnBrk="1" hangingPunct="1">
              <a:lnSpc>
                <a:spcPct val="80000"/>
              </a:lnSpc>
              <a:buFontTx/>
              <a:buNone/>
            </a:pPr>
            <a:r>
              <a:rPr lang="hu-HU" altLang="hu-HU" sz="2100" b="1" smtClean="0">
                <a:latin typeface="Tahoma" pitchFamily="34" charset="0"/>
                <a:cs typeface="Tahoma" pitchFamily="34" charset="0"/>
              </a:rPr>
              <a:t>		Természetvédelmi terület (TT)</a:t>
            </a:r>
          </a:p>
          <a:p>
            <a:pPr eaLnBrk="1" hangingPunct="1">
              <a:lnSpc>
                <a:spcPct val="80000"/>
              </a:lnSpc>
              <a:buFontTx/>
              <a:buNone/>
            </a:pPr>
            <a:r>
              <a:rPr lang="hu-HU" altLang="hu-HU" sz="2100" b="1" smtClean="0">
                <a:latin typeface="Tahoma" pitchFamily="34" charset="0"/>
                <a:cs typeface="Tahoma" pitchFamily="34" charset="0"/>
              </a:rPr>
              <a:t>			láp, szikes tó</a:t>
            </a:r>
          </a:p>
          <a:p>
            <a:pPr eaLnBrk="1" hangingPunct="1">
              <a:lnSpc>
                <a:spcPct val="80000"/>
              </a:lnSpc>
              <a:buFontTx/>
              <a:buNone/>
            </a:pPr>
            <a:r>
              <a:rPr lang="hu-HU" altLang="hu-HU" sz="2100" b="1" smtClean="0">
                <a:latin typeface="Tahoma" pitchFamily="34" charset="0"/>
                <a:cs typeface="Tahoma" pitchFamily="34" charset="0"/>
              </a:rPr>
              <a:t>		Természeti emlék (TE)</a:t>
            </a:r>
            <a:endParaRPr lang="hu-HU" altLang="hu-HU" sz="2100" b="1" smtClean="0">
              <a:solidFill>
                <a:srgbClr val="CC6600"/>
              </a:solidFill>
              <a:latin typeface="Tahoma" pitchFamily="34" charset="0"/>
              <a:cs typeface="Tahoma" pitchFamily="34" charset="0"/>
            </a:endParaRPr>
          </a:p>
          <a:p>
            <a:pPr eaLnBrk="1" hangingPunct="1">
              <a:lnSpc>
                <a:spcPct val="80000"/>
              </a:lnSpc>
              <a:buFontTx/>
              <a:buNone/>
            </a:pPr>
            <a:r>
              <a:rPr lang="hu-HU" altLang="hu-HU" sz="2100" b="1" smtClean="0">
                <a:latin typeface="Tahoma" pitchFamily="34" charset="0"/>
                <a:cs typeface="Tahoma" pitchFamily="34" charset="0"/>
              </a:rPr>
              <a:t>			forrás, víznyelő, kunhalom, földvár</a:t>
            </a:r>
          </a:p>
          <a:p>
            <a:pPr eaLnBrk="1" hangingPunct="1">
              <a:lnSpc>
                <a:spcPct val="80000"/>
              </a:lnSpc>
              <a:buFontTx/>
              <a:buNone/>
            </a:pPr>
            <a:r>
              <a:rPr lang="hu-HU" altLang="hu-HU" sz="2100" b="1" smtClean="0">
                <a:solidFill>
                  <a:srgbClr val="FF9900"/>
                </a:solidFill>
                <a:latin typeface="Tahoma" pitchFamily="34" charset="0"/>
                <a:cs typeface="Tahoma" pitchFamily="34" charset="0"/>
              </a:rPr>
              <a:t>		</a:t>
            </a:r>
            <a:r>
              <a:rPr lang="hu-HU" altLang="hu-HU" sz="2100" b="1" u="sng" smtClean="0">
                <a:solidFill>
                  <a:srgbClr val="CC6600"/>
                </a:solidFill>
                <a:latin typeface="Tahoma" pitchFamily="34" charset="0"/>
                <a:cs typeface="Tahoma" pitchFamily="34" charset="0"/>
              </a:rPr>
              <a:t>járulékos kategóriák</a:t>
            </a:r>
          </a:p>
          <a:p>
            <a:pPr eaLnBrk="1" hangingPunct="1">
              <a:lnSpc>
                <a:spcPct val="80000"/>
              </a:lnSpc>
              <a:buFontTx/>
              <a:buNone/>
            </a:pPr>
            <a:r>
              <a:rPr lang="hu-HU" altLang="hu-HU" sz="2100" b="1" smtClean="0">
                <a:latin typeface="Tahoma" pitchFamily="34" charset="0"/>
                <a:cs typeface="Tahoma" pitchFamily="34" charset="0"/>
              </a:rPr>
              <a:t>			erdőrezervátum </a:t>
            </a:r>
            <a:r>
              <a:rPr lang="hu-HU" altLang="hu-HU" sz="2100" smtClean="0">
                <a:latin typeface="Tahoma" pitchFamily="34" charset="0"/>
                <a:cs typeface="Tahoma" pitchFamily="34" charset="0"/>
              </a:rPr>
              <a:t>(ER)</a:t>
            </a:r>
          </a:p>
          <a:p>
            <a:pPr eaLnBrk="1" hangingPunct="1">
              <a:lnSpc>
                <a:spcPct val="80000"/>
              </a:lnSpc>
              <a:buFontTx/>
              <a:buNone/>
            </a:pPr>
            <a:r>
              <a:rPr lang="hu-HU" altLang="hu-HU" sz="2100" b="1" smtClean="0">
                <a:latin typeface="Tahoma" pitchFamily="34" charset="0"/>
                <a:cs typeface="Tahoma" pitchFamily="34" charset="0"/>
              </a:rPr>
              <a:t>			bioszféra rezervátum </a:t>
            </a:r>
            <a:r>
              <a:rPr lang="hu-HU" altLang="hu-HU" sz="2100" smtClean="0">
                <a:latin typeface="Tahoma" pitchFamily="34" charset="0"/>
                <a:cs typeface="Tahoma" pitchFamily="34" charset="0"/>
              </a:rPr>
              <a:t>(BR)</a:t>
            </a:r>
          </a:p>
          <a:p>
            <a:pPr eaLnBrk="1" hangingPunct="1">
              <a:lnSpc>
                <a:spcPct val="80000"/>
              </a:lnSpc>
              <a:buFontTx/>
              <a:buNone/>
            </a:pPr>
            <a:r>
              <a:rPr lang="hu-HU" altLang="hu-HU" sz="2100" b="1" smtClean="0">
                <a:latin typeface="Tahoma" pitchFamily="34" charset="0"/>
                <a:cs typeface="Tahoma" pitchFamily="34" charset="0"/>
              </a:rPr>
              <a:t>			tudományos rezervátum</a:t>
            </a:r>
          </a:p>
          <a:p>
            <a:pPr eaLnBrk="1" hangingPunct="1">
              <a:lnSpc>
                <a:spcPct val="80000"/>
              </a:lnSpc>
              <a:buFontTx/>
              <a:buNone/>
            </a:pPr>
            <a:r>
              <a:rPr lang="hu-HU" altLang="hu-HU" sz="2100" b="1" smtClean="0">
                <a:latin typeface="Tahoma" pitchFamily="34" charset="0"/>
                <a:cs typeface="Tahoma" pitchFamily="34" charset="0"/>
              </a:rPr>
              <a:t>		</a:t>
            </a:r>
            <a:r>
              <a:rPr lang="hu-HU" altLang="hu-HU" sz="2100" b="1" u="sng" smtClean="0">
                <a:solidFill>
                  <a:srgbClr val="CC6600"/>
                </a:solidFill>
                <a:latin typeface="Tahoma" pitchFamily="34" charset="0"/>
                <a:cs typeface="Tahoma" pitchFamily="34" charset="0"/>
              </a:rPr>
              <a:t>zonáció, övezetek</a:t>
            </a:r>
          </a:p>
          <a:p>
            <a:pPr eaLnBrk="1" hangingPunct="1">
              <a:lnSpc>
                <a:spcPct val="80000"/>
              </a:lnSpc>
              <a:buFontTx/>
              <a:buNone/>
            </a:pPr>
            <a:r>
              <a:rPr lang="hu-HU" altLang="hu-HU" sz="2100" b="1" smtClean="0">
                <a:solidFill>
                  <a:srgbClr val="FF9900"/>
                </a:solidFill>
                <a:latin typeface="Tahoma" pitchFamily="34" charset="0"/>
                <a:cs typeface="Tahoma" pitchFamily="34" charset="0"/>
              </a:rPr>
              <a:t>			</a:t>
            </a:r>
            <a:r>
              <a:rPr lang="hu-HU" altLang="hu-HU" sz="2100" b="1" smtClean="0">
                <a:latin typeface="Tahoma" pitchFamily="34" charset="0"/>
                <a:cs typeface="Tahoma" pitchFamily="34" charset="0"/>
              </a:rPr>
              <a:t>magterület, védőzóna, védőövezet</a:t>
            </a:r>
          </a:p>
          <a:p>
            <a:pPr eaLnBrk="1" hangingPunct="1">
              <a:lnSpc>
                <a:spcPct val="80000"/>
              </a:lnSpc>
              <a:buFontTx/>
              <a:buNone/>
            </a:pPr>
            <a:r>
              <a:rPr lang="hu-HU" altLang="hu-HU" sz="2100" smtClean="0">
                <a:latin typeface="Tahoma" pitchFamily="34" charset="0"/>
                <a:cs typeface="Tahoma" pitchFamily="34" charset="0"/>
              </a:rPr>
              <a:t>			</a:t>
            </a:r>
            <a:r>
              <a:rPr lang="hu-HU" altLang="hu-HU" sz="2100" b="1" smtClean="0">
                <a:latin typeface="Tahoma" pitchFamily="34" charset="0"/>
                <a:cs typeface="Tahoma" pitchFamily="34" charset="0"/>
              </a:rPr>
              <a:t>NP</a:t>
            </a:r>
            <a:r>
              <a:rPr lang="hu-HU" altLang="hu-HU" sz="2100" smtClean="0">
                <a:latin typeface="Tahoma" pitchFamily="34" charset="0"/>
                <a:cs typeface="Tahoma" pitchFamily="34" charset="0"/>
              </a:rPr>
              <a:t> </a:t>
            </a:r>
            <a:r>
              <a:rPr lang="hu-HU" altLang="hu-HU" sz="2100" b="1" smtClean="0">
                <a:latin typeface="Tahoma" pitchFamily="34" charset="0"/>
                <a:cs typeface="Tahoma" pitchFamily="34" charset="0"/>
              </a:rPr>
              <a:t>három övezete</a:t>
            </a:r>
          </a:p>
          <a:p>
            <a:pPr eaLnBrk="1" hangingPunct="1">
              <a:lnSpc>
                <a:spcPct val="80000"/>
              </a:lnSpc>
              <a:buFontTx/>
              <a:buNone/>
            </a:pPr>
            <a:r>
              <a:rPr lang="hu-HU" altLang="hu-HU" sz="2100" b="1" smtClean="0">
                <a:latin typeface="Tahoma" pitchFamily="34" charset="0"/>
                <a:cs typeface="Tahoma" pitchFamily="34" charset="0"/>
              </a:rPr>
              <a:t>		Natura 2000 terület </a:t>
            </a:r>
            <a:r>
              <a:rPr lang="hu-HU" altLang="hu-HU" sz="2100" smtClean="0">
                <a:solidFill>
                  <a:srgbClr val="CC6600"/>
                </a:solidFill>
                <a:latin typeface="Tahoma" pitchFamily="34" charset="0"/>
                <a:cs typeface="Tahoma" pitchFamily="34" charset="0"/>
              </a:rPr>
              <a:t>/európai közösségi kategória/</a:t>
            </a:r>
          </a:p>
        </p:txBody>
      </p:sp>
    </p:spTree>
  </p:cSld>
  <p:clrMapOvr>
    <a:masterClrMapping/>
  </p:clrMapOvr>
  <p:transition/>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xfrm>
            <a:off x="457200" y="115888"/>
            <a:ext cx="8229600" cy="1081087"/>
          </a:xfrm>
        </p:spPr>
        <p:txBody>
          <a:bodyPr/>
          <a:lstStyle/>
          <a:p>
            <a:pPr eaLnBrk="1" hangingPunct="1"/>
            <a:r>
              <a:rPr lang="hu-HU" altLang="hu-HU" sz="3300" b="1" dirty="0" smtClean="0">
                <a:solidFill>
                  <a:srgbClr val="336600"/>
                </a:solidFill>
                <a:latin typeface="Tahoma" pitchFamily="34" charset="0"/>
                <a:cs typeface="Tahoma" pitchFamily="34" charset="0"/>
              </a:rPr>
              <a:t>A kár megállapítása</a:t>
            </a:r>
          </a:p>
        </p:txBody>
      </p:sp>
      <p:sp>
        <p:nvSpPr>
          <p:cNvPr id="495619" name="Rectangle 3"/>
          <p:cNvSpPr>
            <a:spLocks noGrp="1" noChangeArrowheads="1"/>
          </p:cNvSpPr>
          <p:nvPr>
            <p:ph type="body" idx="1"/>
          </p:nvPr>
        </p:nvSpPr>
        <p:spPr>
          <a:xfrm>
            <a:off x="457200" y="1268760"/>
            <a:ext cx="8229600" cy="5184428"/>
          </a:xfrm>
        </p:spPr>
        <p:txBody>
          <a:bodyPr/>
          <a:lstStyle/>
          <a:p>
            <a:pPr eaLnBrk="1" hangingPunct="1">
              <a:buFontTx/>
              <a:buNone/>
            </a:pPr>
            <a:r>
              <a:rPr lang="hu-HU" altLang="hu-HU" sz="2300" b="1" u="sng" dirty="0" smtClean="0">
                <a:latin typeface="Tahoma" pitchFamily="34" charset="0"/>
                <a:cs typeface="Tahoma" pitchFamily="34" charset="0"/>
              </a:rPr>
              <a:t>A kár</a:t>
            </a:r>
            <a:r>
              <a:rPr lang="hu-HU" altLang="hu-HU" sz="2300" dirty="0" smtClean="0">
                <a:latin typeface="Tahoma" pitchFamily="34" charset="0"/>
                <a:cs typeface="Tahoma" pitchFamily="34" charset="0"/>
              </a:rPr>
              <a:t> (vadkár, vadászati kár, vadban okozott kár) </a:t>
            </a:r>
          </a:p>
          <a:p>
            <a:pPr eaLnBrk="1" hangingPunct="1">
              <a:buFontTx/>
              <a:buNone/>
            </a:pPr>
            <a:r>
              <a:rPr lang="hu-HU" altLang="hu-HU" sz="2300" b="1" u="sng" dirty="0" smtClean="0">
                <a:latin typeface="Tahoma" pitchFamily="34" charset="0"/>
                <a:cs typeface="Tahoma" pitchFamily="34" charset="0"/>
              </a:rPr>
              <a:t>megtérítése iránti igényt</a:t>
            </a:r>
            <a:r>
              <a:rPr lang="hu-HU" altLang="hu-HU" sz="2300" dirty="0" smtClean="0">
                <a:latin typeface="Tahoma" pitchFamily="34" charset="0"/>
                <a:cs typeface="Tahoma" pitchFamily="34" charset="0"/>
              </a:rPr>
              <a:t> a kár bekövetkezésétől számított </a:t>
            </a:r>
          </a:p>
          <a:p>
            <a:pPr eaLnBrk="1" hangingPunct="1">
              <a:buFontTx/>
              <a:buNone/>
            </a:pPr>
            <a:r>
              <a:rPr lang="hu-HU" altLang="hu-HU" sz="2300" b="1" dirty="0" smtClean="0">
                <a:latin typeface="Tahoma" pitchFamily="34" charset="0"/>
                <a:cs typeface="Tahoma" pitchFamily="34" charset="0"/>
              </a:rPr>
              <a:t>30 napon belül</a:t>
            </a:r>
            <a:r>
              <a:rPr lang="hu-HU" altLang="hu-HU" sz="2300" dirty="0" smtClean="0">
                <a:latin typeface="Tahoma" pitchFamily="34" charset="0"/>
                <a:cs typeface="Tahoma" pitchFamily="34" charset="0"/>
              </a:rPr>
              <a:t> kell közölni a kárért felelős személlyel </a:t>
            </a:r>
          </a:p>
          <a:p>
            <a:pPr eaLnBrk="1" hangingPunct="1">
              <a:buFontTx/>
              <a:buNone/>
            </a:pPr>
            <a:r>
              <a:rPr lang="hu-HU"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Vtv</a:t>
            </a:r>
            <a:r>
              <a:rPr lang="hu-HU" altLang="hu-HU" sz="2300" dirty="0" smtClean="0">
                <a:latin typeface="Tahoma" pitchFamily="34" charset="0"/>
                <a:cs typeface="Tahoma" pitchFamily="34" charset="0"/>
              </a:rPr>
              <a:t>. 81. § (1)/.</a:t>
            </a: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300" u="sng" dirty="0" smtClean="0">
                <a:latin typeface="Tahoma" pitchFamily="34" charset="0"/>
                <a:cs typeface="Tahoma" pitchFamily="34" charset="0"/>
              </a:rPr>
              <a:t>A kár megállapításának szabályait</a:t>
            </a:r>
            <a:r>
              <a:rPr lang="hu-HU" altLang="hu-HU" sz="2300" dirty="0" smtClean="0">
                <a:latin typeface="Tahoma" pitchFamily="34" charset="0"/>
                <a:cs typeface="Tahoma" pitchFamily="34" charset="0"/>
              </a:rPr>
              <a:t> a </a:t>
            </a:r>
            <a:r>
              <a:rPr lang="hu-HU" altLang="hu-HU" sz="2300" dirty="0" err="1" smtClean="0">
                <a:latin typeface="Tahoma" pitchFamily="34" charset="0"/>
                <a:cs typeface="Tahoma" pitchFamily="34" charset="0"/>
              </a:rPr>
              <a:t>Vtv</a:t>
            </a:r>
            <a:r>
              <a:rPr lang="hu-HU" altLang="hu-HU" sz="2300" dirty="0" smtClean="0">
                <a:latin typeface="Tahoma" pitchFamily="34" charset="0"/>
                <a:cs typeface="Tahoma" pitchFamily="34" charset="0"/>
              </a:rPr>
              <a:t>. 81. és 81/A. §</a:t>
            </a:r>
            <a:r>
              <a:rPr lang="hu-HU" altLang="hu-HU" sz="2300" dirty="0" err="1" smtClean="0">
                <a:latin typeface="Tahoma" pitchFamily="34" charset="0"/>
                <a:cs typeface="Tahoma" pitchFamily="34" charset="0"/>
              </a:rPr>
              <a:t>-ai</a:t>
            </a:r>
            <a:r>
              <a:rPr lang="hu-HU" altLang="hu-HU" sz="2300" dirty="0" smtClean="0">
                <a:latin typeface="Tahoma" pitchFamily="34" charset="0"/>
                <a:cs typeface="Tahoma" pitchFamily="34" charset="0"/>
              </a:rPr>
              <a:t> </a:t>
            </a:r>
          </a:p>
          <a:p>
            <a:pPr eaLnBrk="1" hangingPunct="1">
              <a:buFontTx/>
              <a:buNone/>
            </a:pPr>
            <a:r>
              <a:rPr lang="hu-HU" altLang="hu-HU" sz="2300" dirty="0" smtClean="0">
                <a:latin typeface="Tahoma" pitchFamily="34" charset="0"/>
                <a:cs typeface="Tahoma" pitchFamily="34" charset="0"/>
              </a:rPr>
              <a:t>határozzák meg (egyezség létrehozására irányuló kárbecslési </a:t>
            </a:r>
          </a:p>
          <a:p>
            <a:pPr eaLnBrk="1" hangingPunct="1">
              <a:buFontTx/>
              <a:buNone/>
            </a:pPr>
            <a:r>
              <a:rPr lang="hu-HU" altLang="hu-HU" sz="2300" dirty="0" smtClean="0">
                <a:latin typeface="Tahoma" pitchFamily="34" charset="0"/>
                <a:cs typeface="Tahoma" pitchFamily="34" charset="0"/>
              </a:rPr>
              <a:t>eljárás lefolytatásának kezdeményezése a jegyzőnél </a:t>
            </a:r>
          </a:p>
          <a:p>
            <a:pPr eaLnBrk="1" hangingPunct="1">
              <a:buFontTx/>
              <a:buNone/>
            </a:pPr>
            <a:r>
              <a:rPr lang="hu-HU" altLang="hu-HU" sz="2300" dirty="0" smtClean="0">
                <a:latin typeface="Tahoma" pitchFamily="34" charset="0"/>
                <a:cs typeface="Tahoma" pitchFamily="34" charset="0"/>
              </a:rPr>
              <a:t>kárszakértő kirendelésével, szakértői vadkárbecslési </a:t>
            </a:r>
          </a:p>
          <a:p>
            <a:pPr eaLnBrk="1" hangingPunct="1">
              <a:buFontTx/>
              <a:buNone/>
            </a:pPr>
            <a:r>
              <a:rPr lang="hu-HU" altLang="hu-HU" sz="2300" dirty="0" smtClean="0">
                <a:latin typeface="Tahoma" pitchFamily="34" charset="0"/>
                <a:cs typeface="Tahoma" pitchFamily="34" charset="0"/>
              </a:rPr>
              <a:t>jegyzőkönyv alapján az egyezség határozatba foglalása, vagy </a:t>
            </a:r>
          </a:p>
          <a:p>
            <a:pPr eaLnBrk="1" hangingPunct="1">
              <a:buFontTx/>
              <a:buNone/>
            </a:pPr>
            <a:r>
              <a:rPr lang="hu-HU" altLang="hu-HU" sz="2300" dirty="0" smtClean="0">
                <a:latin typeface="Tahoma" pitchFamily="34" charset="0"/>
                <a:cs typeface="Tahoma" pitchFamily="34" charset="0"/>
              </a:rPr>
              <a:t>egyezség hiányában az eljárás megszüntetése, majd a </a:t>
            </a:r>
          </a:p>
          <a:p>
            <a:pPr eaLnBrk="1" hangingPunct="1">
              <a:buFontTx/>
              <a:buNone/>
            </a:pPr>
            <a:r>
              <a:rPr lang="hu-HU" altLang="hu-HU" sz="2300" dirty="0" smtClean="0">
                <a:latin typeface="Tahoma" pitchFamily="34" charset="0"/>
                <a:cs typeface="Tahoma" pitchFamily="34" charset="0"/>
              </a:rPr>
              <a:t>bírósághoz fordulás, előírt határidőkkel).</a:t>
            </a:r>
          </a:p>
        </p:txBody>
      </p:sp>
    </p:spTree>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457200" y="116632"/>
            <a:ext cx="8229600" cy="1368152"/>
          </a:xfrm>
        </p:spPr>
        <p:txBody>
          <a:bodyPr/>
          <a:lstStyle/>
          <a:p>
            <a:pPr algn="l" eaLnBrk="1" hangingPunct="1"/>
            <a:r>
              <a:rPr lang="hu-HU" altLang="hu-HU" sz="3300" b="1" dirty="0" smtClean="0">
                <a:solidFill>
                  <a:schemeClr val="tx1"/>
                </a:solidFill>
                <a:latin typeface="Tahoma" pitchFamily="34" charset="0"/>
                <a:cs typeface="Tahoma" pitchFamily="34" charset="0"/>
              </a:rPr>
              <a:t>VI. Fejezet</a:t>
            </a:r>
            <a:r>
              <a:rPr lang="hu-HU" altLang="hu-HU" sz="3300" b="1" dirty="0" smtClean="0">
                <a:solidFill>
                  <a:srgbClr val="336600"/>
                </a:solidFill>
                <a:latin typeface="Tahoma" pitchFamily="34" charset="0"/>
                <a:cs typeface="Tahoma" pitchFamily="34" charset="0"/>
              </a:rPr>
              <a:t/>
            </a:r>
            <a:br>
              <a:rPr lang="hu-HU" altLang="hu-HU" sz="33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A vadgazdálkodási, valamint</a:t>
            </a:r>
            <a:br>
              <a:rPr lang="hu-HU" altLang="hu-HU" sz="35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a vadvédelmi bírság</a:t>
            </a:r>
          </a:p>
        </p:txBody>
      </p:sp>
      <p:sp>
        <p:nvSpPr>
          <p:cNvPr id="496643" name="Rectangle 3"/>
          <p:cNvSpPr>
            <a:spLocks noGrp="1" noChangeArrowheads="1"/>
          </p:cNvSpPr>
          <p:nvPr>
            <p:ph type="body" idx="1"/>
          </p:nvPr>
        </p:nvSpPr>
        <p:spPr>
          <a:xfrm>
            <a:off x="457200" y="1557338"/>
            <a:ext cx="8229600" cy="4751387"/>
          </a:xfrm>
        </p:spPr>
        <p:txBody>
          <a:bodyPr/>
          <a:lstStyle/>
          <a:p>
            <a:pPr eaLnBrk="1" hangingPunct="1">
              <a:buFontTx/>
              <a:buNone/>
            </a:pPr>
            <a:endParaRPr lang="hu-HU" altLang="hu-HU" sz="1000" b="1" u="sng" smtClean="0">
              <a:solidFill>
                <a:srgbClr val="336600"/>
              </a:solidFill>
            </a:endParaRPr>
          </a:p>
          <a:p>
            <a:pPr eaLnBrk="1" hangingPunct="1">
              <a:buFontTx/>
              <a:buNone/>
            </a:pPr>
            <a:r>
              <a:rPr lang="hu-HU" altLang="hu-HU" sz="2400" b="1" u="sng" smtClean="0">
                <a:solidFill>
                  <a:srgbClr val="336600"/>
                </a:solidFill>
                <a:latin typeface="Tahoma" pitchFamily="34" charset="0"/>
                <a:cs typeface="Tahoma" pitchFamily="34" charset="0"/>
              </a:rPr>
              <a:t>Vadgazdálkodási bírság:</a:t>
            </a:r>
          </a:p>
          <a:p>
            <a:pPr eaLnBrk="1" hangingPunct="1">
              <a:buFontTx/>
              <a:buNone/>
            </a:pPr>
            <a:r>
              <a:rPr lang="hu-HU" altLang="hu-HU" sz="2400" smtClean="0">
                <a:latin typeface="Tahoma" pitchFamily="34" charset="0"/>
                <a:cs typeface="Tahoma" pitchFamily="34" charset="0"/>
              </a:rPr>
              <a:t>a vadászati hatóság határozata alapján </a:t>
            </a:r>
            <a:r>
              <a:rPr lang="hu-HU" altLang="hu-HU" sz="2400" u="sng" smtClean="0">
                <a:latin typeface="Tahoma" pitchFamily="34" charset="0"/>
                <a:cs typeface="Tahoma" pitchFamily="34" charset="0"/>
              </a:rPr>
              <a:t>a vadászatra </a:t>
            </a:r>
          </a:p>
          <a:p>
            <a:pPr eaLnBrk="1" hangingPunct="1">
              <a:buFontTx/>
              <a:buNone/>
            </a:pPr>
            <a:r>
              <a:rPr lang="hu-HU" altLang="hu-HU" sz="2400" u="sng" smtClean="0">
                <a:latin typeface="Tahoma" pitchFamily="34" charset="0"/>
                <a:cs typeface="Tahoma" pitchFamily="34" charset="0"/>
              </a:rPr>
              <a:t>jogosult</a:t>
            </a:r>
            <a:r>
              <a:rPr lang="hu-HU" altLang="hu-HU" sz="2400" smtClean="0">
                <a:latin typeface="Tahoma" pitchFamily="34" charset="0"/>
                <a:cs typeface="Tahoma" pitchFamily="34" charset="0"/>
              </a:rPr>
              <a:t> köteles fizetni a Vtv. 83. §-ában foglalt esetekben. </a:t>
            </a:r>
          </a:p>
          <a:p>
            <a:pPr eaLnBrk="1" hangingPunct="1">
              <a:buFontTx/>
              <a:buNone/>
            </a:pPr>
            <a:r>
              <a:rPr lang="hu-HU" altLang="hu-HU" sz="2400" smtClean="0">
                <a:latin typeface="Tahoma" pitchFamily="34" charset="0"/>
                <a:cs typeface="Tahoma" pitchFamily="34" charset="0"/>
              </a:rPr>
              <a:t>A bírság mértéke 50.000 Ft – 5.000.000 Ft, és ismételten is </a:t>
            </a:r>
          </a:p>
          <a:p>
            <a:pPr eaLnBrk="1" hangingPunct="1">
              <a:buFontTx/>
              <a:buNone/>
            </a:pPr>
            <a:r>
              <a:rPr lang="hu-HU" altLang="hu-HU" sz="2400" smtClean="0">
                <a:latin typeface="Tahoma" pitchFamily="34" charset="0"/>
                <a:cs typeface="Tahoma" pitchFamily="34" charset="0"/>
              </a:rPr>
              <a:t>kiszabható.</a:t>
            </a:r>
          </a:p>
          <a:p>
            <a:pPr eaLnBrk="1" hangingPunct="1">
              <a:buFontTx/>
              <a:buNone/>
            </a:pPr>
            <a:r>
              <a:rPr lang="hu-HU" altLang="hu-HU" sz="2400" b="1" u="sng" smtClean="0">
                <a:solidFill>
                  <a:srgbClr val="336600"/>
                </a:solidFill>
                <a:latin typeface="Tahoma" pitchFamily="34" charset="0"/>
                <a:cs typeface="Tahoma" pitchFamily="34" charset="0"/>
              </a:rPr>
              <a:t>Vadvédelmi bírság:</a:t>
            </a:r>
          </a:p>
          <a:p>
            <a:pPr eaLnBrk="1" hangingPunct="1">
              <a:buFontTx/>
              <a:buNone/>
            </a:pPr>
            <a:r>
              <a:rPr lang="hu-HU" altLang="hu-HU" sz="2400" smtClean="0">
                <a:latin typeface="Tahoma" pitchFamily="34" charset="0"/>
                <a:cs typeface="Tahoma" pitchFamily="34" charset="0"/>
              </a:rPr>
              <a:t>a vadászati hatóság határozata alapján kötelező fizetni a </a:t>
            </a:r>
          </a:p>
          <a:p>
            <a:pPr eaLnBrk="1" hangingPunct="1">
              <a:buFontTx/>
              <a:buNone/>
            </a:pPr>
            <a:r>
              <a:rPr lang="hu-HU" altLang="hu-HU" sz="2400" smtClean="0">
                <a:latin typeface="Tahoma" pitchFamily="34" charset="0"/>
                <a:cs typeface="Tahoma" pitchFamily="34" charset="0"/>
              </a:rPr>
              <a:t>Vtv. 84. § (1) bekezdésében foglalt esetekben. A bírság </a:t>
            </a:r>
          </a:p>
          <a:p>
            <a:pPr eaLnBrk="1" hangingPunct="1">
              <a:buFontTx/>
              <a:buNone/>
            </a:pPr>
            <a:r>
              <a:rPr lang="hu-HU" altLang="hu-HU" sz="2400" smtClean="0">
                <a:latin typeface="Tahoma" pitchFamily="34" charset="0"/>
                <a:cs typeface="Tahoma" pitchFamily="34" charset="0"/>
              </a:rPr>
              <a:t>mértéke 50.000 Ft – 5.000.000 Ft, és ismételten is </a:t>
            </a:r>
          </a:p>
          <a:p>
            <a:pPr eaLnBrk="1" hangingPunct="1">
              <a:buFontTx/>
              <a:buNone/>
            </a:pPr>
            <a:r>
              <a:rPr lang="hu-HU" altLang="hu-HU" sz="2400" smtClean="0">
                <a:latin typeface="Tahoma" pitchFamily="34" charset="0"/>
                <a:cs typeface="Tahoma" pitchFamily="34" charset="0"/>
              </a:rPr>
              <a:t>kiszabható.</a:t>
            </a:r>
          </a:p>
        </p:txBody>
      </p:sp>
    </p:spTree>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457200" y="0"/>
            <a:ext cx="8229600" cy="1484313"/>
          </a:xfrm>
        </p:spPr>
        <p:txBody>
          <a:bodyPr/>
          <a:lstStyle/>
          <a:p>
            <a:pPr algn="l" eaLnBrk="1" hangingPunct="1"/>
            <a:r>
              <a:rPr lang="hu-HU" altLang="hu-HU" sz="3300" b="1" dirty="0" smtClean="0">
                <a:solidFill>
                  <a:schemeClr val="tx1"/>
                </a:solidFill>
                <a:latin typeface="Tahoma" pitchFamily="34" charset="0"/>
                <a:cs typeface="Tahoma" pitchFamily="34" charset="0"/>
              </a:rPr>
              <a:t>VII. Fejezet</a:t>
            </a:r>
            <a:r>
              <a:rPr lang="hu-HU" altLang="hu-HU" sz="3300" b="1" dirty="0" smtClean="0">
                <a:solidFill>
                  <a:srgbClr val="336600"/>
                </a:solidFill>
                <a:latin typeface="Tahoma" pitchFamily="34" charset="0"/>
                <a:cs typeface="Tahoma" pitchFamily="34" charset="0"/>
              </a:rPr>
              <a:t>   </a:t>
            </a:r>
            <a:r>
              <a:rPr lang="hu-HU" altLang="hu-HU" sz="3500" b="1" dirty="0" smtClean="0">
                <a:solidFill>
                  <a:srgbClr val="336600"/>
                </a:solidFill>
                <a:latin typeface="Tahoma" pitchFamily="34" charset="0"/>
                <a:cs typeface="Tahoma" pitchFamily="34" charset="0"/>
              </a:rPr>
              <a:t>A vadászati igazgatással összefüggő állami feladatok és hatáskörök</a:t>
            </a:r>
          </a:p>
        </p:txBody>
      </p:sp>
      <p:sp>
        <p:nvSpPr>
          <p:cNvPr id="420867" name="Rectangle 3"/>
          <p:cNvSpPr>
            <a:spLocks noGrp="1" noChangeArrowheads="1"/>
          </p:cNvSpPr>
          <p:nvPr>
            <p:ph type="body" idx="1"/>
          </p:nvPr>
        </p:nvSpPr>
        <p:spPr>
          <a:xfrm>
            <a:off x="457200" y="1773238"/>
            <a:ext cx="8229600" cy="4679950"/>
          </a:xfrm>
        </p:spPr>
        <p:txBody>
          <a:bodyPr/>
          <a:lstStyle/>
          <a:p>
            <a:pPr eaLnBrk="1" hangingPunct="1">
              <a:lnSpc>
                <a:spcPct val="80000"/>
              </a:lnSpc>
              <a:buFontTx/>
              <a:buNone/>
              <a:defRPr/>
            </a:pPr>
            <a:r>
              <a:rPr lang="hu-HU" altLang="hu-HU" sz="2200" dirty="0" smtClean="0">
                <a:latin typeface="Tahoma" pitchFamily="34" charset="0"/>
                <a:cs typeface="Tahoma" pitchFamily="34" charset="0"/>
              </a:rPr>
              <a:t>A vadászati igazgatással összefüggő állami feladatokat és </a:t>
            </a:r>
          </a:p>
          <a:p>
            <a:pPr eaLnBrk="1" hangingPunct="1">
              <a:lnSpc>
                <a:spcPct val="80000"/>
              </a:lnSpc>
              <a:buFontTx/>
              <a:buNone/>
              <a:defRPr/>
            </a:pPr>
            <a:r>
              <a:rPr lang="hu-HU" altLang="hu-HU" sz="2200" dirty="0" smtClean="0">
                <a:latin typeface="Tahoma" pitchFamily="34" charset="0"/>
                <a:cs typeface="Tahoma" pitchFamily="34" charset="0"/>
              </a:rPr>
              <a:t>hatásköröket, az eljárási szabályokat, a miniszter feladatait </a:t>
            </a:r>
          </a:p>
          <a:p>
            <a:pPr eaLnBrk="1" hangingPunct="1">
              <a:lnSpc>
                <a:spcPct val="80000"/>
              </a:lnSpc>
              <a:buFontTx/>
              <a:buNone/>
              <a:defRPr/>
            </a:pPr>
            <a:r>
              <a:rPr lang="hu-HU" altLang="hu-HU" sz="2200" dirty="0" smtClean="0">
                <a:latin typeface="Tahoma" pitchFamily="34" charset="0"/>
                <a:cs typeface="Tahoma" pitchFamily="34" charset="0"/>
              </a:rPr>
              <a:t>és hatáskörét, valamint a vadászati hatósági személy </a:t>
            </a:r>
          </a:p>
          <a:p>
            <a:pPr eaLnBrk="1" hangingPunct="1">
              <a:lnSpc>
                <a:spcPct val="80000"/>
              </a:lnSpc>
              <a:buFontTx/>
              <a:buNone/>
              <a:defRPr/>
            </a:pPr>
            <a:r>
              <a:rPr lang="hu-HU" altLang="hu-HU" sz="2200" dirty="0">
                <a:latin typeface="Tahoma" pitchFamily="34" charset="0"/>
                <a:cs typeface="Tahoma" pitchFamily="34" charset="0"/>
              </a:rPr>
              <a:t>j</a:t>
            </a:r>
            <a:r>
              <a:rPr lang="hu-HU" altLang="hu-HU" sz="2200" dirty="0" smtClean="0">
                <a:latin typeface="Tahoma" pitchFamily="34" charset="0"/>
                <a:cs typeface="Tahoma" pitchFamily="34" charset="0"/>
              </a:rPr>
              <a:t>ogosultságait a </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86 - 92. §</a:t>
            </a:r>
            <a:r>
              <a:rPr lang="hu-HU" altLang="hu-HU" sz="2200" dirty="0" err="1" smtClean="0">
                <a:latin typeface="Tahoma" pitchFamily="34" charset="0"/>
                <a:cs typeface="Tahoma" pitchFamily="34" charset="0"/>
              </a:rPr>
              <a:t>-ai</a:t>
            </a:r>
            <a:r>
              <a:rPr lang="hu-HU" altLang="hu-HU" sz="2200" dirty="0" smtClean="0">
                <a:latin typeface="Tahoma" pitchFamily="34" charset="0"/>
                <a:cs typeface="Tahoma" pitchFamily="34" charset="0"/>
              </a:rPr>
              <a:t> szabályozzák.</a:t>
            </a:r>
            <a:endParaRPr lang="hu-HU" altLang="hu-HU" sz="2200" b="1" dirty="0" smtClean="0">
              <a:latin typeface="Tahoma" pitchFamily="34" charset="0"/>
              <a:cs typeface="Tahoma" pitchFamily="34" charset="0"/>
            </a:endParaRPr>
          </a:p>
          <a:p>
            <a:pPr eaLnBrk="1" hangingPunct="1">
              <a:lnSpc>
                <a:spcPct val="80000"/>
              </a:lnSpc>
              <a:buFontTx/>
              <a:buNone/>
              <a:defRPr/>
            </a:pPr>
            <a:endParaRPr lang="hu-HU" altLang="hu-HU" sz="1500" b="1" dirty="0" smtClean="0">
              <a:latin typeface="Tahoma" pitchFamily="34" charset="0"/>
              <a:cs typeface="Tahoma" pitchFamily="34" charset="0"/>
            </a:endParaRPr>
          </a:p>
          <a:p>
            <a:pPr eaLnBrk="1" hangingPunct="1">
              <a:lnSpc>
                <a:spcPct val="80000"/>
              </a:lnSpc>
              <a:buFontTx/>
              <a:buNone/>
              <a:defRPr/>
            </a:pPr>
            <a:r>
              <a:rPr lang="hu-HU" altLang="hu-HU" sz="2200" b="1" dirty="0" smtClean="0">
                <a:solidFill>
                  <a:srgbClr val="336600"/>
                </a:solidFill>
                <a:latin typeface="Tahoma" pitchFamily="34" charset="0"/>
                <a:cs typeface="Tahoma" pitchFamily="34" charset="0"/>
              </a:rPr>
              <a:t>A vadászati hatósági feladatokat ellátó személy jogosult:</a:t>
            </a:r>
          </a:p>
          <a:p>
            <a:pPr eaLnBrk="1" hangingPunct="1">
              <a:lnSpc>
                <a:spcPct val="80000"/>
              </a:lnSpc>
              <a:buFontTx/>
              <a:buNone/>
              <a:defRPr/>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térítésmentesen magánúton közlekedni, vadászterületet </a:t>
            </a:r>
          </a:p>
          <a:p>
            <a:pPr eaLnBrk="1" hangingPunct="1">
              <a:lnSpc>
                <a:spcPct val="80000"/>
              </a:lnSpc>
              <a:buFontTx/>
              <a:buNone/>
              <a:defRPr/>
            </a:pPr>
            <a:r>
              <a:rPr lang="hu-HU" altLang="hu-HU" sz="2200" dirty="0" smtClean="0">
                <a:latin typeface="Tahoma" pitchFamily="34" charset="0"/>
                <a:cs typeface="Tahoma" pitchFamily="34" charset="0"/>
              </a:rPr>
              <a:t>bejárni,</a:t>
            </a:r>
          </a:p>
          <a:p>
            <a:pPr eaLnBrk="1" hangingPunct="1">
              <a:lnSpc>
                <a:spcPct val="80000"/>
              </a:lnSpc>
              <a:buFontTx/>
              <a:buNone/>
              <a:defRPr/>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vadásztól felvilágosítást, adatot, igazolást kérni,</a:t>
            </a:r>
            <a:r>
              <a:rPr lang="hu-HU" altLang="hu-HU" sz="2200" b="1" dirty="0" smtClean="0">
                <a:latin typeface="Tahoma" pitchFamily="34" charset="0"/>
                <a:cs typeface="Tahoma" pitchFamily="34" charset="0"/>
              </a:rPr>
              <a:t> </a:t>
            </a:r>
          </a:p>
          <a:p>
            <a:pPr eaLnBrk="1" hangingPunct="1">
              <a:lnSpc>
                <a:spcPct val="80000"/>
              </a:lnSpc>
              <a:buFontTx/>
              <a:buNone/>
              <a:defRPr/>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vadat veszélyeztető tevékenységtől való tartózkodást,</a:t>
            </a:r>
          </a:p>
          <a:p>
            <a:pPr eaLnBrk="1" hangingPunct="1">
              <a:lnSpc>
                <a:spcPct val="80000"/>
              </a:lnSpc>
              <a:buFontTx/>
              <a:buNone/>
              <a:defRPr/>
            </a:pPr>
            <a:r>
              <a:rPr lang="hu-HU" altLang="hu-HU" sz="2200" dirty="0" smtClean="0">
                <a:latin typeface="Tahoma" pitchFamily="34" charset="0"/>
                <a:cs typeface="Tahoma" pitchFamily="34" charset="0"/>
              </a:rPr>
              <a:t>beteg, sérült, elhullott vad elszállítását elrendelni,</a:t>
            </a:r>
          </a:p>
          <a:p>
            <a:pPr marL="0" indent="0" eaLnBrk="1" hangingPunct="1">
              <a:lnSpc>
                <a:spcPct val="80000"/>
              </a:lnSpc>
              <a:buFontTx/>
              <a:buNone/>
              <a:defRPr/>
            </a:pPr>
            <a:r>
              <a:rPr lang="hu-HU" altLang="hu-HU" sz="2200" b="1" dirty="0">
                <a:solidFill>
                  <a:srgbClr val="000000"/>
                </a:solidFill>
                <a:latin typeface="Tahoma" pitchFamily="34" charset="0"/>
                <a:cs typeface="Tahoma" pitchFamily="34" charset="0"/>
              </a:rPr>
              <a:t>- </a:t>
            </a:r>
            <a:r>
              <a:rPr lang="hu-HU" altLang="hu-HU" sz="2200" dirty="0" smtClean="0">
                <a:latin typeface="Tahoma" pitchFamily="34" charset="0"/>
                <a:cs typeface="Tahoma" pitchFamily="34" charset="0"/>
              </a:rPr>
              <a:t>szolgálati lőfegyverét a jogos védelem keretei között, a </a:t>
            </a:r>
            <a:r>
              <a:rPr lang="hu-HU" altLang="hu-HU" sz="2200" dirty="0" err="1" smtClean="0">
                <a:latin typeface="Tahoma" pitchFamily="34" charset="0"/>
                <a:cs typeface="Tahoma" pitchFamily="34" charset="0"/>
              </a:rPr>
              <a:t>Vtv.-</a:t>
            </a:r>
            <a:endParaRPr lang="hu-HU" altLang="hu-HU" sz="2200" dirty="0" smtClean="0">
              <a:latin typeface="Tahoma" pitchFamily="34" charset="0"/>
              <a:cs typeface="Tahoma" pitchFamily="34" charset="0"/>
            </a:endParaRPr>
          </a:p>
          <a:p>
            <a:pPr marL="0" indent="0" eaLnBrk="1" hangingPunct="1">
              <a:lnSpc>
                <a:spcPct val="80000"/>
              </a:lnSpc>
              <a:buFontTx/>
              <a:buNone/>
              <a:defRPr/>
            </a:pPr>
            <a:r>
              <a:rPr lang="hu-HU" altLang="hu-HU" sz="2200" dirty="0" err="1" smtClean="0">
                <a:latin typeface="Tahoma" pitchFamily="34" charset="0"/>
                <a:cs typeface="Tahoma" pitchFamily="34" charset="0"/>
              </a:rPr>
              <a:t>ben</a:t>
            </a:r>
            <a:r>
              <a:rPr lang="hu-HU" altLang="hu-HU" sz="2200" dirty="0" smtClean="0">
                <a:latin typeface="Tahoma" pitchFamily="34" charset="0"/>
                <a:cs typeface="Tahoma" pitchFamily="34" charset="0"/>
              </a:rPr>
              <a:t> foglaltak szerint</a:t>
            </a:r>
            <a:r>
              <a:rPr lang="hu-HU" altLang="hu-HU" sz="2200" dirty="0">
                <a:latin typeface="Tahoma" pitchFamily="34" charset="0"/>
                <a:cs typeface="Tahoma" pitchFamily="34" charset="0"/>
              </a:rPr>
              <a:t> </a:t>
            </a:r>
            <a:r>
              <a:rPr lang="hu-HU" altLang="hu-HU" sz="2200" dirty="0" smtClean="0">
                <a:latin typeface="Tahoma" pitchFamily="34" charset="0"/>
                <a:cs typeface="Tahoma" pitchFamily="34" charset="0"/>
              </a:rPr>
              <a:t>használni  /</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89. § (1) – (2)/.</a:t>
            </a:r>
          </a:p>
          <a:p>
            <a:pPr eaLnBrk="1" hangingPunct="1">
              <a:lnSpc>
                <a:spcPct val="80000"/>
              </a:lnSpc>
              <a:buFontTx/>
              <a:buNone/>
              <a:defRPr/>
            </a:pPr>
            <a:endParaRPr lang="hu-HU" altLang="hu-HU" sz="2200" dirty="0" smtClean="0"/>
          </a:p>
        </p:txBody>
      </p:sp>
    </p:spTree>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idx="4294967295"/>
          </p:nvPr>
        </p:nvSpPr>
        <p:spPr>
          <a:xfrm>
            <a:off x="457200" y="188913"/>
            <a:ext cx="8229600" cy="792162"/>
          </a:xfrm>
        </p:spPr>
        <p:txBody>
          <a:bodyPr/>
          <a:lstStyle/>
          <a:p>
            <a:pPr eaLnBrk="1" hangingPunct="1"/>
            <a:r>
              <a:rPr lang="hu-HU" altLang="hu-HU" sz="3600" b="1" dirty="0" smtClean="0">
                <a:solidFill>
                  <a:srgbClr val="006600"/>
                </a:solidFill>
                <a:latin typeface="Tahoma" pitchFamily="34" charset="0"/>
                <a:cs typeface="Tahoma" pitchFamily="34" charset="0"/>
              </a:rPr>
              <a:t>Vadászati hatóság és igazgatás</a:t>
            </a:r>
          </a:p>
        </p:txBody>
      </p:sp>
      <p:sp>
        <p:nvSpPr>
          <p:cNvPr id="498691" name="Rectangle 3"/>
          <p:cNvSpPr>
            <a:spLocks noGrp="1" noChangeArrowheads="1"/>
          </p:cNvSpPr>
          <p:nvPr>
            <p:ph type="body" idx="4294967295"/>
          </p:nvPr>
        </p:nvSpPr>
        <p:spPr>
          <a:xfrm>
            <a:off x="457200" y="1052736"/>
            <a:ext cx="8229600" cy="5544914"/>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 vadászati hatósági és igazgatási feladatokat</a:t>
            </a:r>
          </a:p>
          <a:p>
            <a:pPr eaLnBrk="1" hangingPunct="1">
              <a:lnSpc>
                <a:spcPct val="80000"/>
              </a:lnSpc>
              <a:buFontTx/>
              <a:buNone/>
            </a:pPr>
            <a:r>
              <a:rPr lang="hu-HU" altLang="hu-HU" sz="2200" b="1" dirty="0" smtClean="0">
                <a:solidFill>
                  <a:srgbClr val="336600"/>
                </a:solidFill>
                <a:latin typeface="Tahoma" pitchFamily="34" charset="0"/>
                <a:cs typeface="Tahoma" pitchFamily="34" charset="0"/>
              </a:rPr>
              <a:t>a földművelésügyi miniszter</a:t>
            </a:r>
            <a:r>
              <a:rPr lang="hu-HU" altLang="hu-HU" sz="2200" dirty="0" smtClean="0">
                <a:latin typeface="Tahoma" pitchFamily="34" charset="0"/>
                <a:cs typeface="Tahoma" pitchFamily="34" charset="0"/>
              </a:rPr>
              <a:t>,</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336600"/>
                </a:solidFill>
                <a:latin typeface="Tahoma" pitchFamily="34" charset="0"/>
                <a:cs typeface="Tahoma" pitchFamily="34" charset="0"/>
              </a:rPr>
              <a:t>NÉBIH </a:t>
            </a:r>
            <a:r>
              <a:rPr lang="hu-HU" altLang="hu-HU" sz="2200" dirty="0" smtClean="0">
                <a:solidFill>
                  <a:srgbClr val="336600"/>
                </a:solidFill>
                <a:latin typeface="Tahoma" pitchFamily="34" charset="0"/>
                <a:cs typeface="Tahoma" pitchFamily="34" charset="0"/>
              </a:rPr>
              <a:t>(Földművelésügyi Igazgatósága)</a:t>
            </a:r>
            <a:r>
              <a:rPr lang="hu-HU" altLang="hu-HU" sz="2200" dirty="0" smtClean="0">
                <a:latin typeface="Tahoma" pitchFamily="34" charset="0"/>
                <a:cs typeface="Tahoma" pitchFamily="34" charset="0"/>
              </a:rPr>
              <a:t> (országos hatáskör és </a:t>
            </a:r>
          </a:p>
          <a:p>
            <a:pPr eaLnBrk="1" hangingPunct="1">
              <a:lnSpc>
                <a:spcPct val="80000"/>
              </a:lnSpc>
              <a:buFontTx/>
              <a:buNone/>
            </a:pPr>
            <a:r>
              <a:rPr lang="hu-HU" altLang="hu-HU" sz="2200" dirty="0" smtClean="0">
                <a:latin typeface="Tahoma" pitchFamily="34" charset="0"/>
                <a:cs typeface="Tahoma" pitchFamily="34" charset="0"/>
              </a:rPr>
              <a:t>területi illetékesség zárttéri vadtartás ellenőrzésében), </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336600"/>
                </a:solidFill>
                <a:latin typeface="Tahoma" pitchFamily="34" charset="0"/>
                <a:cs typeface="Tahoma" pitchFamily="34" charset="0"/>
              </a:rPr>
              <a:t>Pest Megyei Kormányhivatal</a:t>
            </a:r>
            <a:r>
              <a:rPr lang="hu-HU" altLang="hu-HU" sz="2200" dirty="0" smtClean="0">
                <a:latin typeface="Tahoma" pitchFamily="34" charset="0"/>
                <a:cs typeface="Tahoma" pitchFamily="34" charset="0"/>
              </a:rPr>
              <a:t> (másodfokú hatóság), </a:t>
            </a:r>
          </a:p>
          <a:p>
            <a:pPr eaLnBrk="1" hangingPunct="1">
              <a:lnSpc>
                <a:spcPct val="80000"/>
              </a:lnSpc>
              <a:buFontTx/>
              <a:buNone/>
            </a:pPr>
            <a:r>
              <a:rPr lang="hu-HU" altLang="hu-HU" sz="2200" dirty="0" smtClean="0">
                <a:latin typeface="Tahoma" pitchFamily="34" charset="0"/>
                <a:cs typeface="Tahoma" pitchFamily="34" charset="0"/>
              </a:rPr>
              <a:t>valamint </a:t>
            </a:r>
          </a:p>
          <a:p>
            <a:pPr eaLnBrk="1" hangingPunct="1">
              <a:lnSpc>
                <a:spcPct val="80000"/>
              </a:lnSpc>
              <a:buFontTx/>
              <a:buNone/>
            </a:pPr>
            <a:r>
              <a:rPr lang="hu-HU" altLang="hu-HU" sz="2200" b="1" dirty="0" smtClean="0">
                <a:solidFill>
                  <a:srgbClr val="336600"/>
                </a:solidFill>
                <a:latin typeface="Tahoma" pitchFamily="34" charset="0"/>
                <a:cs typeface="Tahoma" pitchFamily="34" charset="0"/>
              </a:rPr>
              <a:t>19</a:t>
            </a:r>
            <a:r>
              <a:rPr lang="hu-HU" altLang="hu-HU" sz="2200" dirty="0" smtClean="0">
                <a:latin typeface="Tahoma" pitchFamily="34" charset="0"/>
                <a:cs typeface="Tahoma" pitchFamily="34" charset="0"/>
              </a:rPr>
              <a:t> megyei kormányhivatal kijelölt </a:t>
            </a:r>
            <a:r>
              <a:rPr lang="hu-HU" altLang="hu-HU" sz="2200" b="1" dirty="0" smtClean="0">
                <a:solidFill>
                  <a:srgbClr val="336600"/>
                </a:solidFill>
                <a:latin typeface="Tahoma" pitchFamily="34" charset="0"/>
                <a:cs typeface="Tahoma" pitchFamily="34" charset="0"/>
              </a:rPr>
              <a:t>járási hivatala</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(megyeszékhely szerinti járási hivatal, illetve Pest megyére és </a:t>
            </a:r>
          </a:p>
          <a:p>
            <a:pPr eaLnBrk="1" hangingPunct="1">
              <a:lnSpc>
                <a:spcPct val="80000"/>
              </a:lnSpc>
              <a:buFontTx/>
              <a:buNone/>
            </a:pPr>
            <a:r>
              <a:rPr lang="hu-HU" altLang="hu-HU" sz="2200" dirty="0" smtClean="0">
                <a:latin typeface="Tahoma" pitchFamily="34" charset="0"/>
                <a:cs typeface="Tahoma" pitchFamily="34" charset="0"/>
              </a:rPr>
              <a:t>a fővárosra az Érdi Járási Hivatal) (területi feladat- és hatáskör, </a:t>
            </a:r>
          </a:p>
          <a:p>
            <a:pPr eaLnBrk="1" hangingPunct="1">
              <a:lnSpc>
                <a:spcPct val="80000"/>
              </a:lnSpc>
              <a:buFontTx/>
              <a:buNone/>
            </a:pPr>
            <a:r>
              <a:rPr lang="hu-HU" altLang="hu-HU" sz="2200" dirty="0" smtClean="0">
                <a:latin typeface="Tahoma" pitchFamily="34" charset="0"/>
                <a:cs typeface="Tahoma" pitchFamily="34" charset="0"/>
              </a:rPr>
              <a:t>megyei illetékesség, első fokú vadászati hatóság) </a:t>
            </a:r>
          </a:p>
          <a:p>
            <a:pPr eaLnBrk="1" hangingPunct="1">
              <a:lnSpc>
                <a:spcPct val="80000"/>
              </a:lnSpc>
              <a:buFontTx/>
              <a:buNone/>
            </a:pPr>
            <a:r>
              <a:rPr lang="hu-HU" altLang="hu-HU" sz="2200" dirty="0" smtClean="0">
                <a:latin typeface="Tahoma" pitchFamily="34" charset="0"/>
                <a:cs typeface="Tahoma" pitchFamily="34" charset="0"/>
              </a:rPr>
              <a:t>látja el. </a:t>
            </a:r>
          </a:p>
          <a:p>
            <a:pPr eaLnBrk="1" hangingPunct="1">
              <a:lnSpc>
                <a:spcPct val="80000"/>
              </a:lnSpc>
              <a:buFontTx/>
              <a:buNone/>
            </a:pPr>
            <a:endParaRPr lang="hu-HU" altLang="hu-HU" sz="10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Feladatkör:</a:t>
            </a:r>
          </a:p>
          <a:p>
            <a:pPr eaLnBrk="1" hangingPunct="1">
              <a:lnSpc>
                <a:spcPct val="80000"/>
              </a:lnSpc>
              <a:buFontTx/>
              <a:buNone/>
            </a:pPr>
            <a:r>
              <a:rPr lang="hu-HU" altLang="hu-HU" sz="2200" dirty="0" smtClean="0">
                <a:latin typeface="Tahoma" pitchFamily="34" charset="0"/>
                <a:cs typeface="Tahoma" pitchFamily="34" charset="0"/>
              </a:rPr>
              <a:t>- hatósági hatáskör gyakorlása, </a:t>
            </a:r>
          </a:p>
          <a:p>
            <a:pPr eaLnBrk="1" hangingPunct="1">
              <a:lnSpc>
                <a:spcPct val="80000"/>
              </a:lnSpc>
              <a:buFontTx/>
              <a:buNone/>
            </a:pPr>
            <a:r>
              <a:rPr lang="hu-HU" altLang="hu-HU" sz="2200" dirty="0" smtClean="0">
                <a:latin typeface="Tahoma" pitchFamily="34" charset="0"/>
                <a:cs typeface="Tahoma" pitchFamily="34" charset="0"/>
              </a:rPr>
              <a:t>- további igazgatási feladatok.</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solidFill>
                  <a:srgbClr val="000000"/>
                </a:solidFill>
                <a:latin typeface="Tahoma" pitchFamily="34" charset="0"/>
                <a:cs typeface="Tahoma" pitchFamily="34" charset="0"/>
              </a:rPr>
              <a:t>Lásd: 383/2016. (XII. 2.) Korm. rendelet!</a:t>
            </a:r>
            <a:endParaRPr lang="hu-HU" altLang="hu-HU" sz="2200" dirty="0" smtClean="0">
              <a:latin typeface="Tahoma" pitchFamily="34" charset="0"/>
              <a:cs typeface="Tahoma" pitchFamily="34" charset="0"/>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468313" y="115888"/>
            <a:ext cx="8229600" cy="936848"/>
          </a:xfrm>
        </p:spPr>
        <p:txBody>
          <a:bodyPr/>
          <a:lstStyle/>
          <a:p>
            <a:pPr eaLnBrk="1" hangingPunct="1"/>
            <a:r>
              <a:rPr lang="hu-HU" altLang="hu-HU" sz="3300" b="1" dirty="0" smtClean="0">
                <a:solidFill>
                  <a:srgbClr val="336600"/>
                </a:solidFill>
                <a:latin typeface="Tahoma" pitchFamily="34" charset="0"/>
                <a:cs typeface="Tahoma" pitchFamily="34" charset="0"/>
              </a:rPr>
              <a:t>Vadgazdálkodási adatok </a:t>
            </a:r>
            <a:r>
              <a:rPr lang="hu-HU" altLang="hu-HU" sz="2800" dirty="0" smtClean="0">
                <a:solidFill>
                  <a:srgbClr val="336600"/>
                </a:solidFill>
                <a:latin typeface="Tahoma" pitchFamily="34" charset="0"/>
                <a:cs typeface="Tahoma" pitchFamily="34" charset="0"/>
              </a:rPr>
              <a:t>(2012/13)</a:t>
            </a:r>
          </a:p>
        </p:txBody>
      </p:sp>
      <p:sp>
        <p:nvSpPr>
          <p:cNvPr id="499715" name="Rectangle 3"/>
          <p:cNvSpPr>
            <a:spLocks noGrp="1" noChangeArrowheads="1"/>
          </p:cNvSpPr>
          <p:nvPr>
            <p:ph type="body" idx="1"/>
          </p:nvPr>
        </p:nvSpPr>
        <p:spPr>
          <a:xfrm>
            <a:off x="395288" y="1196975"/>
            <a:ext cx="8424862" cy="5400675"/>
          </a:xfrm>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Vadászterületek</a:t>
            </a:r>
            <a:r>
              <a:rPr lang="hu-HU" altLang="hu-HU" sz="2400" smtClean="0">
                <a:latin typeface="Tahoma" pitchFamily="34" charset="0"/>
                <a:cs typeface="Tahoma" pitchFamily="34" charset="0"/>
              </a:rPr>
              <a:t> kiterjedése </a:t>
            </a:r>
            <a:r>
              <a:rPr lang="en-US" altLang="hu-HU" sz="2400" smtClean="0">
                <a:latin typeface="Tahoma" pitchFamily="34" charset="0"/>
                <a:cs typeface="Tahoma" pitchFamily="34" charset="0"/>
              </a:rPr>
              <a:t>~</a:t>
            </a:r>
            <a:r>
              <a:rPr lang="hu-HU" altLang="hu-HU" sz="2400" b="1" smtClean="0">
                <a:latin typeface="Tahoma" pitchFamily="34" charset="0"/>
                <a:cs typeface="Tahoma" pitchFamily="34" charset="0"/>
              </a:rPr>
              <a:t>8,2 millió ha</a:t>
            </a:r>
            <a:r>
              <a:rPr lang="hu-HU" altLang="hu-HU" sz="2400" smtClean="0">
                <a:latin typeface="Tahoma" pitchFamily="34" charset="0"/>
                <a:cs typeface="Tahoma" pitchFamily="34" charset="0"/>
              </a:rPr>
              <a:t> (88 %),</a:t>
            </a:r>
          </a:p>
          <a:p>
            <a:pPr eaLnBrk="1" hangingPunct="1">
              <a:lnSpc>
                <a:spcPct val="80000"/>
              </a:lnSpc>
              <a:buFontTx/>
              <a:buNone/>
            </a:pPr>
            <a:r>
              <a:rPr lang="hu-HU" altLang="hu-HU" sz="2400" smtClean="0">
                <a:latin typeface="Tahoma" pitchFamily="34" charset="0"/>
                <a:cs typeface="Tahoma" pitchFamily="34" charset="0"/>
              </a:rPr>
              <a:t>száma:</a:t>
            </a:r>
            <a:r>
              <a:rPr lang="hu-HU" altLang="hu-HU" sz="2400" b="1" smtClean="0">
                <a:latin typeface="Tahoma" pitchFamily="34" charset="0"/>
                <a:cs typeface="Tahoma" pitchFamily="34" charset="0"/>
              </a:rPr>
              <a:t> </a:t>
            </a:r>
            <a:r>
              <a:rPr lang="en-US" altLang="hu-HU" sz="2400" b="1" smtClean="0">
                <a:latin typeface="Tahoma" pitchFamily="34" charset="0"/>
                <a:cs typeface="Tahoma" pitchFamily="34" charset="0"/>
              </a:rPr>
              <a:t>~</a:t>
            </a:r>
            <a:r>
              <a:rPr lang="hu-HU" altLang="hu-HU" sz="2400" b="1" smtClean="0">
                <a:latin typeface="Tahoma" pitchFamily="34" charset="0"/>
                <a:cs typeface="Tahoma" pitchFamily="34" charset="0"/>
              </a:rPr>
              <a:t>1400,</a:t>
            </a:r>
            <a:r>
              <a:rPr lang="hu-HU" altLang="hu-HU" sz="2400" smtClean="0">
                <a:latin typeface="Tahoma" pitchFamily="34" charset="0"/>
                <a:cs typeface="Tahoma" pitchFamily="34" charset="0"/>
              </a:rPr>
              <a:t> átlagos nagysága </a:t>
            </a:r>
            <a:r>
              <a:rPr lang="hu-HU" altLang="hu-HU" sz="2400" b="1" smtClean="0">
                <a:latin typeface="Tahoma" pitchFamily="34" charset="0"/>
                <a:cs typeface="Tahoma" pitchFamily="34" charset="0"/>
              </a:rPr>
              <a:t> </a:t>
            </a:r>
            <a:r>
              <a:rPr lang="en-US" altLang="hu-HU" sz="2400" b="1" smtClean="0">
                <a:latin typeface="Tahoma" pitchFamily="34" charset="0"/>
                <a:cs typeface="Tahoma" pitchFamily="34" charset="0"/>
              </a:rPr>
              <a:t>~</a:t>
            </a:r>
            <a:r>
              <a:rPr lang="hu-HU" altLang="hu-HU" sz="2400" b="1" smtClean="0">
                <a:latin typeface="Tahoma" pitchFamily="34" charset="0"/>
                <a:cs typeface="Tahoma" pitchFamily="34" charset="0"/>
              </a:rPr>
              <a:t>5.900 ha.</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Vadászok száma</a:t>
            </a:r>
            <a:r>
              <a:rPr lang="hu-HU" altLang="hu-HU" sz="2400" b="1" smtClean="0">
                <a:solidFill>
                  <a:srgbClr val="336600"/>
                </a:solidFill>
                <a:latin typeface="Tahoma" pitchFamily="34" charset="0"/>
                <a:cs typeface="Tahoma" pitchFamily="34" charset="0"/>
              </a:rPr>
              <a:t>:</a:t>
            </a:r>
            <a:r>
              <a:rPr lang="hu-HU" altLang="hu-HU" sz="2400" smtClean="0">
                <a:latin typeface="Tahoma" pitchFamily="34" charset="0"/>
                <a:cs typeface="Tahoma" pitchFamily="34" charset="0"/>
              </a:rPr>
              <a:t> sportvadászok = </a:t>
            </a:r>
            <a:r>
              <a:rPr lang="hu-HU" altLang="hu-HU" sz="2400" b="1" smtClean="0">
                <a:latin typeface="Tahoma" pitchFamily="34" charset="0"/>
                <a:cs typeface="Tahoma" pitchFamily="34" charset="0"/>
              </a:rPr>
              <a:t>57.000 fő,</a:t>
            </a:r>
            <a:r>
              <a:rPr lang="hu-HU" altLang="hu-HU" sz="2400" smtClean="0">
                <a:latin typeface="Tahoma" pitchFamily="34" charset="0"/>
                <a:cs typeface="Tahoma" pitchFamily="34" charset="0"/>
              </a:rPr>
              <a:t> </a:t>
            </a:r>
          </a:p>
          <a:p>
            <a:pPr eaLnBrk="1" hangingPunct="1">
              <a:lnSpc>
                <a:spcPct val="80000"/>
              </a:lnSpc>
              <a:buFontTx/>
              <a:buNone/>
            </a:pPr>
            <a:r>
              <a:rPr lang="hu-HU" altLang="hu-HU" sz="2400" smtClean="0">
                <a:latin typeface="Tahoma" pitchFamily="34" charset="0"/>
                <a:cs typeface="Tahoma" pitchFamily="34" charset="0"/>
              </a:rPr>
              <a:t>hivatásos vadászok =  </a:t>
            </a:r>
            <a:r>
              <a:rPr lang="hu-HU" altLang="hu-HU" sz="2400" b="1" smtClean="0">
                <a:latin typeface="Tahoma" pitchFamily="34" charset="0"/>
                <a:cs typeface="Tahoma" pitchFamily="34" charset="0"/>
              </a:rPr>
              <a:t>3.650 fő.</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Vadlétszám </a:t>
            </a:r>
            <a:r>
              <a:rPr lang="hu-HU" altLang="hu-HU" sz="2400" u="sng" smtClean="0">
                <a:latin typeface="Tahoma" pitchFamily="34" charset="0"/>
                <a:cs typeface="Tahoma" pitchFamily="34" charset="0"/>
              </a:rPr>
              <a:t>(vadállománybecslés, 2013, ezer példány):</a:t>
            </a:r>
          </a:p>
          <a:p>
            <a:pPr eaLnBrk="1" hangingPunct="1">
              <a:lnSpc>
                <a:spcPct val="80000"/>
              </a:lnSpc>
              <a:buFontTx/>
              <a:buNone/>
            </a:pPr>
            <a:r>
              <a:rPr lang="hu-HU" altLang="hu-HU" sz="2400" b="1" smtClean="0">
                <a:latin typeface="Tahoma" pitchFamily="34" charset="0"/>
                <a:cs typeface="Tahoma" pitchFamily="34" charset="0"/>
              </a:rPr>
              <a:t>nagyvad: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642,8</a:t>
            </a:r>
          </a:p>
          <a:p>
            <a:pPr eaLnBrk="1" hangingPunct="1">
              <a:lnSpc>
                <a:spcPct val="80000"/>
              </a:lnSpc>
              <a:buFontTx/>
              <a:buNone/>
            </a:pPr>
            <a:r>
              <a:rPr lang="hu-HU" altLang="hu-HU" sz="2400" smtClean="0">
                <a:latin typeface="Tahoma" pitchFamily="34" charset="0"/>
                <a:cs typeface="Tahoma" pitchFamily="34" charset="0"/>
              </a:rPr>
              <a:t>ebből </a:t>
            </a:r>
            <a:r>
              <a:rPr lang="hu-HU" altLang="hu-HU" sz="2400" b="1" smtClean="0">
                <a:latin typeface="Tahoma" pitchFamily="34" charset="0"/>
                <a:cs typeface="Tahoma" pitchFamily="34" charset="0"/>
              </a:rPr>
              <a:t>gímszarvas 101,6; őz 375,1; vaddisznó 120,2</a:t>
            </a: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apróvad: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x</a:t>
            </a:r>
          </a:p>
          <a:p>
            <a:pPr eaLnBrk="1" hangingPunct="1">
              <a:lnSpc>
                <a:spcPct val="80000"/>
              </a:lnSpc>
              <a:buFontTx/>
              <a:buNone/>
            </a:pPr>
            <a:r>
              <a:rPr lang="hu-HU" altLang="hu-HU" sz="2400" b="1" smtClean="0">
                <a:latin typeface="Tahoma" pitchFamily="34" charset="0"/>
                <a:cs typeface="Tahoma" pitchFamily="34" charset="0"/>
              </a:rPr>
              <a:t>mezei nyúl 479,9; fácán 611,2; róka 77,1.</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Lelövések</a:t>
            </a:r>
            <a:r>
              <a:rPr lang="hu-HU" altLang="hu-HU" sz="2400" u="sng" smtClean="0">
                <a:latin typeface="Tahoma" pitchFamily="34" charset="0"/>
                <a:cs typeface="Tahoma" pitchFamily="34" charset="0"/>
              </a:rPr>
              <a:t> (elejtés, 2012/13, ezer példány):</a:t>
            </a:r>
          </a:p>
          <a:p>
            <a:pPr eaLnBrk="1" hangingPunct="1">
              <a:lnSpc>
                <a:spcPct val="80000"/>
              </a:lnSpc>
              <a:buFontTx/>
              <a:buNone/>
            </a:pPr>
            <a:r>
              <a:rPr lang="hu-HU" altLang="hu-HU" sz="2400" b="1" smtClean="0">
                <a:latin typeface="Tahoma" pitchFamily="34" charset="0"/>
                <a:cs typeface="Tahoma" pitchFamily="34" charset="0"/>
              </a:rPr>
              <a:t>nagyvad: 322,1 </a:t>
            </a:r>
          </a:p>
          <a:p>
            <a:pPr eaLnBrk="1" hangingPunct="1">
              <a:lnSpc>
                <a:spcPct val="80000"/>
              </a:lnSpc>
              <a:buFontTx/>
              <a:buNone/>
            </a:pPr>
            <a:r>
              <a:rPr lang="hu-HU" altLang="hu-HU" sz="2400" smtClean="0">
                <a:latin typeface="Tahoma" pitchFamily="34" charset="0"/>
                <a:cs typeface="Tahoma" pitchFamily="34" charset="0"/>
              </a:rPr>
              <a:t>ebből </a:t>
            </a:r>
            <a:r>
              <a:rPr lang="hu-HU" altLang="hu-HU" sz="2400" b="1" smtClean="0">
                <a:latin typeface="Tahoma" pitchFamily="34" charset="0"/>
                <a:cs typeface="Tahoma" pitchFamily="34" charset="0"/>
              </a:rPr>
              <a:t>gímszarvas 49,8; őz 96,6; vaddisznó 159,3</a:t>
            </a: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apróvad: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x</a:t>
            </a: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mezei nyúl 85,1; fácán 328,6; róka 69,8</a:t>
            </a:r>
            <a:r>
              <a:rPr lang="hu-HU" altLang="hu-HU" sz="2400" smtClean="0">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a:xfrm>
            <a:off x="539750" y="115888"/>
            <a:ext cx="8147050" cy="1165225"/>
          </a:xfrm>
        </p:spPr>
        <p:txBody>
          <a:bodyPr/>
          <a:lstStyle/>
          <a:p>
            <a:pPr eaLnBrk="1" hangingPunct="1"/>
            <a:r>
              <a:rPr lang="hu-HU" altLang="hu-HU" sz="3200" b="1" smtClean="0">
                <a:solidFill>
                  <a:srgbClr val="336600"/>
                </a:solidFill>
                <a:latin typeface="Tahoma" pitchFamily="34" charset="0"/>
                <a:cs typeface="Tahoma" pitchFamily="34" charset="0"/>
              </a:rPr>
              <a:t>Vadlétszám és teríték </a:t>
            </a:r>
            <a:r>
              <a:rPr lang="hu-HU" altLang="hu-HU" sz="3200" smtClean="0">
                <a:solidFill>
                  <a:srgbClr val="336600"/>
                </a:solidFill>
                <a:latin typeface="Tahoma" pitchFamily="34" charset="0"/>
                <a:cs typeface="Tahoma" pitchFamily="34" charset="0"/>
              </a:rPr>
              <a:t>(</a:t>
            </a:r>
            <a:r>
              <a:rPr lang="hu-HU" altLang="hu-HU" sz="3200" b="1" smtClean="0">
                <a:solidFill>
                  <a:srgbClr val="336600"/>
                </a:solidFill>
                <a:latin typeface="Tahoma" pitchFamily="34" charset="0"/>
                <a:cs typeface="Tahoma" pitchFamily="34" charset="0"/>
              </a:rPr>
              <a:t>lelövés</a:t>
            </a:r>
            <a:r>
              <a:rPr lang="hu-HU" altLang="hu-HU" sz="3200" smtClean="0">
                <a:solidFill>
                  <a:srgbClr val="336600"/>
                </a:solidFill>
                <a:latin typeface="Tahoma" pitchFamily="34" charset="0"/>
                <a:cs typeface="Tahoma" pitchFamily="34" charset="0"/>
              </a:rPr>
              <a:t>)</a:t>
            </a:r>
            <a:r>
              <a:rPr lang="hu-HU" altLang="hu-HU" sz="3200" b="1" smtClean="0">
                <a:solidFill>
                  <a:srgbClr val="336600"/>
                </a:solidFill>
                <a:latin typeface="Tahoma" pitchFamily="34" charset="0"/>
                <a:cs typeface="Tahoma" pitchFamily="34" charset="0"/>
              </a:rPr>
              <a:t> adatok</a:t>
            </a:r>
            <a:br>
              <a:rPr lang="hu-HU" altLang="hu-HU" sz="3200" b="1" smtClean="0">
                <a:solidFill>
                  <a:srgbClr val="336600"/>
                </a:solidFill>
                <a:latin typeface="Tahoma" pitchFamily="34" charset="0"/>
                <a:cs typeface="Tahoma" pitchFamily="34" charset="0"/>
              </a:rPr>
            </a:br>
            <a:r>
              <a:rPr lang="hu-HU" altLang="hu-HU" sz="2400" smtClean="0">
                <a:solidFill>
                  <a:srgbClr val="336600"/>
                </a:solidFill>
                <a:latin typeface="Tahoma" pitchFamily="34" charset="0"/>
                <a:cs typeface="Tahoma" pitchFamily="34" charset="0"/>
              </a:rPr>
              <a:t>(Forrás: Országos Vadgazdálkodási Adattár)</a:t>
            </a:r>
          </a:p>
        </p:txBody>
      </p:sp>
      <p:sp>
        <p:nvSpPr>
          <p:cNvPr id="500739" name="Rectangle 3"/>
          <p:cNvSpPr>
            <a:spLocks noGrp="1" noChangeArrowheads="1"/>
          </p:cNvSpPr>
          <p:nvPr>
            <p:ph type="body" idx="1"/>
          </p:nvPr>
        </p:nvSpPr>
        <p:spPr/>
        <p:txBody>
          <a:bodyPr/>
          <a:lstStyle/>
          <a:p>
            <a:pPr eaLnBrk="1" hangingPunct="1">
              <a:buFontTx/>
              <a:buNone/>
            </a:pPr>
            <a:endParaRPr lang="hu-HU" altLang="hu-HU" smtClean="0"/>
          </a:p>
          <a:p>
            <a:pPr eaLnBrk="1" hangingPunct="1">
              <a:buFontTx/>
              <a:buNone/>
            </a:pPr>
            <a:endParaRPr lang="hu-HU" altLang="hu-HU" smtClean="0"/>
          </a:p>
        </p:txBody>
      </p:sp>
      <p:sp>
        <p:nvSpPr>
          <p:cNvPr id="500740" name="Rectangle 4"/>
          <p:cNvSpPr>
            <a:spLocks noChangeArrowheads="1"/>
          </p:cNvSpPr>
          <p:nvPr/>
        </p:nvSpPr>
        <p:spPr bwMode="auto">
          <a:xfrm>
            <a:off x="1774825" y="792163"/>
            <a:ext cx="1841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800" b="0">
              <a:solidFill>
                <a:srgbClr val="000000"/>
              </a:solidFill>
            </a:endParaRPr>
          </a:p>
          <a:p>
            <a:pPr>
              <a:lnSpc>
                <a:spcPct val="100000"/>
              </a:lnSpc>
              <a:spcBef>
                <a:spcPct val="0"/>
              </a:spcBef>
              <a:buFontTx/>
              <a:buNone/>
            </a:pPr>
            <a:endParaRPr lang="hu-HU" altLang="hu-HU" sz="1800" b="0">
              <a:solidFill>
                <a:srgbClr val="000000"/>
              </a:solidFill>
            </a:endParaRPr>
          </a:p>
        </p:txBody>
      </p:sp>
      <p:graphicFrame>
        <p:nvGraphicFramePr>
          <p:cNvPr id="1274976" name="Group 96"/>
          <p:cNvGraphicFramePr>
            <a:graphicFrameLocks noGrp="1"/>
          </p:cNvGraphicFramePr>
          <p:nvPr/>
        </p:nvGraphicFramePr>
        <p:xfrm>
          <a:off x="611188" y="1484313"/>
          <a:ext cx="7993062" cy="4997449"/>
        </p:xfrm>
        <a:graphic>
          <a:graphicData uri="http://schemas.openxmlformats.org/drawingml/2006/table">
            <a:tbl>
              <a:tblPr/>
              <a:tblGrid>
                <a:gridCol w="2598737"/>
                <a:gridCol w="1371600"/>
                <a:gridCol w="1295400"/>
                <a:gridCol w="1376363"/>
                <a:gridCol w="1350962"/>
              </a:tblGrid>
              <a:tr h="579399">
                <a:tc rowSpan="2">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altLang="hu-HU" sz="1600" b="1" i="0" u="none" strike="noStrike" cap="none" normalizeH="0" baseline="0" dirty="0" smtClean="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V</a:t>
                      </a:r>
                      <a:r>
                        <a:rPr kumimoji="0" lang="hu-HU" altLang="hu-HU" sz="1600" b="1" i="0" u="none" strike="noStrike" cap="none" normalizeH="0" baseline="0" dirty="0" smtClean="0">
                          <a:ln>
                            <a:noFill/>
                          </a:ln>
                          <a:solidFill>
                            <a:schemeClr val="tx1"/>
                          </a:solidFill>
                          <a:effectLst/>
                          <a:latin typeface="Tahoma" pitchFamily="34" charset="0"/>
                          <a:cs typeface="Arial" charset="0"/>
                        </a:rPr>
                        <a:t>ADFAJ</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cs typeface="Arial" charset="0"/>
                        </a:rPr>
                        <a:t> </a:t>
                      </a:r>
                      <a:r>
                        <a:rPr kumimoji="0" lang="hu-HU" altLang="hu-HU" sz="16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Teríték (lelövés)   </a:t>
                      </a:r>
                      <a:endParaRPr kumimoji="0" lang="hu-HU" altLang="hu-HU" sz="1600" b="1" i="0" u="none" strike="noStrike" cap="none" normalizeH="0" baseline="0" smtClean="0">
                        <a:ln>
                          <a:noFill/>
                        </a:ln>
                        <a:solidFill>
                          <a:srgbClr val="A5002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rgbClr val="A50021"/>
                          </a:solidFill>
                          <a:effectLst/>
                          <a:latin typeface="Tahoma" pitchFamily="34" charset="0"/>
                          <a:cs typeface="Times New Roman" pitchFamily="18" charset="0"/>
                        </a:rPr>
                        <a:t> </a:t>
                      </a:r>
                      <a:r>
                        <a:rPr kumimoji="0" lang="hu-HU" altLang="hu-HU" sz="1600" b="1" i="0" u="none" strike="noStrike" cap="none" normalizeH="0" baseline="0" smtClean="0">
                          <a:ln>
                            <a:noFill/>
                          </a:ln>
                          <a:solidFill>
                            <a:srgbClr val="A50021"/>
                          </a:solidFill>
                          <a:effectLst/>
                          <a:latin typeface="Tahoma" pitchFamily="34" charset="0"/>
                          <a:cs typeface="Arial" charset="0"/>
                        </a:rPr>
                        <a:t>(1.000)</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gridSpan="2">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cs typeface="Arial" charset="0"/>
                        </a:rPr>
                        <a:t>     </a:t>
                      </a:r>
                      <a:r>
                        <a:rPr kumimoji="0" lang="hu-HU" altLang="hu-HU" sz="16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Becsült vadlétszám</a:t>
                      </a:r>
                      <a:endParaRPr kumimoji="0" lang="hu-HU" altLang="hu-HU" sz="1600" b="1" i="0" u="none" strike="noStrike" cap="none" normalizeH="0" baseline="0" smtClean="0">
                        <a:ln>
                          <a:noFill/>
                        </a:ln>
                        <a:solidFill>
                          <a:srgbClr val="006600"/>
                        </a:solidFill>
                        <a:effectLst/>
                        <a:latin typeface="Tahoma"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rgbClr val="006600"/>
                          </a:solidFill>
                          <a:effectLst/>
                          <a:latin typeface="Tahoma" pitchFamily="34" charset="0"/>
                          <a:cs typeface="Arial" charset="0"/>
                        </a:rPr>
                        <a:t>               (1.000)</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r>
              <a:tr h="335274">
                <a:tc vMerge="1">
                  <a:txBody>
                    <a:bodyPr/>
                    <a:lstStyle/>
                    <a:p>
                      <a:endParaRPr lang="hu-HU"/>
                    </a:p>
                  </a:txBody>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2010</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2012</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2011</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2013</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065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Gímszarvas</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41,1     </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49,8</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94,1</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101,6</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241">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Dám</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10,8</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12,5</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30,5</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32,7</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065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Őz</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88,5</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96,6</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355,7</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cs typeface="Times New Roman" pitchFamily="18" charset="0"/>
                        </a:rPr>
                        <a:t>375,1</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065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Muflon</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3,4</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4,0</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a:t>
                      </a:r>
                      <a:r>
                        <a:rPr kumimoji="0" lang="hu-HU" altLang="hu-HU" sz="8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11,5</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smtClean="0">
                          <a:ln>
                            <a:noFill/>
                          </a:ln>
                          <a:solidFill>
                            <a:srgbClr val="006600"/>
                          </a:solidFill>
                          <a:effectLst/>
                          <a:latin typeface="Tahoma" pitchFamily="34" charset="0"/>
                          <a:cs typeface="Times New Roman" pitchFamily="18" charset="0"/>
                        </a:rPr>
                        <a:t>13,2</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3828">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Vaddisznó</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112,4</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159,3</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105,8</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120,2</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47652">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Nagyvad összesen</a:t>
                      </a:r>
                    </a:p>
                  </a:txBody>
                  <a:tcPr marL="90004" marR="90004" marT="46797" marB="46797"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256,2</a:t>
                      </a:r>
                    </a:p>
                  </a:txBody>
                  <a:tcPr marL="90004" marR="90004" marT="46797" marB="46797"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322,1</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0004" marR="90004" marT="46797" marB="46797"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597,6</a:t>
                      </a:r>
                    </a:p>
                  </a:txBody>
                  <a:tcPr marL="90004" marR="90004" marT="46797" marB="46797"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642,8</a:t>
                      </a:r>
                    </a:p>
                  </a:txBody>
                  <a:tcPr marL="90004" marR="90004" marT="46797" marB="46797"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1906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Mezei nyúl</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78,8</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smtClean="0">
                          <a:ln>
                            <a:noFill/>
                          </a:ln>
                          <a:solidFill>
                            <a:srgbClr val="A50021"/>
                          </a:solidFill>
                          <a:effectLst/>
                          <a:latin typeface="Tahoma" pitchFamily="34" charset="0"/>
                          <a:cs typeface="Times New Roman" pitchFamily="18" charset="0"/>
                        </a:rPr>
                        <a:t>85,1</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454,5</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479,9</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241">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Fácán</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306,5</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328,6</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612,8</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611,2</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065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Tőkés réce</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cs typeface="Times New Roman" pitchFamily="18" charset="0"/>
                        </a:rPr>
                        <a:t>  43,6</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a:t>
                      </a:r>
                      <a:r>
                        <a:rPr kumimoji="0" lang="hu-HU" altLang="hu-HU" sz="8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44,9</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241">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Balkáni gerle</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53,6</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88,2</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065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Róka</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56,4</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69,8</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74,6</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77,1</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241">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Borz</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A50021"/>
                          </a:solidFill>
                          <a:effectLst/>
                          <a:latin typeface="Tahoma" pitchFamily="34" charset="0"/>
                          <a:cs typeface="Times New Roman" pitchFamily="18" charset="0"/>
                        </a:rPr>
                        <a:t>5,8</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9,1</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38,3</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41,1</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468313" y="115888"/>
            <a:ext cx="8229600" cy="936848"/>
          </a:xfrm>
        </p:spPr>
        <p:txBody>
          <a:bodyPr/>
          <a:lstStyle/>
          <a:p>
            <a:pPr eaLnBrk="1" hangingPunct="1"/>
            <a:r>
              <a:rPr lang="hu-HU" altLang="hu-HU" sz="3300" b="1" dirty="0" smtClean="0">
                <a:solidFill>
                  <a:srgbClr val="336600"/>
                </a:solidFill>
                <a:latin typeface="Tahoma" pitchFamily="34" charset="0"/>
                <a:cs typeface="Tahoma" pitchFamily="34" charset="0"/>
              </a:rPr>
              <a:t>Vadgazdálkodási adatok </a:t>
            </a:r>
            <a:r>
              <a:rPr lang="hu-HU" altLang="hu-HU" sz="2800" dirty="0" smtClean="0">
                <a:solidFill>
                  <a:srgbClr val="336600"/>
                </a:solidFill>
                <a:latin typeface="Tahoma" pitchFamily="34" charset="0"/>
                <a:cs typeface="Tahoma" pitchFamily="34" charset="0"/>
              </a:rPr>
              <a:t>(2015/16)</a:t>
            </a:r>
          </a:p>
        </p:txBody>
      </p:sp>
      <p:sp>
        <p:nvSpPr>
          <p:cNvPr id="501763" name="Rectangle 3"/>
          <p:cNvSpPr>
            <a:spLocks noGrp="1" noChangeArrowheads="1"/>
          </p:cNvSpPr>
          <p:nvPr>
            <p:ph type="body" idx="1"/>
          </p:nvPr>
        </p:nvSpPr>
        <p:spPr>
          <a:xfrm>
            <a:off x="395288" y="1196975"/>
            <a:ext cx="8424862" cy="5327650"/>
          </a:xfrm>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Vadászterületek</a:t>
            </a:r>
            <a:r>
              <a:rPr lang="hu-HU" altLang="hu-HU" sz="2400" smtClean="0">
                <a:latin typeface="Tahoma" pitchFamily="34" charset="0"/>
                <a:cs typeface="Tahoma" pitchFamily="34" charset="0"/>
              </a:rPr>
              <a:t> kiterjedése </a:t>
            </a:r>
            <a:r>
              <a:rPr lang="en-US" altLang="hu-HU" sz="2400" smtClean="0">
                <a:latin typeface="Tahoma" pitchFamily="34" charset="0"/>
                <a:cs typeface="Tahoma" pitchFamily="34" charset="0"/>
              </a:rPr>
              <a:t>~</a:t>
            </a:r>
            <a:r>
              <a:rPr lang="hu-HU" altLang="hu-HU" sz="2400" b="1" smtClean="0">
                <a:latin typeface="Tahoma" pitchFamily="34" charset="0"/>
                <a:cs typeface="Tahoma" pitchFamily="34" charset="0"/>
              </a:rPr>
              <a:t>8,2 millió ha</a:t>
            </a:r>
            <a:r>
              <a:rPr lang="hu-HU" altLang="hu-HU" sz="2400" smtClean="0">
                <a:latin typeface="Tahoma" pitchFamily="34" charset="0"/>
                <a:cs typeface="Tahoma" pitchFamily="34" charset="0"/>
              </a:rPr>
              <a:t>,</a:t>
            </a:r>
          </a:p>
          <a:p>
            <a:pPr eaLnBrk="1" hangingPunct="1">
              <a:lnSpc>
                <a:spcPct val="80000"/>
              </a:lnSpc>
              <a:buFontTx/>
              <a:buNone/>
            </a:pPr>
            <a:r>
              <a:rPr lang="hu-HU" altLang="hu-HU" sz="2400" smtClean="0">
                <a:latin typeface="Tahoma" pitchFamily="34" charset="0"/>
                <a:cs typeface="Tahoma" pitchFamily="34" charset="0"/>
              </a:rPr>
              <a:t>száma:</a:t>
            </a:r>
            <a:r>
              <a:rPr lang="hu-HU" altLang="hu-HU" sz="2400" b="1" smtClean="0">
                <a:latin typeface="Tahoma" pitchFamily="34" charset="0"/>
                <a:cs typeface="Tahoma" pitchFamily="34" charset="0"/>
              </a:rPr>
              <a:t> </a:t>
            </a:r>
            <a:r>
              <a:rPr lang="en-US" altLang="hu-HU" sz="2400" b="1" smtClean="0">
                <a:latin typeface="Tahoma" pitchFamily="34" charset="0"/>
                <a:cs typeface="Tahoma" pitchFamily="34" charset="0"/>
              </a:rPr>
              <a:t>~</a:t>
            </a:r>
            <a:r>
              <a:rPr lang="hu-HU" altLang="hu-HU" sz="2400" b="1" smtClean="0">
                <a:latin typeface="Tahoma" pitchFamily="34" charset="0"/>
                <a:cs typeface="Tahoma" pitchFamily="34" charset="0"/>
              </a:rPr>
              <a:t>1400,</a:t>
            </a:r>
            <a:r>
              <a:rPr lang="hu-HU" altLang="hu-HU" sz="2400" smtClean="0">
                <a:latin typeface="Tahoma" pitchFamily="34" charset="0"/>
                <a:cs typeface="Tahoma" pitchFamily="34" charset="0"/>
              </a:rPr>
              <a:t> átlagos nagysága </a:t>
            </a:r>
            <a:r>
              <a:rPr lang="hu-HU" altLang="hu-HU" sz="2400" b="1" smtClean="0">
                <a:latin typeface="Tahoma" pitchFamily="34" charset="0"/>
                <a:cs typeface="Tahoma" pitchFamily="34" charset="0"/>
              </a:rPr>
              <a:t> </a:t>
            </a:r>
            <a:r>
              <a:rPr lang="en-US" altLang="hu-HU" sz="2400" b="1" smtClean="0">
                <a:latin typeface="Tahoma" pitchFamily="34" charset="0"/>
                <a:cs typeface="Tahoma" pitchFamily="34" charset="0"/>
              </a:rPr>
              <a:t>~</a:t>
            </a:r>
            <a:r>
              <a:rPr lang="hu-HU" altLang="hu-HU" sz="2400" b="1" smtClean="0">
                <a:latin typeface="Tahoma" pitchFamily="34" charset="0"/>
                <a:cs typeface="Tahoma" pitchFamily="34" charset="0"/>
              </a:rPr>
              <a:t>5.900 ha.</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Vadászok száma</a:t>
            </a:r>
            <a:r>
              <a:rPr lang="hu-HU" altLang="hu-HU" sz="2400" b="1" smtClean="0">
                <a:solidFill>
                  <a:srgbClr val="336600"/>
                </a:solidFill>
                <a:latin typeface="Tahoma" pitchFamily="34" charset="0"/>
                <a:cs typeface="Tahoma" pitchFamily="34" charset="0"/>
              </a:rPr>
              <a:t>:</a:t>
            </a:r>
            <a:r>
              <a:rPr lang="hu-HU" altLang="hu-HU" sz="2400" smtClean="0">
                <a:latin typeface="Tahoma" pitchFamily="34" charset="0"/>
                <a:cs typeface="Tahoma" pitchFamily="34" charset="0"/>
              </a:rPr>
              <a:t> sportvadászok = </a:t>
            </a:r>
            <a:r>
              <a:rPr lang="hu-HU" altLang="hu-HU" sz="2400" b="1" smtClean="0">
                <a:latin typeface="Tahoma" pitchFamily="34" charset="0"/>
                <a:cs typeface="Tahoma" pitchFamily="34" charset="0"/>
              </a:rPr>
              <a:t>57.000 fő,</a:t>
            </a:r>
            <a:r>
              <a:rPr lang="hu-HU" altLang="hu-HU" sz="2400" smtClean="0">
                <a:latin typeface="Tahoma" pitchFamily="34" charset="0"/>
                <a:cs typeface="Tahoma" pitchFamily="34" charset="0"/>
              </a:rPr>
              <a:t> </a:t>
            </a:r>
          </a:p>
          <a:p>
            <a:pPr eaLnBrk="1" hangingPunct="1">
              <a:lnSpc>
                <a:spcPct val="80000"/>
              </a:lnSpc>
              <a:buFontTx/>
              <a:buNone/>
            </a:pPr>
            <a:r>
              <a:rPr lang="hu-HU" altLang="hu-HU" sz="2400" smtClean="0">
                <a:latin typeface="Tahoma" pitchFamily="34" charset="0"/>
                <a:cs typeface="Tahoma" pitchFamily="34" charset="0"/>
              </a:rPr>
              <a:t>hivatásos vadászok =  </a:t>
            </a:r>
            <a:r>
              <a:rPr lang="hu-HU" altLang="hu-HU" sz="2400" b="1" smtClean="0">
                <a:latin typeface="Tahoma" pitchFamily="34" charset="0"/>
                <a:cs typeface="Tahoma" pitchFamily="34" charset="0"/>
              </a:rPr>
              <a:t>3.650 fő.</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Vadlétszám </a:t>
            </a:r>
            <a:r>
              <a:rPr lang="hu-HU" altLang="hu-HU" sz="2400" u="sng" smtClean="0">
                <a:latin typeface="Tahoma" pitchFamily="34" charset="0"/>
                <a:cs typeface="Tahoma" pitchFamily="34" charset="0"/>
              </a:rPr>
              <a:t>(vadállománybecslés, 2016, ezer példány):</a:t>
            </a:r>
          </a:p>
          <a:p>
            <a:pPr eaLnBrk="1" hangingPunct="1">
              <a:lnSpc>
                <a:spcPct val="80000"/>
              </a:lnSpc>
              <a:buFontTx/>
              <a:buNone/>
            </a:pPr>
            <a:r>
              <a:rPr lang="hu-HU" altLang="hu-HU" sz="2400" b="1" smtClean="0">
                <a:latin typeface="Tahoma" pitchFamily="34" charset="0"/>
                <a:cs typeface="Tahoma" pitchFamily="34" charset="0"/>
              </a:rPr>
              <a:t>nagyvad: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604,6</a:t>
            </a:r>
          </a:p>
          <a:p>
            <a:pPr eaLnBrk="1" hangingPunct="1">
              <a:lnSpc>
                <a:spcPct val="80000"/>
              </a:lnSpc>
              <a:buFontTx/>
              <a:buNone/>
            </a:pPr>
            <a:r>
              <a:rPr lang="hu-HU" altLang="hu-HU" sz="2400" smtClean="0">
                <a:latin typeface="Tahoma" pitchFamily="34" charset="0"/>
                <a:cs typeface="Tahoma" pitchFamily="34" charset="0"/>
              </a:rPr>
              <a:t>ebből </a:t>
            </a:r>
            <a:r>
              <a:rPr lang="hu-HU" altLang="hu-HU" sz="2400" b="1" smtClean="0">
                <a:latin typeface="Tahoma" pitchFamily="34" charset="0"/>
                <a:cs typeface="Tahoma" pitchFamily="34" charset="0"/>
              </a:rPr>
              <a:t>gímszarvas 99,8; őz 357,3; vaddisznó 101,7</a:t>
            </a:r>
            <a:r>
              <a:rPr lang="hu-HU" altLang="hu-HU" sz="2400" smtClean="0">
                <a:latin typeface="Tahoma" pitchFamily="34" charset="0"/>
                <a:cs typeface="Tahoma" pitchFamily="34" charset="0"/>
              </a:rPr>
              <a:t>;</a:t>
            </a:r>
          </a:p>
          <a:p>
            <a:pPr eaLnBrk="1" hangingPunct="1">
              <a:lnSpc>
                <a:spcPct val="80000"/>
              </a:lnSpc>
              <a:buFontTx/>
              <a:buNone/>
            </a:pPr>
            <a:r>
              <a:rPr lang="hu-HU" altLang="hu-HU" sz="2400" b="1" smtClean="0">
                <a:latin typeface="Tahoma" pitchFamily="34" charset="0"/>
                <a:cs typeface="Tahoma" pitchFamily="34" charset="0"/>
              </a:rPr>
              <a:t>apróvad: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x</a:t>
            </a:r>
          </a:p>
          <a:p>
            <a:pPr eaLnBrk="1" hangingPunct="1">
              <a:lnSpc>
                <a:spcPct val="80000"/>
              </a:lnSpc>
              <a:buFontTx/>
              <a:buNone/>
            </a:pPr>
            <a:r>
              <a:rPr lang="hu-HU" altLang="hu-HU" sz="2400" b="1" smtClean="0">
                <a:latin typeface="Tahoma" pitchFamily="34" charset="0"/>
                <a:cs typeface="Tahoma" pitchFamily="34" charset="0"/>
              </a:rPr>
              <a:t>mezei nyúl 414,5; fácán 581,5; róka 75,1.</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Lelövések</a:t>
            </a:r>
            <a:r>
              <a:rPr lang="hu-HU" altLang="hu-HU" sz="2400" u="sng" smtClean="0">
                <a:latin typeface="Tahoma" pitchFamily="34" charset="0"/>
                <a:cs typeface="Tahoma" pitchFamily="34" charset="0"/>
              </a:rPr>
              <a:t> (elejtés, 2015/16, ezer példány):</a:t>
            </a:r>
          </a:p>
          <a:p>
            <a:pPr eaLnBrk="1" hangingPunct="1">
              <a:lnSpc>
                <a:spcPct val="80000"/>
              </a:lnSpc>
              <a:buFontTx/>
              <a:buNone/>
            </a:pPr>
            <a:r>
              <a:rPr lang="hu-HU" altLang="hu-HU" sz="2400" b="1" smtClean="0">
                <a:latin typeface="Tahoma" pitchFamily="34" charset="0"/>
                <a:cs typeface="Tahoma" pitchFamily="34" charset="0"/>
              </a:rPr>
              <a:t>nagyvad: 324,6 </a:t>
            </a:r>
          </a:p>
          <a:p>
            <a:pPr eaLnBrk="1" hangingPunct="1">
              <a:lnSpc>
                <a:spcPct val="80000"/>
              </a:lnSpc>
              <a:buFontTx/>
              <a:buNone/>
            </a:pPr>
            <a:r>
              <a:rPr lang="hu-HU" altLang="hu-HU" sz="2400" smtClean="0">
                <a:latin typeface="Tahoma" pitchFamily="34" charset="0"/>
                <a:cs typeface="Tahoma" pitchFamily="34" charset="0"/>
              </a:rPr>
              <a:t>ebből </a:t>
            </a:r>
            <a:r>
              <a:rPr lang="hu-HU" altLang="hu-HU" sz="2400" b="1" smtClean="0">
                <a:latin typeface="Tahoma" pitchFamily="34" charset="0"/>
                <a:cs typeface="Tahoma" pitchFamily="34" charset="0"/>
              </a:rPr>
              <a:t>gím 55,4 ; őz 114,7; vaddisznó 137,1</a:t>
            </a: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apróvad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x</a:t>
            </a: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mezei nyúl 69,1; fácán 369,8; róka 70,1</a:t>
            </a:r>
            <a:r>
              <a:rPr lang="hu-HU" altLang="hu-HU" sz="2400" smtClean="0">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539750" y="115888"/>
            <a:ext cx="8135938" cy="1165225"/>
          </a:xfrm>
        </p:spPr>
        <p:txBody>
          <a:bodyPr/>
          <a:lstStyle/>
          <a:p>
            <a:pPr eaLnBrk="1" hangingPunct="1"/>
            <a:r>
              <a:rPr lang="hu-HU" altLang="hu-HU" sz="3200" b="1" smtClean="0">
                <a:solidFill>
                  <a:srgbClr val="336600"/>
                </a:solidFill>
                <a:latin typeface="Tahoma" pitchFamily="34" charset="0"/>
                <a:cs typeface="Tahoma" pitchFamily="34" charset="0"/>
              </a:rPr>
              <a:t>Vadlétszám és teríték </a:t>
            </a:r>
            <a:r>
              <a:rPr lang="hu-HU" altLang="hu-HU" sz="3200" smtClean="0">
                <a:solidFill>
                  <a:srgbClr val="336600"/>
                </a:solidFill>
                <a:latin typeface="Tahoma" pitchFamily="34" charset="0"/>
                <a:cs typeface="Tahoma" pitchFamily="34" charset="0"/>
              </a:rPr>
              <a:t>(</a:t>
            </a:r>
            <a:r>
              <a:rPr lang="hu-HU" altLang="hu-HU" sz="3200" b="1" smtClean="0">
                <a:solidFill>
                  <a:srgbClr val="336600"/>
                </a:solidFill>
                <a:latin typeface="Tahoma" pitchFamily="34" charset="0"/>
                <a:cs typeface="Tahoma" pitchFamily="34" charset="0"/>
              </a:rPr>
              <a:t>lelövés</a:t>
            </a:r>
            <a:r>
              <a:rPr lang="hu-HU" altLang="hu-HU" sz="3200" smtClean="0">
                <a:solidFill>
                  <a:srgbClr val="336600"/>
                </a:solidFill>
                <a:latin typeface="Tahoma" pitchFamily="34" charset="0"/>
                <a:cs typeface="Tahoma" pitchFamily="34" charset="0"/>
              </a:rPr>
              <a:t>)</a:t>
            </a:r>
            <a:r>
              <a:rPr lang="hu-HU" altLang="hu-HU" sz="3200" b="1" smtClean="0">
                <a:solidFill>
                  <a:srgbClr val="336600"/>
                </a:solidFill>
                <a:latin typeface="Tahoma" pitchFamily="34" charset="0"/>
                <a:cs typeface="Tahoma" pitchFamily="34" charset="0"/>
              </a:rPr>
              <a:t> adatok</a:t>
            </a:r>
            <a:br>
              <a:rPr lang="hu-HU" altLang="hu-HU" sz="3200" b="1" smtClean="0">
                <a:solidFill>
                  <a:srgbClr val="336600"/>
                </a:solidFill>
                <a:latin typeface="Tahoma" pitchFamily="34" charset="0"/>
                <a:cs typeface="Tahoma" pitchFamily="34" charset="0"/>
              </a:rPr>
            </a:br>
            <a:r>
              <a:rPr lang="hu-HU" altLang="hu-HU" sz="2400" smtClean="0">
                <a:solidFill>
                  <a:srgbClr val="336600"/>
                </a:solidFill>
                <a:latin typeface="Tahoma" pitchFamily="34" charset="0"/>
                <a:cs typeface="Tahoma" pitchFamily="34" charset="0"/>
              </a:rPr>
              <a:t>(Forrás: Országos Vadgazdálkodási Adattár)</a:t>
            </a:r>
          </a:p>
        </p:txBody>
      </p:sp>
      <p:sp>
        <p:nvSpPr>
          <p:cNvPr id="502787" name="Rectangle 3"/>
          <p:cNvSpPr>
            <a:spLocks noGrp="1" noChangeArrowheads="1"/>
          </p:cNvSpPr>
          <p:nvPr>
            <p:ph type="body" idx="1"/>
          </p:nvPr>
        </p:nvSpPr>
        <p:spPr/>
        <p:txBody>
          <a:bodyPr/>
          <a:lstStyle/>
          <a:p>
            <a:pPr eaLnBrk="1" hangingPunct="1">
              <a:buFontTx/>
              <a:buNone/>
            </a:pPr>
            <a:endParaRPr lang="hu-HU" altLang="hu-HU" smtClean="0"/>
          </a:p>
          <a:p>
            <a:pPr eaLnBrk="1" hangingPunct="1">
              <a:buFontTx/>
              <a:buNone/>
            </a:pPr>
            <a:endParaRPr lang="hu-HU" altLang="hu-HU" smtClean="0"/>
          </a:p>
        </p:txBody>
      </p:sp>
      <p:sp>
        <p:nvSpPr>
          <p:cNvPr id="502788" name="Rectangle 4"/>
          <p:cNvSpPr>
            <a:spLocks noChangeArrowheads="1"/>
          </p:cNvSpPr>
          <p:nvPr/>
        </p:nvSpPr>
        <p:spPr bwMode="auto">
          <a:xfrm>
            <a:off x="1774825" y="792163"/>
            <a:ext cx="1841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800" b="0">
              <a:solidFill>
                <a:srgbClr val="000000"/>
              </a:solidFill>
            </a:endParaRPr>
          </a:p>
          <a:p>
            <a:pPr>
              <a:lnSpc>
                <a:spcPct val="100000"/>
              </a:lnSpc>
              <a:spcBef>
                <a:spcPct val="0"/>
              </a:spcBef>
              <a:buFontTx/>
              <a:buNone/>
            </a:pPr>
            <a:endParaRPr lang="hu-HU" altLang="hu-HU" sz="1800" b="0">
              <a:solidFill>
                <a:srgbClr val="000000"/>
              </a:solidFill>
            </a:endParaRPr>
          </a:p>
        </p:txBody>
      </p:sp>
      <p:graphicFrame>
        <p:nvGraphicFramePr>
          <p:cNvPr id="1274976" name="Group 96"/>
          <p:cNvGraphicFramePr>
            <a:graphicFrameLocks noGrp="1"/>
          </p:cNvGraphicFramePr>
          <p:nvPr/>
        </p:nvGraphicFramePr>
        <p:xfrm>
          <a:off x="611188" y="1484313"/>
          <a:ext cx="7993063" cy="4997453"/>
        </p:xfrm>
        <a:graphic>
          <a:graphicData uri="http://schemas.openxmlformats.org/drawingml/2006/table">
            <a:tbl>
              <a:tblPr/>
              <a:tblGrid>
                <a:gridCol w="2598069"/>
                <a:gridCol w="1372595"/>
                <a:gridCol w="1294993"/>
                <a:gridCol w="1375828"/>
                <a:gridCol w="1351578"/>
              </a:tblGrid>
              <a:tr h="579120">
                <a:tc rowSpan="2">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altLang="hu-HU" sz="1600" b="1" i="0" u="none" strike="noStrike" cap="none" normalizeH="0" baseline="0" dirty="0" smtClean="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V</a:t>
                      </a:r>
                      <a:r>
                        <a:rPr kumimoji="0" lang="hu-HU" altLang="hu-HU" sz="1600" b="1" i="0" u="none" strike="noStrike" cap="none" normalizeH="0" baseline="0" dirty="0" smtClean="0">
                          <a:ln>
                            <a:noFill/>
                          </a:ln>
                          <a:solidFill>
                            <a:schemeClr val="tx1"/>
                          </a:solidFill>
                          <a:effectLst/>
                          <a:latin typeface="Tahoma" pitchFamily="34" charset="0"/>
                          <a:cs typeface="Arial" charset="0"/>
                        </a:rPr>
                        <a:t>ADFAJ</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cs typeface="Arial" charset="0"/>
                        </a:rPr>
                        <a:t> </a:t>
                      </a:r>
                      <a:r>
                        <a:rPr kumimoji="0" lang="hu-HU" altLang="hu-HU" sz="16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Teríték (lelövés)   </a:t>
                      </a:r>
                      <a:endParaRPr kumimoji="0" lang="hu-HU" altLang="hu-HU" sz="1600" b="1" i="0" u="none" strike="noStrike" cap="none" normalizeH="0" baseline="0" smtClean="0">
                        <a:ln>
                          <a:noFill/>
                        </a:ln>
                        <a:solidFill>
                          <a:srgbClr val="A5002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rgbClr val="A50021"/>
                          </a:solidFill>
                          <a:effectLst/>
                          <a:latin typeface="Tahoma" pitchFamily="34" charset="0"/>
                          <a:cs typeface="Times New Roman" pitchFamily="18" charset="0"/>
                        </a:rPr>
                        <a:t> </a:t>
                      </a:r>
                      <a:r>
                        <a:rPr kumimoji="0" lang="hu-HU" altLang="hu-HU" sz="1600" b="1" i="0" u="none" strike="noStrike" cap="none" normalizeH="0" baseline="0" smtClean="0">
                          <a:ln>
                            <a:noFill/>
                          </a:ln>
                          <a:solidFill>
                            <a:srgbClr val="A50021"/>
                          </a:solidFill>
                          <a:effectLst/>
                          <a:latin typeface="Tahoma" pitchFamily="34" charset="0"/>
                          <a:cs typeface="Arial" charset="0"/>
                        </a:rPr>
                        <a:t>(1.000)</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gridSpan="2">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cs typeface="Arial" charset="0"/>
                        </a:rPr>
                        <a:t>     </a:t>
                      </a:r>
                      <a:r>
                        <a:rPr kumimoji="0" lang="hu-HU" altLang="hu-HU" sz="16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Becsült vadlétszám</a:t>
                      </a:r>
                      <a:endParaRPr kumimoji="0" lang="hu-HU" altLang="hu-HU" sz="1600" b="1" i="0" u="none" strike="noStrike" cap="none" normalizeH="0" baseline="0" smtClean="0">
                        <a:ln>
                          <a:noFill/>
                        </a:ln>
                        <a:solidFill>
                          <a:srgbClr val="006600"/>
                        </a:solidFill>
                        <a:effectLst/>
                        <a:latin typeface="Tahoma"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rgbClr val="006600"/>
                          </a:solidFill>
                          <a:effectLst/>
                          <a:latin typeface="Tahoma" pitchFamily="34" charset="0"/>
                          <a:cs typeface="Arial" charset="0"/>
                        </a:rPr>
                        <a:t>               (1.000)</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r>
              <a:tr h="335280">
                <a:tc vMerge="1">
                  <a:txBody>
                    <a:bodyPr/>
                    <a:lstStyle/>
                    <a:p>
                      <a:endParaRPr lang="hu-HU"/>
                    </a:p>
                  </a:txBody>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2012</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2015</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2013</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2016</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Gímszarvas</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49,8</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55,4               </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101,6</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99,8                        </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263">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663300"/>
                          </a:solidFill>
                          <a:effectLst/>
                          <a:latin typeface="Tahoma" pitchFamily="34" charset="0"/>
                          <a:ea typeface="Times New Roman" pitchFamily="18" charset="0"/>
                          <a:cs typeface="Tahoma" pitchFamily="34" charset="0"/>
                        </a:rPr>
                        <a:t>   Dám</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12,5</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13,6</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32,7</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33,7                      </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Őz</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96,6</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114,7</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375,1</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357,3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663300"/>
                          </a:solidFill>
                          <a:effectLst/>
                          <a:latin typeface="Tahoma" pitchFamily="34" charset="0"/>
                          <a:ea typeface="Times New Roman" pitchFamily="18" charset="0"/>
                          <a:cs typeface="Tahoma" pitchFamily="34" charset="0"/>
                        </a:rPr>
                        <a:t>   Muflon</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4,0</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3,8</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13,2</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12,1</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Vaddisznó</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159,3</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137,1</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120,2</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101,7</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47688">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663300"/>
                          </a:solidFill>
                          <a:effectLst/>
                          <a:latin typeface="Tahoma" pitchFamily="34" charset="0"/>
                          <a:ea typeface="Times New Roman" pitchFamily="18" charset="0"/>
                          <a:cs typeface="Tahoma" pitchFamily="34" charset="0"/>
                        </a:rPr>
                        <a:t>Nagyvad összesen</a:t>
                      </a:r>
                    </a:p>
                  </a:txBody>
                  <a:tcPr marL="90004" marR="90004" marT="46800" marB="46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322,1</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0004" marR="90004" marT="46800" marB="46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324,6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0004" marR="90004" marT="46800" marB="46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642,8</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0004" marR="90004" marT="46800" marB="46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604,6</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0004" marR="90004" marT="46800" marB="46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Mezei nyúl</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cs typeface="Times New Roman" pitchFamily="18" charset="0"/>
                        </a:rPr>
                        <a:t>85,1</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cs typeface="Times New Roman" pitchFamily="18" charset="0"/>
                        </a:rPr>
                        <a:t>69,1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479,9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414,5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263">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Fácán</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328,6</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369,8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611,2</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581,5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Tőkés réce</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44,9</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a:t>
                      </a:r>
                      <a:r>
                        <a:rPr kumimoji="0" lang="hu-HU" altLang="hu-HU" sz="8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40,1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263">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Balkáni gerle</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88,2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66,8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Róka</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69,8</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70,1</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77,1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75,1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22263">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Borz</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9,1</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9,0</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a:t>
                      </a:r>
                      <a:r>
                        <a:rPr kumimoji="0" lang="hu-HU" altLang="hu-HU" sz="8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41,1</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42,7</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88913"/>
            <a:ext cx="8229600" cy="1008062"/>
          </a:xfrm>
        </p:spPr>
        <p:txBody>
          <a:bodyPr rtlCol="0">
            <a:normAutofit fontScale="90000"/>
          </a:bodyPr>
          <a:lstStyle/>
          <a:p>
            <a:pPr eaLnBrk="1" fontAlgn="auto" hangingPunct="1">
              <a:lnSpc>
                <a:spcPct val="115000"/>
              </a:lnSpc>
              <a:spcAft>
                <a:spcPts val="1000"/>
              </a:spcAft>
              <a:defRPr/>
            </a:pPr>
            <a:r>
              <a:rPr lang="hu-HU" sz="32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t/>
            </a:r>
            <a:br>
              <a:rPr lang="hu-HU" sz="32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br>
            <a:r>
              <a:rPr lang="hu-HU" sz="33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t>A vadlétszám és a lelövés alakulása</a:t>
            </a:r>
            <a:br>
              <a:rPr lang="hu-HU" sz="33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br>
            <a:r>
              <a:rPr lang="hu-HU" sz="31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t> </a:t>
            </a:r>
            <a:r>
              <a:rPr lang="hu-HU" sz="29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t>2010 és 2016 között</a:t>
            </a:r>
            <a:r>
              <a:rPr lang="hu-HU" sz="2900" dirty="0">
                <a:latin typeface="Tahoma" panose="020B0604030504040204" pitchFamily="34" charset="0"/>
                <a:ea typeface="Tahoma" panose="020B0604030504040204" pitchFamily="34" charset="0"/>
                <a:cs typeface="Tahoma" panose="020B0604030504040204" pitchFamily="34" charset="0"/>
              </a:rPr>
              <a:t/>
            </a:r>
            <a:br>
              <a:rPr lang="hu-HU" sz="2900" dirty="0">
                <a:latin typeface="Tahoma" panose="020B0604030504040204" pitchFamily="34" charset="0"/>
                <a:ea typeface="Tahoma" panose="020B0604030504040204" pitchFamily="34" charset="0"/>
                <a:cs typeface="Tahoma" panose="020B0604030504040204" pitchFamily="34" charset="0"/>
              </a:rPr>
            </a:br>
            <a:endParaRPr lang="hu-HU" sz="29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rtalom helye 3"/>
          <p:cNvGraphicFramePr>
            <a:graphicFrameLocks noGrp="1"/>
          </p:cNvGraphicFramePr>
          <p:nvPr>
            <p:ph idx="1"/>
          </p:nvPr>
        </p:nvGraphicFramePr>
        <p:xfrm>
          <a:off x="107950" y="1557338"/>
          <a:ext cx="8856663" cy="4530731"/>
        </p:xfrm>
        <a:graphic>
          <a:graphicData uri="http://schemas.openxmlformats.org/drawingml/2006/table">
            <a:tbl>
              <a:tblPr/>
              <a:tblGrid>
                <a:gridCol w="1511300"/>
                <a:gridCol w="884238"/>
                <a:gridCol w="989012"/>
                <a:gridCol w="935038"/>
                <a:gridCol w="865187"/>
                <a:gridCol w="863600"/>
                <a:gridCol w="936625"/>
                <a:gridCol w="1008063"/>
                <a:gridCol w="863600"/>
              </a:tblGrid>
              <a:tr h="322263">
                <a:tc rowSpan="2">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VADFAJ</a:t>
                      </a: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gridSpan="4">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Teríték </a:t>
                      </a:r>
                      <a:r>
                        <a:rPr kumimoji="0" lang="hu-HU" altLang="hu-HU" sz="1400" b="0" i="0" u="none" strike="noStrike" cap="none" normalizeH="0" baseline="0" smtClean="0">
                          <a:ln>
                            <a:noFill/>
                          </a:ln>
                          <a:solidFill>
                            <a:srgbClr val="006600"/>
                          </a:solidFill>
                          <a:effectLst/>
                          <a:latin typeface="Tahoma" pitchFamily="34" charset="0"/>
                          <a:cs typeface="Tahoma" pitchFamily="34" charset="0"/>
                        </a:rPr>
                        <a:t>(</a:t>
                      </a:r>
                      <a:r>
                        <a:rPr kumimoji="0" lang="hu-HU" altLang="hu-HU" sz="1400" b="1" i="0" u="none" strike="noStrike" cap="none" normalizeH="0" baseline="0" smtClean="0">
                          <a:ln>
                            <a:noFill/>
                          </a:ln>
                          <a:solidFill>
                            <a:srgbClr val="006600"/>
                          </a:solidFill>
                          <a:effectLst/>
                          <a:latin typeface="Tahoma" pitchFamily="34" charset="0"/>
                          <a:cs typeface="Tahoma" pitchFamily="34" charset="0"/>
                        </a:rPr>
                        <a:t>lelövés</a:t>
                      </a:r>
                      <a:r>
                        <a:rPr kumimoji="0" lang="hu-HU" altLang="hu-HU" sz="1400" b="0" i="0" u="none" strike="noStrike" cap="none" normalizeH="0" baseline="0" smtClean="0">
                          <a:ln>
                            <a:noFill/>
                          </a:ln>
                          <a:solidFill>
                            <a:srgbClr val="006600"/>
                          </a:solidFill>
                          <a:effectLst/>
                          <a:latin typeface="Tahoma" pitchFamily="34" charset="0"/>
                          <a:cs typeface="Tahoma" pitchFamily="34" charset="0"/>
                        </a:rPr>
                        <a:t>)</a:t>
                      </a:r>
                      <a:r>
                        <a:rPr kumimoji="0" lang="hu-HU" altLang="hu-HU" sz="1400" b="1" i="0" u="none" strike="noStrike" cap="none" normalizeH="0" baseline="0" smtClean="0">
                          <a:ln>
                            <a:noFill/>
                          </a:ln>
                          <a:solidFill>
                            <a:srgbClr val="339933"/>
                          </a:solidFill>
                          <a:effectLst/>
                          <a:latin typeface="Tahoma" pitchFamily="34" charset="0"/>
                          <a:cs typeface="Tahoma" pitchFamily="34" charset="0"/>
                        </a:rPr>
                        <a:t> </a:t>
                      </a:r>
                      <a:r>
                        <a:rPr kumimoji="0" lang="hu-HU" altLang="hu-HU" sz="1400" b="0" i="0" u="none" strike="noStrike" cap="none" normalizeH="0" baseline="0" smtClean="0">
                          <a:ln>
                            <a:noFill/>
                          </a:ln>
                          <a:solidFill>
                            <a:srgbClr val="339933"/>
                          </a:solidFill>
                          <a:effectLst/>
                          <a:latin typeface="Tahoma" pitchFamily="34" charset="0"/>
                          <a:cs typeface="Tahoma" pitchFamily="34" charset="0"/>
                        </a:rPr>
                        <a:t>– ezer példány</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hMerge="1">
                  <a:txBody>
                    <a:bodyPr/>
                    <a:lstStyle/>
                    <a:p>
                      <a:endParaRPr lang="hu-HU"/>
                    </a:p>
                  </a:txBody>
                  <a:tcPr/>
                </a:tc>
                <a:tc hMerge="1">
                  <a:txBody>
                    <a:bodyPr/>
                    <a:lstStyle/>
                    <a:p>
                      <a:endParaRPr lang="hu-HU"/>
                    </a:p>
                  </a:txBody>
                  <a:tcPr/>
                </a:tc>
                <a:tc hMerge="1">
                  <a:txBody>
                    <a:bodyPr/>
                    <a:lstStyle/>
                    <a:p>
                      <a:endParaRPr lang="hu-HU"/>
                    </a:p>
                  </a:txBody>
                  <a:tcPr/>
                </a:tc>
                <a:tc gridSpan="4">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Becsült vadlétszám</a:t>
                      </a:r>
                      <a:r>
                        <a:rPr kumimoji="0" lang="hu-HU" altLang="hu-HU" sz="1400" b="1" i="0" u="none" strike="noStrike" cap="none" normalizeH="0" baseline="0" smtClean="0">
                          <a:ln>
                            <a:noFill/>
                          </a:ln>
                          <a:solidFill>
                            <a:srgbClr val="339933"/>
                          </a:solidFill>
                          <a:effectLst/>
                          <a:latin typeface="Tahoma" pitchFamily="34" charset="0"/>
                          <a:cs typeface="Tahoma" pitchFamily="34" charset="0"/>
                        </a:rPr>
                        <a:t> </a:t>
                      </a:r>
                      <a:r>
                        <a:rPr kumimoji="0" lang="hu-HU" altLang="hu-HU" sz="1400" b="0" i="0" u="none" strike="noStrike" cap="none" normalizeH="0" baseline="0" smtClean="0">
                          <a:ln>
                            <a:noFill/>
                          </a:ln>
                          <a:solidFill>
                            <a:srgbClr val="339933"/>
                          </a:solidFill>
                          <a:effectLst/>
                          <a:latin typeface="Tahoma" pitchFamily="34" charset="0"/>
                          <a:cs typeface="Tahoma" pitchFamily="34" charset="0"/>
                        </a:rPr>
                        <a:t>– ezer példány</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hMerge="1">
                  <a:txBody>
                    <a:bodyPr/>
                    <a:lstStyle/>
                    <a:p>
                      <a:endParaRPr lang="hu-HU"/>
                    </a:p>
                  </a:txBody>
                  <a:tcPr/>
                </a:tc>
                <a:tc hMerge="1">
                  <a:txBody>
                    <a:bodyPr/>
                    <a:lstStyle/>
                    <a:p>
                      <a:endParaRPr lang="hu-HU"/>
                    </a:p>
                  </a:txBody>
                  <a:tcPr/>
                </a:tc>
                <a:tc hMerge="1">
                  <a:txBody>
                    <a:bodyPr/>
                    <a:lstStyle/>
                    <a:p>
                      <a:endParaRPr lang="hu-HU"/>
                    </a:p>
                  </a:txBody>
                  <a:tcPr/>
                </a:tc>
              </a:tr>
              <a:tr h="346075">
                <a:tc vMerge="1">
                  <a:txBody>
                    <a:bodyPr/>
                    <a:lstStyle/>
                    <a:p>
                      <a:endParaRPr lang="hu-HU"/>
                    </a:p>
                  </a:txBody>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2010</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2012</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2013</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2015</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2011 </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2013</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2014</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2016</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46075">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Gímszarvas</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41,1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49,8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53,0</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55,4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94,1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101,6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102,1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99,8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38138">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Dámszarvas</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10,8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12,5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12,8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13,6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30,5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32,7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35,1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33,7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Őz</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88,5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96,6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100,4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114,7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355,7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375,1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370,6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357,3</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Muflon</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4,0</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11,5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13,2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12,6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12,1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Vaddisznó</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112,4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159,3</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128,4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137,1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105,8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120,2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105,2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101,7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00038">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Nagyvad </a:t>
                      </a:r>
                      <a:r>
                        <a:rPr kumimoji="0" lang="hu-HU" altLang="hu-HU" sz="1200" b="1" i="0" u="none" strike="noStrike" cap="none" normalizeH="0" baseline="0" smtClean="0">
                          <a:ln>
                            <a:noFill/>
                          </a:ln>
                          <a:solidFill>
                            <a:srgbClr val="006600"/>
                          </a:solidFill>
                          <a:effectLst/>
                          <a:latin typeface="Tahoma" pitchFamily="34" charset="0"/>
                          <a:cs typeface="Tahoma" pitchFamily="34" charset="0"/>
                        </a:rPr>
                        <a:t>összes</a:t>
                      </a:r>
                      <a:endParaRPr kumimoji="0" lang="hu-HU" altLang="hu-HU" sz="12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256,2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322,1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297,8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324,6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597,6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 642,8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 625,6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604,6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Mezei nyúl</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78,8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85,1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76,5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69,1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454,5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479,9</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445,6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414,5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Fácán</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306,5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328,6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331,4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369,8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612,8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611,2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560,0</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581,5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Tőkés réce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43,6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44,9</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46,7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40,1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00038">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Balkáni gerle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53,6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88,2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76,4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66,8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Róka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56,4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69,8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59,7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70,1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74,6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77,1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73,5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75,1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Borz</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9,1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8,5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9,0</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38,3</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41,1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40,9</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42,7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Cím 1"/>
          <p:cNvSpPr>
            <a:spLocks noGrp="1"/>
          </p:cNvSpPr>
          <p:nvPr>
            <p:ph type="title"/>
          </p:nvPr>
        </p:nvSpPr>
        <p:spPr>
          <a:xfrm>
            <a:off x="250825" y="115888"/>
            <a:ext cx="8642350" cy="936625"/>
          </a:xfrm>
        </p:spPr>
        <p:txBody>
          <a:bodyPr/>
          <a:lstStyle/>
          <a:p>
            <a:pPr eaLnBrk="1" hangingPunct="1"/>
            <a:r>
              <a:rPr lang="hu-HU" altLang="hu-HU" sz="3000" b="1" smtClean="0">
                <a:solidFill>
                  <a:srgbClr val="006600"/>
                </a:solidFill>
                <a:latin typeface="Tahoma" pitchFamily="34" charset="0"/>
                <a:cs typeface="Tahoma" pitchFamily="34" charset="0"/>
              </a:rPr>
              <a:t>Nagyvadlétszám alakulása</a:t>
            </a:r>
          </a:p>
        </p:txBody>
      </p:sp>
      <p:sp>
        <p:nvSpPr>
          <p:cNvPr id="504835" name="Tartalom helye 2"/>
          <p:cNvSpPr>
            <a:spLocks noGrp="1"/>
          </p:cNvSpPr>
          <p:nvPr>
            <p:ph idx="1"/>
          </p:nvPr>
        </p:nvSpPr>
        <p:spPr/>
        <p:txBody>
          <a:bodyPr/>
          <a:lstStyle/>
          <a:p>
            <a:pPr marL="0" indent="0" eaLnBrk="1" hangingPunct="1">
              <a:buFont typeface="Arial" charset="0"/>
              <a:buNone/>
            </a:pPr>
            <a:r>
              <a:rPr lang="hu-HU" altLang="hu-HU" sz="800" smtClean="0"/>
              <a:t>.</a:t>
            </a:r>
          </a:p>
        </p:txBody>
      </p:sp>
      <p:graphicFrame>
        <p:nvGraphicFramePr>
          <p:cNvPr id="2" name="Diagram 3"/>
          <p:cNvGraphicFramePr>
            <a:graphicFrameLocks/>
          </p:cNvGraphicFramePr>
          <p:nvPr/>
        </p:nvGraphicFramePr>
        <p:xfrm>
          <a:off x="468313" y="1196975"/>
          <a:ext cx="8424862" cy="50403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hu-HU" altLang="hu-HU" sz="3600" b="1" smtClean="0">
                <a:solidFill>
                  <a:srgbClr val="0033CC"/>
                </a:solidFill>
              </a:rPr>
              <a:t/>
            </a:r>
            <a:br>
              <a:rPr lang="hu-HU" altLang="hu-HU" sz="3600" b="1" smtClean="0">
                <a:solidFill>
                  <a:srgbClr val="0033CC"/>
                </a:solidFill>
              </a:rPr>
            </a:br>
            <a:r>
              <a:rPr lang="hu-HU" altLang="hu-HU" sz="3500" b="1" smtClean="0">
                <a:solidFill>
                  <a:srgbClr val="0033CC"/>
                </a:solidFill>
                <a:latin typeface="Tahoma" pitchFamily="34" charset="0"/>
                <a:cs typeface="Tahoma" pitchFamily="34" charset="0"/>
              </a:rPr>
              <a:t>NATURA 2000 TERÜLET</a:t>
            </a:r>
            <a:br>
              <a:rPr lang="hu-HU" altLang="hu-HU" sz="3500" b="1" smtClean="0">
                <a:solidFill>
                  <a:srgbClr val="0033CC"/>
                </a:solidFill>
                <a:latin typeface="Tahoma" pitchFamily="34" charset="0"/>
                <a:cs typeface="Tahoma" pitchFamily="34" charset="0"/>
              </a:rPr>
            </a:br>
            <a:endParaRPr lang="hu-HU" altLang="hu-HU" sz="3500" b="1" smtClean="0">
              <a:solidFill>
                <a:srgbClr val="0033CC"/>
              </a:solidFill>
              <a:latin typeface="Tahoma" pitchFamily="34" charset="0"/>
              <a:cs typeface="Tahoma" pitchFamily="34" charset="0"/>
            </a:endParaRPr>
          </a:p>
        </p:txBody>
      </p:sp>
      <p:sp>
        <p:nvSpPr>
          <p:cNvPr id="155651" name="Rectangle 3"/>
          <p:cNvSpPr>
            <a:spLocks noGrp="1" noChangeArrowheads="1"/>
          </p:cNvSpPr>
          <p:nvPr>
            <p:ph type="body" idx="1"/>
          </p:nvPr>
        </p:nvSpPr>
        <p:spPr>
          <a:xfrm>
            <a:off x="468313" y="1628775"/>
            <a:ext cx="8229600" cy="4525963"/>
          </a:xfrm>
        </p:spPr>
        <p:txBody>
          <a:bodyPr/>
          <a:lstStyle/>
          <a:p>
            <a:pPr eaLnBrk="1" hangingPunct="1">
              <a:lnSpc>
                <a:spcPct val="90000"/>
              </a:lnSpc>
              <a:buFontTx/>
              <a:buNone/>
            </a:pPr>
            <a:r>
              <a:rPr lang="hu-HU" altLang="hu-HU" sz="2800" b="1" u="sng" smtClean="0">
                <a:solidFill>
                  <a:srgbClr val="0033CC"/>
                </a:solidFill>
                <a:latin typeface="Tahoma" pitchFamily="34" charset="0"/>
                <a:cs typeface="Tahoma" pitchFamily="34" charset="0"/>
              </a:rPr>
              <a:t>Natura 2000 terület</a:t>
            </a:r>
            <a:r>
              <a:rPr lang="hu-HU" altLang="hu-HU" sz="2800" b="1" smtClean="0">
                <a:solidFill>
                  <a:srgbClr val="0033CC"/>
                </a:solidFill>
                <a:latin typeface="Tahoma" pitchFamily="34" charset="0"/>
                <a:cs typeface="Tahoma" pitchFamily="34" charset="0"/>
              </a:rPr>
              <a:t> </a:t>
            </a:r>
            <a:r>
              <a:rPr lang="hu-HU" altLang="hu-HU" sz="2700" smtClean="0">
                <a:solidFill>
                  <a:srgbClr val="0033CC"/>
                </a:solidFill>
                <a:latin typeface="Tahoma" pitchFamily="34" charset="0"/>
                <a:cs typeface="Tahoma" pitchFamily="34" charset="0"/>
              </a:rPr>
              <a:t>(európai közösségi jelentőségű természetvédelmi rendeltetésű terület) </a:t>
            </a:r>
            <a:r>
              <a:rPr lang="hu-HU" altLang="hu-HU" sz="2700" smtClean="0">
                <a:latin typeface="Tahoma" pitchFamily="34" charset="0"/>
                <a:cs typeface="Tahoma" pitchFamily="34" charset="0"/>
              </a:rPr>
              <a:t>/Tvt. 4. § h) pont/:</a:t>
            </a:r>
          </a:p>
          <a:p>
            <a:pPr eaLnBrk="1" hangingPunct="1">
              <a:lnSpc>
                <a:spcPct val="90000"/>
              </a:lnSpc>
              <a:buFontTx/>
              <a:buNone/>
            </a:pPr>
            <a:r>
              <a:rPr lang="hu-HU" altLang="hu-HU" sz="2700" smtClean="0">
                <a:latin typeface="Tahoma" pitchFamily="34" charset="0"/>
                <a:cs typeface="Tahoma" pitchFamily="34" charset="0"/>
              </a:rPr>
              <a:t>	külön jogszabályban meghatározott </a:t>
            </a:r>
            <a:r>
              <a:rPr lang="hu-HU" altLang="hu-HU" sz="2700" u="sng" smtClean="0">
                <a:latin typeface="Tahoma" pitchFamily="34" charset="0"/>
                <a:cs typeface="Tahoma" pitchFamily="34" charset="0"/>
              </a:rPr>
              <a:t>különleges madárvédelmi terület</a:t>
            </a:r>
            <a:r>
              <a:rPr lang="hu-HU" altLang="hu-HU" sz="2700" smtClean="0">
                <a:latin typeface="Tahoma" pitchFamily="34" charset="0"/>
                <a:cs typeface="Tahoma" pitchFamily="34" charset="0"/>
              </a:rPr>
              <a:t>, különleges természetmegőrzési, valamint kiemelt jelentőségű természetmegőrzési területnek kijelölt terület, illetve az Európai Unió által jóváhagyott </a:t>
            </a:r>
            <a:r>
              <a:rPr lang="hu-HU" altLang="hu-HU" sz="2700" u="sng" smtClean="0">
                <a:latin typeface="Tahoma" pitchFamily="34" charset="0"/>
                <a:cs typeface="Tahoma" pitchFamily="34" charset="0"/>
              </a:rPr>
              <a:t>különleges természetmegőrzési</a:t>
            </a:r>
            <a:r>
              <a:rPr lang="hu-HU" altLang="hu-HU" sz="2700" smtClean="0">
                <a:latin typeface="Tahoma" pitchFamily="34" charset="0"/>
                <a:cs typeface="Tahoma" pitchFamily="34" charset="0"/>
              </a:rPr>
              <a:t>, valamint </a:t>
            </a:r>
            <a:r>
              <a:rPr lang="hu-HU" altLang="hu-HU" sz="2700" u="sng" smtClean="0">
                <a:latin typeface="Tahoma" pitchFamily="34" charset="0"/>
                <a:cs typeface="Tahoma" pitchFamily="34" charset="0"/>
              </a:rPr>
              <a:t>kiemelt jelentőségű természetmegőrzési terület</a:t>
            </a:r>
            <a:r>
              <a:rPr lang="hu-HU" altLang="hu-HU" sz="2700" smtClean="0">
                <a:latin typeface="Tahoma" pitchFamily="34" charset="0"/>
                <a:cs typeface="Tahoma" pitchFamily="34" charset="0"/>
              </a:rPr>
              <a:t>.</a:t>
            </a:r>
          </a:p>
          <a:p>
            <a:pPr eaLnBrk="1" hangingPunct="1">
              <a:lnSpc>
                <a:spcPct val="90000"/>
              </a:lnSpc>
              <a:buFontTx/>
              <a:buNone/>
            </a:pPr>
            <a:r>
              <a:rPr lang="hu-HU" altLang="hu-HU" sz="2700" b="1" smtClean="0"/>
              <a:t>	</a:t>
            </a:r>
          </a:p>
          <a:p>
            <a:pPr eaLnBrk="1" hangingPunct="1">
              <a:lnSpc>
                <a:spcPct val="90000"/>
              </a:lnSpc>
            </a:pPr>
            <a:endParaRPr lang="hu-HU" altLang="hu-HU" sz="2700" smtClean="0"/>
          </a:p>
        </p:txBody>
      </p:sp>
    </p:spTree>
  </p:cSld>
  <p:clrMapOvr>
    <a:masterClrMapping/>
  </p:clrMapOvr>
  <p:transition/>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Cím 1"/>
          <p:cNvSpPr>
            <a:spLocks noGrp="1"/>
          </p:cNvSpPr>
          <p:nvPr>
            <p:ph type="title"/>
          </p:nvPr>
        </p:nvSpPr>
        <p:spPr>
          <a:xfrm>
            <a:off x="179388" y="115888"/>
            <a:ext cx="8785225" cy="936625"/>
          </a:xfrm>
        </p:spPr>
        <p:txBody>
          <a:bodyPr/>
          <a:lstStyle/>
          <a:p>
            <a:pPr eaLnBrk="1" hangingPunct="1"/>
            <a:r>
              <a:rPr lang="hu-HU" altLang="hu-HU" sz="3000" b="1" smtClean="0">
                <a:solidFill>
                  <a:srgbClr val="006600"/>
                </a:solidFill>
                <a:latin typeface="Tahoma" pitchFamily="34" charset="0"/>
                <a:cs typeface="Tahoma" pitchFamily="34" charset="0"/>
              </a:rPr>
              <a:t>Apróvadlétszám alakulása</a:t>
            </a:r>
          </a:p>
        </p:txBody>
      </p:sp>
      <p:sp>
        <p:nvSpPr>
          <p:cNvPr id="505859" name="Tartalom helye 2"/>
          <p:cNvSpPr>
            <a:spLocks noGrp="1"/>
          </p:cNvSpPr>
          <p:nvPr>
            <p:ph idx="1"/>
          </p:nvPr>
        </p:nvSpPr>
        <p:spPr/>
        <p:txBody>
          <a:bodyPr/>
          <a:lstStyle/>
          <a:p>
            <a:pPr marL="0" indent="0" eaLnBrk="1" hangingPunct="1">
              <a:buFont typeface="Arial" charset="0"/>
              <a:buNone/>
            </a:pPr>
            <a:r>
              <a:rPr lang="hu-HU" altLang="hu-HU" sz="800" smtClean="0"/>
              <a:t>.</a:t>
            </a:r>
          </a:p>
        </p:txBody>
      </p:sp>
      <p:graphicFrame>
        <p:nvGraphicFramePr>
          <p:cNvPr id="2" name="Diagram 3"/>
          <p:cNvGraphicFramePr>
            <a:graphicFrameLocks/>
          </p:cNvGraphicFramePr>
          <p:nvPr/>
        </p:nvGraphicFramePr>
        <p:xfrm>
          <a:off x="468313" y="1196975"/>
          <a:ext cx="8496300" cy="50403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p:txBody>
          <a:bodyPr/>
          <a:lstStyle/>
          <a:p>
            <a:pPr eaLnBrk="1" hangingPunct="1"/>
            <a:r>
              <a:rPr lang="hu-HU" altLang="hu-HU" sz="3500" b="1" smtClean="0">
                <a:solidFill>
                  <a:srgbClr val="003399"/>
                </a:solidFill>
                <a:latin typeface="Tahoma" pitchFamily="34" charset="0"/>
                <a:cs typeface="Tahoma" pitchFamily="34" charset="0"/>
              </a:rPr>
              <a:t>Halászat – horgászat </a:t>
            </a:r>
            <a:r>
              <a:rPr lang="hu-HU" altLang="hu-HU" sz="3500" b="1" smtClean="0">
                <a:solidFill>
                  <a:schemeClr val="tx1"/>
                </a:solidFill>
                <a:latin typeface="Tahoma" pitchFamily="34" charset="0"/>
                <a:cs typeface="Tahoma" pitchFamily="34" charset="0"/>
              </a:rPr>
              <a:t>és</a:t>
            </a:r>
            <a:r>
              <a:rPr lang="hu-HU" altLang="hu-HU" sz="3500" b="1" smtClean="0">
                <a:solidFill>
                  <a:srgbClr val="003399"/>
                </a:solidFill>
                <a:latin typeface="Tahoma" pitchFamily="34" charset="0"/>
                <a:cs typeface="Tahoma" pitchFamily="34" charset="0"/>
              </a:rPr>
              <a:t> </a:t>
            </a:r>
            <a:r>
              <a:rPr lang="hu-HU" altLang="hu-HU" sz="3500" b="1" smtClean="0">
                <a:solidFill>
                  <a:srgbClr val="339966"/>
                </a:solidFill>
                <a:latin typeface="Tahoma" pitchFamily="34" charset="0"/>
                <a:cs typeface="Tahoma" pitchFamily="34" charset="0"/>
              </a:rPr>
              <a:t>természetvédelem</a:t>
            </a:r>
          </a:p>
        </p:txBody>
      </p:sp>
      <p:sp>
        <p:nvSpPr>
          <p:cNvPr id="506883" name="Rectangle 3"/>
          <p:cNvSpPr>
            <a:spLocks noGrp="1" noChangeArrowheads="1"/>
          </p:cNvSpPr>
          <p:nvPr>
            <p:ph type="body" idx="1"/>
          </p:nvPr>
        </p:nvSpPr>
        <p:spPr>
          <a:xfrm>
            <a:off x="323850" y="1600200"/>
            <a:ext cx="8424863" cy="4852988"/>
          </a:xfrm>
        </p:spPr>
        <p:txBody>
          <a:bodyPr/>
          <a:lstStyle/>
          <a:p>
            <a:pPr eaLnBrk="1" hangingPunct="1">
              <a:lnSpc>
                <a:spcPct val="90000"/>
              </a:lnSpc>
              <a:buFontTx/>
              <a:buNone/>
            </a:pPr>
            <a:r>
              <a:rPr lang="hu-HU" altLang="hu-HU" sz="2400" smtClean="0">
                <a:latin typeface="Tahoma" pitchFamily="34" charset="0"/>
                <a:cs typeface="Tahoma" pitchFamily="34" charset="0"/>
              </a:rPr>
              <a:t>A halgazdálkodási jog gyakorlásának nem csak </a:t>
            </a:r>
          </a:p>
          <a:p>
            <a:pPr eaLnBrk="1" hangingPunct="1">
              <a:lnSpc>
                <a:spcPct val="90000"/>
              </a:lnSpc>
              <a:buFontTx/>
              <a:buNone/>
            </a:pPr>
            <a:r>
              <a:rPr lang="hu-HU" altLang="hu-HU" sz="2400" smtClean="0">
                <a:latin typeface="Tahoma" pitchFamily="34" charset="0"/>
                <a:cs typeface="Tahoma" pitchFamily="34" charset="0"/>
              </a:rPr>
              <a:t>a piacgazdaság követelményeivel kell harmonizálnia hanem </a:t>
            </a:r>
          </a:p>
          <a:p>
            <a:pPr eaLnBrk="1" hangingPunct="1">
              <a:lnSpc>
                <a:spcPct val="90000"/>
              </a:lnSpc>
              <a:buFontTx/>
              <a:buNone/>
            </a:pP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mint természethasznosító tevékenységeknek</a:t>
            </a:r>
            <a:r>
              <a:rPr lang="hu-HU" altLang="hu-HU" sz="2400" smtClean="0">
                <a:latin typeface="Tahoma" pitchFamily="34" charset="0"/>
                <a:cs typeface="Tahoma" pitchFamily="34" charset="0"/>
              </a:rPr>
              <a:t> – </a:t>
            </a:r>
          </a:p>
          <a:p>
            <a:pPr eaLnBrk="1" hangingPunct="1">
              <a:lnSpc>
                <a:spcPct val="90000"/>
              </a:lnSpc>
              <a:buFontTx/>
              <a:buNone/>
            </a:pPr>
            <a:r>
              <a:rPr lang="hu-HU" altLang="hu-HU" sz="2400" smtClean="0">
                <a:latin typeface="Tahoma" pitchFamily="34" charset="0"/>
                <a:cs typeface="Tahoma" pitchFamily="34" charset="0"/>
              </a:rPr>
              <a:t>a vízi élővilág és a vizek természeti környezete </a:t>
            </a:r>
          </a:p>
          <a:p>
            <a:pPr eaLnBrk="1" hangingPunct="1">
              <a:lnSpc>
                <a:spcPct val="90000"/>
              </a:lnSpc>
              <a:buFontTx/>
              <a:buNone/>
            </a:pPr>
            <a:r>
              <a:rPr lang="hu-HU" altLang="hu-HU" sz="2400" smtClean="0">
                <a:latin typeface="Tahoma" pitchFamily="34" charset="0"/>
                <a:cs typeface="Tahoma" pitchFamily="34" charset="0"/>
              </a:rPr>
              <a:t>védelmével, tehát a </a:t>
            </a:r>
            <a:r>
              <a:rPr lang="hu-HU" altLang="hu-HU" sz="2400" b="1" u="sng" smtClean="0">
                <a:latin typeface="Tahoma" pitchFamily="34" charset="0"/>
                <a:cs typeface="Tahoma" pitchFamily="34" charset="0"/>
              </a:rPr>
              <a:t>természetvédelemmel</a:t>
            </a:r>
            <a:r>
              <a:rPr lang="hu-HU" altLang="hu-HU" sz="2400" smtClean="0">
                <a:latin typeface="Tahoma" pitchFamily="34" charset="0"/>
                <a:cs typeface="Tahoma" pitchFamily="34" charset="0"/>
              </a:rPr>
              <a:t> is.</a:t>
            </a:r>
          </a:p>
          <a:p>
            <a:pPr eaLnBrk="1" hangingPunct="1">
              <a:lnSpc>
                <a:spcPct val="90000"/>
              </a:lnSpc>
              <a:buFontTx/>
              <a:buNone/>
            </a:pPr>
            <a:endParaRPr lang="hu-HU" altLang="hu-HU" sz="2400" smtClean="0">
              <a:latin typeface="Tahoma" pitchFamily="34" charset="0"/>
              <a:cs typeface="Tahoma" pitchFamily="34" charset="0"/>
            </a:endParaRPr>
          </a:p>
          <a:p>
            <a:pPr eaLnBrk="1" hangingPunct="1">
              <a:lnSpc>
                <a:spcPct val="90000"/>
              </a:lnSpc>
              <a:buFontTx/>
              <a:buNone/>
            </a:pPr>
            <a:r>
              <a:rPr lang="hu-HU" altLang="hu-HU" sz="2400" smtClean="0">
                <a:latin typeface="Tahoma" pitchFamily="34" charset="0"/>
                <a:cs typeface="Tahoma" pitchFamily="34" charset="0"/>
              </a:rPr>
              <a:t>A halászatnak – horgászatnak ezért számos </a:t>
            </a:r>
          </a:p>
          <a:p>
            <a:pPr eaLnBrk="1" hangingPunct="1">
              <a:lnSpc>
                <a:spcPct val="90000"/>
              </a:lnSpc>
              <a:buFontTx/>
              <a:buNone/>
            </a:pPr>
            <a:r>
              <a:rPr lang="hu-HU" altLang="hu-HU" sz="2400" smtClean="0">
                <a:latin typeface="Tahoma" pitchFamily="34" charset="0"/>
                <a:cs typeface="Tahoma" pitchFamily="34" charset="0"/>
              </a:rPr>
              <a:t>természetvédelmi vonatkozása, kapcsolódása és </a:t>
            </a:r>
          </a:p>
          <a:p>
            <a:pPr eaLnBrk="1" hangingPunct="1">
              <a:lnSpc>
                <a:spcPct val="90000"/>
              </a:lnSpc>
              <a:buFontTx/>
              <a:buNone/>
            </a:pPr>
            <a:r>
              <a:rPr lang="hu-HU" altLang="hu-HU" sz="2400" smtClean="0">
                <a:latin typeface="Tahoma" pitchFamily="34" charset="0"/>
                <a:cs typeface="Tahoma" pitchFamily="34" charset="0"/>
              </a:rPr>
              <a:t>követelménye van, így az alapfogalmak, az alapvető </a:t>
            </a:r>
          </a:p>
          <a:p>
            <a:pPr eaLnBrk="1" hangingPunct="1">
              <a:lnSpc>
                <a:spcPct val="90000"/>
              </a:lnSpc>
              <a:buFontTx/>
              <a:buNone/>
            </a:pPr>
            <a:r>
              <a:rPr lang="hu-HU" altLang="hu-HU" sz="2400" smtClean="0">
                <a:latin typeface="Tahoma" pitchFamily="34" charset="0"/>
                <a:cs typeface="Tahoma" pitchFamily="34" charset="0"/>
              </a:rPr>
              <a:t>jogi és igazgatási ismeretek elsajátítása elengedhetetlen </a:t>
            </a:r>
          </a:p>
          <a:p>
            <a:pPr eaLnBrk="1" hangingPunct="1">
              <a:lnSpc>
                <a:spcPct val="90000"/>
              </a:lnSpc>
              <a:buFontTx/>
              <a:buNone/>
            </a:pPr>
            <a:r>
              <a:rPr lang="hu-HU" altLang="hu-HU" sz="2400" smtClean="0">
                <a:latin typeface="Tahoma" pitchFamily="34" charset="0"/>
                <a:cs typeface="Tahoma" pitchFamily="34" charset="0"/>
              </a:rPr>
              <a:t>a természetvédők számára is. </a:t>
            </a:r>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5"/>
          <p:cNvSpPr>
            <a:spLocks noGrp="1" noChangeArrowheads="1"/>
          </p:cNvSpPr>
          <p:nvPr>
            <p:ph type="title"/>
          </p:nvPr>
        </p:nvSpPr>
        <p:spPr/>
        <p:txBody>
          <a:bodyPr/>
          <a:lstStyle/>
          <a:p>
            <a:pPr eaLnBrk="1" hangingPunct="1"/>
            <a:endParaRPr lang="hu-HU" altLang="hu-HU" smtClean="0"/>
          </a:p>
        </p:txBody>
      </p:sp>
      <p:pic>
        <p:nvPicPr>
          <p:cNvPr id="507907" name="Picture 4" descr="110500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60350"/>
            <a:ext cx="9144000" cy="659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pPr eaLnBrk="1" hangingPunct="1"/>
            <a:r>
              <a:rPr lang="hu-HU" altLang="hu-HU" sz="3500" b="1" dirty="0" smtClean="0">
                <a:solidFill>
                  <a:srgbClr val="003399"/>
                </a:solidFill>
                <a:latin typeface="Tahoma" pitchFamily="34" charset="0"/>
                <a:cs typeface="Tahoma" pitchFamily="34" charset="0"/>
              </a:rPr>
              <a:t>A halászat – horgászat hatályos törvényi szabályozása</a:t>
            </a:r>
          </a:p>
        </p:txBody>
      </p:sp>
      <p:sp>
        <p:nvSpPr>
          <p:cNvPr id="508931" name="Rectangle 3"/>
          <p:cNvSpPr>
            <a:spLocks noGrp="1" noChangeArrowheads="1"/>
          </p:cNvSpPr>
          <p:nvPr>
            <p:ph type="body" idx="1"/>
          </p:nvPr>
        </p:nvSpPr>
        <p:spPr>
          <a:xfrm>
            <a:off x="457200" y="1628800"/>
            <a:ext cx="8229600" cy="4497363"/>
          </a:xfrm>
        </p:spPr>
        <p:txBody>
          <a:bodyPr/>
          <a:lstStyle/>
          <a:p>
            <a:pPr eaLnBrk="1" hangingPunct="1">
              <a:lnSpc>
                <a:spcPct val="80000"/>
              </a:lnSpc>
              <a:buFontTx/>
              <a:buNone/>
            </a:pPr>
            <a:endParaRPr lang="hu-HU" altLang="hu-HU" sz="1200" dirty="0" smtClean="0"/>
          </a:p>
          <a:p>
            <a:pPr algn="ctr" eaLnBrk="1" hangingPunct="1">
              <a:lnSpc>
                <a:spcPct val="80000"/>
              </a:lnSpc>
              <a:buFontTx/>
              <a:buNone/>
            </a:pPr>
            <a:r>
              <a:rPr lang="hu-HU" altLang="hu-HU" sz="3100" b="1" dirty="0" smtClean="0">
                <a:solidFill>
                  <a:srgbClr val="003399"/>
                </a:solidFill>
                <a:latin typeface="Tahoma" pitchFamily="34" charset="0"/>
                <a:cs typeface="Tahoma" pitchFamily="34" charset="0"/>
              </a:rPr>
              <a:t>2013. évi CII. törvény </a:t>
            </a:r>
          </a:p>
          <a:p>
            <a:pPr algn="ctr" eaLnBrk="1" hangingPunct="1">
              <a:lnSpc>
                <a:spcPct val="80000"/>
              </a:lnSpc>
              <a:buFontTx/>
              <a:buNone/>
            </a:pPr>
            <a:r>
              <a:rPr lang="hu-HU" altLang="hu-HU" sz="3100" b="1" dirty="0" smtClean="0">
                <a:solidFill>
                  <a:srgbClr val="003399"/>
                </a:solidFill>
                <a:latin typeface="Tahoma" pitchFamily="34" charset="0"/>
                <a:cs typeface="Tahoma" pitchFamily="34" charset="0"/>
              </a:rPr>
              <a:t>a halgazdálkodásról és a hal védelméről</a:t>
            </a:r>
          </a:p>
          <a:p>
            <a:pPr algn="ctr" eaLnBrk="1" hangingPunct="1">
              <a:lnSpc>
                <a:spcPct val="80000"/>
              </a:lnSpc>
              <a:buFontTx/>
              <a:buNone/>
            </a:pPr>
            <a:r>
              <a:rPr lang="hu-HU" altLang="hu-HU" sz="3100" dirty="0" smtClean="0">
                <a:solidFill>
                  <a:srgbClr val="003399"/>
                </a:solidFill>
                <a:latin typeface="Tahoma" pitchFamily="34" charset="0"/>
                <a:cs typeface="Tahoma" pitchFamily="34" charset="0"/>
              </a:rPr>
              <a:t>(</a:t>
            </a:r>
            <a:r>
              <a:rPr lang="hu-HU" altLang="hu-HU" sz="3100" dirty="0" err="1" smtClean="0">
                <a:solidFill>
                  <a:srgbClr val="003399"/>
                </a:solidFill>
                <a:latin typeface="Tahoma" pitchFamily="34" charset="0"/>
                <a:cs typeface="Tahoma" pitchFamily="34" charset="0"/>
              </a:rPr>
              <a:t>Hhvtv</a:t>
            </a:r>
            <a:r>
              <a:rPr lang="hu-HU" altLang="hu-HU" sz="3100" dirty="0" smtClean="0">
                <a:solidFill>
                  <a:srgbClr val="003399"/>
                </a:solidFill>
                <a:latin typeface="Tahoma" pitchFamily="34" charset="0"/>
                <a:cs typeface="Tahoma" pitchFamily="34" charset="0"/>
              </a:rPr>
              <a:t>.)</a:t>
            </a:r>
          </a:p>
          <a:p>
            <a:pPr algn="ctr" eaLnBrk="1" hangingPunct="1">
              <a:lnSpc>
                <a:spcPct val="80000"/>
              </a:lnSpc>
              <a:buFontTx/>
              <a:buNone/>
            </a:pPr>
            <a:endParaRPr lang="hu-HU" altLang="hu-HU" sz="1200" dirty="0" smtClean="0">
              <a:solidFill>
                <a:srgbClr val="003399"/>
              </a:solidFill>
              <a:latin typeface="Tahoma" pitchFamily="34" charset="0"/>
              <a:cs typeface="Tahoma" pitchFamily="34" charset="0"/>
            </a:endParaRPr>
          </a:p>
          <a:p>
            <a:pPr algn="ctr" eaLnBrk="1" hangingPunct="1">
              <a:lnSpc>
                <a:spcPct val="80000"/>
              </a:lnSpc>
              <a:buFontTx/>
              <a:buNone/>
            </a:pPr>
            <a:endParaRPr lang="hu-HU" altLang="hu-HU" sz="1000" dirty="0" smtClean="0"/>
          </a:p>
          <a:p>
            <a:pPr algn="ctr" eaLnBrk="1" hangingPunct="1">
              <a:lnSpc>
                <a:spcPct val="80000"/>
              </a:lnSpc>
              <a:buFontTx/>
              <a:buNone/>
            </a:pPr>
            <a:r>
              <a:rPr lang="hu-HU" altLang="hu-HU" sz="3000" dirty="0" smtClean="0">
                <a:latin typeface="Tahoma" pitchFamily="34" charset="0"/>
                <a:cs typeface="Tahoma" pitchFamily="34" charset="0"/>
              </a:rPr>
              <a:t>A </a:t>
            </a:r>
            <a:r>
              <a:rPr lang="hu-HU" altLang="hu-HU" sz="3000" dirty="0" err="1" smtClean="0">
                <a:latin typeface="Tahoma" pitchFamily="34" charset="0"/>
                <a:cs typeface="Tahoma" pitchFamily="34" charset="0"/>
              </a:rPr>
              <a:t>Hhvtv</a:t>
            </a:r>
            <a:r>
              <a:rPr lang="hu-HU" altLang="hu-HU" sz="3000" dirty="0" smtClean="0">
                <a:latin typeface="Tahoma" pitchFamily="34" charset="0"/>
                <a:cs typeface="Tahoma" pitchFamily="34" charset="0"/>
              </a:rPr>
              <a:t>. V FEJEZETBŐL és 76 §</a:t>
            </a:r>
            <a:r>
              <a:rPr lang="hu-HU" altLang="hu-HU" sz="3000" dirty="0" err="1" smtClean="0">
                <a:latin typeface="Tahoma" pitchFamily="34" charset="0"/>
                <a:cs typeface="Tahoma" pitchFamily="34" charset="0"/>
              </a:rPr>
              <a:t>-ból</a:t>
            </a:r>
            <a:r>
              <a:rPr lang="hu-HU" altLang="hu-HU" sz="3000" dirty="0" smtClean="0">
                <a:latin typeface="Tahoma" pitchFamily="34" charset="0"/>
                <a:cs typeface="Tahoma" pitchFamily="34" charset="0"/>
              </a:rPr>
              <a:t> áll.</a:t>
            </a:r>
          </a:p>
          <a:p>
            <a:pPr algn="ctr" eaLnBrk="1" hangingPunct="1">
              <a:lnSpc>
                <a:spcPct val="80000"/>
              </a:lnSpc>
              <a:buFontTx/>
              <a:buNone/>
            </a:pPr>
            <a:endParaRPr lang="hu-HU" altLang="hu-HU" sz="1200" dirty="0" smtClean="0">
              <a:latin typeface="Tahoma" pitchFamily="34" charset="0"/>
              <a:cs typeface="Tahoma" pitchFamily="34" charset="0"/>
            </a:endParaRPr>
          </a:p>
          <a:p>
            <a:pPr algn="ctr" eaLnBrk="1" hangingPunct="1">
              <a:lnSpc>
                <a:spcPct val="80000"/>
              </a:lnSpc>
              <a:buFontTx/>
              <a:buNone/>
            </a:pPr>
            <a:endParaRPr lang="hu-HU" altLang="hu-HU" sz="1200" dirty="0">
              <a:latin typeface="Tahoma" pitchFamily="34" charset="0"/>
              <a:cs typeface="Tahoma" pitchFamily="34" charset="0"/>
            </a:endParaRPr>
          </a:p>
          <a:p>
            <a:pPr algn="ctr" eaLnBrk="1" hangingPunct="1">
              <a:lnSpc>
                <a:spcPct val="80000"/>
              </a:lnSpc>
              <a:buFontTx/>
              <a:buNone/>
            </a:pPr>
            <a:endParaRPr lang="hu-HU" altLang="hu-HU" sz="1200" dirty="0" smtClean="0">
              <a:latin typeface="Tahoma" pitchFamily="34" charset="0"/>
              <a:cs typeface="Tahoma" pitchFamily="34" charset="0"/>
            </a:endParaRPr>
          </a:p>
          <a:p>
            <a:pPr algn="ctr" eaLnBrk="1" hangingPunct="1">
              <a:lnSpc>
                <a:spcPct val="80000"/>
              </a:lnSpc>
              <a:buFontTx/>
              <a:buNone/>
            </a:pPr>
            <a:endParaRPr lang="hu-HU" altLang="hu-HU" sz="1200" dirty="0" smtClean="0">
              <a:latin typeface="Tahoma" pitchFamily="34" charset="0"/>
              <a:cs typeface="Tahoma" pitchFamily="34" charset="0"/>
            </a:endParaRPr>
          </a:p>
          <a:p>
            <a:pPr algn="ctr" eaLnBrk="1" hangingPunct="1">
              <a:lnSpc>
                <a:spcPct val="80000"/>
              </a:lnSpc>
              <a:buFontTx/>
              <a:buNone/>
            </a:pPr>
            <a:endParaRPr lang="hu-HU" altLang="hu-HU" sz="1200" dirty="0" smtClean="0">
              <a:latin typeface="Tahoma" pitchFamily="34" charset="0"/>
              <a:cs typeface="Tahoma" pitchFamily="34" charset="0"/>
            </a:endParaRPr>
          </a:p>
          <a:p>
            <a:pPr algn="ctr" eaLnBrk="1" hangingPunct="1">
              <a:lnSpc>
                <a:spcPct val="80000"/>
              </a:lnSpc>
              <a:buFontTx/>
              <a:buNone/>
            </a:pPr>
            <a:r>
              <a:rPr lang="hu-HU" altLang="hu-HU" sz="2600" dirty="0" smtClean="0">
                <a:latin typeface="Tahoma" pitchFamily="34" charset="0"/>
                <a:cs typeface="Tahoma" pitchFamily="34" charset="0"/>
              </a:rPr>
              <a:t>Korábbi törvény: 1997. évi XLI. törvény a halászatról és a horgászatról (</a:t>
            </a:r>
            <a:r>
              <a:rPr lang="hu-HU" altLang="hu-HU" sz="2600" dirty="0" err="1" smtClean="0">
                <a:latin typeface="Tahoma" pitchFamily="34" charset="0"/>
                <a:cs typeface="Tahoma" pitchFamily="34" charset="0"/>
              </a:rPr>
              <a:t>Hhtv</a:t>
            </a:r>
            <a:r>
              <a:rPr lang="hu-HU" altLang="hu-HU" sz="2600" dirty="0" smtClean="0">
                <a:latin typeface="Tahoma" pitchFamily="34" charset="0"/>
                <a:cs typeface="Tahoma" pitchFamily="34" charset="0"/>
              </a:rPr>
              <a:t>.)</a:t>
            </a:r>
          </a:p>
          <a:p>
            <a:pPr eaLnBrk="1" hangingPunct="1">
              <a:lnSpc>
                <a:spcPct val="80000"/>
              </a:lnSpc>
              <a:buFontTx/>
              <a:buNone/>
            </a:pPr>
            <a:endParaRPr lang="hu-HU" altLang="hu-HU" sz="2400" dirty="0" smtClean="0"/>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idx="4294967295"/>
          </p:nvPr>
        </p:nvSpPr>
        <p:spPr>
          <a:xfrm>
            <a:off x="468313" y="0"/>
            <a:ext cx="8229600" cy="1228725"/>
          </a:xfrm>
        </p:spPr>
        <p:txBody>
          <a:bodyPr/>
          <a:lstStyle/>
          <a:p>
            <a:pPr algn="l" eaLnBrk="1" hangingPunct="1"/>
            <a:r>
              <a:rPr lang="hu-HU" altLang="hu-HU" sz="3300" b="1" dirty="0" smtClean="0">
                <a:solidFill>
                  <a:schemeClr val="tx1"/>
                </a:solidFill>
                <a:latin typeface="Tahoma" pitchFamily="34" charset="0"/>
                <a:cs typeface="Tahoma" pitchFamily="34" charset="0"/>
              </a:rPr>
              <a:t>I. FEJEZET</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003399"/>
                </a:solidFill>
                <a:latin typeface="Tahoma" pitchFamily="34" charset="0"/>
                <a:cs typeface="Tahoma" pitchFamily="34" charset="0"/>
              </a:rPr>
              <a:t>ÁLTALÁNOS RENDELKEZÉSEK</a:t>
            </a:r>
            <a:r>
              <a:rPr lang="hu-HU" altLang="hu-HU" sz="3500" b="1" u="sng" dirty="0" smtClean="0">
                <a:solidFill>
                  <a:srgbClr val="003399"/>
                </a:solidFill>
                <a:latin typeface="Tahoma" pitchFamily="34" charset="0"/>
                <a:cs typeface="Tahoma" pitchFamily="34" charset="0"/>
              </a:rPr>
              <a:t> </a:t>
            </a:r>
          </a:p>
        </p:txBody>
      </p:sp>
      <p:sp>
        <p:nvSpPr>
          <p:cNvPr id="509955" name="Rectangle 3"/>
          <p:cNvSpPr>
            <a:spLocks noGrp="1" noChangeArrowheads="1"/>
          </p:cNvSpPr>
          <p:nvPr>
            <p:ph type="body" idx="4294967295"/>
          </p:nvPr>
        </p:nvSpPr>
        <p:spPr>
          <a:xfrm>
            <a:off x="395288" y="1412875"/>
            <a:ext cx="8229600" cy="4997450"/>
          </a:xfrm>
        </p:spPr>
        <p:txBody>
          <a:bodyPr/>
          <a:lstStyle/>
          <a:p>
            <a:pPr eaLnBrk="1" hangingPunct="1">
              <a:lnSpc>
                <a:spcPct val="80000"/>
              </a:lnSpc>
              <a:buFontTx/>
              <a:buNone/>
            </a:pPr>
            <a:r>
              <a:rPr lang="hu-HU" altLang="hu-HU" sz="3100" b="1" dirty="0" smtClean="0">
                <a:solidFill>
                  <a:srgbClr val="003399"/>
                </a:solidFill>
                <a:latin typeface="Tahoma" pitchFamily="34" charset="0"/>
                <a:cs typeface="Tahoma" pitchFamily="34" charset="0"/>
              </a:rPr>
              <a:t>Értelmező rendelkezések</a:t>
            </a:r>
            <a:r>
              <a:rPr lang="hu-HU" altLang="hu-HU" sz="24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u="sng" dirty="0" smtClean="0">
                <a:solidFill>
                  <a:srgbClr val="003399"/>
                </a:solidFill>
                <a:latin typeface="Tahoma" pitchFamily="34" charset="0"/>
                <a:cs typeface="Tahoma" pitchFamily="34" charset="0"/>
              </a:rPr>
              <a:t>Halászat:</a:t>
            </a:r>
            <a:r>
              <a:rPr lang="hu-HU" altLang="hu-HU" sz="2200" dirty="0" smtClean="0">
                <a:solidFill>
                  <a:srgbClr val="003399"/>
                </a:solidFill>
                <a:latin typeface="Tahoma" pitchFamily="34" charset="0"/>
                <a:cs typeface="Tahoma" pitchFamily="34" charset="0"/>
              </a:rPr>
              <a:t> </a:t>
            </a:r>
            <a:r>
              <a:rPr lang="hu-HU" altLang="hu-HU" sz="2200" dirty="0" smtClean="0">
                <a:latin typeface="Tahoma" pitchFamily="34" charset="0"/>
                <a:cs typeface="Tahoma" pitchFamily="34" charset="0"/>
              </a:rPr>
              <a:t>a hal vagy más hasznos víziállat megengedett módon </a:t>
            </a:r>
          </a:p>
          <a:p>
            <a:pPr eaLnBrk="1" hangingPunct="1">
              <a:lnSpc>
                <a:spcPct val="80000"/>
              </a:lnSpc>
              <a:buFontTx/>
              <a:buNone/>
            </a:pPr>
            <a:r>
              <a:rPr lang="hu-HU" altLang="hu-HU" sz="2200" dirty="0" smtClean="0">
                <a:latin typeface="Tahoma" pitchFamily="34" charset="0"/>
                <a:cs typeface="Tahoma" pitchFamily="34" charset="0"/>
              </a:rPr>
              <a:t>és eszközzel halgazdálkodási vízterületen történő rekreációs vagy </a:t>
            </a:r>
          </a:p>
          <a:p>
            <a:pPr eaLnBrk="1" hangingPunct="1">
              <a:lnSpc>
                <a:spcPct val="80000"/>
              </a:lnSpc>
              <a:buFontTx/>
              <a:buNone/>
            </a:pPr>
            <a:r>
              <a:rPr lang="hu-HU" altLang="hu-HU" sz="2200" dirty="0">
                <a:latin typeface="Tahoma" pitchFamily="34" charset="0"/>
                <a:cs typeface="Tahoma" pitchFamily="34" charset="0"/>
              </a:rPr>
              <a:t>b</a:t>
            </a:r>
            <a:r>
              <a:rPr lang="hu-HU" altLang="hu-HU" sz="2200" dirty="0" smtClean="0">
                <a:latin typeface="Tahoma" pitchFamily="34" charset="0"/>
                <a:cs typeface="Tahoma" pitchFamily="34" charset="0"/>
              </a:rPr>
              <a:t>emutatási célú, ill. ökológiai célú, szelektív fogása, továbbá </a:t>
            </a:r>
          </a:p>
          <a:p>
            <a:pPr eaLnBrk="1" hangingPunct="1">
              <a:lnSpc>
                <a:spcPct val="80000"/>
              </a:lnSpc>
              <a:buFontTx/>
              <a:buNone/>
            </a:pPr>
            <a:r>
              <a:rPr lang="hu-HU" altLang="hu-HU" sz="2200" dirty="0" smtClean="0">
                <a:latin typeface="Tahoma" pitchFamily="34" charset="0"/>
                <a:cs typeface="Tahoma" pitchFamily="34" charset="0"/>
              </a:rPr>
              <a:t>gyűjtése, ide nem értve a horgászatot. </a:t>
            </a:r>
          </a:p>
          <a:p>
            <a:pPr eaLnBrk="1" hangingPunct="1">
              <a:lnSpc>
                <a:spcPct val="80000"/>
              </a:lnSpc>
              <a:buFontTx/>
              <a:buNone/>
            </a:pPr>
            <a:r>
              <a:rPr lang="hu-HU" altLang="hu-HU" sz="2200" b="1" u="sng" dirty="0" smtClean="0">
                <a:solidFill>
                  <a:srgbClr val="003399"/>
                </a:solidFill>
                <a:latin typeface="Tahoma" pitchFamily="34" charset="0"/>
                <a:cs typeface="Tahoma" pitchFamily="34" charset="0"/>
              </a:rPr>
              <a:t>Horgászat:</a:t>
            </a:r>
            <a:r>
              <a:rPr lang="hu-HU" altLang="hu-HU" sz="2200" dirty="0" smtClean="0">
                <a:solidFill>
                  <a:srgbClr val="003399"/>
                </a:solidFill>
                <a:latin typeface="Tahoma" pitchFamily="34" charset="0"/>
                <a:cs typeface="Tahoma" pitchFamily="34" charset="0"/>
              </a:rPr>
              <a:t> </a:t>
            </a:r>
            <a:r>
              <a:rPr lang="hu-HU" altLang="hu-HU" sz="2200" dirty="0" smtClean="0">
                <a:latin typeface="Tahoma" pitchFamily="34" charset="0"/>
                <a:cs typeface="Tahoma" pitchFamily="34" charset="0"/>
              </a:rPr>
              <a:t>rekreációs célból a halgazdálkodási vízterületen </a:t>
            </a:r>
          </a:p>
          <a:p>
            <a:pPr eaLnBrk="1" hangingPunct="1">
              <a:lnSpc>
                <a:spcPct val="80000"/>
              </a:lnSpc>
              <a:buFontTx/>
              <a:buNone/>
            </a:pPr>
            <a:r>
              <a:rPr lang="hu-HU" altLang="hu-HU" sz="2200" dirty="0" smtClean="0">
                <a:latin typeface="Tahoma" pitchFamily="34" charset="0"/>
                <a:cs typeface="Tahoma" pitchFamily="34" charset="0"/>
              </a:rPr>
              <a:t>és haltermelési létesítményben a hal megengedett módon és </a:t>
            </a:r>
          </a:p>
          <a:p>
            <a:pPr eaLnBrk="1" hangingPunct="1">
              <a:lnSpc>
                <a:spcPct val="80000"/>
              </a:lnSpc>
              <a:buFontTx/>
              <a:buNone/>
            </a:pPr>
            <a:r>
              <a:rPr lang="hu-HU" altLang="hu-HU" sz="2200" dirty="0" smtClean="0">
                <a:latin typeface="Tahoma" pitchFamily="34" charset="0"/>
                <a:cs typeface="Tahoma" pitchFamily="34" charset="0"/>
              </a:rPr>
              <a:t>horgászkészséggel vagy a csalihal 1 m</a:t>
            </a:r>
            <a:r>
              <a:rPr lang="en-US" altLang="hu-HU" sz="2200" dirty="0" smtClean="0">
                <a:latin typeface="Tahoma" pitchFamily="34" charset="0"/>
                <a:cs typeface="Tahoma" pitchFamily="34" charset="0"/>
              </a:rPr>
              <a:t>²</a:t>
            </a:r>
            <a:r>
              <a:rPr lang="hu-HU" altLang="hu-HU" sz="2200" dirty="0" err="1" smtClean="0">
                <a:latin typeface="Tahoma" pitchFamily="34" charset="0"/>
                <a:cs typeface="Tahoma" pitchFamily="34" charset="0"/>
              </a:rPr>
              <a:t>-nél</a:t>
            </a:r>
            <a:r>
              <a:rPr lang="hu-HU" altLang="hu-HU" sz="2200" dirty="0" smtClean="0">
                <a:latin typeface="Tahoma" pitchFamily="34" charset="0"/>
                <a:cs typeface="Tahoma" pitchFamily="34" charset="0"/>
              </a:rPr>
              <a:t> nem nagyobb </a:t>
            </a:r>
          </a:p>
          <a:p>
            <a:pPr eaLnBrk="1" hangingPunct="1">
              <a:lnSpc>
                <a:spcPct val="80000"/>
              </a:lnSpc>
              <a:buFontTx/>
              <a:buNone/>
            </a:pPr>
            <a:r>
              <a:rPr lang="hu-HU" altLang="hu-HU" sz="2200" dirty="0" smtClean="0">
                <a:latin typeface="Tahoma" pitchFamily="34" charset="0"/>
                <a:cs typeface="Tahoma" pitchFamily="34" charset="0"/>
              </a:rPr>
              <a:t>emelőhálóval való fogása.</a:t>
            </a:r>
          </a:p>
          <a:p>
            <a:pPr eaLnBrk="1" hangingPunct="1">
              <a:lnSpc>
                <a:spcPct val="80000"/>
              </a:lnSpc>
              <a:buFontTx/>
              <a:buNone/>
            </a:pPr>
            <a:r>
              <a:rPr lang="hu-HU" altLang="hu-HU" sz="2200" b="1" u="sng" dirty="0" smtClean="0">
                <a:solidFill>
                  <a:srgbClr val="003399"/>
                </a:solidFill>
                <a:latin typeface="Tahoma" pitchFamily="34" charset="0"/>
                <a:cs typeface="Tahoma" pitchFamily="34" charset="0"/>
              </a:rPr>
              <a:t>Halgazdálkodás:</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a természetes vizek halállományának </a:t>
            </a:r>
          </a:p>
          <a:p>
            <a:pPr eaLnBrk="1" hangingPunct="1">
              <a:lnSpc>
                <a:spcPct val="80000"/>
              </a:lnSpc>
              <a:buFontTx/>
              <a:buNone/>
            </a:pPr>
            <a:r>
              <a:rPr lang="hu-HU" altLang="hu-HU" sz="2200" dirty="0" smtClean="0">
                <a:latin typeface="Tahoma" pitchFamily="34" charset="0"/>
                <a:cs typeface="Tahoma" pitchFamily="34" charset="0"/>
              </a:rPr>
              <a:t>védelmével, megújításával és hasznosításával összefüggő </a:t>
            </a:r>
          </a:p>
          <a:p>
            <a:pPr eaLnBrk="1" hangingPunct="1">
              <a:lnSpc>
                <a:spcPct val="80000"/>
              </a:lnSpc>
              <a:buFontTx/>
              <a:buNone/>
            </a:pPr>
            <a:r>
              <a:rPr lang="hu-HU" altLang="hu-HU" sz="2200" dirty="0" smtClean="0">
                <a:latin typeface="Tahoma" pitchFamily="34" charset="0"/>
                <a:cs typeface="Tahoma" pitchFamily="34" charset="0"/>
              </a:rPr>
              <a:t>tevékenységek, valamint az </a:t>
            </a:r>
            <a:r>
              <a:rPr lang="hu-HU" altLang="hu-HU" sz="2200" dirty="0" err="1" smtClean="0">
                <a:latin typeface="Tahoma" pitchFamily="34" charset="0"/>
                <a:cs typeface="Tahoma" pitchFamily="34" charset="0"/>
              </a:rPr>
              <a:t>akvakultúra</a:t>
            </a:r>
            <a:r>
              <a:rPr lang="hu-HU" altLang="hu-HU" sz="2200" dirty="0" smtClean="0">
                <a:latin typeface="Tahoma" pitchFamily="34" charset="0"/>
                <a:cs typeface="Tahoma" pitchFamily="34" charset="0"/>
              </a:rPr>
              <a:t> és az egyéb haltermelési </a:t>
            </a:r>
          </a:p>
          <a:p>
            <a:pPr eaLnBrk="1" hangingPunct="1">
              <a:lnSpc>
                <a:spcPct val="80000"/>
              </a:lnSpc>
              <a:buFontTx/>
              <a:buNone/>
            </a:pPr>
            <a:r>
              <a:rPr lang="hu-HU" altLang="hu-HU" sz="2200" dirty="0" smtClean="0">
                <a:latin typeface="Tahoma" pitchFamily="34" charset="0"/>
                <a:cs typeface="Tahoma" pitchFamily="34" charset="0"/>
              </a:rPr>
              <a:t>tevékenységek gyűjtőfogalma.</a:t>
            </a:r>
          </a:p>
          <a:p>
            <a:pPr eaLnBrk="1" hangingPunct="1">
              <a:lnSpc>
                <a:spcPct val="80000"/>
              </a:lnSpc>
              <a:buFontTx/>
              <a:buNone/>
            </a:pPr>
            <a:endParaRPr lang="en-US" altLang="hu-HU" sz="2100" b="1" u="sng" dirty="0" smtClean="0">
              <a:solidFill>
                <a:srgbClr val="003399"/>
              </a:solidFill>
            </a:endParaRP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457200" y="0"/>
            <a:ext cx="8229600" cy="1196751"/>
          </a:xfrm>
        </p:spPr>
        <p:txBody>
          <a:bodyPr/>
          <a:lstStyle/>
          <a:p>
            <a:pPr eaLnBrk="1" hangingPunct="1"/>
            <a:r>
              <a:rPr lang="hu-HU" altLang="hu-HU" sz="2800" b="1" dirty="0" smtClean="0"/>
              <a:t/>
            </a:r>
            <a:br>
              <a:rPr lang="hu-HU" altLang="hu-HU" sz="2800" b="1" dirty="0" smtClean="0"/>
            </a:br>
            <a:r>
              <a:rPr lang="hu-HU" altLang="hu-HU" sz="3100" b="1" dirty="0" smtClean="0">
                <a:solidFill>
                  <a:srgbClr val="003399"/>
                </a:solidFill>
                <a:latin typeface="Tahoma" pitchFamily="34" charset="0"/>
                <a:cs typeface="Tahoma" pitchFamily="34" charset="0"/>
              </a:rPr>
              <a:t>Értelmező rendelkezések</a:t>
            </a:r>
            <a:r>
              <a:rPr lang="hu-HU" altLang="hu-HU" sz="3200" dirty="0" smtClean="0">
                <a:solidFill>
                  <a:srgbClr val="003399"/>
                </a:solidFill>
                <a:latin typeface="Tahoma" pitchFamily="34" charset="0"/>
                <a:cs typeface="Tahoma" pitchFamily="34" charset="0"/>
              </a:rPr>
              <a:t> </a:t>
            </a:r>
            <a:r>
              <a:rPr lang="hu-HU" altLang="hu-HU" sz="2400" dirty="0" smtClean="0">
                <a:solidFill>
                  <a:schemeClr val="tx1"/>
                </a:solidFill>
                <a:latin typeface="Tahoma" pitchFamily="34" charset="0"/>
                <a:cs typeface="Tahoma" pitchFamily="34" charset="0"/>
              </a:rPr>
              <a:t>/</a:t>
            </a:r>
            <a:r>
              <a:rPr lang="hu-HU" altLang="hu-HU" sz="2400" dirty="0" err="1" smtClean="0">
                <a:solidFill>
                  <a:schemeClr val="tx1"/>
                </a:solidFill>
                <a:latin typeface="Tahoma" pitchFamily="34" charset="0"/>
                <a:cs typeface="Tahoma" pitchFamily="34" charset="0"/>
              </a:rPr>
              <a:t>Hhvtv</a:t>
            </a:r>
            <a:r>
              <a:rPr lang="hu-HU" altLang="hu-HU" sz="2400" dirty="0" smtClean="0">
                <a:solidFill>
                  <a:schemeClr val="tx1"/>
                </a:solidFill>
                <a:latin typeface="Tahoma" pitchFamily="34" charset="0"/>
                <a:cs typeface="Tahoma" pitchFamily="34" charset="0"/>
              </a:rPr>
              <a:t>. 2. §/</a:t>
            </a:r>
            <a:r>
              <a:rPr lang="hu-HU" altLang="hu-HU" sz="3200" dirty="0" smtClean="0">
                <a:solidFill>
                  <a:srgbClr val="003399"/>
                </a:solidFill>
                <a:latin typeface="Tahoma" pitchFamily="34" charset="0"/>
                <a:cs typeface="Tahoma" pitchFamily="34" charset="0"/>
              </a:rPr>
              <a:t/>
            </a:r>
            <a:br>
              <a:rPr lang="hu-HU" altLang="hu-HU" sz="3200" dirty="0" smtClean="0">
                <a:solidFill>
                  <a:srgbClr val="003399"/>
                </a:solidFill>
                <a:latin typeface="Tahoma" pitchFamily="34" charset="0"/>
                <a:cs typeface="Tahoma" pitchFamily="34" charset="0"/>
              </a:rPr>
            </a:br>
            <a:endParaRPr lang="hu-HU" altLang="hu-HU" sz="3200" dirty="0" smtClean="0">
              <a:solidFill>
                <a:srgbClr val="003399"/>
              </a:solidFill>
              <a:latin typeface="Tahoma" pitchFamily="34" charset="0"/>
              <a:cs typeface="Tahoma" pitchFamily="34" charset="0"/>
            </a:endParaRPr>
          </a:p>
        </p:txBody>
      </p:sp>
      <p:sp>
        <p:nvSpPr>
          <p:cNvPr id="510979" name="Rectangle 3"/>
          <p:cNvSpPr>
            <a:spLocks noGrp="1" noChangeArrowheads="1"/>
          </p:cNvSpPr>
          <p:nvPr>
            <p:ph type="body" idx="1"/>
          </p:nvPr>
        </p:nvSpPr>
        <p:spPr>
          <a:xfrm>
            <a:off x="457200" y="1340768"/>
            <a:ext cx="8229600" cy="4967957"/>
          </a:xfrm>
        </p:spPr>
        <p:txBody>
          <a:bodyPr/>
          <a:lstStyle/>
          <a:p>
            <a:pPr eaLnBrk="1" hangingPunct="1">
              <a:lnSpc>
                <a:spcPct val="80000"/>
              </a:lnSpc>
              <a:buFontTx/>
              <a:buNone/>
            </a:pPr>
            <a:r>
              <a:rPr lang="hu-HU" altLang="hu-HU" sz="2300" b="1" u="sng" dirty="0" smtClean="0">
                <a:solidFill>
                  <a:srgbClr val="003399"/>
                </a:solidFill>
                <a:latin typeface="Tahoma" pitchFamily="34" charset="0"/>
                <a:cs typeface="Tahoma" pitchFamily="34" charset="0"/>
              </a:rPr>
              <a:t>Halgazdálkodási vízterület:</a:t>
            </a:r>
            <a:r>
              <a:rPr lang="hu-HU" altLang="hu-HU" sz="2300" dirty="0" smtClean="0">
                <a:solidFill>
                  <a:srgbClr val="003399"/>
                </a:solidFill>
                <a:latin typeface="Tahoma" pitchFamily="34" charset="0"/>
                <a:cs typeface="Tahoma" pitchFamily="34" charset="0"/>
              </a:rPr>
              <a:t> </a:t>
            </a:r>
            <a:r>
              <a:rPr lang="hu-HU" altLang="hu-HU" sz="2300" dirty="0" smtClean="0">
                <a:latin typeface="Tahoma" pitchFamily="34" charset="0"/>
                <a:cs typeface="Tahoma" pitchFamily="34" charset="0"/>
              </a:rPr>
              <a:t>az a vízfolyás vagy állóvíz, </a:t>
            </a:r>
          </a:p>
          <a:p>
            <a:pPr eaLnBrk="1" hangingPunct="1">
              <a:lnSpc>
                <a:spcPct val="80000"/>
              </a:lnSpc>
              <a:buFontTx/>
              <a:buNone/>
            </a:pPr>
            <a:r>
              <a:rPr lang="hu-HU" altLang="hu-HU" sz="2300" dirty="0" smtClean="0">
                <a:latin typeface="Tahoma" pitchFamily="34" charset="0"/>
                <a:cs typeface="Tahoma" pitchFamily="34" charset="0"/>
              </a:rPr>
              <a:t>amely jellegének megváltoztatása nélkül alkalmas a hal </a:t>
            </a:r>
          </a:p>
          <a:p>
            <a:pPr eaLnBrk="1" hangingPunct="1">
              <a:lnSpc>
                <a:spcPct val="80000"/>
              </a:lnSpc>
              <a:buFontTx/>
              <a:buNone/>
            </a:pPr>
            <a:r>
              <a:rPr lang="hu-HU" altLang="hu-HU" sz="2300" dirty="0" smtClean="0">
                <a:latin typeface="Tahoma" pitchFamily="34" charset="0"/>
                <a:cs typeface="Tahoma" pitchFamily="34" charset="0"/>
              </a:rPr>
              <a:t>életfeltételeinek biztosítására, ide nem értve a haltermelési </a:t>
            </a:r>
          </a:p>
          <a:p>
            <a:pPr eaLnBrk="1" hangingPunct="1">
              <a:lnSpc>
                <a:spcPct val="80000"/>
              </a:lnSpc>
              <a:buFontTx/>
              <a:buNone/>
            </a:pPr>
            <a:r>
              <a:rPr lang="hu-HU" altLang="hu-HU" sz="2300" dirty="0" smtClean="0">
                <a:latin typeface="Tahoma" pitchFamily="34" charset="0"/>
                <a:cs typeface="Tahoma" pitchFamily="34" charset="0"/>
              </a:rPr>
              <a:t>létesítményt.</a:t>
            </a:r>
          </a:p>
          <a:p>
            <a:pPr eaLnBrk="1" hangingPunct="1">
              <a:lnSpc>
                <a:spcPct val="80000"/>
              </a:lnSpc>
              <a:buFontTx/>
              <a:buNone/>
            </a:pPr>
            <a:r>
              <a:rPr lang="hu-HU" altLang="hu-HU" sz="2300" b="1" u="sng" dirty="0" smtClean="0">
                <a:solidFill>
                  <a:srgbClr val="003399"/>
                </a:solidFill>
                <a:latin typeface="Tahoma" pitchFamily="34" charset="0"/>
                <a:cs typeface="Tahoma" pitchFamily="34" charset="0"/>
              </a:rPr>
              <a:t>Haltermelési létesítmény:</a:t>
            </a:r>
            <a:r>
              <a:rPr lang="hu-HU" altLang="hu-HU" sz="2300" b="1" dirty="0" smtClean="0">
                <a:solidFill>
                  <a:srgbClr val="003399"/>
                </a:solidFill>
                <a:latin typeface="Tahoma" pitchFamily="34" charset="0"/>
                <a:cs typeface="Tahoma" pitchFamily="34" charset="0"/>
              </a:rPr>
              <a:t>  </a:t>
            </a:r>
            <a:r>
              <a:rPr lang="hu-HU" altLang="hu-HU" sz="2300" dirty="0" smtClean="0">
                <a:latin typeface="Tahoma" pitchFamily="34" charset="0"/>
                <a:cs typeface="Tahoma" pitchFamily="34" charset="0"/>
              </a:rPr>
              <a:t>haltermelésre használt, ilyen </a:t>
            </a:r>
          </a:p>
          <a:p>
            <a:pPr eaLnBrk="1" hangingPunct="1">
              <a:lnSpc>
                <a:spcPct val="80000"/>
              </a:lnSpc>
              <a:buFontTx/>
              <a:buNone/>
            </a:pPr>
            <a:r>
              <a:rPr lang="hu-HU" altLang="hu-HU" sz="2300" dirty="0" smtClean="0">
                <a:latin typeface="Tahoma" pitchFamily="34" charset="0"/>
                <a:cs typeface="Tahoma" pitchFamily="34" charset="0"/>
              </a:rPr>
              <a:t>célra tervezett és engedélyezett mesterséges létesítmény, </a:t>
            </a:r>
          </a:p>
          <a:p>
            <a:pPr eaLnBrk="1" hangingPunct="1">
              <a:lnSpc>
                <a:spcPct val="80000"/>
              </a:lnSpc>
              <a:buFontTx/>
              <a:buNone/>
            </a:pPr>
            <a:r>
              <a:rPr lang="hu-HU" altLang="hu-HU" sz="2300" dirty="0" smtClean="0">
                <a:latin typeface="Tahoma" pitchFamily="34" charset="0"/>
                <a:cs typeface="Tahoma" pitchFamily="34" charset="0"/>
              </a:rPr>
              <a:t>továbbá belterületi vagy tanyai 0,5 </a:t>
            </a:r>
            <a:r>
              <a:rPr lang="hu-HU" altLang="hu-HU" sz="2300" dirty="0" err="1" smtClean="0">
                <a:latin typeface="Tahoma" pitchFamily="34" charset="0"/>
                <a:cs typeface="Tahoma" pitchFamily="34" charset="0"/>
              </a:rPr>
              <a:t>ha-nál</a:t>
            </a:r>
            <a:r>
              <a:rPr lang="hu-HU" altLang="hu-HU" sz="2300" dirty="0" smtClean="0">
                <a:latin typeface="Tahoma" pitchFamily="34" charset="0"/>
                <a:cs typeface="Tahoma" pitchFamily="34" charset="0"/>
              </a:rPr>
              <a:t> kisebb állóvizek.</a:t>
            </a:r>
          </a:p>
          <a:p>
            <a:pPr eaLnBrk="1" hangingPunct="1">
              <a:lnSpc>
                <a:spcPct val="80000"/>
              </a:lnSpc>
              <a:buFontTx/>
              <a:buNone/>
            </a:pPr>
            <a:r>
              <a:rPr lang="hu-HU" altLang="hu-HU" sz="2300" b="1" u="sng" dirty="0" smtClean="0">
                <a:solidFill>
                  <a:srgbClr val="003399"/>
                </a:solidFill>
                <a:latin typeface="Tahoma" pitchFamily="34" charset="0"/>
                <a:cs typeface="Tahoma" pitchFamily="34" charset="0"/>
              </a:rPr>
              <a:t>Halastó:</a:t>
            </a:r>
            <a:r>
              <a:rPr lang="hu-HU" altLang="hu-HU" sz="2300" dirty="0" smtClean="0">
                <a:latin typeface="Tahoma" pitchFamily="34" charset="0"/>
                <a:cs typeface="Tahoma" pitchFamily="34" charset="0"/>
              </a:rPr>
              <a:t> olyan haltermelési létesítmény, amely vízfeltöltést </a:t>
            </a:r>
          </a:p>
          <a:p>
            <a:pPr eaLnBrk="1" hangingPunct="1">
              <a:lnSpc>
                <a:spcPct val="80000"/>
              </a:lnSpc>
              <a:buFontTx/>
              <a:buNone/>
            </a:pPr>
            <a:r>
              <a:rPr lang="hu-HU" altLang="hu-HU" sz="2300" dirty="0" smtClean="0">
                <a:latin typeface="Tahoma" pitchFamily="34" charset="0"/>
                <a:cs typeface="Tahoma" pitchFamily="34" charset="0"/>
              </a:rPr>
              <a:t>és lecsapolást biztosító műtárgyakkal rendelkezik, ideértve </a:t>
            </a:r>
          </a:p>
          <a:p>
            <a:pPr eaLnBrk="1" hangingPunct="1">
              <a:lnSpc>
                <a:spcPct val="80000"/>
              </a:lnSpc>
              <a:buFontTx/>
              <a:buNone/>
            </a:pPr>
            <a:r>
              <a:rPr lang="hu-HU" altLang="hu-HU" sz="2300" dirty="0" smtClean="0">
                <a:latin typeface="Tahoma" pitchFamily="34" charset="0"/>
                <a:cs typeface="Tahoma" pitchFamily="34" charset="0"/>
              </a:rPr>
              <a:t>a teleltető és ivadéknevelő tavakat, valamint a táp- és </a:t>
            </a:r>
          </a:p>
          <a:p>
            <a:pPr eaLnBrk="1" hangingPunct="1">
              <a:lnSpc>
                <a:spcPct val="80000"/>
              </a:lnSpc>
              <a:buFontTx/>
              <a:buNone/>
            </a:pPr>
            <a:r>
              <a:rPr lang="hu-HU" altLang="hu-HU" sz="2300" dirty="0" smtClean="0">
                <a:latin typeface="Tahoma" pitchFamily="34" charset="0"/>
                <a:cs typeface="Tahoma" pitchFamily="34" charset="0"/>
              </a:rPr>
              <a:t>lecsapoló csatornákat. </a:t>
            </a:r>
            <a:endParaRPr lang="hu-HU" altLang="hu-HU" sz="2300" b="1" u="sng" dirty="0" smtClean="0">
              <a:solidFill>
                <a:srgbClr val="003399"/>
              </a:solidFill>
              <a:latin typeface="Tahoma" pitchFamily="34" charset="0"/>
              <a:cs typeface="Tahoma" pitchFamily="34" charset="0"/>
            </a:endParaRPr>
          </a:p>
          <a:p>
            <a:pPr eaLnBrk="1" hangingPunct="1">
              <a:lnSpc>
                <a:spcPct val="80000"/>
              </a:lnSpc>
              <a:buFontTx/>
              <a:buNone/>
            </a:pPr>
            <a:r>
              <a:rPr lang="hu-HU" altLang="hu-HU" sz="2300" b="1" u="sng" dirty="0" smtClean="0">
                <a:solidFill>
                  <a:srgbClr val="003399"/>
                </a:solidFill>
                <a:latin typeface="Tahoma" pitchFamily="34" charset="0"/>
                <a:cs typeface="Tahoma" pitchFamily="34" charset="0"/>
              </a:rPr>
              <a:t>Haltermelés:</a:t>
            </a:r>
            <a:r>
              <a:rPr lang="hu-HU" altLang="hu-HU" sz="2300" b="1" dirty="0" smtClean="0">
                <a:solidFill>
                  <a:srgbClr val="003399"/>
                </a:solidFill>
                <a:latin typeface="Tahoma" pitchFamily="34" charset="0"/>
                <a:cs typeface="Tahoma" pitchFamily="34" charset="0"/>
              </a:rPr>
              <a:t> </a:t>
            </a:r>
            <a:r>
              <a:rPr lang="hu-HU" altLang="hu-HU" sz="2300" dirty="0" smtClean="0">
                <a:latin typeface="Tahoma" pitchFamily="34" charset="0"/>
                <a:cs typeface="Tahoma" pitchFamily="34" charset="0"/>
              </a:rPr>
              <a:t>valamely halfaj állományának mesterséges </a:t>
            </a:r>
          </a:p>
          <a:p>
            <a:pPr eaLnBrk="1" hangingPunct="1">
              <a:lnSpc>
                <a:spcPct val="80000"/>
              </a:lnSpc>
              <a:buFontTx/>
              <a:buNone/>
            </a:pPr>
            <a:r>
              <a:rPr lang="hu-HU" altLang="hu-HU" sz="2300" dirty="0" smtClean="0">
                <a:latin typeface="Tahoma" pitchFamily="34" charset="0"/>
                <a:cs typeface="Tahoma" pitchFamily="34" charset="0"/>
              </a:rPr>
              <a:t>termelése </a:t>
            </a:r>
            <a:r>
              <a:rPr lang="en-US"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akvakultúra</a:t>
            </a:r>
            <a:r>
              <a:rPr lang="hu-HU" altLang="hu-HU" sz="2300" dirty="0" smtClean="0">
                <a:latin typeface="Tahoma" pitchFamily="34" charset="0"/>
                <a:cs typeface="Tahoma" pitchFamily="34" charset="0"/>
              </a:rPr>
              <a:t> („vízművelés”) gyűjtőfogalmon belül</a:t>
            </a:r>
            <a:r>
              <a:rPr lang="en-US" altLang="hu-HU" sz="2300" dirty="0" smtClean="0">
                <a:latin typeface="Tahoma" pitchFamily="34" charset="0"/>
                <a:cs typeface="Tahoma" pitchFamily="34" charset="0"/>
              </a:rPr>
              <a:t>]</a:t>
            </a:r>
            <a:r>
              <a:rPr lang="hu-HU" altLang="hu-HU" sz="2300" dirty="0" smtClean="0">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468313" y="1"/>
            <a:ext cx="8229600" cy="1124743"/>
          </a:xfrm>
        </p:spPr>
        <p:txBody>
          <a:bodyPr/>
          <a:lstStyle/>
          <a:p>
            <a:pPr eaLnBrk="1" hangingPunct="1"/>
            <a:r>
              <a:rPr lang="hu-HU" altLang="hu-HU" sz="3200" dirty="0" smtClean="0">
                <a:solidFill>
                  <a:srgbClr val="003399"/>
                </a:solidFill>
              </a:rPr>
              <a:t/>
            </a:r>
            <a:br>
              <a:rPr lang="hu-HU" altLang="hu-HU" sz="3200" dirty="0" smtClean="0">
                <a:solidFill>
                  <a:srgbClr val="003399"/>
                </a:solidFill>
              </a:rPr>
            </a:br>
            <a:r>
              <a:rPr lang="hu-HU" altLang="hu-HU" sz="3100" b="1" dirty="0" smtClean="0">
                <a:solidFill>
                  <a:srgbClr val="003399"/>
                </a:solidFill>
                <a:latin typeface="Tahoma" pitchFamily="34" charset="0"/>
                <a:cs typeface="Tahoma" pitchFamily="34" charset="0"/>
              </a:rPr>
              <a:t>Értelmező rendelkezések</a:t>
            </a:r>
            <a:r>
              <a:rPr lang="hu-HU" altLang="hu-HU" sz="3200" dirty="0" smtClean="0">
                <a:solidFill>
                  <a:srgbClr val="003399"/>
                </a:solidFill>
                <a:latin typeface="Tahoma" pitchFamily="34" charset="0"/>
                <a:cs typeface="Tahoma" pitchFamily="34" charset="0"/>
              </a:rPr>
              <a:t> </a:t>
            </a:r>
            <a:r>
              <a:rPr lang="hu-HU" altLang="hu-HU" sz="2400" dirty="0" smtClean="0">
                <a:solidFill>
                  <a:schemeClr val="tx1"/>
                </a:solidFill>
                <a:latin typeface="Tahoma" pitchFamily="34" charset="0"/>
                <a:cs typeface="Tahoma" pitchFamily="34" charset="0"/>
              </a:rPr>
              <a:t>/</a:t>
            </a:r>
            <a:r>
              <a:rPr lang="hu-HU" altLang="hu-HU" sz="2400" dirty="0" err="1" smtClean="0">
                <a:solidFill>
                  <a:schemeClr val="tx1"/>
                </a:solidFill>
                <a:latin typeface="Tahoma" pitchFamily="34" charset="0"/>
                <a:cs typeface="Tahoma" pitchFamily="34" charset="0"/>
              </a:rPr>
              <a:t>Hhvtv</a:t>
            </a:r>
            <a:r>
              <a:rPr lang="hu-HU" altLang="hu-HU" sz="2400" dirty="0" smtClean="0">
                <a:solidFill>
                  <a:schemeClr val="tx1"/>
                </a:solidFill>
                <a:latin typeface="Tahoma" pitchFamily="34" charset="0"/>
                <a:cs typeface="Tahoma" pitchFamily="34" charset="0"/>
              </a:rPr>
              <a:t>. 2. §/</a:t>
            </a:r>
            <a:r>
              <a:rPr lang="hu-HU" altLang="hu-HU" sz="3200" dirty="0" smtClean="0">
                <a:solidFill>
                  <a:srgbClr val="003399"/>
                </a:solidFill>
              </a:rPr>
              <a:t/>
            </a:r>
            <a:br>
              <a:rPr lang="hu-HU" altLang="hu-HU" sz="3200" dirty="0" smtClean="0">
                <a:solidFill>
                  <a:srgbClr val="003399"/>
                </a:solidFill>
              </a:rPr>
            </a:br>
            <a:endParaRPr lang="hu-HU" altLang="hu-HU" sz="3200" dirty="0" smtClean="0">
              <a:solidFill>
                <a:srgbClr val="003399"/>
              </a:solidFill>
            </a:endParaRPr>
          </a:p>
        </p:txBody>
      </p:sp>
      <p:sp>
        <p:nvSpPr>
          <p:cNvPr id="512003" name="Rectangle 3"/>
          <p:cNvSpPr>
            <a:spLocks noGrp="1" noChangeArrowheads="1"/>
          </p:cNvSpPr>
          <p:nvPr>
            <p:ph type="body" idx="1"/>
          </p:nvPr>
        </p:nvSpPr>
        <p:spPr>
          <a:xfrm>
            <a:off x="457200" y="1268760"/>
            <a:ext cx="8229600" cy="4857403"/>
          </a:xfrm>
        </p:spPr>
        <p:txBody>
          <a:bodyPr/>
          <a:lstStyle/>
          <a:p>
            <a:pPr eaLnBrk="1" hangingPunct="1">
              <a:lnSpc>
                <a:spcPct val="90000"/>
              </a:lnSpc>
              <a:buFontTx/>
              <a:buNone/>
            </a:pPr>
            <a:r>
              <a:rPr lang="hu-HU" altLang="hu-HU" sz="2400" b="1" u="sng" dirty="0" smtClean="0">
                <a:solidFill>
                  <a:srgbClr val="003399"/>
                </a:solidFill>
                <a:latin typeface="Tahoma" pitchFamily="34" charset="0"/>
                <a:cs typeface="Tahoma" pitchFamily="34" charset="0"/>
              </a:rPr>
              <a:t>Bányató:</a:t>
            </a:r>
            <a:r>
              <a:rPr lang="hu-HU" altLang="hu-HU" sz="24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 bányaművelés befejezését követően </a:t>
            </a:r>
          </a:p>
          <a:p>
            <a:pPr eaLnBrk="1" hangingPunct="1">
              <a:lnSpc>
                <a:spcPct val="90000"/>
              </a:lnSpc>
              <a:buFontTx/>
              <a:buNone/>
            </a:pPr>
            <a:r>
              <a:rPr lang="hu-HU" altLang="hu-HU" sz="2400" dirty="0" smtClean="0">
                <a:latin typeface="Tahoma" pitchFamily="34" charset="0"/>
                <a:cs typeface="Tahoma" pitchFamily="34" charset="0"/>
              </a:rPr>
              <a:t>fennmaradt állóvíz, amely bányászati tevékenység </a:t>
            </a:r>
          </a:p>
          <a:p>
            <a:pPr eaLnBrk="1" hangingPunct="1">
              <a:lnSpc>
                <a:spcPct val="90000"/>
              </a:lnSpc>
              <a:buFontTx/>
              <a:buNone/>
            </a:pPr>
            <a:r>
              <a:rPr lang="hu-HU" altLang="hu-HU" sz="2400" dirty="0" smtClean="0">
                <a:latin typeface="Tahoma" pitchFamily="34" charset="0"/>
                <a:cs typeface="Tahoma" pitchFamily="34" charset="0"/>
              </a:rPr>
              <a:t>következtében a felszín alatti vízkészletből alakult ki, </a:t>
            </a:r>
          </a:p>
          <a:p>
            <a:pPr eaLnBrk="1" hangingPunct="1">
              <a:lnSpc>
                <a:spcPct val="90000"/>
              </a:lnSpc>
              <a:buFontTx/>
              <a:buNone/>
            </a:pPr>
            <a:r>
              <a:rPr lang="hu-HU" altLang="hu-HU" sz="2400" dirty="0" smtClean="0">
                <a:latin typeface="Tahoma" pitchFamily="34" charset="0"/>
                <a:cs typeface="Tahoma" pitchFamily="34" charset="0"/>
              </a:rPr>
              <a:t>és amelynek medrét a bányászat során kialakított </a:t>
            </a:r>
          </a:p>
          <a:p>
            <a:pPr eaLnBrk="1" hangingPunct="1">
              <a:lnSpc>
                <a:spcPct val="90000"/>
              </a:lnSpc>
              <a:buFontTx/>
              <a:buNone/>
            </a:pPr>
            <a:r>
              <a:rPr lang="hu-HU" altLang="hu-HU" sz="2400" dirty="0" smtClean="0">
                <a:latin typeface="Tahoma" pitchFamily="34" charset="0"/>
                <a:cs typeface="Tahoma" pitchFamily="34" charset="0"/>
              </a:rPr>
              <a:t>terepmélyedés képezi.</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b="1" u="sng" dirty="0" smtClean="0">
                <a:solidFill>
                  <a:srgbClr val="003399"/>
                </a:solidFill>
                <a:latin typeface="Tahoma" pitchFamily="34" charset="0"/>
                <a:cs typeface="Tahoma" pitchFamily="34" charset="0"/>
              </a:rPr>
              <a:t>Holtág:</a:t>
            </a:r>
            <a:r>
              <a:rPr lang="hu-HU" altLang="hu-HU" sz="24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folyóvíz azon mederrésze, amelyet a folyóvíz </a:t>
            </a:r>
          </a:p>
          <a:p>
            <a:pPr eaLnBrk="1" hangingPunct="1">
              <a:lnSpc>
                <a:spcPct val="90000"/>
              </a:lnSpc>
              <a:buFontTx/>
              <a:buNone/>
            </a:pPr>
            <a:r>
              <a:rPr lang="hu-HU" altLang="hu-HU" sz="2400" dirty="0" smtClean="0">
                <a:latin typeface="Tahoma" pitchFamily="34" charset="0"/>
                <a:cs typeface="Tahoma" pitchFamily="34" charset="0"/>
              </a:rPr>
              <a:t>természetes úton, irányának megváltoztatásával elhagyott,</a:t>
            </a:r>
            <a:r>
              <a:rPr lang="hu-HU" altLang="hu-HU" sz="2400" b="1" dirty="0" smtClean="0">
                <a:solidFill>
                  <a:srgbClr val="003399"/>
                </a:solidFill>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vagy amelyet szabályozási célból leválasztottak róla.</a:t>
            </a:r>
          </a:p>
          <a:p>
            <a:pPr eaLnBrk="1" hangingPunct="1">
              <a:lnSpc>
                <a:spcPct val="90000"/>
              </a:lnSpc>
              <a:buFontTx/>
              <a:buNone/>
            </a:pPr>
            <a:endParaRPr lang="hu-HU" altLang="hu-HU" sz="1000" b="1" u="sng" dirty="0" smtClean="0">
              <a:solidFill>
                <a:srgbClr val="003399"/>
              </a:solidFill>
              <a:latin typeface="Tahoma" pitchFamily="34" charset="0"/>
              <a:cs typeface="Tahoma" pitchFamily="34" charset="0"/>
            </a:endParaRPr>
          </a:p>
          <a:p>
            <a:pPr eaLnBrk="1" hangingPunct="1">
              <a:lnSpc>
                <a:spcPct val="90000"/>
              </a:lnSpc>
              <a:buFontTx/>
              <a:buNone/>
            </a:pPr>
            <a:r>
              <a:rPr lang="hu-HU" altLang="hu-HU" sz="2400" b="1" u="sng" dirty="0" smtClean="0">
                <a:solidFill>
                  <a:srgbClr val="003399"/>
                </a:solidFill>
                <a:latin typeface="Tahoma" pitchFamily="34" charset="0"/>
                <a:cs typeface="Tahoma" pitchFamily="34" charset="0"/>
              </a:rPr>
              <a:t>Víztározó:</a:t>
            </a:r>
            <a:r>
              <a:rPr lang="hu-HU" altLang="hu-HU" sz="24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felszíni vizek időszakonkénti feleslegének </a:t>
            </a:r>
          </a:p>
          <a:p>
            <a:pPr eaLnBrk="1" hangingPunct="1">
              <a:lnSpc>
                <a:spcPct val="90000"/>
              </a:lnSpc>
              <a:buFontTx/>
              <a:buNone/>
            </a:pPr>
            <a:r>
              <a:rPr lang="hu-HU" altLang="hu-HU" sz="2400" dirty="0" smtClean="0">
                <a:latin typeface="Tahoma" pitchFamily="34" charset="0"/>
                <a:cs typeface="Tahoma" pitchFamily="34" charset="0"/>
              </a:rPr>
              <a:t>összegyűjtésére és </a:t>
            </a:r>
            <a:r>
              <a:rPr lang="hu-HU" altLang="hu-HU" sz="2400" dirty="0" err="1" smtClean="0">
                <a:latin typeface="Tahoma" pitchFamily="34" charset="0"/>
                <a:cs typeface="Tahoma" pitchFamily="34" charset="0"/>
              </a:rPr>
              <a:t>tározására</a:t>
            </a:r>
            <a:r>
              <a:rPr lang="hu-HU" altLang="hu-HU" sz="2400" dirty="0" smtClean="0">
                <a:latin typeface="Tahoma" pitchFamily="34" charset="0"/>
                <a:cs typeface="Tahoma" pitchFamily="34" charset="0"/>
              </a:rPr>
              <a:t> épített létesítmény, amely </a:t>
            </a:r>
          </a:p>
          <a:p>
            <a:pPr eaLnBrk="1" hangingPunct="1">
              <a:lnSpc>
                <a:spcPct val="90000"/>
              </a:lnSpc>
              <a:buFontTx/>
              <a:buNone/>
            </a:pPr>
            <a:r>
              <a:rPr lang="hu-HU" altLang="hu-HU" sz="2400" dirty="0" smtClean="0">
                <a:latin typeface="Tahoma" pitchFamily="34" charset="0"/>
                <a:cs typeface="Tahoma" pitchFamily="34" charset="0"/>
              </a:rPr>
              <a:t>alkalmas az állandó víztartásra.</a:t>
            </a:r>
            <a:r>
              <a:rPr lang="hu-HU" altLang="hu-HU" sz="2400" dirty="0" smtClean="0"/>
              <a:t> </a:t>
            </a:r>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57200" y="1"/>
            <a:ext cx="8229600" cy="1052736"/>
          </a:xfrm>
        </p:spPr>
        <p:txBody>
          <a:bodyPr/>
          <a:lstStyle/>
          <a:p>
            <a:pPr algn="l" eaLnBrk="1" hangingPunct="1"/>
            <a:r>
              <a:rPr lang="hu-HU" altLang="hu-HU" sz="3200" dirty="0" smtClean="0">
                <a:solidFill>
                  <a:srgbClr val="003399"/>
                </a:solidFill>
              </a:rPr>
              <a:t>	</a:t>
            </a:r>
            <a:r>
              <a:rPr lang="hu-HU" altLang="hu-HU" sz="3600" b="1" dirty="0" smtClean="0">
                <a:solidFill>
                  <a:srgbClr val="336600"/>
                </a:solidFill>
              </a:rPr>
              <a:t>	</a:t>
            </a:r>
            <a:br>
              <a:rPr lang="hu-HU" altLang="hu-HU" sz="3600" b="1" dirty="0" smtClean="0">
                <a:solidFill>
                  <a:srgbClr val="336600"/>
                </a:solidFill>
              </a:rPr>
            </a:br>
            <a:r>
              <a:rPr lang="hu-HU" altLang="hu-HU" sz="3600" b="1" dirty="0" smtClean="0">
                <a:solidFill>
                  <a:srgbClr val="336600"/>
                </a:solidFill>
              </a:rPr>
              <a:t/>
            </a:r>
            <a:br>
              <a:rPr lang="hu-HU" altLang="hu-HU" sz="3600" b="1" dirty="0" smtClean="0">
                <a:solidFill>
                  <a:srgbClr val="336600"/>
                </a:solidFill>
              </a:rPr>
            </a:br>
            <a:r>
              <a:rPr lang="hu-HU" altLang="hu-HU" sz="3600" b="1" dirty="0" smtClean="0">
                <a:solidFill>
                  <a:srgbClr val="336600"/>
                </a:solidFill>
              </a:rPr>
              <a:t>	</a:t>
            </a:r>
            <a:r>
              <a:rPr lang="hu-HU" altLang="hu-HU" sz="3100" b="1" dirty="0" smtClean="0">
                <a:solidFill>
                  <a:srgbClr val="003399"/>
                </a:solidFill>
                <a:latin typeface="Tahoma" pitchFamily="34" charset="0"/>
                <a:cs typeface="Tahoma" pitchFamily="34" charset="0"/>
              </a:rPr>
              <a:t>Alapvető rendelkezések</a:t>
            </a:r>
            <a:r>
              <a:rPr lang="hu-HU" altLang="hu-HU" sz="32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 – 6. §/</a:t>
            </a:r>
            <a:br>
              <a:rPr lang="hu-HU" altLang="hu-HU" sz="2400" dirty="0" smtClean="0">
                <a:latin typeface="Tahoma" pitchFamily="34" charset="0"/>
                <a:cs typeface="Tahoma" pitchFamily="34" charset="0"/>
              </a:rPr>
            </a:br>
            <a:r>
              <a:rPr lang="hu-HU" altLang="hu-HU" sz="3500" b="1" u="sng" dirty="0" smtClean="0">
                <a:solidFill>
                  <a:srgbClr val="003399"/>
                </a:solidFill>
              </a:rPr>
              <a:t/>
            </a:r>
            <a:br>
              <a:rPr lang="hu-HU" altLang="hu-HU" sz="3500" b="1" u="sng" dirty="0" smtClean="0">
                <a:solidFill>
                  <a:srgbClr val="003399"/>
                </a:solidFill>
              </a:rPr>
            </a:br>
            <a:endParaRPr lang="hu-HU" altLang="hu-HU" sz="3500" b="1" u="sng" dirty="0" smtClean="0">
              <a:solidFill>
                <a:srgbClr val="003399"/>
              </a:solidFill>
            </a:endParaRPr>
          </a:p>
        </p:txBody>
      </p:sp>
      <p:sp>
        <p:nvSpPr>
          <p:cNvPr id="513027" name="Rectangle 3"/>
          <p:cNvSpPr>
            <a:spLocks noGrp="1" noChangeArrowheads="1"/>
          </p:cNvSpPr>
          <p:nvPr>
            <p:ph type="body" idx="1"/>
          </p:nvPr>
        </p:nvSpPr>
        <p:spPr>
          <a:xfrm>
            <a:off x="457200" y="1196752"/>
            <a:ext cx="8229600" cy="4929411"/>
          </a:xfrm>
        </p:spPr>
        <p:txBody>
          <a:bodyPr/>
          <a:lstStyle/>
          <a:p>
            <a:pPr eaLnBrk="1" hangingPunct="1">
              <a:lnSpc>
                <a:spcPct val="90000"/>
              </a:lnSpc>
              <a:buFontTx/>
              <a:buNone/>
            </a:pPr>
            <a:r>
              <a:rPr lang="hu-HU" altLang="hu-HU" sz="2400" dirty="0" smtClean="0">
                <a:latin typeface="Tahoma" pitchFamily="34" charset="0"/>
                <a:cs typeface="Tahoma" pitchFamily="34" charset="0"/>
              </a:rPr>
              <a:t>A halgazdálkodási vízterületek halállománya nemzeti kincs, </a:t>
            </a:r>
          </a:p>
          <a:p>
            <a:pPr eaLnBrk="1" hangingPunct="1">
              <a:lnSpc>
                <a:spcPct val="90000"/>
              </a:lnSpc>
              <a:buFontTx/>
              <a:buNone/>
            </a:pPr>
            <a:r>
              <a:rPr lang="hu-HU" altLang="hu-HU" sz="2400" dirty="0" smtClean="0">
                <a:latin typeface="Tahoma" pitchFamily="34" charset="0"/>
                <a:cs typeface="Tahoma" pitchFamily="34" charset="0"/>
              </a:rPr>
              <a:t>természeti érték és gazdasági erőforrás, amelyet védeni </a:t>
            </a:r>
          </a:p>
          <a:p>
            <a:pPr eaLnBrk="1" hangingPunct="1">
              <a:lnSpc>
                <a:spcPct val="90000"/>
              </a:lnSpc>
              <a:buFontTx/>
              <a:buNone/>
            </a:pPr>
            <a:r>
              <a:rPr lang="hu-HU" altLang="hu-HU" sz="2400" dirty="0" smtClean="0">
                <a:latin typeface="Tahoma" pitchFamily="34" charset="0"/>
                <a:cs typeface="Tahoma" pitchFamily="34" charset="0"/>
              </a:rPr>
              <a:t>kell, hasznosítását pedig a fenntarthatóság szempontjai </a:t>
            </a:r>
          </a:p>
          <a:p>
            <a:pPr eaLnBrk="1" hangingPunct="1">
              <a:lnSpc>
                <a:spcPct val="90000"/>
              </a:lnSpc>
              <a:buFontTx/>
              <a:buNone/>
            </a:pPr>
            <a:r>
              <a:rPr lang="hu-HU" altLang="hu-HU" sz="2400" dirty="0" smtClean="0">
                <a:latin typeface="Tahoma" pitchFamily="34" charset="0"/>
                <a:cs typeface="Tahoma" pitchFamily="34" charset="0"/>
              </a:rPr>
              <a:t>szerint kell tervezni és megvalósítani.</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b="1" u="sng" dirty="0" smtClean="0">
                <a:solidFill>
                  <a:srgbClr val="003399"/>
                </a:solidFill>
                <a:latin typeface="Tahoma" pitchFamily="34" charset="0"/>
                <a:cs typeface="Tahoma" pitchFamily="34" charset="0"/>
              </a:rPr>
              <a:t>A halgazdálkodás</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a halgazdálkodási vízterületeken </a:t>
            </a:r>
          </a:p>
          <a:p>
            <a:pPr eaLnBrk="1" hangingPunct="1">
              <a:lnSpc>
                <a:spcPct val="90000"/>
              </a:lnSpc>
              <a:buFontTx/>
              <a:buNone/>
            </a:pPr>
            <a:r>
              <a:rPr lang="hu-HU" altLang="hu-HU" sz="2400" dirty="0" smtClean="0">
                <a:latin typeface="Tahoma" pitchFamily="34" charset="0"/>
                <a:cs typeface="Tahoma" pitchFamily="34" charset="0"/>
              </a:rPr>
              <a:t>történő horgászati és halászati célú halgazdálkodási </a:t>
            </a:r>
          </a:p>
          <a:p>
            <a:pPr eaLnBrk="1" hangingPunct="1">
              <a:lnSpc>
                <a:spcPct val="90000"/>
              </a:lnSpc>
              <a:buFontTx/>
              <a:buNone/>
            </a:pPr>
            <a:r>
              <a:rPr lang="hu-HU" altLang="hu-HU" sz="2400" dirty="0" smtClean="0">
                <a:latin typeface="Tahoma" pitchFamily="34" charset="0"/>
                <a:cs typeface="Tahoma" pitchFamily="34" charset="0"/>
              </a:rPr>
              <a:t>hasznosítást, valamint a haltermelési létesítményekben </a:t>
            </a:r>
          </a:p>
          <a:p>
            <a:pPr eaLnBrk="1" hangingPunct="1">
              <a:lnSpc>
                <a:spcPct val="90000"/>
              </a:lnSpc>
              <a:buFontTx/>
              <a:buNone/>
            </a:pPr>
            <a:r>
              <a:rPr lang="hu-HU" altLang="hu-HU" sz="2400" dirty="0" smtClean="0">
                <a:latin typeface="Tahoma" pitchFamily="34" charset="0"/>
                <a:cs typeface="Tahoma" pitchFamily="34" charset="0"/>
              </a:rPr>
              <a:t>megvalósuló </a:t>
            </a:r>
            <a:r>
              <a:rPr lang="hu-HU" altLang="hu-HU" sz="2400" dirty="0" err="1" smtClean="0">
                <a:latin typeface="Tahoma" pitchFamily="34" charset="0"/>
                <a:cs typeface="Tahoma" pitchFamily="34" charset="0"/>
              </a:rPr>
              <a:t>akvakultúra</a:t>
            </a:r>
            <a:r>
              <a:rPr lang="hu-HU" altLang="hu-HU" sz="2400" dirty="0" smtClean="0">
                <a:latin typeface="Tahoma" pitchFamily="34" charset="0"/>
                <a:cs typeface="Tahoma" pitchFamily="34" charset="0"/>
              </a:rPr>
              <a:t> gazdálkodást foglalja magába.</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dirty="0" smtClean="0">
                <a:latin typeface="Tahoma" pitchFamily="34" charset="0"/>
                <a:cs typeface="Tahoma" pitchFamily="34" charset="0"/>
              </a:rPr>
              <a:t>Haltermelés haltermelési létesítményben és nyilvántartott </a:t>
            </a:r>
          </a:p>
          <a:p>
            <a:pPr eaLnBrk="1" hangingPunct="1">
              <a:lnSpc>
                <a:spcPct val="90000"/>
              </a:lnSpc>
              <a:buFontTx/>
              <a:buNone/>
            </a:pPr>
            <a:r>
              <a:rPr lang="hu-HU" altLang="hu-HU" sz="2400" dirty="0" smtClean="0">
                <a:latin typeface="Tahoma" pitchFamily="34" charset="0"/>
                <a:cs typeface="Tahoma" pitchFamily="34" charset="0"/>
              </a:rPr>
              <a:t>halgazdálkodási vízterületen folytatható.</a:t>
            </a:r>
          </a:p>
          <a:p>
            <a:pPr eaLnBrk="1" hangingPunct="1">
              <a:lnSpc>
                <a:spcPct val="90000"/>
              </a:lnSpc>
              <a:buFontTx/>
              <a:buNone/>
            </a:pPr>
            <a:endParaRPr lang="en-US" altLang="hu-HU" sz="2400" b="1" u="sng" dirty="0" smtClean="0">
              <a:solidFill>
                <a:srgbClr val="003399"/>
              </a:solidFill>
            </a:endParaRPr>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457200" y="0"/>
            <a:ext cx="8229600" cy="1196751"/>
          </a:xfrm>
        </p:spPr>
        <p:txBody>
          <a:bodyPr/>
          <a:lstStyle/>
          <a:p>
            <a:pPr algn="l" eaLnBrk="1" hangingPunct="1"/>
            <a:r>
              <a:rPr lang="hu-HU" altLang="hu-HU" sz="3600" dirty="0" smtClean="0">
                <a:solidFill>
                  <a:srgbClr val="003399"/>
                </a:solidFill>
              </a:rPr>
              <a:t>	</a:t>
            </a:r>
            <a:r>
              <a:rPr lang="hu-HU" altLang="hu-HU" sz="4000" b="1" dirty="0" smtClean="0">
                <a:solidFill>
                  <a:srgbClr val="336600"/>
                </a:solidFill>
              </a:rPr>
              <a:t>	</a:t>
            </a:r>
            <a:br>
              <a:rPr lang="hu-HU" altLang="hu-HU" sz="4000" b="1" dirty="0" smtClean="0">
                <a:solidFill>
                  <a:srgbClr val="336600"/>
                </a:solidFill>
              </a:rPr>
            </a:br>
            <a:r>
              <a:rPr lang="hu-HU" altLang="hu-HU" sz="3200" b="1" u="sng" dirty="0" smtClean="0">
                <a:solidFill>
                  <a:srgbClr val="003399"/>
                </a:solidFill>
              </a:rPr>
              <a:t/>
            </a:r>
            <a:br>
              <a:rPr lang="hu-HU" altLang="hu-HU" sz="3200" b="1" u="sng" dirty="0" smtClean="0">
                <a:solidFill>
                  <a:srgbClr val="003399"/>
                </a:solidFill>
              </a:rPr>
            </a:br>
            <a:r>
              <a:rPr lang="hu-HU" altLang="hu-HU" sz="2800" b="1" dirty="0" smtClean="0">
                <a:solidFill>
                  <a:srgbClr val="003399"/>
                </a:solidFill>
              </a:rPr>
              <a:t>	</a:t>
            </a:r>
            <a:r>
              <a:rPr lang="hu-HU" altLang="hu-HU" sz="3100" b="1" dirty="0" smtClean="0">
                <a:solidFill>
                  <a:srgbClr val="003399"/>
                </a:solidFill>
                <a:latin typeface="Tahoma" pitchFamily="34" charset="0"/>
                <a:cs typeface="Tahoma" pitchFamily="34" charset="0"/>
              </a:rPr>
              <a:t>Alapvető rendelkezések</a:t>
            </a:r>
            <a:r>
              <a:rPr lang="hu-HU" altLang="hu-HU" sz="32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 – 6. §/</a:t>
            </a:r>
            <a:r>
              <a:rPr lang="hu-HU" altLang="hu-HU" sz="2800" dirty="0" smtClean="0">
                <a:latin typeface="Tahoma" pitchFamily="34" charset="0"/>
                <a:cs typeface="Tahoma" pitchFamily="34" charset="0"/>
              </a:rPr>
              <a:t/>
            </a:r>
            <a:br>
              <a:rPr lang="hu-HU" altLang="hu-HU" sz="2800" dirty="0" smtClean="0">
                <a:latin typeface="Tahoma" pitchFamily="34" charset="0"/>
                <a:cs typeface="Tahoma" pitchFamily="34" charset="0"/>
              </a:rPr>
            </a:br>
            <a:r>
              <a:rPr lang="hu-HU" altLang="hu-HU" sz="3900" b="1" u="sng" dirty="0" smtClean="0">
                <a:solidFill>
                  <a:srgbClr val="003399"/>
                </a:solidFill>
              </a:rPr>
              <a:t/>
            </a:r>
            <a:br>
              <a:rPr lang="hu-HU" altLang="hu-HU" sz="3900" b="1" u="sng" dirty="0" smtClean="0">
                <a:solidFill>
                  <a:srgbClr val="003399"/>
                </a:solidFill>
              </a:rPr>
            </a:br>
            <a:endParaRPr lang="hu-HU" altLang="hu-HU" sz="3900" b="1" u="sng" dirty="0" smtClean="0">
              <a:solidFill>
                <a:srgbClr val="003399"/>
              </a:solidFill>
            </a:endParaRPr>
          </a:p>
        </p:txBody>
      </p:sp>
      <p:sp>
        <p:nvSpPr>
          <p:cNvPr id="514051" name="Rectangle 3"/>
          <p:cNvSpPr>
            <a:spLocks noGrp="1" noChangeArrowheads="1"/>
          </p:cNvSpPr>
          <p:nvPr>
            <p:ph type="body" idx="1"/>
          </p:nvPr>
        </p:nvSpPr>
        <p:spPr>
          <a:xfrm>
            <a:off x="468313" y="1268760"/>
            <a:ext cx="8229600" cy="4885978"/>
          </a:xfrm>
        </p:spPr>
        <p:txBody>
          <a:bodyPr/>
          <a:lstStyle/>
          <a:p>
            <a:pPr eaLnBrk="1" hangingPunct="1">
              <a:lnSpc>
                <a:spcPct val="80000"/>
              </a:lnSpc>
              <a:buFontTx/>
              <a:buNone/>
            </a:pPr>
            <a:r>
              <a:rPr lang="hu-HU" altLang="hu-HU" sz="2100" dirty="0" smtClean="0">
                <a:latin typeface="Tahoma" pitchFamily="34" charset="0"/>
                <a:cs typeface="Tahoma" pitchFamily="34" charset="0"/>
              </a:rPr>
              <a:t>A halgazdálkodási vízterületek halgazdálkodási hasznosítása során </a:t>
            </a:r>
          </a:p>
          <a:p>
            <a:pPr eaLnBrk="1" hangingPunct="1">
              <a:lnSpc>
                <a:spcPct val="80000"/>
              </a:lnSpc>
              <a:buFontTx/>
              <a:buNone/>
            </a:pPr>
            <a:r>
              <a:rPr lang="hu-HU" altLang="hu-HU" sz="2100" dirty="0" smtClean="0">
                <a:latin typeface="Tahoma" pitchFamily="34" charset="0"/>
                <a:cs typeface="Tahoma" pitchFamily="34" charset="0"/>
              </a:rPr>
              <a:t>a </a:t>
            </a:r>
            <a:r>
              <a:rPr lang="hu-HU" altLang="hu-HU" sz="2100" u="sng" dirty="0" smtClean="0">
                <a:latin typeface="Tahoma" pitchFamily="34" charset="0"/>
                <a:cs typeface="Tahoma" pitchFamily="34" charset="0"/>
              </a:rPr>
              <a:t>horgászat és a horgászturizmus fejlesztése elsőbbséget élvez</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más hasznosítási módokkal szemben. </a:t>
            </a:r>
            <a:r>
              <a:rPr lang="hu-HU" altLang="hu-HU" sz="2100" b="1" u="sng" dirty="0" smtClean="0">
                <a:solidFill>
                  <a:schemeClr val="accent2"/>
                </a:solidFill>
                <a:latin typeface="Tahoma" pitchFamily="34" charset="0"/>
                <a:cs typeface="Tahoma" pitchFamily="34" charset="0"/>
              </a:rPr>
              <a:t>A halgazdálkodási jog</a:t>
            </a:r>
            <a:r>
              <a:rPr lang="hu-HU" altLang="hu-HU" sz="2100" b="1" dirty="0" smtClean="0">
                <a:solidFill>
                  <a:schemeClr val="accent2"/>
                </a:solidFill>
                <a:latin typeface="Tahoma" pitchFamily="34" charset="0"/>
                <a:cs typeface="Tahoma" pitchFamily="34" charset="0"/>
              </a:rPr>
              <a:t> </a:t>
            </a:r>
            <a:r>
              <a:rPr lang="hu-HU" altLang="hu-HU" sz="2100" dirty="0" smtClean="0">
                <a:latin typeface="Tahoma" pitchFamily="34" charset="0"/>
                <a:cs typeface="Tahoma" pitchFamily="34" charset="0"/>
              </a:rPr>
              <a:t>a</a:t>
            </a:r>
          </a:p>
          <a:p>
            <a:pPr eaLnBrk="1" hangingPunct="1">
              <a:lnSpc>
                <a:spcPct val="80000"/>
              </a:lnSpc>
              <a:buFontTx/>
              <a:buNone/>
            </a:pPr>
            <a:r>
              <a:rPr lang="hu-HU" altLang="hu-HU" sz="2100" dirty="0" smtClean="0">
                <a:latin typeface="Tahoma" pitchFamily="34" charset="0"/>
                <a:cs typeface="Tahoma" pitchFamily="34" charset="0"/>
              </a:rPr>
              <a:t>halgazdálkodási vízterületen elsősorban </a:t>
            </a:r>
            <a:r>
              <a:rPr lang="hu-HU" altLang="hu-HU" sz="2100" u="sng" dirty="0" smtClean="0">
                <a:latin typeface="Tahoma" pitchFamily="34" charset="0"/>
                <a:cs typeface="Tahoma" pitchFamily="34" charset="0"/>
              </a:rPr>
              <a:t>horgászati célú</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halgazdálkodásra jogosít. /</a:t>
            </a:r>
            <a:r>
              <a:rPr lang="hu-HU" altLang="hu-HU" sz="2100" dirty="0" err="1" smtClean="0">
                <a:latin typeface="Tahoma" pitchFamily="34" charset="0"/>
                <a:cs typeface="Tahoma" pitchFamily="34" charset="0"/>
              </a:rPr>
              <a:t>Hhvtv</a:t>
            </a:r>
            <a:r>
              <a:rPr lang="hu-HU" altLang="hu-HU" sz="2100" dirty="0" smtClean="0">
                <a:latin typeface="Tahoma" pitchFamily="34" charset="0"/>
                <a:cs typeface="Tahoma" pitchFamily="34" charset="0"/>
              </a:rPr>
              <a:t>. 5.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100" dirty="0" smtClean="0">
                <a:latin typeface="Tahoma" pitchFamily="34" charset="0"/>
                <a:cs typeface="Tahoma" pitchFamily="34" charset="0"/>
              </a:rPr>
              <a:t>A halgazdálkodási vízterületeken élő halállomány: halak és más </a:t>
            </a:r>
          </a:p>
          <a:p>
            <a:pPr eaLnBrk="1" hangingPunct="1">
              <a:lnSpc>
                <a:spcPct val="80000"/>
              </a:lnSpc>
              <a:buFontTx/>
              <a:buNone/>
            </a:pPr>
            <a:r>
              <a:rPr lang="hu-HU" altLang="hu-HU" sz="2100" dirty="0" smtClean="0">
                <a:latin typeface="Tahoma" pitchFamily="34" charset="0"/>
                <a:cs typeface="Tahoma" pitchFamily="34" charset="0"/>
              </a:rPr>
              <a:t>hasznos víziállatok </a:t>
            </a:r>
            <a:r>
              <a:rPr lang="hu-HU" altLang="hu-HU" sz="2100" u="sng" dirty="0" smtClean="0">
                <a:solidFill>
                  <a:srgbClr val="CC0000"/>
                </a:solidFill>
                <a:latin typeface="Tahoma" pitchFamily="34" charset="0"/>
                <a:cs typeface="Tahoma" pitchFamily="34" charset="0"/>
              </a:rPr>
              <a:t>az állam tulajdonát képezik,</a:t>
            </a:r>
            <a:r>
              <a:rPr lang="hu-HU" altLang="hu-HU" sz="2100" dirty="0" smtClean="0">
                <a:latin typeface="Tahoma" pitchFamily="34" charset="0"/>
                <a:cs typeface="Tahoma" pitchFamily="34" charset="0"/>
              </a:rPr>
              <a:t> azok a jogszerű </a:t>
            </a:r>
          </a:p>
          <a:p>
            <a:pPr eaLnBrk="1" hangingPunct="1">
              <a:lnSpc>
                <a:spcPct val="80000"/>
              </a:lnSpc>
              <a:buFontTx/>
              <a:buNone/>
            </a:pPr>
            <a:r>
              <a:rPr lang="hu-HU" altLang="hu-HU" sz="2100" dirty="0" smtClean="0">
                <a:latin typeface="Tahoma" pitchFamily="34" charset="0"/>
                <a:cs typeface="Tahoma" pitchFamily="34" charset="0"/>
              </a:rPr>
              <a:t>kifogásukkal vagy elhullásukkal kerülnek </a:t>
            </a:r>
            <a:r>
              <a:rPr lang="hu-HU" altLang="hu-HU" sz="2100" u="sng" dirty="0" smtClean="0">
                <a:solidFill>
                  <a:schemeClr val="accent2"/>
                </a:solidFill>
                <a:latin typeface="Tahoma" pitchFamily="34" charset="0"/>
                <a:cs typeface="Tahoma" pitchFamily="34" charset="0"/>
              </a:rPr>
              <a:t>a halgazdálkodásra </a:t>
            </a:r>
          </a:p>
          <a:p>
            <a:pPr eaLnBrk="1" hangingPunct="1">
              <a:lnSpc>
                <a:spcPct val="80000"/>
              </a:lnSpc>
              <a:buFontTx/>
              <a:buNone/>
            </a:pPr>
            <a:r>
              <a:rPr lang="hu-HU" altLang="hu-HU" sz="2100" u="sng" dirty="0" smtClean="0">
                <a:solidFill>
                  <a:schemeClr val="accent2"/>
                </a:solidFill>
                <a:latin typeface="Tahoma" pitchFamily="34" charset="0"/>
                <a:cs typeface="Tahoma" pitchFamily="34" charset="0"/>
              </a:rPr>
              <a:t>jogosult </a:t>
            </a:r>
            <a:r>
              <a:rPr lang="hu-HU" altLang="hu-HU" sz="2100" u="sng" dirty="0" smtClean="0">
                <a:latin typeface="Tahoma" pitchFamily="34" charset="0"/>
                <a:cs typeface="Tahoma" pitchFamily="34" charset="0"/>
              </a:rPr>
              <a:t>tulajdonába.</a:t>
            </a:r>
            <a:r>
              <a:rPr lang="hu-HU" altLang="hu-HU" sz="2100" dirty="0" smtClean="0">
                <a:latin typeface="Tahoma" pitchFamily="34" charset="0"/>
                <a:cs typeface="Tahoma" pitchFamily="34" charset="0"/>
              </a:rPr>
              <a:t>  A hal kifogására az adott halgazdálkodási </a:t>
            </a:r>
          </a:p>
          <a:p>
            <a:pPr eaLnBrk="1" hangingPunct="1">
              <a:lnSpc>
                <a:spcPct val="80000"/>
              </a:lnSpc>
              <a:buFontTx/>
              <a:buNone/>
            </a:pPr>
            <a:r>
              <a:rPr lang="hu-HU" altLang="hu-HU" sz="2100" dirty="0" smtClean="0">
                <a:latin typeface="Tahoma" pitchFamily="34" charset="0"/>
                <a:cs typeface="Tahoma" pitchFamily="34" charset="0"/>
              </a:rPr>
              <a:t>vízterületen halgazdálkodásra jogosult, vagy az általa feljogosított, </a:t>
            </a:r>
          </a:p>
          <a:p>
            <a:pPr eaLnBrk="1" hangingPunct="1">
              <a:lnSpc>
                <a:spcPct val="80000"/>
              </a:lnSpc>
              <a:buFontTx/>
              <a:buNone/>
            </a:pPr>
            <a:r>
              <a:rPr lang="hu-HU" altLang="hu-HU" sz="2100" dirty="0" smtClean="0">
                <a:latin typeface="Tahoma" pitchFamily="34" charset="0"/>
                <a:cs typeface="Tahoma" pitchFamily="34" charset="0"/>
              </a:rPr>
              <a:t>halfogásra jogosító okmányokkal rendelkező személy jogosult. </a:t>
            </a:r>
          </a:p>
          <a:p>
            <a:pPr eaLnBrk="1" hangingPunct="1">
              <a:lnSpc>
                <a:spcPct val="80000"/>
              </a:lnSpc>
              <a:buFontTx/>
              <a:buNone/>
            </a:pPr>
            <a:endParaRPr lang="hu-HU" altLang="hu-HU" sz="1000" u="sng" dirty="0" smtClean="0">
              <a:latin typeface="Tahoma" pitchFamily="34" charset="0"/>
              <a:cs typeface="Tahoma" pitchFamily="34" charset="0"/>
            </a:endParaRPr>
          </a:p>
          <a:p>
            <a:pPr eaLnBrk="1" hangingPunct="1">
              <a:lnSpc>
                <a:spcPct val="80000"/>
              </a:lnSpc>
              <a:buFontTx/>
              <a:buNone/>
            </a:pPr>
            <a:r>
              <a:rPr lang="hu-HU" altLang="hu-HU" sz="2100" u="sng" dirty="0" smtClean="0">
                <a:latin typeface="Tahoma" pitchFamily="34" charset="0"/>
                <a:cs typeface="Tahoma" pitchFamily="34" charset="0"/>
              </a:rPr>
              <a:t>A feljogosított személy</a:t>
            </a:r>
            <a:r>
              <a:rPr lang="hu-HU" altLang="hu-HU" sz="2100" dirty="0" smtClean="0">
                <a:latin typeface="Tahoma" pitchFamily="34" charset="0"/>
                <a:cs typeface="Tahoma" pitchFamily="34" charset="0"/>
              </a:rPr>
              <a:t> a jogszerű kifogással és a fogási naplóban </a:t>
            </a:r>
          </a:p>
          <a:p>
            <a:pPr eaLnBrk="1" hangingPunct="1">
              <a:lnSpc>
                <a:spcPct val="80000"/>
              </a:lnSpc>
              <a:buFontTx/>
              <a:buNone/>
            </a:pPr>
            <a:r>
              <a:rPr lang="hu-HU" altLang="hu-HU" sz="2100" dirty="0" smtClean="0">
                <a:latin typeface="Tahoma" pitchFamily="34" charset="0"/>
                <a:cs typeface="Tahoma" pitchFamily="34" charset="0"/>
              </a:rPr>
              <a:t>történő rögzítéssel szerzi meg a hal tulajdonjogát.  /</a:t>
            </a:r>
            <a:r>
              <a:rPr lang="hu-HU" altLang="hu-HU" sz="2100" dirty="0" err="1" smtClean="0">
                <a:latin typeface="Tahoma" pitchFamily="34" charset="0"/>
                <a:cs typeface="Tahoma" pitchFamily="34" charset="0"/>
              </a:rPr>
              <a:t>Hhvtv</a:t>
            </a:r>
            <a:r>
              <a:rPr lang="hu-HU" altLang="hu-HU" sz="2100" dirty="0" smtClean="0">
                <a:latin typeface="Tahoma" pitchFamily="34" charset="0"/>
                <a:cs typeface="Tahoma" pitchFamily="34" charset="0"/>
              </a:rPr>
              <a:t>. 6. §/</a:t>
            </a:r>
            <a:endParaRPr lang="en-US" altLang="hu-HU" sz="2100" b="1" u="sng" dirty="0" smtClean="0">
              <a:solidFill>
                <a:srgbClr val="003399"/>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a:xfrm>
            <a:off x="323850" y="0"/>
            <a:ext cx="8496300" cy="1417638"/>
          </a:xfrm>
        </p:spPr>
        <p:txBody>
          <a:bodyPr/>
          <a:lstStyle/>
          <a:p>
            <a:pPr algn="l" eaLnBrk="1" hangingPunct="1"/>
            <a:r>
              <a:rPr lang="hu-HU" altLang="hu-HU" sz="3300" b="1" dirty="0" smtClean="0">
                <a:solidFill>
                  <a:schemeClr val="tx1"/>
                </a:solidFill>
                <a:latin typeface="Tahoma" pitchFamily="34" charset="0"/>
                <a:cs typeface="Tahoma" pitchFamily="34" charset="0"/>
              </a:rPr>
              <a:t>II. FEJEZET	</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003399"/>
                </a:solidFill>
                <a:latin typeface="Tahoma" pitchFamily="34" charset="0"/>
                <a:cs typeface="Tahoma" pitchFamily="34" charset="0"/>
              </a:rPr>
              <a:t>A HAL ÉS ÉLŐHELYÉNEK ÁLTALÁNOS VÉDELME</a:t>
            </a:r>
          </a:p>
        </p:txBody>
      </p:sp>
      <p:sp>
        <p:nvSpPr>
          <p:cNvPr id="515075" name="Rectangle 3"/>
          <p:cNvSpPr>
            <a:spLocks noGrp="1" noChangeArrowheads="1"/>
          </p:cNvSpPr>
          <p:nvPr>
            <p:ph type="body" idx="1"/>
          </p:nvPr>
        </p:nvSpPr>
        <p:spPr>
          <a:xfrm>
            <a:off x="395288" y="1700213"/>
            <a:ext cx="8291512" cy="4752975"/>
          </a:xfrm>
        </p:spPr>
        <p:txBody>
          <a:bodyPr/>
          <a:lstStyle/>
          <a:p>
            <a:pPr eaLnBrk="1" hangingPunct="1">
              <a:lnSpc>
                <a:spcPct val="90000"/>
              </a:lnSpc>
              <a:buFontTx/>
              <a:buNone/>
            </a:pPr>
            <a:r>
              <a:rPr lang="hu-HU" altLang="hu-HU" sz="2800" b="1" dirty="0" smtClean="0">
                <a:solidFill>
                  <a:schemeClr val="accent2"/>
                </a:solidFill>
                <a:latin typeface="Tahoma" pitchFamily="34" charset="0"/>
                <a:cs typeface="Tahoma" pitchFamily="34" charset="0"/>
              </a:rPr>
              <a:t>A hal élőhelyének védelme</a:t>
            </a:r>
            <a:r>
              <a:rPr lang="hu-HU" altLang="hu-HU" sz="2800"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7 – 9. §/</a:t>
            </a:r>
          </a:p>
          <a:p>
            <a:pPr eaLnBrk="1" hangingPunct="1">
              <a:lnSpc>
                <a:spcPct val="90000"/>
              </a:lnSpc>
              <a:buFontTx/>
              <a:buNone/>
            </a:pPr>
            <a:r>
              <a:rPr lang="hu-HU" altLang="hu-HU" sz="2400" dirty="0" smtClean="0">
                <a:latin typeface="Tahoma" pitchFamily="34" charset="0"/>
                <a:cs typeface="Tahoma" pitchFamily="34" charset="0"/>
              </a:rPr>
              <a:t>A halgazdálkodási vízterületen minden tevékenységet úgy </a:t>
            </a:r>
          </a:p>
          <a:p>
            <a:pPr eaLnBrk="1" hangingPunct="1">
              <a:lnSpc>
                <a:spcPct val="90000"/>
              </a:lnSpc>
              <a:buFontTx/>
              <a:buNone/>
            </a:pPr>
            <a:r>
              <a:rPr lang="hu-HU" altLang="hu-HU" sz="2400" dirty="0" smtClean="0">
                <a:latin typeface="Tahoma" pitchFamily="34" charset="0"/>
                <a:cs typeface="Tahoma" pitchFamily="34" charset="0"/>
              </a:rPr>
              <a:t>kell végezni, hogy az a halállományok fennmaradását és </a:t>
            </a:r>
          </a:p>
          <a:p>
            <a:pPr eaLnBrk="1" hangingPunct="1">
              <a:lnSpc>
                <a:spcPct val="90000"/>
              </a:lnSpc>
              <a:buFontTx/>
              <a:buNone/>
            </a:pPr>
            <a:r>
              <a:rPr lang="hu-HU" altLang="hu-HU" sz="2400" dirty="0" smtClean="0">
                <a:latin typeface="Tahoma" pitchFamily="34" charset="0"/>
                <a:cs typeface="Tahoma" pitchFamily="34" charset="0"/>
              </a:rPr>
              <a:t>megújulását lehetővé tegye. </a:t>
            </a:r>
          </a:p>
          <a:p>
            <a:pPr eaLnBrk="1" hangingPunct="1">
              <a:lnSpc>
                <a:spcPct val="90000"/>
              </a:lnSpc>
              <a:buFontTx/>
              <a:buNone/>
            </a:pPr>
            <a:r>
              <a:rPr lang="hu-HU" altLang="hu-HU" sz="2400" u="sng" dirty="0" smtClean="0">
                <a:latin typeface="Tahoma" pitchFamily="34" charset="0"/>
                <a:cs typeface="Tahoma" pitchFamily="34" charset="0"/>
              </a:rPr>
              <a:t>A halgazdálkodásra jogosult köteles</a:t>
            </a:r>
            <a:r>
              <a:rPr lang="hu-HU" altLang="hu-HU" sz="2400" dirty="0" smtClean="0">
                <a:latin typeface="Tahoma" pitchFamily="34" charset="0"/>
                <a:cs typeface="Tahoma" pitchFamily="34" charset="0"/>
              </a:rPr>
              <a:t> a hasznosított</a:t>
            </a:r>
          </a:p>
          <a:p>
            <a:pPr eaLnBrk="1" hangingPunct="1">
              <a:lnSpc>
                <a:spcPct val="90000"/>
              </a:lnSpc>
              <a:buFontTx/>
              <a:buNone/>
            </a:pPr>
            <a:r>
              <a:rPr lang="hu-HU" altLang="hu-HU" sz="2400" dirty="0" smtClean="0">
                <a:latin typeface="Tahoma" pitchFamily="34" charset="0"/>
                <a:cs typeface="Tahoma" pitchFamily="34" charset="0"/>
              </a:rPr>
              <a:t>vízterület halállományát, életközösségét, élőhelyét védeni, </a:t>
            </a:r>
          </a:p>
          <a:p>
            <a:pPr eaLnBrk="1" hangingPunct="1">
              <a:lnSpc>
                <a:spcPct val="90000"/>
              </a:lnSpc>
              <a:buFontTx/>
              <a:buNone/>
            </a:pPr>
            <a:r>
              <a:rPr lang="hu-HU" altLang="hu-HU" sz="2400" dirty="0" smtClean="0">
                <a:latin typeface="Tahoma" pitchFamily="34" charset="0"/>
                <a:cs typeface="Tahoma" pitchFamily="34" charset="0"/>
              </a:rPr>
              <a:t>a hal természetes táplálékszerzését és szaporodását </a:t>
            </a:r>
          </a:p>
          <a:p>
            <a:pPr eaLnBrk="1" hangingPunct="1">
              <a:lnSpc>
                <a:spcPct val="90000"/>
              </a:lnSpc>
              <a:buFontTx/>
              <a:buNone/>
            </a:pPr>
            <a:r>
              <a:rPr lang="hu-HU" altLang="hu-HU" sz="2400" dirty="0" smtClean="0">
                <a:latin typeface="Tahoma" pitchFamily="34" charset="0"/>
                <a:cs typeface="Tahoma" pitchFamily="34" charset="0"/>
              </a:rPr>
              <a:t>elősegíteni, továbbá áradás vagy kiszáradás veszélye </a:t>
            </a:r>
          </a:p>
          <a:p>
            <a:pPr eaLnBrk="1" hangingPunct="1">
              <a:lnSpc>
                <a:spcPct val="90000"/>
              </a:lnSpc>
              <a:buFontTx/>
              <a:buNone/>
            </a:pPr>
            <a:r>
              <a:rPr lang="hu-HU" altLang="hu-HU" sz="2400" dirty="0" smtClean="0">
                <a:latin typeface="Tahoma" pitchFamily="34" charset="0"/>
                <a:cs typeface="Tahoma" pitchFamily="34" charset="0"/>
              </a:rPr>
              <a:t>esetén az őshonos halfajok mentését elvégezni. </a:t>
            </a:r>
          </a:p>
          <a:p>
            <a:pPr eaLnBrk="1" hangingPunct="1">
              <a:lnSpc>
                <a:spcPct val="90000"/>
              </a:lnSpc>
              <a:buFontTx/>
              <a:buNone/>
            </a:pPr>
            <a:r>
              <a:rPr lang="hu-HU" altLang="hu-HU" sz="2400" b="1" dirty="0" smtClean="0">
                <a:solidFill>
                  <a:srgbClr val="336699"/>
                </a:solidFill>
                <a:latin typeface="Tahoma" pitchFamily="34" charset="0"/>
                <a:cs typeface="Tahoma" pitchFamily="34" charset="0"/>
              </a:rPr>
              <a:t>A veszélyeztetett őshonos halállományok mentése</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a halgazdálkodásra jogosult kötelezettsége.</a:t>
            </a: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TOVÁBBI ALAPFOGALMAK</a:t>
            </a:r>
          </a:p>
        </p:txBody>
      </p:sp>
      <p:sp>
        <p:nvSpPr>
          <p:cNvPr id="156675" name="Rectangle 3"/>
          <p:cNvSpPr>
            <a:spLocks noGrp="1" noChangeArrowheads="1"/>
          </p:cNvSpPr>
          <p:nvPr>
            <p:ph type="body" idx="1"/>
          </p:nvPr>
        </p:nvSpPr>
        <p:spPr/>
        <p:txBody>
          <a:bodyPr/>
          <a:lstStyle/>
          <a:p>
            <a:pPr eaLnBrk="1" hangingPunct="1">
              <a:buFontTx/>
              <a:buNone/>
            </a:pPr>
            <a:r>
              <a:rPr lang="hu-HU" altLang="hu-HU" sz="3000" b="1" u="sng" dirty="0" smtClean="0">
                <a:solidFill>
                  <a:srgbClr val="660033"/>
                </a:solidFill>
                <a:latin typeface="Tahoma" pitchFamily="34" charset="0"/>
                <a:cs typeface="Tahoma" pitchFamily="34" charset="0"/>
              </a:rPr>
              <a:t>Fenntartható használat (hasznosítás)</a:t>
            </a:r>
            <a:r>
              <a:rPr lang="hu-HU" altLang="hu-HU" sz="3000" b="1" dirty="0" smtClean="0">
                <a:solidFill>
                  <a:srgbClr val="660033"/>
                </a:solidFill>
                <a:latin typeface="Tahoma" pitchFamily="34" charset="0"/>
                <a:cs typeface="Tahoma" pitchFamily="34" charset="0"/>
              </a:rPr>
              <a:t> </a:t>
            </a:r>
            <a:r>
              <a:rPr lang="hu-HU" altLang="hu-HU" sz="3000" dirty="0" smtClean="0">
                <a:latin typeface="Tahoma" pitchFamily="34" charset="0"/>
                <a:cs typeface="Tahoma" pitchFamily="34" charset="0"/>
              </a:rPr>
              <a:t>/</a:t>
            </a:r>
            <a:r>
              <a:rPr lang="hu-HU" altLang="hu-HU" sz="3000" dirty="0" err="1" smtClean="0">
                <a:latin typeface="Tahoma" pitchFamily="34" charset="0"/>
                <a:cs typeface="Tahoma" pitchFamily="34" charset="0"/>
              </a:rPr>
              <a:t>Tvt</a:t>
            </a:r>
            <a:r>
              <a:rPr lang="hu-HU" altLang="hu-HU" sz="3000" dirty="0" smtClean="0">
                <a:latin typeface="Tahoma" pitchFamily="34" charset="0"/>
                <a:cs typeface="Tahoma" pitchFamily="34" charset="0"/>
              </a:rPr>
              <a:t>. 4. § m) pont/:</a:t>
            </a:r>
            <a:r>
              <a:rPr lang="hu-HU" altLang="hu-HU" sz="2800" dirty="0" smtClean="0">
                <a:latin typeface="Tahoma" pitchFamily="34" charset="0"/>
                <a:cs typeface="Tahoma" pitchFamily="34" charset="0"/>
              </a:rPr>
              <a:t> </a:t>
            </a:r>
          </a:p>
          <a:p>
            <a:pPr eaLnBrk="1" hangingPunct="1">
              <a:buFontTx/>
              <a:buNone/>
            </a:pPr>
            <a:r>
              <a:rPr lang="hu-HU" altLang="hu-HU" sz="2800" dirty="0" smtClean="0">
                <a:latin typeface="Tahoma" pitchFamily="34" charset="0"/>
                <a:cs typeface="Tahoma" pitchFamily="34" charset="0"/>
              </a:rPr>
              <a:t>	a természeti értékek olyan módon és ütemben történő használata, amely nem haladja meg megújuló képességüket, nem vezet a természeti értékek és a biológia sokféleség csökkenéséhez, fenntartva ezzel a jelen és a jövő generációk életlehetőségeit.</a:t>
            </a:r>
          </a:p>
          <a:p>
            <a:pPr eaLnBrk="1" hangingPunct="1">
              <a:buFontTx/>
              <a:buNone/>
            </a:pPr>
            <a:r>
              <a:rPr lang="hu-HU" altLang="hu-HU" sz="2800" dirty="0" smtClean="0"/>
              <a:t>	</a:t>
            </a:r>
          </a:p>
          <a:p>
            <a:pPr eaLnBrk="1" hangingPunct="1">
              <a:buFontTx/>
              <a:buNone/>
            </a:pPr>
            <a:endParaRPr lang="hu-HU" altLang="hu-HU" sz="2800" b="1" dirty="0" smtClean="0">
              <a:solidFill>
                <a:srgbClr val="660033"/>
              </a:solidFill>
            </a:endParaRPr>
          </a:p>
          <a:p>
            <a:pPr eaLnBrk="1" hangingPunct="1">
              <a:buFontTx/>
              <a:buNone/>
            </a:pPr>
            <a:endParaRPr lang="hu-HU" altLang="hu-HU" sz="2800" dirty="0" smtClean="0"/>
          </a:p>
        </p:txBody>
      </p:sp>
    </p:spTree>
  </p:cSld>
  <p:clrMapOvr>
    <a:masterClrMapping/>
  </p:clrMapOvr>
  <p:transition/>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395536" y="1"/>
            <a:ext cx="8496944" cy="1124744"/>
          </a:xfrm>
        </p:spPr>
        <p:txBody>
          <a:bodyPr/>
          <a:lstStyle/>
          <a:p>
            <a:pPr algn="l" eaLnBrk="1" hangingPunct="1"/>
            <a:r>
              <a:rPr lang="hu-HU" altLang="hu-HU" sz="3300" b="1" dirty="0" smtClean="0">
                <a:solidFill>
                  <a:srgbClr val="003399"/>
                </a:solidFill>
                <a:latin typeface="Tahoma" pitchFamily="34" charset="0"/>
                <a:cs typeface="Tahoma" pitchFamily="34" charset="0"/>
              </a:rPr>
              <a:t>A hal és élőhelyének általános védelme</a:t>
            </a:r>
          </a:p>
        </p:txBody>
      </p:sp>
      <p:sp>
        <p:nvSpPr>
          <p:cNvPr id="516099" name="Rectangle 3"/>
          <p:cNvSpPr>
            <a:spLocks noGrp="1" noChangeArrowheads="1"/>
          </p:cNvSpPr>
          <p:nvPr>
            <p:ph type="body" idx="1"/>
          </p:nvPr>
        </p:nvSpPr>
        <p:spPr>
          <a:xfrm>
            <a:off x="395536" y="1340768"/>
            <a:ext cx="8291264" cy="4785395"/>
          </a:xfrm>
        </p:spPr>
        <p:txBody>
          <a:bodyPr/>
          <a:lstStyle/>
          <a:p>
            <a:pPr eaLnBrk="1" hangingPunct="1">
              <a:lnSpc>
                <a:spcPct val="80000"/>
              </a:lnSpc>
              <a:buFontTx/>
              <a:buNone/>
            </a:pPr>
            <a:r>
              <a:rPr lang="hu-HU" altLang="hu-HU" sz="2800" b="1" dirty="0" smtClean="0">
                <a:solidFill>
                  <a:schemeClr val="accent2"/>
                </a:solidFill>
                <a:latin typeface="Tahoma" pitchFamily="34" charset="0"/>
                <a:cs typeface="Tahoma" pitchFamily="34" charset="0"/>
              </a:rPr>
              <a:t>A hal élőhelyének védelme</a:t>
            </a:r>
            <a:r>
              <a:rPr lang="hu-HU" altLang="hu-HU" sz="2400"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9 – 11.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u="sng" dirty="0" smtClean="0">
                <a:latin typeface="Tahoma" pitchFamily="34" charset="0"/>
                <a:cs typeface="Tahoma" pitchFamily="34" charset="0"/>
              </a:rPr>
              <a:t>A halgazdálkodási hatóság</a:t>
            </a:r>
            <a:r>
              <a:rPr lang="hu-HU" altLang="hu-HU" sz="2400" dirty="0" smtClean="0">
                <a:latin typeface="Tahoma" pitchFamily="34" charset="0"/>
                <a:cs typeface="Tahoma" pitchFamily="34" charset="0"/>
              </a:rPr>
              <a:t> a hal és élőhelyének általános </a:t>
            </a:r>
          </a:p>
          <a:p>
            <a:pPr eaLnBrk="1" hangingPunct="1">
              <a:lnSpc>
                <a:spcPct val="80000"/>
              </a:lnSpc>
              <a:buFontTx/>
              <a:buNone/>
            </a:pPr>
            <a:r>
              <a:rPr lang="hu-HU" altLang="hu-HU" sz="2400" dirty="0" smtClean="0">
                <a:latin typeface="Tahoma" pitchFamily="34" charset="0"/>
                <a:cs typeface="Tahoma" pitchFamily="34" charset="0"/>
              </a:rPr>
              <a:t>védelme érdekében meghatározott tevékenységekre, </a:t>
            </a:r>
          </a:p>
          <a:p>
            <a:pPr eaLnBrk="1" hangingPunct="1">
              <a:lnSpc>
                <a:spcPct val="80000"/>
              </a:lnSpc>
              <a:buFontTx/>
              <a:buNone/>
            </a:pPr>
            <a:r>
              <a:rPr lang="hu-HU" altLang="hu-HU" sz="2400" dirty="0" smtClean="0">
                <a:latin typeface="Tahoma" pitchFamily="34" charset="0"/>
                <a:cs typeface="Tahoma" pitchFamily="34" charset="0"/>
              </a:rPr>
              <a:t>intézkedésekre kötelezheti a halgazdálkodásra jogosultat, </a:t>
            </a:r>
          </a:p>
          <a:p>
            <a:pPr eaLnBrk="1" hangingPunct="1">
              <a:lnSpc>
                <a:spcPct val="80000"/>
              </a:lnSpc>
              <a:buFontTx/>
              <a:buNone/>
            </a:pPr>
            <a:r>
              <a:rPr lang="hu-HU" altLang="hu-HU" sz="2400" dirty="0" smtClean="0">
                <a:latin typeface="Tahoma" pitchFamily="34" charset="0"/>
                <a:cs typeface="Tahoma" pitchFamily="34" charset="0"/>
              </a:rPr>
              <a:t>élőhely- és állományvédelmi intézkedéseket rendelhet </a:t>
            </a:r>
          </a:p>
          <a:p>
            <a:pPr eaLnBrk="1" hangingPunct="1">
              <a:lnSpc>
                <a:spcPct val="80000"/>
              </a:lnSpc>
              <a:buFontTx/>
              <a:buNone/>
            </a:pPr>
            <a:r>
              <a:rPr lang="hu-HU" altLang="hu-HU" sz="2400" dirty="0" smtClean="0">
                <a:latin typeface="Tahoma" pitchFamily="34" charset="0"/>
                <a:cs typeface="Tahoma" pitchFamily="34" charset="0"/>
              </a:rPr>
              <a:t>el, </a:t>
            </a:r>
            <a:r>
              <a:rPr lang="hu-HU" altLang="hu-HU" sz="2400" b="1" dirty="0" smtClean="0">
                <a:solidFill>
                  <a:srgbClr val="336699"/>
                </a:solidFill>
                <a:latin typeface="Tahoma" pitchFamily="34" charset="0"/>
                <a:cs typeface="Tahoma" pitchFamily="34" charset="0"/>
              </a:rPr>
              <a:t>halgazdálkodási kíméleti területet</a:t>
            </a:r>
            <a:r>
              <a:rPr lang="hu-HU" altLang="hu-HU" sz="2400" dirty="0" smtClean="0">
                <a:latin typeface="Tahoma" pitchFamily="34" charset="0"/>
                <a:cs typeface="Tahoma" pitchFamily="34" charset="0"/>
              </a:rPr>
              <a:t> jelölhet ki, </a:t>
            </a:r>
          </a:p>
          <a:p>
            <a:pPr eaLnBrk="1" hangingPunct="1">
              <a:lnSpc>
                <a:spcPct val="80000"/>
              </a:lnSpc>
              <a:buFontTx/>
              <a:buNone/>
            </a:pPr>
            <a:r>
              <a:rPr lang="hu-HU" altLang="hu-HU" sz="2400" b="1" dirty="0" smtClean="0">
                <a:solidFill>
                  <a:srgbClr val="336699"/>
                </a:solidFill>
                <a:latin typeface="Tahoma" pitchFamily="34" charset="0"/>
                <a:cs typeface="Tahoma" pitchFamily="34" charset="0"/>
              </a:rPr>
              <a:t>halfogási tilalmat</a:t>
            </a:r>
            <a:r>
              <a:rPr lang="hu-HU" altLang="hu-HU" sz="2400" dirty="0" smtClean="0">
                <a:latin typeface="Tahoma" pitchFamily="34" charset="0"/>
                <a:cs typeface="Tahoma" pitchFamily="34" charset="0"/>
              </a:rPr>
              <a:t> rendelhet el.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Az élőhely- és állományvédelmi intézkedések </a:t>
            </a:r>
          </a:p>
          <a:p>
            <a:pPr eaLnBrk="1" hangingPunct="1">
              <a:lnSpc>
                <a:spcPct val="80000"/>
              </a:lnSpc>
              <a:buFontTx/>
              <a:buNone/>
            </a:pPr>
            <a:r>
              <a:rPr lang="hu-HU" altLang="hu-HU" sz="2400" dirty="0" smtClean="0">
                <a:latin typeface="Tahoma" pitchFamily="34" charset="0"/>
                <a:cs typeface="Tahoma" pitchFamily="34" charset="0"/>
              </a:rPr>
              <a:t>halgazdálkodással kapcsolatos </a:t>
            </a:r>
            <a:r>
              <a:rPr lang="hu-HU" altLang="hu-HU" sz="2400" u="sng" dirty="0" smtClean="0">
                <a:latin typeface="Tahoma" pitchFamily="34" charset="0"/>
                <a:cs typeface="Tahoma" pitchFamily="34" charset="0"/>
              </a:rPr>
              <a:t>költségeit </a:t>
            </a:r>
          </a:p>
          <a:p>
            <a:pPr eaLnBrk="1" hangingPunct="1">
              <a:lnSpc>
                <a:spcPct val="80000"/>
              </a:lnSpc>
              <a:buFontTx/>
              <a:buNone/>
            </a:pPr>
            <a:r>
              <a:rPr lang="hu-HU" altLang="hu-HU" sz="2400" u="sng" dirty="0" smtClean="0">
                <a:latin typeface="Tahoma" pitchFamily="34" charset="0"/>
                <a:cs typeface="Tahoma" pitchFamily="34" charset="0"/>
              </a:rPr>
              <a:t>a halgazdálkodásra jogosult köteles viselni</a:t>
            </a:r>
            <a:r>
              <a:rPr lang="hu-HU" altLang="hu-HU" sz="2400" dirty="0" smtClean="0">
                <a:latin typeface="Tahoma" pitchFamily="34" charset="0"/>
                <a:cs typeface="Tahoma" pitchFamily="34" charset="0"/>
              </a:rPr>
              <a:t>.</a:t>
            </a:r>
          </a:p>
          <a:p>
            <a:pPr eaLnBrk="1" hangingPunct="1">
              <a:lnSpc>
                <a:spcPct val="80000"/>
              </a:lnSpc>
              <a:buFontTx/>
              <a:buNone/>
            </a:pPr>
            <a:endParaRPr lang="hu-HU" altLang="hu-HU" sz="2400" dirty="0" smtClean="0"/>
          </a:p>
          <a:p>
            <a:pPr eaLnBrk="1" hangingPunct="1">
              <a:lnSpc>
                <a:spcPct val="80000"/>
              </a:lnSpc>
              <a:buFontTx/>
              <a:buNone/>
            </a:pPr>
            <a:endParaRPr lang="hu-HU" altLang="hu-HU" sz="1200" dirty="0" smtClean="0"/>
          </a:p>
        </p:txBody>
      </p:sp>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323528" y="0"/>
            <a:ext cx="8568952" cy="1124744"/>
          </a:xfrm>
        </p:spPr>
        <p:txBody>
          <a:bodyPr/>
          <a:lstStyle/>
          <a:p>
            <a:pPr algn="l" eaLnBrk="1" hangingPunct="1"/>
            <a:r>
              <a:rPr lang="hu-HU" altLang="hu-HU" sz="3200" b="1" dirty="0" smtClean="0">
                <a:solidFill>
                  <a:srgbClr val="003399"/>
                </a:solidFill>
              </a:rPr>
              <a:t> </a:t>
            </a:r>
            <a:r>
              <a:rPr lang="hu-HU" altLang="hu-HU" sz="3300" b="1" dirty="0" smtClean="0">
                <a:solidFill>
                  <a:srgbClr val="003399"/>
                </a:solidFill>
                <a:latin typeface="Tahoma" pitchFamily="34" charset="0"/>
                <a:cs typeface="Tahoma" pitchFamily="34" charset="0"/>
              </a:rPr>
              <a:t>A hal és élőhelyének általános védelme</a:t>
            </a:r>
          </a:p>
        </p:txBody>
      </p:sp>
      <p:sp>
        <p:nvSpPr>
          <p:cNvPr id="517123" name="Rectangle 3"/>
          <p:cNvSpPr>
            <a:spLocks noGrp="1" noChangeArrowheads="1"/>
          </p:cNvSpPr>
          <p:nvPr>
            <p:ph type="body" idx="1"/>
          </p:nvPr>
        </p:nvSpPr>
        <p:spPr>
          <a:xfrm>
            <a:off x="467544" y="1124744"/>
            <a:ext cx="8219256" cy="5617369"/>
          </a:xfrm>
        </p:spPr>
        <p:txBody>
          <a:bodyPr/>
          <a:lstStyle/>
          <a:p>
            <a:pPr eaLnBrk="1" hangingPunct="1">
              <a:buFontTx/>
              <a:buNone/>
            </a:pPr>
            <a:r>
              <a:rPr lang="hu-HU" altLang="hu-HU" sz="2800" b="1" dirty="0" smtClean="0">
                <a:solidFill>
                  <a:schemeClr val="accent2"/>
                </a:solidFill>
                <a:latin typeface="Tahoma" pitchFamily="34" charset="0"/>
                <a:cs typeface="Tahoma" pitchFamily="34" charset="0"/>
              </a:rPr>
              <a:t>A halak és a halállományok védelme</a:t>
            </a:r>
            <a:r>
              <a:rPr lang="hu-HU" altLang="hu-HU" sz="2800" dirty="0" smtClean="0">
                <a:solidFill>
                  <a:schemeClr val="accent2"/>
                </a:solidFill>
                <a:latin typeface="Tahoma" pitchFamily="34" charset="0"/>
                <a:cs typeface="Tahoma" pitchFamily="34" charset="0"/>
              </a:rPr>
              <a:t> </a:t>
            </a:r>
          </a:p>
          <a:p>
            <a:pPr eaLnBrk="1" hangingPunct="1">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12 –19.§/</a:t>
            </a:r>
          </a:p>
          <a:p>
            <a:pPr eaLnBrk="1" hangingPunct="1">
              <a:buFontTx/>
              <a:buNone/>
            </a:pPr>
            <a:r>
              <a:rPr lang="hu-HU" altLang="hu-HU" sz="2400" b="1" dirty="0" smtClean="0">
                <a:solidFill>
                  <a:srgbClr val="008000"/>
                </a:solidFill>
                <a:latin typeface="Tahoma" pitchFamily="34" charset="0"/>
                <a:cs typeface="Tahoma" pitchFamily="34" charset="0"/>
              </a:rPr>
              <a:t>A természetvédelmi oltalom alatt álló hal, valamint</a:t>
            </a:r>
          </a:p>
          <a:p>
            <a:pPr eaLnBrk="1" hangingPunct="1">
              <a:buFontTx/>
              <a:buNone/>
            </a:pPr>
            <a:r>
              <a:rPr lang="hu-HU" altLang="hu-HU" sz="2400" b="1" dirty="0" smtClean="0">
                <a:solidFill>
                  <a:srgbClr val="008000"/>
                </a:solidFill>
                <a:latin typeface="Tahoma" pitchFamily="34" charset="0"/>
                <a:cs typeface="Tahoma" pitchFamily="34" charset="0"/>
              </a:rPr>
              <a:t>más hasznos víziállat</a:t>
            </a:r>
            <a:r>
              <a:rPr lang="hu-HU" altLang="hu-HU" sz="2400" b="1" dirty="0" smtClean="0">
                <a:latin typeface="Tahoma" pitchFamily="34" charset="0"/>
                <a:cs typeface="Tahoma" pitchFamily="34" charset="0"/>
              </a:rPr>
              <a:t> kifogása illetve gyűjtése </a:t>
            </a:r>
            <a:r>
              <a:rPr lang="hu-HU" altLang="hu-HU" sz="2400" b="1" dirty="0" smtClean="0">
                <a:solidFill>
                  <a:srgbClr val="CC0000"/>
                </a:solidFill>
                <a:latin typeface="Tahoma" pitchFamily="34" charset="0"/>
                <a:cs typeface="Tahoma" pitchFamily="34" charset="0"/>
              </a:rPr>
              <a:t>tilos! </a:t>
            </a:r>
          </a:p>
          <a:p>
            <a:pPr eaLnBrk="1" hangingPunct="1">
              <a:buFontTx/>
              <a:buNone/>
            </a:pPr>
            <a:r>
              <a:rPr lang="hu-HU" altLang="hu-HU" sz="2400" dirty="0" smtClean="0">
                <a:latin typeface="Tahoma" pitchFamily="34" charset="0"/>
                <a:cs typeface="Tahoma" pitchFamily="34" charset="0"/>
              </a:rPr>
              <a:t>A </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13 – 16. §</a:t>
            </a:r>
            <a:r>
              <a:rPr lang="hu-HU" altLang="hu-HU" sz="2400" dirty="0" err="1" smtClean="0">
                <a:latin typeface="Tahoma" pitchFamily="34" charset="0"/>
                <a:cs typeface="Tahoma" pitchFamily="34" charset="0"/>
              </a:rPr>
              <a:t>-ai</a:t>
            </a:r>
            <a:r>
              <a:rPr lang="hu-HU" altLang="hu-HU" sz="2400" dirty="0" smtClean="0">
                <a:latin typeface="Tahoma" pitchFamily="34" charset="0"/>
                <a:cs typeface="Tahoma" pitchFamily="34" charset="0"/>
              </a:rPr>
              <a:t> szabályozzák </a:t>
            </a:r>
            <a:r>
              <a:rPr lang="hu-HU" altLang="hu-HU" sz="2400" u="sng" dirty="0" smtClean="0">
                <a:latin typeface="Tahoma" pitchFamily="34" charset="0"/>
                <a:cs typeface="Tahoma" pitchFamily="34" charset="0"/>
              </a:rPr>
              <a:t>a haltelepítést,</a:t>
            </a:r>
            <a:r>
              <a:rPr lang="hu-HU" altLang="hu-HU" sz="2400" dirty="0" smtClean="0">
                <a:latin typeface="Tahoma" pitchFamily="34" charset="0"/>
                <a:cs typeface="Tahoma" pitchFamily="34" charset="0"/>
              </a:rPr>
              <a:t> és a </a:t>
            </a:r>
          </a:p>
          <a:p>
            <a:pPr eaLnBrk="1" hangingPunct="1">
              <a:buFontTx/>
              <a:buNone/>
            </a:pPr>
            <a:r>
              <a:rPr lang="hu-HU" altLang="hu-HU" sz="2400" u="sng" dirty="0" smtClean="0">
                <a:latin typeface="Tahoma" pitchFamily="34" charset="0"/>
                <a:cs typeface="Tahoma" pitchFamily="34" charset="0"/>
              </a:rPr>
              <a:t>halgazdálkodási hatóság</a:t>
            </a:r>
            <a:r>
              <a:rPr lang="hu-HU" altLang="hu-HU" sz="2400" dirty="0" smtClean="0">
                <a:latin typeface="Tahoma" pitchFamily="34" charset="0"/>
                <a:cs typeface="Tahoma" pitchFamily="34" charset="0"/>
              </a:rPr>
              <a:t>nak az őshonos halfajok, a </a:t>
            </a:r>
          </a:p>
          <a:p>
            <a:pPr eaLnBrk="1" hangingPunct="1">
              <a:buFontTx/>
              <a:buNone/>
            </a:pPr>
            <a:r>
              <a:rPr lang="hu-HU" altLang="hu-HU" sz="2400" dirty="0" smtClean="0">
                <a:latin typeface="Tahoma" pitchFamily="34" charset="0"/>
                <a:cs typeface="Tahoma" pitchFamily="34" charset="0"/>
              </a:rPr>
              <a:t>közösségi jelentőségű fogható halfajok és a közösségi </a:t>
            </a:r>
          </a:p>
          <a:p>
            <a:pPr eaLnBrk="1" hangingPunct="1">
              <a:buFontTx/>
              <a:buNone/>
            </a:pPr>
            <a:r>
              <a:rPr lang="hu-HU" altLang="hu-HU" sz="2400" dirty="0" smtClean="0">
                <a:latin typeface="Tahoma" pitchFamily="34" charset="0"/>
                <a:cs typeface="Tahoma" pitchFamily="34" charset="0"/>
              </a:rPr>
              <a:t>jelentőségűnek nem minősülő fogható halfajok védelme </a:t>
            </a:r>
          </a:p>
          <a:p>
            <a:pPr eaLnBrk="1" hangingPunct="1">
              <a:buFontTx/>
              <a:buNone/>
            </a:pPr>
            <a:r>
              <a:rPr lang="hu-HU" altLang="hu-HU" sz="2400" dirty="0" smtClean="0">
                <a:latin typeface="Tahoma" pitchFamily="34" charset="0"/>
                <a:cs typeface="Tahoma" pitchFamily="34" charset="0"/>
              </a:rPr>
              <a:t>érdekében hozható </a:t>
            </a:r>
            <a:r>
              <a:rPr lang="hu-HU" altLang="hu-HU" sz="2400" u="sng" dirty="0" smtClean="0">
                <a:latin typeface="Tahoma" pitchFamily="34" charset="0"/>
                <a:cs typeface="Tahoma" pitchFamily="34" charset="0"/>
              </a:rPr>
              <a:t>döntéseit</a:t>
            </a:r>
            <a:r>
              <a:rPr lang="hu-HU" altLang="hu-HU" sz="2400" dirty="0" smtClean="0">
                <a:latin typeface="Tahoma" pitchFamily="34" charset="0"/>
                <a:cs typeface="Tahoma" pitchFamily="34" charset="0"/>
              </a:rPr>
              <a:t> és azok feltételeit (tilalmi idő </a:t>
            </a:r>
          </a:p>
          <a:p>
            <a:pPr eaLnBrk="1" hangingPunct="1">
              <a:buFontTx/>
              <a:buNone/>
            </a:pPr>
            <a:r>
              <a:rPr lang="hu-HU" altLang="hu-HU" sz="2400" dirty="0" smtClean="0">
                <a:latin typeface="Tahoma" pitchFamily="34" charset="0"/>
                <a:cs typeface="Tahoma" pitchFamily="34" charset="0"/>
              </a:rPr>
              <a:t>meghosszabbítása vagy rövidítése, méret- illetve</a:t>
            </a:r>
          </a:p>
          <a:p>
            <a:pPr eaLnBrk="1" hangingPunct="1">
              <a:buFontTx/>
              <a:buNone/>
            </a:pPr>
            <a:r>
              <a:rPr lang="hu-HU" altLang="hu-HU" sz="2400" dirty="0" smtClean="0">
                <a:latin typeface="Tahoma" pitchFamily="34" charset="0"/>
                <a:cs typeface="Tahoma" pitchFamily="34" charset="0"/>
              </a:rPr>
              <a:t>mennyiségi korlátozás előírása vagy az alóli felmentés, </a:t>
            </a:r>
          </a:p>
          <a:p>
            <a:pPr eaLnBrk="1" hangingPunct="1">
              <a:buFontTx/>
              <a:buNone/>
            </a:pPr>
            <a:r>
              <a:rPr lang="hu-HU" altLang="hu-HU" sz="2400" dirty="0" smtClean="0">
                <a:latin typeface="Tahoma" pitchFamily="34" charset="0"/>
                <a:cs typeface="Tahoma" pitchFamily="34" charset="0"/>
              </a:rPr>
              <a:t>általános halászati – horgászati tilalom elrendelése stb.). </a:t>
            </a:r>
          </a:p>
          <a:p>
            <a:pPr eaLnBrk="1" hangingPunct="1">
              <a:buFontTx/>
              <a:buNone/>
            </a:pPr>
            <a:endParaRPr lang="hu-HU" altLang="hu-HU" sz="2400" b="1" dirty="0" smtClean="0">
              <a:solidFill>
                <a:srgbClr val="CC0000"/>
              </a:solidFill>
            </a:endParaRPr>
          </a:p>
          <a:p>
            <a:pPr eaLnBrk="1" hangingPunct="1">
              <a:buFontTx/>
              <a:buNone/>
            </a:pPr>
            <a:endParaRPr lang="hu-HU" altLang="hu-HU" sz="2400" b="1" dirty="0" smtClean="0"/>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395536" y="0"/>
            <a:ext cx="8496944" cy="1052736"/>
          </a:xfrm>
        </p:spPr>
        <p:txBody>
          <a:bodyPr/>
          <a:lstStyle/>
          <a:p>
            <a:pPr eaLnBrk="1" hangingPunct="1"/>
            <a:r>
              <a:rPr lang="hu-HU" altLang="hu-HU" sz="3300" b="1" dirty="0" smtClean="0">
                <a:solidFill>
                  <a:srgbClr val="003399"/>
                </a:solidFill>
                <a:latin typeface="Tahoma" pitchFamily="34" charset="0"/>
                <a:cs typeface="Tahoma" pitchFamily="34" charset="0"/>
              </a:rPr>
              <a:t>A hal és élőhelyének általános védelme</a:t>
            </a:r>
          </a:p>
        </p:txBody>
      </p:sp>
      <p:sp>
        <p:nvSpPr>
          <p:cNvPr id="518147" name="Rectangle 3"/>
          <p:cNvSpPr>
            <a:spLocks noGrp="1" noChangeArrowheads="1"/>
          </p:cNvSpPr>
          <p:nvPr>
            <p:ph type="body" idx="1"/>
          </p:nvPr>
        </p:nvSpPr>
        <p:spPr>
          <a:xfrm>
            <a:off x="467544" y="1124744"/>
            <a:ext cx="8230369" cy="5472907"/>
          </a:xfrm>
        </p:spPr>
        <p:txBody>
          <a:bodyPr/>
          <a:lstStyle/>
          <a:p>
            <a:pPr eaLnBrk="1" hangingPunct="1">
              <a:lnSpc>
                <a:spcPct val="80000"/>
              </a:lnSpc>
              <a:buFontTx/>
              <a:buNone/>
            </a:pPr>
            <a:r>
              <a:rPr lang="hu-HU" altLang="hu-HU" sz="3100" b="1" dirty="0" smtClean="0">
                <a:solidFill>
                  <a:srgbClr val="003399"/>
                </a:solidFill>
                <a:latin typeface="Tahoma" pitchFamily="34" charset="0"/>
                <a:cs typeface="Tahoma" pitchFamily="34" charset="0"/>
              </a:rPr>
              <a:t>A halak és a halállományok védelme</a:t>
            </a:r>
            <a:r>
              <a:rPr lang="hu-HU" altLang="hu-HU" sz="3100" dirty="0" smtClean="0">
                <a:solidFill>
                  <a:srgbClr val="003399"/>
                </a:solidFill>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12–19.§/</a:t>
            </a:r>
          </a:p>
          <a:p>
            <a:pPr eaLnBrk="1" hangingPunct="1">
              <a:lnSpc>
                <a:spcPct val="80000"/>
              </a:lnSpc>
              <a:buFontTx/>
              <a:buNone/>
            </a:pPr>
            <a:endParaRPr lang="hu-HU" altLang="hu-HU" sz="12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 halgazdálkodási vízterület közérdekből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különleges rendeltetésűvé</a:t>
            </a:r>
            <a:r>
              <a:rPr lang="hu-HU" altLang="hu-HU" sz="2300" dirty="0" smtClean="0">
                <a:latin typeface="Tahoma" pitchFamily="34" charset="0"/>
                <a:cs typeface="Tahoma" pitchFamily="34" charset="0"/>
              </a:rPr>
              <a:t> nyilvánítható:</a:t>
            </a:r>
          </a:p>
          <a:p>
            <a:pPr eaLnBrk="1" hangingPunct="1">
              <a:lnSpc>
                <a:spcPct val="80000"/>
              </a:lnSpc>
              <a:buFontTx/>
              <a:buChar char="-"/>
            </a:pPr>
            <a:r>
              <a:rPr lang="hu-HU" altLang="hu-HU" sz="2300" dirty="0" smtClean="0">
                <a:latin typeface="Tahoma" pitchFamily="34" charset="0"/>
                <a:cs typeface="Tahoma" pitchFamily="34" charset="0"/>
              </a:rPr>
              <a:t>a génállomány megőrzése érdekében,</a:t>
            </a:r>
          </a:p>
          <a:p>
            <a:pPr eaLnBrk="1" hangingPunct="1">
              <a:lnSpc>
                <a:spcPct val="80000"/>
              </a:lnSpc>
              <a:buFontTx/>
              <a:buChar char="-"/>
            </a:pPr>
            <a:r>
              <a:rPr lang="hu-HU" altLang="hu-HU" sz="2300" dirty="0" smtClean="0">
                <a:latin typeface="Tahoma" pitchFamily="34" charset="0"/>
                <a:cs typeface="Tahoma" pitchFamily="34" charset="0"/>
              </a:rPr>
              <a:t>a természetvédelmi érdekek érvényesítése miatt,</a:t>
            </a:r>
          </a:p>
          <a:p>
            <a:pPr eaLnBrk="1" hangingPunct="1">
              <a:lnSpc>
                <a:spcPct val="80000"/>
              </a:lnSpc>
              <a:buFontTx/>
              <a:buChar char="-"/>
            </a:pPr>
            <a:r>
              <a:rPr lang="hu-HU" altLang="hu-HU" sz="2300" dirty="0" smtClean="0">
                <a:latin typeface="Tahoma" pitchFamily="34" charset="0"/>
                <a:cs typeface="Tahoma" pitchFamily="34" charset="0"/>
              </a:rPr>
              <a:t>oktatási – kutatási célból, vagy</a:t>
            </a:r>
          </a:p>
          <a:p>
            <a:pPr eaLnBrk="1" hangingPunct="1">
              <a:lnSpc>
                <a:spcPct val="80000"/>
              </a:lnSpc>
              <a:buFontTx/>
              <a:buChar char="-"/>
            </a:pPr>
            <a:r>
              <a:rPr lang="hu-HU" altLang="hu-HU" sz="2300" dirty="0" smtClean="0">
                <a:latin typeface="Tahoma" pitchFamily="34" charset="0"/>
                <a:cs typeface="Tahoma" pitchFamily="34" charset="0"/>
              </a:rPr>
              <a:t>országos turisztikai érdekek érvényesítése miatt. </a:t>
            </a:r>
          </a:p>
          <a:p>
            <a:pPr eaLnBrk="1" hangingPunct="1">
              <a:lnSpc>
                <a:spcPct val="80000"/>
              </a:lnSpc>
              <a:buFontTx/>
              <a:buNone/>
            </a:pPr>
            <a:r>
              <a:rPr lang="hu-HU" altLang="hu-HU" sz="2300" dirty="0" smtClean="0">
                <a:solidFill>
                  <a:srgbClr val="000000"/>
                </a:solidFill>
                <a:latin typeface="Tahoma" pitchFamily="34" charset="0"/>
                <a:cs typeface="Tahoma" pitchFamily="34" charset="0"/>
              </a:rPr>
              <a:t>[</a:t>
            </a:r>
            <a:r>
              <a:rPr lang="hu-HU" altLang="hu-HU" sz="2300" dirty="0" smtClean="0">
                <a:latin typeface="Tahoma" pitchFamily="34" charset="0"/>
                <a:cs typeface="Tahoma" pitchFamily="34" charset="0"/>
              </a:rPr>
              <a:t>Lásd: </a:t>
            </a:r>
            <a:r>
              <a:rPr lang="hu-HU" altLang="hu-HU" sz="2300" dirty="0" err="1" smtClean="0">
                <a:latin typeface="Tahoma" pitchFamily="34" charset="0"/>
                <a:cs typeface="Tahoma" pitchFamily="34" charset="0"/>
              </a:rPr>
              <a:t>Hhvtv</a:t>
            </a:r>
            <a:r>
              <a:rPr lang="hu-HU" altLang="hu-HU" sz="2300" dirty="0" smtClean="0">
                <a:latin typeface="Tahoma" pitchFamily="34" charset="0"/>
                <a:cs typeface="Tahoma" pitchFamily="34" charset="0"/>
              </a:rPr>
              <a:t>. 16. § (6) </a:t>
            </a:r>
            <a:r>
              <a:rPr lang="hu-HU" altLang="hu-HU" sz="2300" dirty="0" err="1" smtClean="0">
                <a:latin typeface="Tahoma" pitchFamily="34" charset="0"/>
                <a:cs typeface="Tahoma" pitchFamily="34" charset="0"/>
              </a:rPr>
              <a:t>bek</a:t>
            </a:r>
            <a:r>
              <a:rPr lang="hu-HU" altLang="hu-HU" sz="2300" dirty="0" smtClean="0">
                <a:latin typeface="Tahoma" pitchFamily="34" charset="0"/>
                <a:cs typeface="Tahoma" pitchFamily="34" charset="0"/>
              </a:rPr>
              <a:t>. és 44/2015. (VII. 28.) FM</a:t>
            </a:r>
          </a:p>
          <a:p>
            <a:pPr eaLnBrk="1" hangingPunct="1">
              <a:lnSpc>
                <a:spcPct val="80000"/>
              </a:lnSpc>
              <a:buFontTx/>
              <a:buNone/>
            </a:pPr>
            <a:r>
              <a:rPr lang="hu-HU" altLang="hu-HU" sz="2300" dirty="0" smtClean="0">
                <a:latin typeface="Tahoma" pitchFamily="34" charset="0"/>
                <a:cs typeface="Tahoma" pitchFamily="34" charset="0"/>
              </a:rPr>
              <a:t>rendelet]</a:t>
            </a:r>
          </a:p>
          <a:p>
            <a:pPr eaLnBrk="1" hangingPunct="1">
              <a:lnSpc>
                <a:spcPct val="80000"/>
              </a:lnSpc>
              <a:buFontTx/>
              <a:buNone/>
            </a:pPr>
            <a:r>
              <a:rPr lang="hu-HU" altLang="hu-HU" sz="2300" dirty="0" smtClean="0">
                <a:latin typeface="Tahoma" pitchFamily="34" charset="0"/>
                <a:cs typeface="Tahoma" pitchFamily="34" charset="0"/>
              </a:rPr>
              <a:t>A halgazdálkodási vízterületen bekövetkezett </a:t>
            </a:r>
            <a:r>
              <a:rPr lang="hu-HU" altLang="hu-HU" sz="2300" u="sng" dirty="0" smtClean="0">
                <a:latin typeface="Tahoma" pitchFamily="34" charset="0"/>
                <a:cs typeface="Tahoma" pitchFamily="34" charset="0"/>
              </a:rPr>
              <a:t>halpusztulást</a:t>
            </a:r>
            <a:r>
              <a:rPr lang="hu-HU" altLang="hu-HU" sz="2300" dirty="0" smtClean="0">
                <a:latin typeface="Tahoma" pitchFamily="34" charset="0"/>
                <a:cs typeface="Tahoma" pitchFamily="34" charset="0"/>
              </a:rPr>
              <a:t> a </a:t>
            </a:r>
          </a:p>
          <a:p>
            <a:pPr eaLnBrk="1" hangingPunct="1">
              <a:lnSpc>
                <a:spcPct val="80000"/>
              </a:lnSpc>
              <a:buFontTx/>
              <a:buNone/>
            </a:pPr>
            <a:r>
              <a:rPr lang="hu-HU" altLang="hu-HU" sz="2300" dirty="0" smtClean="0">
                <a:latin typeface="Tahoma" pitchFamily="34" charset="0"/>
                <a:cs typeface="Tahoma" pitchFamily="34" charset="0"/>
              </a:rPr>
              <a:t>halgazdálkodásra jogosult köteles haladéktalanul bejelenteni </a:t>
            </a:r>
          </a:p>
          <a:p>
            <a:pPr eaLnBrk="1" hangingPunct="1">
              <a:lnSpc>
                <a:spcPct val="80000"/>
              </a:lnSpc>
              <a:buFontTx/>
              <a:buNone/>
            </a:pPr>
            <a:r>
              <a:rPr lang="hu-HU" altLang="hu-HU" sz="2300" dirty="0" smtClean="0">
                <a:latin typeface="Tahoma" pitchFamily="34" charset="0"/>
                <a:cs typeface="Tahoma" pitchFamily="34" charset="0"/>
              </a:rPr>
              <a:t>a halgazdálkodási hatóságnak. A tömeges halpusztulás </a:t>
            </a:r>
          </a:p>
          <a:p>
            <a:pPr eaLnBrk="1" hangingPunct="1">
              <a:lnSpc>
                <a:spcPct val="80000"/>
              </a:lnSpc>
              <a:buFontTx/>
              <a:buNone/>
            </a:pPr>
            <a:r>
              <a:rPr lang="hu-HU" altLang="hu-HU" sz="2300" dirty="0" smtClean="0">
                <a:latin typeface="Tahoma" pitchFamily="34" charset="0"/>
                <a:cs typeface="Tahoma" pitchFamily="34" charset="0"/>
              </a:rPr>
              <a:t>okainak felderítése a halgazdálkodási hatóság feladata.</a:t>
            </a:r>
          </a:p>
          <a:p>
            <a:pPr eaLnBrk="1" hangingPunct="1">
              <a:lnSpc>
                <a:spcPct val="80000"/>
              </a:lnSpc>
              <a:buFontTx/>
              <a:buNone/>
            </a:pPr>
            <a:endParaRPr lang="hu-HU" altLang="hu-HU" sz="2300" dirty="0" smtClean="0"/>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457200" y="1"/>
            <a:ext cx="8229600" cy="1340768"/>
          </a:xfrm>
        </p:spPr>
        <p:txBody>
          <a:bodyPr/>
          <a:lstStyle/>
          <a:p>
            <a:pPr algn="l" eaLnBrk="1" hangingPunct="1"/>
            <a:r>
              <a:rPr lang="hu-HU" altLang="hu-HU" sz="3300" b="1" dirty="0" smtClean="0">
                <a:solidFill>
                  <a:schemeClr val="tx1"/>
                </a:solidFill>
                <a:latin typeface="Tahoma" pitchFamily="34" charset="0"/>
                <a:cs typeface="Tahoma" pitchFamily="34" charset="0"/>
              </a:rPr>
              <a:t>III. FEJEZET	</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003399"/>
                </a:solidFill>
                <a:latin typeface="Tahoma" pitchFamily="34" charset="0"/>
                <a:cs typeface="Tahoma" pitchFamily="34" charset="0"/>
              </a:rPr>
              <a:t>HALGAZDÁLKODÁS</a:t>
            </a:r>
          </a:p>
        </p:txBody>
      </p:sp>
      <p:sp>
        <p:nvSpPr>
          <p:cNvPr id="519171" name="Rectangle 3"/>
          <p:cNvSpPr>
            <a:spLocks noGrp="1" noChangeArrowheads="1"/>
          </p:cNvSpPr>
          <p:nvPr>
            <p:ph type="body" idx="1"/>
          </p:nvPr>
        </p:nvSpPr>
        <p:spPr>
          <a:xfrm>
            <a:off x="457200" y="1484784"/>
            <a:ext cx="8229600" cy="4641379"/>
          </a:xfrm>
        </p:spPr>
        <p:txBody>
          <a:bodyPr/>
          <a:lstStyle/>
          <a:p>
            <a:pPr eaLnBrk="1" hangingPunct="1">
              <a:buFontTx/>
              <a:buNone/>
            </a:pPr>
            <a:r>
              <a:rPr lang="hu-HU" altLang="hu-HU" sz="2800" b="1" dirty="0" smtClean="0">
                <a:solidFill>
                  <a:srgbClr val="003399"/>
                </a:solidFill>
                <a:latin typeface="Tahoma" pitchFamily="34" charset="0"/>
                <a:cs typeface="Tahoma" pitchFamily="34" charset="0"/>
              </a:rPr>
              <a:t>Haltermelés, </a:t>
            </a:r>
            <a:r>
              <a:rPr lang="hu-HU" altLang="hu-HU" sz="2800" b="1" dirty="0" err="1" smtClean="0">
                <a:solidFill>
                  <a:srgbClr val="003399"/>
                </a:solidFill>
                <a:latin typeface="Tahoma" pitchFamily="34" charset="0"/>
                <a:cs typeface="Tahoma" pitchFamily="34" charset="0"/>
              </a:rPr>
              <a:t>akvakultúra</a:t>
            </a:r>
            <a:r>
              <a:rPr lang="hu-HU" altLang="hu-HU" sz="2800"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20 – 21. §/</a:t>
            </a:r>
          </a:p>
          <a:p>
            <a:pPr eaLnBrk="1" hangingPunct="1">
              <a:buFontTx/>
              <a:buNone/>
            </a:pPr>
            <a:endParaRPr lang="hu-HU" altLang="hu-HU" sz="2400" dirty="0" smtClean="0">
              <a:latin typeface="Tahoma" pitchFamily="34" charset="0"/>
              <a:cs typeface="Tahoma" pitchFamily="34" charset="0"/>
            </a:endParaRPr>
          </a:p>
          <a:p>
            <a:pPr eaLnBrk="1" hangingPunct="1">
              <a:buFontTx/>
              <a:buNone/>
            </a:pPr>
            <a:r>
              <a:rPr lang="hu-HU" altLang="hu-HU" sz="2400" dirty="0" smtClean="0">
                <a:latin typeface="Tahoma" pitchFamily="34" charset="0"/>
                <a:cs typeface="Tahoma" pitchFamily="34" charset="0"/>
              </a:rPr>
              <a:t>Hal és más hasznos víziállat haltermelési létesítményben</a:t>
            </a:r>
          </a:p>
          <a:p>
            <a:pPr eaLnBrk="1" hangingPunct="1">
              <a:buFontTx/>
              <a:buNone/>
            </a:pPr>
            <a:r>
              <a:rPr lang="hu-HU" altLang="hu-HU" sz="2400" dirty="0" smtClean="0">
                <a:latin typeface="Tahoma" pitchFamily="34" charset="0"/>
                <a:cs typeface="Tahoma" pitchFamily="34" charset="0"/>
              </a:rPr>
              <a:t>úgy termelhető, hogy </a:t>
            </a:r>
            <a:r>
              <a:rPr lang="hu-HU" altLang="hu-HU" sz="2400" u="sng" dirty="0" smtClean="0">
                <a:latin typeface="Tahoma" pitchFamily="34" charset="0"/>
                <a:cs typeface="Tahoma" pitchFamily="34" charset="0"/>
              </a:rPr>
              <a:t>nem veszélyezteti természetes vagy </a:t>
            </a:r>
          </a:p>
          <a:p>
            <a:pPr eaLnBrk="1" hangingPunct="1">
              <a:buFontTx/>
              <a:buNone/>
            </a:pPr>
            <a:r>
              <a:rPr lang="hu-HU" altLang="hu-HU" sz="2400" u="sng" dirty="0" err="1" smtClean="0">
                <a:latin typeface="Tahoma" pitchFamily="34" charset="0"/>
                <a:cs typeface="Tahoma" pitchFamily="34" charset="0"/>
              </a:rPr>
              <a:t>természetközeli</a:t>
            </a:r>
            <a:r>
              <a:rPr lang="hu-HU" altLang="hu-HU" sz="2400" u="sng" dirty="0" smtClean="0">
                <a:latin typeface="Tahoma" pitchFamily="34" charset="0"/>
                <a:cs typeface="Tahoma" pitchFamily="34" charset="0"/>
              </a:rPr>
              <a:t> vízi élőhelyek őshonos faunáját és flóráját.</a:t>
            </a:r>
          </a:p>
          <a:p>
            <a:pPr eaLnBrk="1" hangingPunct="1">
              <a:buFontTx/>
              <a:buNone/>
            </a:pPr>
            <a:endParaRPr lang="hu-HU" altLang="hu-HU" sz="2400" dirty="0" smtClean="0">
              <a:latin typeface="Tahoma" pitchFamily="34" charset="0"/>
              <a:cs typeface="Tahoma" pitchFamily="34" charset="0"/>
            </a:endParaRPr>
          </a:p>
          <a:p>
            <a:pPr eaLnBrk="1" hangingPunct="1">
              <a:buFontTx/>
              <a:buNone/>
            </a:pPr>
            <a:r>
              <a:rPr lang="hu-HU" altLang="hu-HU" sz="2400" dirty="0" smtClean="0">
                <a:latin typeface="Tahoma" pitchFamily="34" charset="0"/>
                <a:cs typeface="Tahoma" pitchFamily="34" charset="0"/>
              </a:rPr>
              <a:t>A haltermelési létesítményben tartott halállományok a </a:t>
            </a:r>
          </a:p>
          <a:p>
            <a:pPr eaLnBrk="1" hangingPunct="1">
              <a:buFontTx/>
              <a:buNone/>
            </a:pPr>
            <a:r>
              <a:rPr lang="hu-HU" altLang="hu-HU" sz="2400" dirty="0" smtClean="0">
                <a:latin typeface="Tahoma" pitchFamily="34" charset="0"/>
                <a:cs typeface="Tahoma" pitchFamily="34" charset="0"/>
              </a:rPr>
              <a:t>termelési folyamat ideje alatt </a:t>
            </a:r>
            <a:r>
              <a:rPr lang="hu-HU" altLang="hu-HU" sz="2400" u="sng" dirty="0" smtClean="0">
                <a:latin typeface="Tahoma" pitchFamily="34" charset="0"/>
                <a:cs typeface="Tahoma" pitchFamily="34" charset="0"/>
              </a:rPr>
              <a:t>az üzemeltető tulajdonát </a:t>
            </a:r>
          </a:p>
          <a:p>
            <a:pPr eaLnBrk="1" hangingPunct="1">
              <a:buFontTx/>
              <a:buNone/>
            </a:pPr>
            <a:r>
              <a:rPr lang="hu-HU" altLang="hu-HU" sz="2400" u="sng" dirty="0" smtClean="0">
                <a:latin typeface="Tahoma" pitchFamily="34" charset="0"/>
                <a:cs typeface="Tahoma" pitchFamily="34" charset="0"/>
              </a:rPr>
              <a:t>képezik.</a:t>
            </a:r>
          </a:p>
          <a:p>
            <a:pPr eaLnBrk="1" hangingPunct="1">
              <a:buFontTx/>
              <a:buNone/>
            </a:pPr>
            <a:r>
              <a:rPr lang="hu-HU" altLang="hu-HU" sz="2400" dirty="0" smtClean="0"/>
              <a:t> </a:t>
            </a:r>
          </a:p>
          <a:p>
            <a:pPr eaLnBrk="1" hangingPunct="1">
              <a:buFontTx/>
              <a:buNone/>
            </a:pPr>
            <a:endParaRPr lang="hu-HU" altLang="hu-HU" sz="2400" dirty="0" smtClean="0"/>
          </a:p>
          <a:p>
            <a:pPr eaLnBrk="1" hangingPunct="1">
              <a:buFontTx/>
              <a:buNone/>
            </a:pPr>
            <a:endParaRPr lang="hu-HU" altLang="hu-HU" dirty="0" smtClean="0"/>
          </a:p>
          <a:p>
            <a:pPr eaLnBrk="1" hangingPunct="1">
              <a:buFontTx/>
              <a:buNone/>
            </a:pPr>
            <a:endParaRPr lang="hu-HU" altLang="hu-HU" dirty="0" smtClean="0"/>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a:xfrm>
            <a:off x="457200" y="1"/>
            <a:ext cx="8229600" cy="1196751"/>
          </a:xfrm>
        </p:spPr>
        <p:txBody>
          <a:bodyPr/>
          <a:lstStyle/>
          <a:p>
            <a:pPr eaLnBrk="1" hangingPunct="1"/>
            <a:r>
              <a:rPr lang="hu-HU" altLang="hu-HU" sz="2800" dirty="0" smtClean="0">
                <a:solidFill>
                  <a:schemeClr val="accent2"/>
                </a:solidFill>
              </a:rPr>
              <a:t/>
            </a:r>
            <a:br>
              <a:rPr lang="hu-HU" altLang="hu-HU" sz="2800" dirty="0" smtClean="0">
                <a:solidFill>
                  <a:schemeClr val="accent2"/>
                </a:solidFill>
              </a:rPr>
            </a:br>
            <a:r>
              <a:rPr lang="hu-HU" altLang="hu-HU" sz="3300" b="1" dirty="0" smtClean="0">
                <a:solidFill>
                  <a:srgbClr val="003399"/>
                </a:solidFill>
                <a:latin typeface="Tahoma" pitchFamily="34" charset="0"/>
                <a:cs typeface="Tahoma" pitchFamily="34" charset="0"/>
              </a:rPr>
              <a:t>Halgazdálkodási jog és átengedése</a:t>
            </a:r>
            <a:r>
              <a:rPr lang="hu-HU" altLang="hu-HU" sz="3300" dirty="0" smtClean="0">
                <a:solidFill>
                  <a:schemeClr val="accent2"/>
                </a:solidFill>
                <a:latin typeface="Tahoma" pitchFamily="34" charset="0"/>
                <a:cs typeface="Tahoma" pitchFamily="34" charset="0"/>
              </a:rPr>
              <a:t> </a:t>
            </a:r>
            <a:br>
              <a:rPr lang="hu-HU" altLang="hu-HU" sz="3300" dirty="0" smtClean="0">
                <a:solidFill>
                  <a:schemeClr val="accent2"/>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22 – 33. §/</a:t>
            </a:r>
            <a:r>
              <a:rPr lang="hu-HU" altLang="hu-HU" sz="4000" dirty="0" smtClean="0">
                <a:latin typeface="Tahoma" pitchFamily="34" charset="0"/>
                <a:cs typeface="Tahoma" pitchFamily="34" charset="0"/>
              </a:rPr>
              <a:t/>
            </a:r>
            <a:br>
              <a:rPr lang="hu-HU" altLang="hu-HU" sz="4000" dirty="0" smtClean="0">
                <a:latin typeface="Tahoma" pitchFamily="34" charset="0"/>
                <a:cs typeface="Tahoma" pitchFamily="34" charset="0"/>
              </a:rPr>
            </a:br>
            <a:endParaRPr lang="hu-HU" altLang="hu-HU" sz="4000" dirty="0" smtClean="0">
              <a:latin typeface="Tahoma" pitchFamily="34" charset="0"/>
              <a:cs typeface="Tahoma" pitchFamily="34" charset="0"/>
            </a:endParaRPr>
          </a:p>
        </p:txBody>
      </p:sp>
      <p:sp>
        <p:nvSpPr>
          <p:cNvPr id="520195" name="Rectangle 3"/>
          <p:cNvSpPr>
            <a:spLocks noGrp="1" noChangeArrowheads="1"/>
          </p:cNvSpPr>
          <p:nvPr>
            <p:ph type="body" idx="1"/>
          </p:nvPr>
        </p:nvSpPr>
        <p:spPr>
          <a:xfrm>
            <a:off x="457200" y="1340768"/>
            <a:ext cx="8291264" cy="4967957"/>
          </a:xfrm>
        </p:spPr>
        <p:txBody>
          <a:bodyPr/>
          <a:lstStyle/>
          <a:p>
            <a:pPr eaLnBrk="1" hangingPunct="1">
              <a:lnSpc>
                <a:spcPct val="90000"/>
              </a:lnSpc>
              <a:buFontTx/>
              <a:buNone/>
            </a:pPr>
            <a:r>
              <a:rPr lang="hu-HU" altLang="hu-HU" sz="2400" b="1" dirty="0" smtClean="0">
                <a:solidFill>
                  <a:srgbClr val="003399"/>
                </a:solidFill>
                <a:latin typeface="Tahoma" pitchFamily="34" charset="0"/>
                <a:cs typeface="Tahoma" pitchFamily="34" charset="0"/>
              </a:rPr>
              <a:t>A halgazdálkodási jog,</a:t>
            </a:r>
            <a:r>
              <a:rPr lang="hu-HU" altLang="hu-HU" sz="2400" dirty="0" smtClean="0">
                <a:latin typeface="Tahoma" pitchFamily="34" charset="0"/>
                <a:cs typeface="Tahoma" pitchFamily="34" charset="0"/>
              </a:rPr>
              <a:t> mint vagyoni értékű jog a </a:t>
            </a:r>
          </a:p>
          <a:p>
            <a:pPr eaLnBrk="1" hangingPunct="1">
              <a:lnSpc>
                <a:spcPct val="90000"/>
              </a:lnSpc>
              <a:buFontTx/>
              <a:buNone/>
            </a:pPr>
            <a:r>
              <a:rPr lang="hu-HU" altLang="hu-HU" sz="2400" dirty="0" smtClean="0">
                <a:latin typeface="Tahoma" pitchFamily="34" charset="0"/>
                <a:cs typeface="Tahoma" pitchFamily="34" charset="0"/>
              </a:rPr>
              <a:t>halgazdálkodási vízterületeken </a:t>
            </a:r>
            <a:r>
              <a:rPr lang="hu-HU" altLang="hu-HU" sz="2400" b="1" dirty="0" smtClean="0">
                <a:latin typeface="Tahoma" pitchFamily="34" charset="0"/>
                <a:cs typeface="Tahoma" pitchFamily="34" charset="0"/>
              </a:rPr>
              <a:t>az államot illeti meg</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e jogokat az állam nevében a miniszter gyakorolja.</a:t>
            </a:r>
          </a:p>
          <a:p>
            <a:pPr eaLnBrk="1" hangingPunct="1">
              <a:lnSpc>
                <a:spcPct val="90000"/>
              </a:lnSpc>
              <a:buFontTx/>
              <a:buNone/>
            </a:pPr>
            <a:r>
              <a:rPr lang="hu-HU" altLang="hu-HU" sz="2400" u="sng" dirty="0" smtClean="0">
                <a:latin typeface="Tahoma" pitchFamily="34" charset="0"/>
                <a:cs typeface="Tahoma" pitchFamily="34" charset="0"/>
              </a:rPr>
              <a:t>A halgazdálkodási jog az önkormányzatot illeti meg,</a:t>
            </a:r>
            <a:r>
              <a:rPr lang="hu-HU" altLang="hu-HU" sz="2400" dirty="0" smtClean="0">
                <a:latin typeface="Tahoma" pitchFamily="34" charset="0"/>
                <a:cs typeface="Tahoma" pitchFamily="34" charset="0"/>
              </a:rPr>
              <a:t> ha </a:t>
            </a:r>
          </a:p>
          <a:p>
            <a:pPr eaLnBrk="1" hangingPunct="1">
              <a:lnSpc>
                <a:spcPct val="90000"/>
              </a:lnSpc>
              <a:buFontTx/>
              <a:buNone/>
            </a:pPr>
            <a:r>
              <a:rPr lang="hu-HU" altLang="hu-HU" sz="2400" dirty="0" smtClean="0">
                <a:latin typeface="Tahoma" pitchFamily="34" charset="0"/>
                <a:cs typeface="Tahoma" pitchFamily="34" charset="0"/>
              </a:rPr>
              <a:t>az ingatlan, amelyen a halgazdálkodási vízterület fekszik,</a:t>
            </a:r>
          </a:p>
          <a:p>
            <a:pPr eaLnBrk="1" hangingPunct="1">
              <a:lnSpc>
                <a:spcPct val="90000"/>
              </a:lnSpc>
              <a:buFontTx/>
              <a:buNone/>
            </a:pPr>
            <a:r>
              <a:rPr lang="hu-HU" altLang="hu-HU" sz="2400" dirty="0" smtClean="0">
                <a:latin typeface="Tahoma" pitchFamily="34" charset="0"/>
                <a:cs typeface="Tahoma" pitchFamily="34" charset="0"/>
              </a:rPr>
              <a:t>a folyó mentett oldalán helyezkedik el, és az önkormányzat </a:t>
            </a:r>
          </a:p>
          <a:p>
            <a:pPr eaLnBrk="1" hangingPunct="1">
              <a:lnSpc>
                <a:spcPct val="90000"/>
              </a:lnSpc>
              <a:buFontTx/>
              <a:buNone/>
            </a:pPr>
            <a:r>
              <a:rPr lang="hu-HU" altLang="hu-HU" sz="2400" dirty="0" smtClean="0">
                <a:latin typeface="Tahoma" pitchFamily="34" charset="0"/>
                <a:cs typeface="Tahoma" pitchFamily="34" charset="0"/>
              </a:rPr>
              <a:t>többségi tulajdonában áll /</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23. §/.</a:t>
            </a:r>
          </a:p>
          <a:p>
            <a:pPr eaLnBrk="1" hangingPunct="1">
              <a:lnSpc>
                <a:spcPct val="90000"/>
              </a:lnSpc>
              <a:buFontTx/>
              <a:buNone/>
            </a:pPr>
            <a:endParaRPr lang="hu-HU" altLang="hu-HU" sz="1200" dirty="0" smtClean="0">
              <a:latin typeface="Tahoma" pitchFamily="34" charset="0"/>
              <a:cs typeface="Tahoma" pitchFamily="34" charset="0"/>
            </a:endParaRPr>
          </a:p>
          <a:p>
            <a:pPr eaLnBrk="1" hangingPunct="1">
              <a:lnSpc>
                <a:spcPct val="90000"/>
              </a:lnSpc>
              <a:buFontTx/>
              <a:buNone/>
            </a:pPr>
            <a:r>
              <a:rPr lang="hu-HU" altLang="hu-HU" sz="2400" dirty="0" smtClean="0">
                <a:latin typeface="Tahoma" pitchFamily="34" charset="0"/>
                <a:cs typeface="Tahoma" pitchFamily="34" charset="0"/>
              </a:rPr>
              <a:t>A halgazdálkodási jog:</a:t>
            </a:r>
          </a:p>
          <a:p>
            <a:pPr eaLnBrk="1" hangingPunct="1">
              <a:lnSpc>
                <a:spcPct val="90000"/>
              </a:lnSpc>
              <a:buFontTx/>
              <a:buNone/>
            </a:pP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haszonbérbe</a:t>
            </a:r>
            <a:r>
              <a:rPr lang="hu-HU" altLang="hu-HU" sz="2400" dirty="0" smtClean="0">
                <a:latin typeface="Tahoma" pitchFamily="34" charset="0"/>
                <a:cs typeface="Tahoma" pitchFamily="34" charset="0"/>
              </a:rPr>
              <a:t> adható (haszonbérleti szerződéssel), vagy</a:t>
            </a:r>
          </a:p>
          <a:p>
            <a:pPr eaLnBrk="1" hangingPunct="1">
              <a:lnSpc>
                <a:spcPct val="90000"/>
              </a:lnSpc>
              <a:buFontTx/>
              <a:buNone/>
            </a:pP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vagyonkezelésbe</a:t>
            </a:r>
            <a:r>
              <a:rPr lang="hu-HU" altLang="hu-HU" sz="2400" dirty="0" smtClean="0">
                <a:latin typeface="Tahoma" pitchFamily="34" charset="0"/>
                <a:cs typeface="Tahoma" pitchFamily="34" charset="0"/>
              </a:rPr>
              <a:t> adható (vagyonkezelési szerződéssel).</a:t>
            </a:r>
          </a:p>
          <a:p>
            <a:pPr eaLnBrk="1" hangingPunct="1">
              <a:lnSpc>
                <a:spcPct val="90000"/>
              </a:lnSpc>
              <a:buFontTx/>
              <a:buNone/>
            </a:pPr>
            <a:r>
              <a:rPr lang="hu-HU" altLang="hu-HU" sz="2400" dirty="0" smtClean="0">
                <a:latin typeface="Tahoma" pitchFamily="34" charset="0"/>
                <a:cs typeface="Tahoma" pitchFamily="34" charset="0"/>
              </a:rPr>
              <a:t>/Lásd: </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22. § (1) – (2)/</a:t>
            </a: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457200" y="116632"/>
            <a:ext cx="8075240" cy="864443"/>
          </a:xfrm>
        </p:spPr>
        <p:txBody>
          <a:bodyPr/>
          <a:lstStyle/>
          <a:p>
            <a:pPr eaLnBrk="1" hangingPunct="1"/>
            <a:r>
              <a:rPr lang="hu-HU" altLang="hu-HU" sz="3200" b="1" dirty="0" smtClean="0">
                <a:solidFill>
                  <a:schemeClr val="accent2"/>
                </a:solidFill>
              </a:rPr>
              <a:t/>
            </a:r>
            <a:br>
              <a:rPr lang="hu-HU" altLang="hu-HU" sz="3200" b="1" dirty="0" smtClean="0">
                <a:solidFill>
                  <a:schemeClr val="accent2"/>
                </a:solidFill>
              </a:rPr>
            </a:br>
            <a:r>
              <a:rPr lang="hu-HU" altLang="hu-HU" sz="3200" b="1" dirty="0" smtClean="0">
                <a:solidFill>
                  <a:schemeClr val="accent2"/>
                </a:solidFill>
              </a:rPr>
              <a:t> </a:t>
            </a:r>
            <a:r>
              <a:rPr lang="hu-HU" altLang="hu-HU" sz="3300" b="1" dirty="0" smtClean="0">
                <a:solidFill>
                  <a:srgbClr val="003399"/>
                </a:solidFill>
                <a:latin typeface="Tahoma" pitchFamily="34" charset="0"/>
                <a:cs typeface="Tahoma" pitchFamily="34" charset="0"/>
              </a:rPr>
              <a:t>Halgazdálkodási jog és átengedése</a:t>
            </a:r>
            <a:r>
              <a:rPr lang="hu-HU" altLang="hu-HU" sz="3300" dirty="0" smtClean="0">
                <a:solidFill>
                  <a:schemeClr val="accent2"/>
                </a:solidFill>
                <a:latin typeface="Tahoma" pitchFamily="34" charset="0"/>
                <a:cs typeface="Tahoma" pitchFamily="34" charset="0"/>
              </a:rPr>
              <a:t> </a:t>
            </a:r>
            <a:br>
              <a:rPr lang="hu-HU" altLang="hu-HU" sz="3300" dirty="0" smtClean="0">
                <a:solidFill>
                  <a:schemeClr val="accent2"/>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22 – 33. §/</a:t>
            </a:r>
            <a:r>
              <a:rPr lang="hu-HU" altLang="hu-HU" sz="4000" dirty="0" smtClean="0"/>
              <a:t/>
            </a:r>
            <a:br>
              <a:rPr lang="hu-HU" altLang="hu-HU" sz="4000" dirty="0" smtClean="0"/>
            </a:br>
            <a:endParaRPr lang="hu-HU" altLang="hu-HU" sz="4000" dirty="0" smtClean="0"/>
          </a:p>
        </p:txBody>
      </p:sp>
      <p:sp>
        <p:nvSpPr>
          <p:cNvPr id="521219" name="Rectangle 3"/>
          <p:cNvSpPr>
            <a:spLocks noGrp="1" noChangeArrowheads="1"/>
          </p:cNvSpPr>
          <p:nvPr>
            <p:ph type="body" idx="1"/>
          </p:nvPr>
        </p:nvSpPr>
        <p:spPr>
          <a:xfrm>
            <a:off x="323850" y="981075"/>
            <a:ext cx="8362950" cy="5616277"/>
          </a:xfrm>
        </p:spPr>
        <p:txBody>
          <a:bodyPr/>
          <a:lstStyle/>
          <a:p>
            <a:pPr eaLnBrk="1" hangingPunct="1">
              <a:lnSpc>
                <a:spcPct val="80000"/>
              </a:lnSpc>
              <a:buFontTx/>
              <a:buNone/>
            </a:pPr>
            <a:r>
              <a:rPr lang="hu-HU" altLang="hu-HU" sz="2000" dirty="0" smtClean="0">
                <a:latin typeface="Tahoma" pitchFamily="34" charset="0"/>
                <a:cs typeface="Tahoma" pitchFamily="34" charset="0"/>
              </a:rPr>
              <a:t>A halgazdálkodási jog gyakorlójának </a:t>
            </a:r>
            <a:r>
              <a:rPr lang="hu-HU" altLang="hu-HU" sz="2000" u="sng" dirty="0" smtClean="0">
                <a:latin typeface="Tahoma" pitchFamily="34" charset="0"/>
                <a:cs typeface="Tahoma" pitchFamily="34" charset="0"/>
              </a:rPr>
              <a:t>kötelességeit </a:t>
            </a:r>
            <a:r>
              <a:rPr lang="hu-HU" altLang="hu-HU" sz="2000" dirty="0" smtClean="0">
                <a:latin typeface="Tahoma" pitchFamily="34" charset="0"/>
                <a:cs typeface="Tahoma" pitchFamily="34" charset="0"/>
              </a:rPr>
              <a:t>a </a:t>
            </a:r>
            <a:r>
              <a:rPr lang="hu-HU" altLang="hu-HU" sz="2000" dirty="0" err="1" smtClean="0">
                <a:latin typeface="Tahoma" pitchFamily="34" charset="0"/>
                <a:cs typeface="Tahoma" pitchFamily="34" charset="0"/>
              </a:rPr>
              <a:t>Hhvtv</a:t>
            </a:r>
            <a:r>
              <a:rPr lang="hu-HU" altLang="hu-HU" sz="2000" dirty="0" smtClean="0">
                <a:latin typeface="Tahoma" pitchFamily="34" charset="0"/>
                <a:cs typeface="Tahoma" pitchFamily="34" charset="0"/>
              </a:rPr>
              <a:t>. 22. § (4) </a:t>
            </a:r>
          </a:p>
          <a:p>
            <a:pPr eaLnBrk="1" hangingPunct="1">
              <a:lnSpc>
                <a:spcPct val="80000"/>
              </a:lnSpc>
              <a:buFontTx/>
              <a:buNone/>
            </a:pPr>
            <a:r>
              <a:rPr lang="hu-HU" altLang="hu-HU" sz="2000" dirty="0" err="1" smtClean="0">
                <a:latin typeface="Tahoma" pitchFamily="34" charset="0"/>
                <a:cs typeface="Tahoma" pitchFamily="34" charset="0"/>
              </a:rPr>
              <a:t>bek</a:t>
            </a:r>
            <a:r>
              <a:rPr lang="hu-HU" altLang="hu-HU" sz="2000" dirty="0" smtClean="0">
                <a:latin typeface="Tahoma" pitchFamily="34" charset="0"/>
                <a:cs typeface="Tahoma" pitchFamily="34" charset="0"/>
              </a:rPr>
              <a:t>. írja elő (halállományok szinten tartása, fejlesztése, őshonos </a:t>
            </a:r>
          </a:p>
          <a:p>
            <a:pPr eaLnBrk="1" hangingPunct="1">
              <a:lnSpc>
                <a:spcPct val="80000"/>
              </a:lnSpc>
              <a:buFontTx/>
              <a:buNone/>
            </a:pPr>
            <a:r>
              <a:rPr lang="hu-HU" altLang="hu-HU" sz="2000" dirty="0" smtClean="0">
                <a:latin typeface="Tahoma" pitchFamily="34" charset="0"/>
                <a:cs typeface="Tahoma" pitchFamily="34" charset="0"/>
              </a:rPr>
              <a:t>halfajok védelme, vízi életközösség biológiai sokféleségének </a:t>
            </a:r>
          </a:p>
          <a:p>
            <a:pPr eaLnBrk="1" hangingPunct="1">
              <a:lnSpc>
                <a:spcPct val="80000"/>
              </a:lnSpc>
              <a:buFontTx/>
              <a:buNone/>
            </a:pPr>
            <a:r>
              <a:rPr lang="hu-HU" altLang="hu-HU" sz="2000" dirty="0" smtClean="0">
                <a:latin typeface="Tahoma" pitchFamily="34" charset="0"/>
                <a:cs typeface="Tahoma" pitchFamily="34" charset="0"/>
              </a:rPr>
              <a:t>fenntartása, vízi élőhelyek megóvása, halászati őrzés stb.).</a:t>
            </a:r>
          </a:p>
          <a:p>
            <a:pPr eaLnBrk="1" hangingPunct="1">
              <a:lnSpc>
                <a:spcPct val="80000"/>
              </a:lnSpc>
              <a:buFontTx/>
              <a:buNone/>
            </a:pPr>
            <a:r>
              <a:rPr lang="hu-HU" altLang="hu-HU" sz="2600" b="1" dirty="0" smtClean="0">
                <a:solidFill>
                  <a:srgbClr val="003399"/>
                </a:solidFill>
                <a:latin typeface="Tahoma" pitchFamily="34" charset="0"/>
                <a:cs typeface="Tahoma" pitchFamily="34" charset="0"/>
              </a:rPr>
              <a:t>Az állami halgazdálkodási jog átengedése</a:t>
            </a:r>
            <a:r>
              <a:rPr lang="hu-HU" altLang="hu-HU" sz="2000" dirty="0" smtClean="0">
                <a:solidFill>
                  <a:schemeClr val="accent2"/>
                </a:solidFill>
                <a:latin typeface="Tahoma" pitchFamily="34" charset="0"/>
                <a:cs typeface="Tahoma" pitchFamily="34" charset="0"/>
              </a:rPr>
              <a:t> </a:t>
            </a:r>
            <a:r>
              <a:rPr lang="hu-HU" altLang="hu-HU" sz="2000" dirty="0" smtClean="0">
                <a:latin typeface="Tahoma" pitchFamily="34" charset="0"/>
                <a:cs typeface="Tahoma" pitchFamily="34" charset="0"/>
              </a:rPr>
              <a:t>/</a:t>
            </a:r>
            <a:r>
              <a:rPr lang="hu-HU" altLang="hu-HU" sz="2000" dirty="0" err="1" smtClean="0">
                <a:latin typeface="Tahoma" pitchFamily="34" charset="0"/>
                <a:cs typeface="Tahoma" pitchFamily="34" charset="0"/>
              </a:rPr>
              <a:t>Hhvtv</a:t>
            </a:r>
            <a:r>
              <a:rPr lang="hu-HU" altLang="hu-HU" sz="2000" dirty="0" smtClean="0">
                <a:latin typeface="Tahoma" pitchFamily="34" charset="0"/>
                <a:cs typeface="Tahoma" pitchFamily="34" charset="0"/>
              </a:rPr>
              <a:t>. 24 – 32. §/	Az államot megillető halgazdálkodási jog átengedhető:</a:t>
            </a:r>
          </a:p>
          <a:p>
            <a:pPr eaLnBrk="1" hangingPunct="1">
              <a:lnSpc>
                <a:spcPct val="80000"/>
              </a:lnSpc>
              <a:buFontTx/>
              <a:buNone/>
            </a:pPr>
            <a:r>
              <a:rPr lang="hu-HU" altLang="hu-HU" sz="1800" b="1" dirty="0" smtClean="0">
                <a:latin typeface="Tahoma" pitchFamily="34" charset="0"/>
                <a:cs typeface="Tahoma" pitchFamily="34" charset="0"/>
              </a:rPr>
              <a:t>►</a:t>
            </a:r>
            <a:r>
              <a:rPr lang="hu-HU" altLang="hu-HU" sz="2000" b="1" dirty="0" smtClean="0">
                <a:latin typeface="Tahoma" pitchFamily="34" charset="0"/>
                <a:cs typeface="Tahoma" pitchFamily="34" charset="0"/>
              </a:rPr>
              <a:t> különleges rendeltetésű halgazdálkodási vízterületek</a:t>
            </a:r>
            <a:r>
              <a:rPr lang="hu-HU" altLang="hu-HU" sz="2000" dirty="0" smtClean="0">
                <a:latin typeface="Tahoma" pitchFamily="34" charset="0"/>
                <a:cs typeface="Tahoma" pitchFamily="34" charset="0"/>
              </a:rPr>
              <a:t> esetén </a:t>
            </a:r>
          </a:p>
          <a:p>
            <a:pPr eaLnBrk="1" hangingPunct="1">
              <a:lnSpc>
                <a:spcPct val="80000"/>
              </a:lnSpc>
              <a:buFontTx/>
              <a:buNone/>
            </a:pPr>
            <a:r>
              <a:rPr lang="hu-HU" altLang="hu-HU" sz="2000" b="1" u="sng" dirty="0" smtClean="0">
                <a:solidFill>
                  <a:srgbClr val="CC0000"/>
                </a:solidFill>
                <a:latin typeface="Tahoma" pitchFamily="34" charset="0"/>
                <a:cs typeface="Tahoma" pitchFamily="34" charset="0"/>
              </a:rPr>
              <a:t>vagyonkezelési szerződéssel</a:t>
            </a:r>
            <a:r>
              <a:rPr lang="hu-HU" altLang="hu-HU" sz="2000" dirty="0" smtClean="0">
                <a:latin typeface="Tahoma" pitchFamily="34" charset="0"/>
                <a:cs typeface="Tahoma" pitchFamily="34" charset="0"/>
              </a:rPr>
              <a:t> (határozott időtartamra: 5 – 15 évre):</a:t>
            </a:r>
          </a:p>
          <a:p>
            <a:pPr eaLnBrk="1" hangingPunct="1">
              <a:lnSpc>
                <a:spcPct val="80000"/>
              </a:lnSpc>
              <a:buFontTx/>
              <a:buNone/>
            </a:pPr>
            <a:r>
              <a:rPr lang="hu-HU" altLang="hu-HU" sz="2000" b="1" dirty="0" smtClean="0">
                <a:latin typeface="Tahoma" pitchFamily="34" charset="0"/>
                <a:cs typeface="Tahoma" pitchFamily="34" charset="0"/>
              </a:rPr>
              <a:t>-</a:t>
            </a:r>
            <a:r>
              <a:rPr lang="hu-HU" altLang="hu-HU" sz="2000" dirty="0" smtClean="0">
                <a:latin typeface="Tahoma" pitchFamily="34" charset="0"/>
                <a:cs typeface="Tahoma" pitchFamily="34" charset="0"/>
              </a:rPr>
              <a:t> költségvetési szerv részére, </a:t>
            </a:r>
          </a:p>
          <a:p>
            <a:pPr eaLnBrk="1" hangingPunct="1">
              <a:lnSpc>
                <a:spcPct val="80000"/>
              </a:lnSpc>
              <a:buFontTx/>
              <a:buNone/>
            </a:pPr>
            <a:r>
              <a:rPr lang="hu-HU" altLang="hu-HU" sz="2000" b="1" dirty="0" smtClean="0">
                <a:latin typeface="Tahoma" pitchFamily="34" charset="0"/>
                <a:cs typeface="Tahoma" pitchFamily="34" charset="0"/>
              </a:rPr>
              <a:t>-</a:t>
            </a:r>
            <a:r>
              <a:rPr lang="hu-HU" altLang="hu-HU" sz="2000" dirty="0" smtClean="0">
                <a:latin typeface="Tahoma" pitchFamily="34" charset="0"/>
                <a:cs typeface="Tahoma" pitchFamily="34" charset="0"/>
              </a:rPr>
              <a:t> 100 %-os állami tulajdonú gazdálkodó szervezet részére alapfeladata</a:t>
            </a:r>
          </a:p>
          <a:p>
            <a:pPr eaLnBrk="1" hangingPunct="1">
              <a:lnSpc>
                <a:spcPct val="80000"/>
              </a:lnSpc>
              <a:buFontTx/>
              <a:buNone/>
            </a:pPr>
            <a:r>
              <a:rPr lang="hu-HU" altLang="hu-HU" sz="2000" dirty="0" smtClean="0">
                <a:latin typeface="Tahoma" pitchFamily="34" charset="0"/>
                <a:cs typeface="Tahoma" pitchFamily="34" charset="0"/>
              </a:rPr>
              <a:t>teljesítése érdekében;</a:t>
            </a:r>
          </a:p>
          <a:p>
            <a:pPr eaLnBrk="1" hangingPunct="1">
              <a:lnSpc>
                <a:spcPct val="80000"/>
              </a:lnSpc>
              <a:buFontTx/>
              <a:buNone/>
            </a:pPr>
            <a:r>
              <a:rPr lang="hu-HU" altLang="hu-HU" sz="1800" b="1" dirty="0" smtClean="0">
                <a:solidFill>
                  <a:srgbClr val="000000"/>
                </a:solidFill>
                <a:latin typeface="Tahoma" pitchFamily="34" charset="0"/>
                <a:cs typeface="Tahoma" pitchFamily="34" charset="0"/>
              </a:rPr>
              <a:t>►</a:t>
            </a:r>
            <a:r>
              <a:rPr lang="hu-HU" altLang="hu-HU" sz="2000" b="1" dirty="0" smtClean="0">
                <a:solidFill>
                  <a:srgbClr val="000000"/>
                </a:solidFill>
                <a:latin typeface="Tahoma" pitchFamily="34" charset="0"/>
                <a:cs typeface="Tahoma" pitchFamily="34" charset="0"/>
              </a:rPr>
              <a:t> többi halgazdálkodási vízterületen</a:t>
            </a:r>
          </a:p>
          <a:p>
            <a:pPr eaLnBrk="1" hangingPunct="1">
              <a:lnSpc>
                <a:spcPct val="80000"/>
              </a:lnSpc>
              <a:buFontTx/>
              <a:buNone/>
            </a:pPr>
            <a:r>
              <a:rPr lang="hu-HU" altLang="hu-HU" sz="2000" b="1" u="sng" dirty="0" smtClean="0">
                <a:solidFill>
                  <a:srgbClr val="CC0000"/>
                </a:solidFill>
                <a:latin typeface="Tahoma" pitchFamily="34" charset="0"/>
                <a:cs typeface="Tahoma" pitchFamily="34" charset="0"/>
              </a:rPr>
              <a:t>haszonbérleti szerződéssel</a:t>
            </a:r>
            <a:r>
              <a:rPr lang="hu-HU" altLang="hu-HU" sz="2000" dirty="0" smtClean="0">
                <a:latin typeface="Tahoma" pitchFamily="34" charset="0"/>
                <a:cs typeface="Tahoma" pitchFamily="34" charset="0"/>
              </a:rPr>
              <a:t>:</a:t>
            </a:r>
          </a:p>
          <a:p>
            <a:pPr eaLnBrk="1" hangingPunct="1">
              <a:lnSpc>
                <a:spcPct val="80000"/>
              </a:lnSpc>
              <a:buFontTx/>
              <a:buNone/>
            </a:pPr>
            <a:r>
              <a:rPr lang="hu-HU" altLang="hu-HU" sz="2000" b="1" dirty="0" smtClean="0">
                <a:latin typeface="Tahoma" pitchFamily="34" charset="0"/>
                <a:cs typeface="Tahoma" pitchFamily="34" charset="0"/>
              </a:rPr>
              <a:t>-</a:t>
            </a:r>
            <a:r>
              <a:rPr lang="hu-HU" altLang="hu-HU" sz="2000" dirty="0" smtClean="0">
                <a:latin typeface="Tahoma" pitchFamily="34" charset="0"/>
                <a:cs typeface="Tahoma" pitchFamily="34" charset="0"/>
              </a:rPr>
              <a:t> miniszter általi kijelölés útján (horgász érdekképviseleti szervezetnek),</a:t>
            </a:r>
          </a:p>
          <a:p>
            <a:pPr eaLnBrk="1" hangingPunct="1">
              <a:lnSpc>
                <a:spcPct val="80000"/>
              </a:lnSpc>
              <a:buFontTx/>
              <a:buNone/>
            </a:pPr>
            <a:r>
              <a:rPr lang="hu-HU" altLang="hu-HU" sz="2000" b="1" dirty="0" smtClean="0">
                <a:latin typeface="Tahoma" pitchFamily="34" charset="0"/>
                <a:cs typeface="Tahoma" pitchFamily="34" charset="0"/>
              </a:rPr>
              <a:t>-</a:t>
            </a:r>
            <a:r>
              <a:rPr lang="hu-HU" altLang="hu-HU" sz="2000" dirty="0" smtClean="0">
                <a:solidFill>
                  <a:srgbClr val="000000"/>
                </a:solidFill>
                <a:latin typeface="Tahoma" pitchFamily="34" charset="0"/>
                <a:cs typeface="Tahoma" pitchFamily="34" charset="0"/>
              </a:rPr>
              <a:t> nyilvános pályáztatással </a:t>
            </a:r>
            <a:r>
              <a:rPr lang="hu-HU" altLang="hu-HU" sz="2000" dirty="0" smtClean="0">
                <a:latin typeface="Tahoma" pitchFamily="34" charset="0"/>
                <a:cs typeface="Tahoma" pitchFamily="34" charset="0"/>
              </a:rPr>
              <a:t>természetes személy v. jogi személy részére.</a:t>
            </a:r>
          </a:p>
          <a:p>
            <a:pPr eaLnBrk="1" hangingPunct="1">
              <a:lnSpc>
                <a:spcPct val="80000"/>
              </a:lnSpc>
              <a:buFontTx/>
              <a:buNone/>
            </a:pPr>
            <a:r>
              <a:rPr lang="hu-HU" altLang="hu-HU" sz="2000" dirty="0" smtClean="0">
                <a:solidFill>
                  <a:srgbClr val="000000"/>
                </a:solidFill>
                <a:latin typeface="Tahoma" pitchFamily="34" charset="0"/>
                <a:cs typeface="Tahoma" pitchFamily="34" charset="0"/>
              </a:rPr>
              <a:t>(Haszonbérleti szerződés határozott időtartamra: 5 – 15 évre, az állam </a:t>
            </a:r>
          </a:p>
          <a:p>
            <a:pPr eaLnBrk="1" hangingPunct="1">
              <a:lnSpc>
                <a:spcPct val="80000"/>
              </a:lnSpc>
              <a:buFontTx/>
              <a:buNone/>
            </a:pPr>
            <a:r>
              <a:rPr lang="hu-HU" altLang="hu-HU" sz="2000" dirty="0" smtClean="0">
                <a:solidFill>
                  <a:srgbClr val="000000"/>
                </a:solidFill>
                <a:latin typeface="Tahoma" pitchFamily="34" charset="0"/>
                <a:cs typeface="Tahoma" pitchFamily="34" charset="0"/>
              </a:rPr>
              <a:t>nevében a miniszter köti meg, </a:t>
            </a:r>
            <a:r>
              <a:rPr lang="hu-HU" altLang="hu-HU" sz="2000" dirty="0" smtClean="0">
                <a:latin typeface="Tahoma" pitchFamily="34" charset="0"/>
                <a:cs typeface="Tahoma" pitchFamily="34" charset="0"/>
              </a:rPr>
              <a:t>lásd Ptk. mezőgazdasági haszonbérlet.)</a:t>
            </a:r>
          </a:p>
          <a:p>
            <a:pPr eaLnBrk="1" hangingPunct="1">
              <a:lnSpc>
                <a:spcPct val="80000"/>
              </a:lnSpc>
              <a:buFontTx/>
              <a:buNone/>
            </a:pPr>
            <a:r>
              <a:rPr lang="hu-HU" altLang="hu-HU" sz="2000" dirty="0" smtClean="0">
                <a:latin typeface="Tahoma" pitchFamily="34" charset="0"/>
                <a:cs typeface="Tahoma" pitchFamily="34" charset="0"/>
              </a:rPr>
              <a:t>Megj.: földtulajdonosi haszonbérlet, </a:t>
            </a:r>
            <a:r>
              <a:rPr lang="hu-HU" altLang="hu-HU" sz="2000" dirty="0" err="1" smtClean="0">
                <a:latin typeface="Tahoma" pitchFamily="34" charset="0"/>
                <a:cs typeface="Tahoma" pitchFamily="34" charset="0"/>
              </a:rPr>
              <a:t>előhaszonbérleti</a:t>
            </a:r>
            <a:r>
              <a:rPr lang="hu-HU" altLang="hu-HU" sz="2000" dirty="0" smtClean="0">
                <a:latin typeface="Tahoma" pitchFamily="34" charset="0"/>
                <a:cs typeface="Tahoma" pitchFamily="34" charset="0"/>
              </a:rPr>
              <a:t> jog /</a:t>
            </a:r>
            <a:r>
              <a:rPr lang="hu-HU" altLang="hu-HU" sz="2000" dirty="0" err="1" smtClean="0">
                <a:latin typeface="Tahoma" pitchFamily="34" charset="0"/>
                <a:cs typeface="Tahoma" pitchFamily="34" charset="0"/>
              </a:rPr>
              <a:t>Hhvtv</a:t>
            </a:r>
            <a:r>
              <a:rPr lang="hu-HU" altLang="hu-HU" sz="2000" dirty="0" smtClean="0">
                <a:latin typeface="Tahoma" pitchFamily="34" charset="0"/>
                <a:cs typeface="Tahoma" pitchFamily="34" charset="0"/>
              </a:rPr>
              <a:t>. 26. §/.</a:t>
            </a:r>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468313" y="0"/>
            <a:ext cx="8208143" cy="1124744"/>
          </a:xfrm>
        </p:spPr>
        <p:txBody>
          <a:bodyPr/>
          <a:lstStyle/>
          <a:p>
            <a:pPr eaLnBrk="1" hangingPunct="1"/>
            <a:r>
              <a:rPr lang="hu-HU" altLang="hu-HU" sz="3200" b="1" dirty="0" smtClean="0">
                <a:solidFill>
                  <a:schemeClr val="accent2"/>
                </a:solidFill>
              </a:rPr>
              <a:t/>
            </a:r>
            <a:br>
              <a:rPr lang="hu-HU" altLang="hu-HU" sz="3200" b="1" dirty="0" smtClean="0">
                <a:solidFill>
                  <a:schemeClr val="accent2"/>
                </a:solidFill>
              </a:rPr>
            </a:br>
            <a:r>
              <a:rPr lang="hu-HU" altLang="hu-HU" sz="3200" b="1" dirty="0" smtClean="0">
                <a:solidFill>
                  <a:schemeClr val="accent2"/>
                </a:solidFill>
                <a:latin typeface="Tahoma" pitchFamily="34" charset="0"/>
                <a:cs typeface="Tahoma" pitchFamily="34" charset="0"/>
              </a:rPr>
              <a:t> </a:t>
            </a:r>
            <a:r>
              <a:rPr lang="hu-HU" altLang="hu-HU" sz="3300" b="1" dirty="0" smtClean="0">
                <a:solidFill>
                  <a:srgbClr val="003399"/>
                </a:solidFill>
                <a:latin typeface="Tahoma" pitchFamily="34" charset="0"/>
                <a:cs typeface="Tahoma" pitchFamily="34" charset="0"/>
              </a:rPr>
              <a:t>Halgazdálkodási jog és átengedése</a:t>
            </a:r>
            <a:r>
              <a:rPr lang="hu-HU" altLang="hu-HU" sz="3300" dirty="0" smtClean="0">
                <a:solidFill>
                  <a:srgbClr val="003399"/>
                </a:solidFill>
                <a:latin typeface="Tahoma" pitchFamily="34" charset="0"/>
                <a:cs typeface="Tahoma" pitchFamily="34" charset="0"/>
              </a:rPr>
              <a:t> </a:t>
            </a:r>
            <a:br>
              <a:rPr lang="hu-HU" altLang="hu-HU" sz="3300" dirty="0" smtClean="0">
                <a:solidFill>
                  <a:srgbClr val="003399"/>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22 – 33. §/</a:t>
            </a:r>
            <a:r>
              <a:rPr lang="hu-HU" altLang="hu-HU" sz="4000" dirty="0" smtClean="0">
                <a:latin typeface="Tahoma" pitchFamily="34" charset="0"/>
                <a:cs typeface="Tahoma" pitchFamily="34" charset="0"/>
              </a:rPr>
              <a:t/>
            </a:r>
            <a:br>
              <a:rPr lang="hu-HU" altLang="hu-HU" sz="4000" dirty="0" smtClean="0">
                <a:latin typeface="Tahoma" pitchFamily="34" charset="0"/>
                <a:cs typeface="Tahoma" pitchFamily="34" charset="0"/>
              </a:rPr>
            </a:br>
            <a:endParaRPr lang="hu-HU" altLang="hu-HU" sz="4000" dirty="0" smtClean="0">
              <a:latin typeface="Tahoma" pitchFamily="34" charset="0"/>
              <a:cs typeface="Tahoma" pitchFamily="34" charset="0"/>
            </a:endParaRPr>
          </a:p>
        </p:txBody>
      </p:sp>
      <p:sp>
        <p:nvSpPr>
          <p:cNvPr id="522243" name="Rectangle 3"/>
          <p:cNvSpPr>
            <a:spLocks noGrp="1" noChangeArrowheads="1"/>
          </p:cNvSpPr>
          <p:nvPr>
            <p:ph type="body" idx="1"/>
          </p:nvPr>
        </p:nvSpPr>
        <p:spPr>
          <a:xfrm>
            <a:off x="457200" y="1340769"/>
            <a:ext cx="8229600" cy="5040982"/>
          </a:xfrm>
        </p:spPr>
        <p:txBody>
          <a:bodyPr/>
          <a:lstStyle/>
          <a:p>
            <a:pPr eaLnBrk="1" hangingPunct="1">
              <a:lnSpc>
                <a:spcPct val="80000"/>
              </a:lnSpc>
              <a:buFontTx/>
              <a:buNone/>
            </a:pPr>
            <a:r>
              <a:rPr lang="hu-HU" altLang="hu-HU" sz="2600" b="1" dirty="0" smtClean="0">
                <a:solidFill>
                  <a:srgbClr val="003399"/>
                </a:solidFill>
                <a:latin typeface="Tahoma" pitchFamily="34" charset="0"/>
                <a:cs typeface="Tahoma" pitchFamily="34" charset="0"/>
              </a:rPr>
              <a:t>A halgazdálkodási jog jogosultja </a:t>
            </a:r>
          </a:p>
          <a:p>
            <a:pPr eaLnBrk="1" hangingPunct="1">
              <a:lnSpc>
                <a:spcPct val="80000"/>
              </a:lnSpc>
              <a:buFontTx/>
              <a:buNone/>
            </a:pPr>
            <a:r>
              <a:rPr lang="hu-HU" altLang="hu-HU" sz="2600" b="1" dirty="0" smtClean="0">
                <a:solidFill>
                  <a:srgbClr val="003399"/>
                </a:solidFill>
                <a:latin typeface="Tahoma" pitchFamily="34" charset="0"/>
                <a:cs typeface="Tahoma" pitchFamily="34" charset="0"/>
              </a:rPr>
              <a:t>(halgazdálkodásra jogosult):</a:t>
            </a:r>
          </a:p>
          <a:p>
            <a:pPr eaLnBrk="1" hangingPunct="1">
              <a:lnSpc>
                <a:spcPct val="80000"/>
              </a:lnSpc>
              <a:buFontTx/>
              <a:buChar char="-"/>
            </a:pPr>
            <a:r>
              <a:rPr lang="hu-HU" altLang="hu-HU" sz="2200" dirty="0" smtClean="0">
                <a:latin typeface="Tahoma" pitchFamily="34" charset="0"/>
                <a:cs typeface="Tahoma" pitchFamily="34" charset="0"/>
              </a:rPr>
              <a:t>a halgazdálkodási jog haszonbérbe adása esetén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u="sng" dirty="0" smtClean="0">
                <a:latin typeface="Tahoma" pitchFamily="34" charset="0"/>
                <a:cs typeface="Tahoma" pitchFamily="34" charset="0"/>
              </a:rPr>
              <a:t>a haszonbérlő</a:t>
            </a:r>
            <a:r>
              <a:rPr lang="hu-HU" altLang="hu-HU" sz="2200" dirty="0" smtClean="0">
                <a:latin typeface="Tahoma" pitchFamily="34" charset="0"/>
                <a:cs typeface="Tahoma" pitchFamily="34" charset="0"/>
              </a:rPr>
              <a:t>,</a:t>
            </a:r>
          </a:p>
          <a:p>
            <a:pPr eaLnBrk="1" hangingPunct="1">
              <a:lnSpc>
                <a:spcPct val="80000"/>
              </a:lnSpc>
              <a:buFontTx/>
              <a:buChar char="-"/>
            </a:pPr>
            <a:r>
              <a:rPr lang="hu-HU" altLang="hu-HU" sz="2200" dirty="0" smtClean="0">
                <a:latin typeface="Tahoma" pitchFamily="34" charset="0"/>
                <a:cs typeface="Tahoma" pitchFamily="34" charset="0"/>
              </a:rPr>
              <a:t>a halgazdálkodási jog vagyonkezelésbe adása esetén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u="sng" dirty="0" smtClean="0">
                <a:latin typeface="Tahoma" pitchFamily="34" charset="0"/>
                <a:cs typeface="Tahoma" pitchFamily="34" charset="0"/>
              </a:rPr>
              <a:t>a vagyonkezelő</a:t>
            </a:r>
            <a:r>
              <a:rPr lang="hu-HU" altLang="hu-HU" sz="2200" dirty="0" smtClean="0">
                <a:latin typeface="Tahoma" pitchFamily="34" charset="0"/>
                <a:cs typeface="Tahoma" pitchFamily="34" charset="0"/>
              </a:rPr>
              <a:t>,</a:t>
            </a:r>
          </a:p>
          <a:p>
            <a:pPr eaLnBrk="1" hangingPunct="1">
              <a:lnSpc>
                <a:spcPct val="80000"/>
              </a:lnSpc>
              <a:buFontTx/>
              <a:buChar char="-"/>
            </a:pPr>
            <a:r>
              <a:rPr lang="hu-HU" altLang="hu-HU" sz="2200" dirty="0" smtClean="0">
                <a:latin typeface="Tahoma" pitchFamily="34" charset="0"/>
                <a:cs typeface="Tahoma" pitchFamily="34" charset="0"/>
              </a:rPr>
              <a:t>érvényes haszonbérleti vagy vagyonkezelési  szerződés hiányában </a:t>
            </a:r>
            <a:r>
              <a:rPr lang="hu-HU" altLang="hu-HU" sz="2200" b="1" u="sng" dirty="0" smtClean="0">
                <a:latin typeface="Tahoma" pitchFamily="34" charset="0"/>
                <a:cs typeface="Tahoma" pitchFamily="34" charset="0"/>
              </a:rPr>
              <a:t>az állam</a:t>
            </a:r>
            <a:r>
              <a:rPr lang="hu-HU" altLang="hu-HU" sz="2200" b="1" dirty="0" smtClean="0">
                <a:latin typeface="Tahoma" pitchFamily="34" charset="0"/>
                <a:cs typeface="Tahoma" pitchFamily="34" charset="0"/>
              </a:rPr>
              <a:t>,</a:t>
            </a:r>
          </a:p>
          <a:p>
            <a:pPr eaLnBrk="1" hangingPunct="1">
              <a:lnSpc>
                <a:spcPct val="80000"/>
              </a:lnSpc>
              <a:buFontTx/>
              <a:buChar char="-"/>
            </a:pPr>
            <a:r>
              <a:rPr lang="hu-HU" altLang="hu-HU" sz="2200" dirty="0" smtClean="0">
                <a:latin typeface="Tahoma" pitchFamily="34" charset="0"/>
                <a:cs typeface="Tahoma" pitchFamily="34" charset="0"/>
              </a:rPr>
              <a:t>földtulajdonosi haszonbérletben álló halgazdálkodási jog </a:t>
            </a:r>
            <a:r>
              <a:rPr lang="hu-HU" altLang="hu-HU" sz="2200" dirty="0" err="1" smtClean="0">
                <a:latin typeface="Tahoma" pitchFamily="34" charset="0"/>
                <a:cs typeface="Tahoma" pitchFamily="34" charset="0"/>
              </a:rPr>
              <a:t>alhaszonbérbe</a:t>
            </a:r>
            <a:r>
              <a:rPr lang="hu-HU" altLang="hu-HU" sz="2200" dirty="0" smtClean="0">
                <a:latin typeface="Tahoma" pitchFamily="34" charset="0"/>
                <a:cs typeface="Tahoma" pitchFamily="34" charset="0"/>
              </a:rPr>
              <a:t> adása, valamint miniszteri kijelölés útján történő haszonbérletben álló halgazdálkodási jog </a:t>
            </a:r>
            <a:r>
              <a:rPr lang="hu-HU" altLang="hu-HU" sz="2200" dirty="0" err="1" smtClean="0">
                <a:latin typeface="Tahoma" pitchFamily="34" charset="0"/>
                <a:cs typeface="Tahoma" pitchFamily="34" charset="0"/>
              </a:rPr>
              <a:t>alhaszonbérbe</a:t>
            </a:r>
            <a:r>
              <a:rPr lang="hu-HU" altLang="hu-HU" sz="2200" dirty="0" smtClean="0">
                <a:latin typeface="Tahoma" pitchFamily="34" charset="0"/>
                <a:cs typeface="Tahoma" pitchFamily="34" charset="0"/>
              </a:rPr>
              <a:t> adása esetén </a:t>
            </a:r>
            <a:r>
              <a:rPr lang="hu-HU" altLang="hu-HU" sz="2200" b="1" u="sng" dirty="0" smtClean="0">
                <a:latin typeface="Tahoma" pitchFamily="34" charset="0"/>
                <a:cs typeface="Tahoma" pitchFamily="34" charset="0"/>
              </a:rPr>
              <a:t>az </a:t>
            </a:r>
            <a:r>
              <a:rPr lang="hu-HU" altLang="hu-HU" sz="2200" b="1" u="sng" dirty="0" err="1" smtClean="0">
                <a:latin typeface="Tahoma" pitchFamily="34" charset="0"/>
                <a:cs typeface="Tahoma" pitchFamily="34" charset="0"/>
              </a:rPr>
              <a:t>alhaszonbérlő</a:t>
            </a:r>
            <a:r>
              <a:rPr lang="hu-HU" altLang="hu-HU" sz="2200" b="1" dirty="0" smtClean="0">
                <a:latin typeface="Tahoma" pitchFamily="34" charset="0"/>
                <a:cs typeface="Tahoma" pitchFamily="34" charset="0"/>
              </a:rPr>
              <a:t>.</a:t>
            </a:r>
          </a:p>
          <a:p>
            <a:pPr eaLnBrk="1" hangingPunct="1">
              <a:lnSpc>
                <a:spcPct val="80000"/>
              </a:lnSpc>
              <a:buFontTx/>
              <a:buNone/>
            </a:pPr>
            <a:r>
              <a:rPr lang="hu-HU" altLang="hu-HU" sz="2200" b="1" dirty="0" smtClean="0">
                <a:solidFill>
                  <a:srgbClr val="003399"/>
                </a:solidFill>
                <a:latin typeface="Tahoma" pitchFamily="34" charset="0"/>
                <a:cs typeface="Tahoma" pitchFamily="34" charset="0"/>
              </a:rPr>
              <a:t>A halgazdálkodásra jogosult</a:t>
            </a:r>
            <a:r>
              <a:rPr lang="hu-HU" altLang="hu-HU" sz="2200" dirty="0" smtClean="0">
                <a:latin typeface="Tahoma" pitchFamily="34" charset="0"/>
                <a:cs typeface="Tahoma" pitchFamily="34" charset="0"/>
              </a:rPr>
              <a:t> a halgazdálkodási tevékenységet maga köteles végezni. </a:t>
            </a:r>
          </a:p>
          <a:p>
            <a:pPr eaLnBrk="1" hangingPunct="1">
              <a:lnSpc>
                <a:spcPct val="80000"/>
              </a:lnSpc>
              <a:buFontTx/>
              <a:buNone/>
            </a:pPr>
            <a:r>
              <a:rPr lang="hu-HU" altLang="hu-HU" sz="2200" dirty="0" smtClean="0">
                <a:latin typeface="Tahoma" pitchFamily="34" charset="0"/>
                <a:cs typeface="Tahoma" pitchFamily="34" charset="0"/>
              </a:rPr>
              <a:t>/Lásd: </a:t>
            </a:r>
            <a:r>
              <a:rPr lang="hu-HU" altLang="hu-HU" sz="2200" dirty="0" err="1" smtClean="0">
                <a:latin typeface="Tahoma" pitchFamily="34" charset="0"/>
                <a:cs typeface="Tahoma" pitchFamily="34" charset="0"/>
              </a:rPr>
              <a:t>Hhvtv</a:t>
            </a:r>
            <a:r>
              <a:rPr lang="hu-HU" altLang="hu-HU" sz="2200" dirty="0" smtClean="0">
                <a:latin typeface="Tahoma" pitchFamily="34" charset="0"/>
                <a:cs typeface="Tahoma" pitchFamily="34" charset="0"/>
              </a:rPr>
              <a:t>. 22. § (3) – (6)/ </a:t>
            </a:r>
          </a:p>
        </p:txBody>
      </p:sp>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457200" y="0"/>
            <a:ext cx="8229600" cy="1412875"/>
          </a:xfrm>
        </p:spPr>
        <p:txBody>
          <a:bodyPr/>
          <a:lstStyle/>
          <a:p>
            <a:pPr eaLnBrk="1" hangingPunct="1"/>
            <a:r>
              <a:rPr lang="hu-HU" altLang="hu-HU" sz="3200" b="1" dirty="0" smtClean="0">
                <a:solidFill>
                  <a:schemeClr val="accent2"/>
                </a:solidFill>
              </a:rPr>
              <a:t/>
            </a:r>
            <a:br>
              <a:rPr lang="hu-HU" altLang="hu-HU" sz="3200" b="1" dirty="0" smtClean="0">
                <a:solidFill>
                  <a:schemeClr val="accent2"/>
                </a:solidFill>
              </a:rPr>
            </a:br>
            <a:r>
              <a:rPr lang="hu-HU" altLang="hu-HU" sz="3200" b="1" dirty="0" smtClean="0">
                <a:solidFill>
                  <a:schemeClr val="accent2"/>
                </a:solidFill>
              </a:rPr>
              <a:t> </a:t>
            </a:r>
            <a:r>
              <a:rPr lang="hu-HU" altLang="hu-HU" sz="3250" b="1" dirty="0" smtClean="0">
                <a:solidFill>
                  <a:srgbClr val="003399"/>
                </a:solidFill>
                <a:latin typeface="Tahoma" pitchFamily="34" charset="0"/>
                <a:cs typeface="Tahoma" pitchFamily="34" charset="0"/>
              </a:rPr>
              <a:t>Halgazdálkodásra jogosultak és</a:t>
            </a:r>
            <a:r>
              <a:rPr lang="hu-HU" altLang="hu-HU" sz="3250" dirty="0" smtClean="0">
                <a:solidFill>
                  <a:srgbClr val="003399"/>
                </a:solidFill>
                <a:latin typeface="Tahoma" pitchFamily="34" charset="0"/>
                <a:cs typeface="Tahoma" pitchFamily="34" charset="0"/>
              </a:rPr>
              <a:t> </a:t>
            </a:r>
            <a:br>
              <a:rPr lang="hu-HU" altLang="hu-HU" sz="3250" dirty="0" smtClean="0">
                <a:solidFill>
                  <a:srgbClr val="003399"/>
                </a:solidFill>
                <a:latin typeface="Tahoma" pitchFamily="34" charset="0"/>
                <a:cs typeface="Tahoma" pitchFamily="34" charset="0"/>
              </a:rPr>
            </a:br>
            <a:r>
              <a:rPr lang="hu-HU" altLang="hu-HU" sz="3250" b="1" dirty="0" smtClean="0">
                <a:solidFill>
                  <a:srgbClr val="003399"/>
                </a:solidFill>
                <a:latin typeface="Tahoma" pitchFamily="34" charset="0"/>
                <a:cs typeface="Tahoma" pitchFamily="34" charset="0"/>
              </a:rPr>
              <a:t>halgazdálkodási vízterületek nyilvántartása</a:t>
            </a:r>
            <a:r>
              <a:rPr lang="hu-HU" altLang="hu-HU" sz="3200" b="1"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33 – 35. §/</a:t>
            </a:r>
            <a:br>
              <a:rPr lang="hu-HU" altLang="hu-HU" sz="2400" dirty="0" smtClean="0">
                <a:latin typeface="Tahoma" pitchFamily="34" charset="0"/>
                <a:cs typeface="Tahoma" pitchFamily="34" charset="0"/>
              </a:rPr>
            </a:br>
            <a:endParaRPr lang="hu-HU" altLang="hu-HU" sz="2400" dirty="0" smtClean="0">
              <a:latin typeface="Tahoma" pitchFamily="34" charset="0"/>
              <a:cs typeface="Tahoma" pitchFamily="34" charset="0"/>
            </a:endParaRPr>
          </a:p>
        </p:txBody>
      </p:sp>
      <p:sp>
        <p:nvSpPr>
          <p:cNvPr id="523267" name="Rectangle 3"/>
          <p:cNvSpPr>
            <a:spLocks noGrp="1" noChangeArrowheads="1"/>
          </p:cNvSpPr>
          <p:nvPr>
            <p:ph type="body" idx="1"/>
          </p:nvPr>
        </p:nvSpPr>
        <p:spPr>
          <a:xfrm>
            <a:off x="457200" y="1700213"/>
            <a:ext cx="8229600" cy="4425950"/>
          </a:xfrm>
        </p:spPr>
        <p:txBody>
          <a:bodyPr/>
          <a:lstStyle/>
          <a:p>
            <a:pPr eaLnBrk="1" hangingPunct="1">
              <a:buFontTx/>
              <a:buNone/>
            </a:pPr>
            <a:endParaRPr lang="hu-HU" altLang="hu-HU" sz="1200" b="1" dirty="0" smtClean="0">
              <a:latin typeface="Tahoma" pitchFamily="34" charset="0"/>
              <a:cs typeface="Tahoma" pitchFamily="34" charset="0"/>
            </a:endParaRPr>
          </a:p>
          <a:p>
            <a:pPr eaLnBrk="1" hangingPunct="1">
              <a:buFontTx/>
              <a:buNone/>
            </a:pPr>
            <a:r>
              <a:rPr lang="hu-HU" altLang="hu-HU" sz="2500" b="1" dirty="0" smtClean="0">
                <a:latin typeface="Tahoma" pitchFamily="34" charset="0"/>
                <a:cs typeface="Tahoma" pitchFamily="34" charset="0"/>
              </a:rPr>
              <a:t>A halgazdálkodási hatóság</a:t>
            </a:r>
            <a:r>
              <a:rPr lang="hu-HU" altLang="hu-HU" sz="2500" dirty="0" smtClean="0">
                <a:latin typeface="Tahoma" pitchFamily="34" charset="0"/>
                <a:cs typeface="Tahoma" pitchFamily="34" charset="0"/>
              </a:rPr>
              <a:t> </a:t>
            </a:r>
          </a:p>
          <a:p>
            <a:pPr eaLnBrk="1" hangingPunct="1">
              <a:buFontTx/>
              <a:buNone/>
            </a:pPr>
            <a:r>
              <a:rPr lang="hu-HU" altLang="hu-HU" sz="2500" b="1" u="sng" dirty="0" smtClean="0">
                <a:solidFill>
                  <a:srgbClr val="003399"/>
                </a:solidFill>
                <a:latin typeface="Tahoma" pitchFamily="34" charset="0"/>
                <a:cs typeface="Tahoma" pitchFamily="34" charset="0"/>
              </a:rPr>
              <a:t>a halgazdálkodásra jogosultakról</a:t>
            </a:r>
            <a:r>
              <a:rPr lang="hu-HU" altLang="hu-HU" sz="2500" dirty="0" smtClean="0">
                <a:latin typeface="Tahoma" pitchFamily="34" charset="0"/>
                <a:cs typeface="Tahoma" pitchFamily="34" charset="0"/>
              </a:rPr>
              <a:t> és </a:t>
            </a:r>
          </a:p>
          <a:p>
            <a:pPr eaLnBrk="1" hangingPunct="1">
              <a:buFontTx/>
              <a:buNone/>
            </a:pPr>
            <a:r>
              <a:rPr lang="hu-HU" altLang="hu-HU" sz="2500" b="1" u="sng" dirty="0" smtClean="0">
                <a:solidFill>
                  <a:srgbClr val="003399"/>
                </a:solidFill>
                <a:latin typeface="Tahoma" pitchFamily="34" charset="0"/>
                <a:cs typeface="Tahoma" pitchFamily="34" charset="0"/>
              </a:rPr>
              <a:t>a halgazdálkodási vízterületekről</a:t>
            </a:r>
            <a:r>
              <a:rPr lang="hu-HU" altLang="hu-HU" sz="2500" dirty="0" smtClean="0">
                <a:latin typeface="Tahoma" pitchFamily="34" charset="0"/>
                <a:cs typeface="Tahoma" pitchFamily="34" charset="0"/>
              </a:rPr>
              <a:t> </a:t>
            </a:r>
          </a:p>
          <a:p>
            <a:pPr eaLnBrk="1" hangingPunct="1">
              <a:buFontTx/>
              <a:buNone/>
            </a:pPr>
            <a:r>
              <a:rPr lang="hu-HU" altLang="hu-HU" sz="2500" b="1" dirty="0" smtClean="0">
                <a:solidFill>
                  <a:srgbClr val="CC0000"/>
                </a:solidFill>
                <a:latin typeface="Tahoma" pitchFamily="34" charset="0"/>
                <a:cs typeface="Tahoma" pitchFamily="34" charset="0"/>
              </a:rPr>
              <a:t>nyilvántartást</a:t>
            </a:r>
            <a:r>
              <a:rPr lang="hu-HU" altLang="hu-HU" sz="2500" dirty="0" smtClean="0">
                <a:latin typeface="Tahoma" pitchFamily="34" charset="0"/>
                <a:cs typeface="Tahoma" pitchFamily="34" charset="0"/>
              </a:rPr>
              <a:t> vezet, </a:t>
            </a:r>
          </a:p>
          <a:p>
            <a:pPr eaLnBrk="1" hangingPunct="1">
              <a:buFontTx/>
              <a:buNone/>
            </a:pPr>
            <a:r>
              <a:rPr lang="hu-HU" altLang="hu-HU" sz="2500" dirty="0" smtClean="0">
                <a:latin typeface="Tahoma" pitchFamily="34" charset="0"/>
                <a:cs typeface="Tahoma" pitchFamily="34" charset="0"/>
              </a:rPr>
              <a:t>amely nyilvántartások </a:t>
            </a:r>
          </a:p>
          <a:p>
            <a:pPr eaLnBrk="1" hangingPunct="1">
              <a:buFontTx/>
              <a:buNone/>
            </a:pPr>
            <a:r>
              <a:rPr lang="hu-HU" altLang="hu-HU" sz="2500" u="sng" dirty="0" smtClean="0">
                <a:latin typeface="Tahoma" pitchFamily="34" charset="0"/>
                <a:cs typeface="Tahoma" pitchFamily="34" charset="0"/>
              </a:rPr>
              <a:t>közhiteles hatósági nyilvántartásnak</a:t>
            </a:r>
            <a:r>
              <a:rPr lang="hu-HU" altLang="hu-HU" sz="2500" dirty="0" smtClean="0">
                <a:latin typeface="Tahoma" pitchFamily="34" charset="0"/>
                <a:cs typeface="Tahoma" pitchFamily="34" charset="0"/>
              </a:rPr>
              <a:t> minősülnek.</a:t>
            </a:r>
          </a:p>
          <a:p>
            <a:pPr eaLnBrk="1" hangingPunct="1">
              <a:buFontTx/>
              <a:buNone/>
            </a:pPr>
            <a:endParaRPr lang="hu-HU" altLang="hu-HU" sz="1200" dirty="0" smtClean="0">
              <a:latin typeface="Tahoma" pitchFamily="34" charset="0"/>
              <a:cs typeface="Tahoma" pitchFamily="34" charset="0"/>
            </a:endParaRPr>
          </a:p>
          <a:p>
            <a:pPr eaLnBrk="1" hangingPunct="1">
              <a:buFontTx/>
              <a:buNone/>
            </a:pPr>
            <a:r>
              <a:rPr lang="hu-HU" altLang="hu-HU" sz="2500" dirty="0" smtClean="0">
                <a:latin typeface="Tahoma" pitchFamily="34" charset="0"/>
                <a:cs typeface="Tahoma" pitchFamily="34" charset="0"/>
              </a:rPr>
              <a:t>A nyilvántartások tartalmát </a:t>
            </a:r>
          </a:p>
          <a:p>
            <a:pPr eaLnBrk="1" hangingPunct="1">
              <a:buFontTx/>
              <a:buNone/>
            </a:pPr>
            <a:r>
              <a:rPr lang="hu-HU" altLang="hu-HU" sz="2500" dirty="0" smtClean="0">
                <a:latin typeface="Tahoma" pitchFamily="34" charset="0"/>
                <a:cs typeface="Tahoma" pitchFamily="34" charset="0"/>
              </a:rPr>
              <a:t>a </a:t>
            </a:r>
            <a:r>
              <a:rPr lang="hu-HU" altLang="hu-HU" sz="2500" dirty="0" err="1" smtClean="0">
                <a:latin typeface="Tahoma" pitchFamily="34" charset="0"/>
                <a:cs typeface="Tahoma" pitchFamily="34" charset="0"/>
              </a:rPr>
              <a:t>Hhvtv</a:t>
            </a:r>
            <a:r>
              <a:rPr lang="hu-HU" altLang="hu-HU" sz="2500" dirty="0" smtClean="0">
                <a:latin typeface="Tahoma" pitchFamily="34" charset="0"/>
                <a:cs typeface="Tahoma" pitchFamily="34" charset="0"/>
              </a:rPr>
              <a:t>. 33 – 34. §</a:t>
            </a:r>
            <a:r>
              <a:rPr lang="hu-HU" altLang="hu-HU" sz="2500" dirty="0" err="1" smtClean="0">
                <a:latin typeface="Tahoma" pitchFamily="34" charset="0"/>
                <a:cs typeface="Tahoma" pitchFamily="34" charset="0"/>
              </a:rPr>
              <a:t>-ai</a:t>
            </a:r>
            <a:r>
              <a:rPr lang="hu-HU" altLang="hu-HU" sz="2500" dirty="0" smtClean="0">
                <a:latin typeface="Tahoma" pitchFamily="34" charset="0"/>
                <a:cs typeface="Tahoma" pitchFamily="34" charset="0"/>
              </a:rPr>
              <a:t> írják elő.</a:t>
            </a:r>
          </a:p>
          <a:p>
            <a:pPr eaLnBrk="1" hangingPunct="1">
              <a:buFontTx/>
              <a:buNone/>
            </a:pPr>
            <a:endParaRPr lang="hu-HU" altLang="hu-HU" sz="1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457200" y="1"/>
            <a:ext cx="8229600" cy="980727"/>
          </a:xfrm>
        </p:spPr>
        <p:txBody>
          <a:bodyPr/>
          <a:lstStyle/>
          <a:p>
            <a:pPr eaLnBrk="1" hangingPunct="1"/>
            <a:r>
              <a:rPr lang="hu-HU" altLang="hu-HU" sz="3200" b="1" dirty="0" smtClean="0">
                <a:solidFill>
                  <a:schemeClr val="accent2"/>
                </a:solidFill>
              </a:rPr>
              <a:t/>
            </a:r>
            <a:br>
              <a:rPr lang="hu-HU" altLang="hu-HU" sz="3200" b="1" dirty="0" smtClean="0">
                <a:solidFill>
                  <a:schemeClr val="accent2"/>
                </a:solidFill>
              </a:rPr>
            </a:br>
            <a:r>
              <a:rPr lang="hu-HU" altLang="hu-HU" sz="3200" b="1" dirty="0" smtClean="0">
                <a:solidFill>
                  <a:schemeClr val="accent2"/>
                </a:solidFill>
              </a:rPr>
              <a:t> </a:t>
            </a:r>
            <a:r>
              <a:rPr lang="hu-HU" altLang="hu-HU" sz="3300" b="1" dirty="0" smtClean="0">
                <a:solidFill>
                  <a:srgbClr val="003399"/>
                </a:solidFill>
                <a:latin typeface="Tahoma" pitchFamily="34" charset="0"/>
                <a:cs typeface="Tahoma" pitchFamily="34" charset="0"/>
              </a:rPr>
              <a:t>A halfogásra jogosító okmányok</a:t>
            </a:r>
            <a:r>
              <a:rPr lang="hu-HU" altLang="hu-HU" sz="3200" b="1" dirty="0" smtClean="0">
                <a:solidFill>
                  <a:schemeClr val="accent2"/>
                </a:solidFill>
              </a:rPr>
              <a:t> </a:t>
            </a:r>
            <a:br>
              <a:rPr lang="hu-HU" altLang="hu-HU" sz="3200" b="1" dirty="0" smtClean="0">
                <a:solidFill>
                  <a:schemeClr val="accent2"/>
                </a:solidFill>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37 – 44. §/</a:t>
            </a:r>
            <a:br>
              <a:rPr lang="hu-HU" altLang="hu-HU" sz="2400" dirty="0" smtClean="0">
                <a:latin typeface="Tahoma" pitchFamily="34" charset="0"/>
                <a:cs typeface="Tahoma" pitchFamily="34" charset="0"/>
              </a:rPr>
            </a:br>
            <a:endParaRPr lang="hu-HU" altLang="hu-HU" sz="2400" dirty="0" smtClean="0">
              <a:latin typeface="Tahoma" pitchFamily="34" charset="0"/>
              <a:cs typeface="Tahoma" pitchFamily="34" charset="0"/>
            </a:endParaRPr>
          </a:p>
        </p:txBody>
      </p:sp>
      <p:sp>
        <p:nvSpPr>
          <p:cNvPr id="524291" name="Rectangle 3"/>
          <p:cNvSpPr>
            <a:spLocks noGrp="1" noChangeArrowheads="1"/>
          </p:cNvSpPr>
          <p:nvPr>
            <p:ph type="body" idx="1"/>
          </p:nvPr>
        </p:nvSpPr>
        <p:spPr>
          <a:xfrm>
            <a:off x="468313" y="1268760"/>
            <a:ext cx="7991475" cy="5112991"/>
          </a:xfrm>
        </p:spPr>
        <p:txBody>
          <a:bodyPr/>
          <a:lstStyle/>
          <a:p>
            <a:pPr eaLnBrk="1" hangingPunct="1">
              <a:lnSpc>
                <a:spcPct val="80000"/>
              </a:lnSpc>
              <a:buFontTx/>
              <a:buNone/>
            </a:pPr>
            <a:r>
              <a:rPr lang="hu-HU" altLang="hu-HU" sz="2400" b="1" dirty="0" smtClean="0">
                <a:solidFill>
                  <a:srgbClr val="CC0000"/>
                </a:solidFill>
                <a:latin typeface="Tahoma" pitchFamily="34" charset="0"/>
                <a:cs typeface="Tahoma" pitchFamily="34" charset="0"/>
              </a:rPr>
              <a:t>Halászati engedély</a:t>
            </a:r>
          </a:p>
          <a:p>
            <a:pPr marL="0" indent="0" eaLnBrk="1" hangingPunct="1">
              <a:lnSpc>
                <a:spcPct val="80000"/>
              </a:lnSpc>
              <a:buNone/>
            </a:pPr>
            <a:r>
              <a:rPr lang="hu-HU" altLang="hu-HU" sz="2400" dirty="0" smtClean="0">
                <a:latin typeface="Tahoma" pitchFamily="34" charset="0"/>
                <a:cs typeface="Tahoma" pitchFamily="34" charset="0"/>
              </a:rPr>
              <a:t>- bemutatási célú halászat, vagy</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ökológiai célú, szelektív </a:t>
            </a:r>
          </a:p>
          <a:p>
            <a:pPr marL="0" indent="0" eaLnBrk="1" hangingPunct="1">
              <a:lnSpc>
                <a:spcPct val="80000"/>
              </a:lnSpc>
              <a:buNone/>
            </a:pPr>
            <a:r>
              <a:rPr lang="hu-HU" altLang="hu-HU" sz="2400" dirty="0">
                <a:latin typeface="Tahoma" pitchFamily="34" charset="0"/>
                <a:cs typeface="Tahoma" pitchFamily="34" charset="0"/>
              </a:rPr>
              <a:t>h</a:t>
            </a:r>
            <a:r>
              <a:rPr lang="hu-HU" altLang="hu-HU" sz="2400" dirty="0" smtClean="0">
                <a:latin typeface="Tahoma" pitchFamily="34" charset="0"/>
                <a:cs typeface="Tahoma" pitchFamily="34" charset="0"/>
              </a:rPr>
              <a:t>alászat esetén,</a:t>
            </a:r>
          </a:p>
          <a:p>
            <a:pPr eaLnBrk="1" hangingPunct="1">
              <a:lnSpc>
                <a:spcPct val="80000"/>
              </a:lnSpc>
              <a:buFontTx/>
              <a:buNone/>
            </a:pPr>
            <a:r>
              <a:rPr lang="hu-HU" altLang="hu-HU" sz="2400" dirty="0" smtClean="0">
                <a:latin typeface="Tahoma" pitchFamily="34" charset="0"/>
                <a:cs typeface="Tahoma" pitchFamily="34" charset="0"/>
              </a:rPr>
              <a:t>- a halgazdálkodási hatóság adja ki.</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Állami halászjegy</a:t>
            </a:r>
          </a:p>
          <a:p>
            <a:pPr eaLnBrk="1" hangingPunct="1">
              <a:lnSpc>
                <a:spcPct val="80000"/>
              </a:lnSpc>
              <a:buFontTx/>
              <a:buNone/>
            </a:pPr>
            <a:r>
              <a:rPr lang="hu-HU" altLang="hu-HU" sz="2400" dirty="0" smtClean="0">
                <a:latin typeface="Tahoma" pitchFamily="34" charset="0"/>
                <a:cs typeface="Tahoma" pitchFamily="34" charset="0"/>
              </a:rPr>
              <a:t>- rekreációs célú halászat esetén,</a:t>
            </a:r>
          </a:p>
          <a:p>
            <a:pPr eaLnBrk="1" hangingPunct="1">
              <a:lnSpc>
                <a:spcPct val="80000"/>
              </a:lnSpc>
              <a:buFontTx/>
              <a:buNone/>
            </a:pPr>
            <a:r>
              <a:rPr lang="hu-HU" altLang="hu-HU" sz="2400" dirty="0" smtClean="0">
                <a:latin typeface="Tahoma" pitchFamily="34" charset="0"/>
                <a:cs typeface="Tahoma" pitchFamily="34" charset="0"/>
              </a:rPr>
              <a:t>- a halgazdálkodási hatóság adja ki.</a:t>
            </a:r>
            <a:endParaRPr lang="hu-HU" altLang="hu-HU" sz="24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Állami horgászjegy, turista állami horgászjegy</a:t>
            </a:r>
          </a:p>
          <a:p>
            <a:pPr eaLnBrk="1" hangingPunct="1">
              <a:lnSpc>
                <a:spcPct val="80000"/>
              </a:lnSpc>
              <a:buFontTx/>
              <a:buNone/>
            </a:pPr>
            <a:r>
              <a:rPr lang="hu-HU" altLang="hu-HU" sz="2400" dirty="0" smtClean="0">
                <a:latin typeface="Tahoma" pitchFamily="34" charset="0"/>
                <a:cs typeface="Tahoma" pitchFamily="34" charset="0"/>
              </a:rPr>
              <a:t>- horgászat esetén,</a:t>
            </a:r>
          </a:p>
          <a:p>
            <a:pPr eaLnBrk="1" hangingPunct="1">
              <a:lnSpc>
                <a:spcPct val="80000"/>
              </a:lnSpc>
              <a:buFontTx/>
              <a:buNone/>
            </a:pPr>
            <a:r>
              <a:rPr lang="hu-HU" altLang="hu-HU" sz="2400" dirty="0" smtClean="0">
                <a:latin typeface="Tahoma" pitchFamily="34" charset="0"/>
                <a:cs typeface="Tahoma" pitchFamily="34" charset="0"/>
              </a:rPr>
              <a:t>- a halgazdálkodási hatóság, vagy az általa írásban </a:t>
            </a:r>
          </a:p>
          <a:p>
            <a:pPr eaLnBrk="1" hangingPunct="1">
              <a:lnSpc>
                <a:spcPct val="80000"/>
              </a:lnSpc>
              <a:buFontTx/>
              <a:buNone/>
            </a:pPr>
            <a:r>
              <a:rPr lang="hu-HU" altLang="hu-HU" sz="2400" dirty="0" smtClean="0">
                <a:latin typeface="Tahoma" pitchFamily="34" charset="0"/>
                <a:cs typeface="Tahoma" pitchFamily="34" charset="0"/>
              </a:rPr>
              <a:t>feljogosított szervezet adja ki.</a:t>
            </a:r>
            <a:endParaRPr lang="hu-HU" altLang="hu-HU" sz="1800" dirty="0" smtClean="0">
              <a:latin typeface="Tahoma" pitchFamily="34" charset="0"/>
              <a:cs typeface="Tahoma" pitchFamily="34" charset="0"/>
            </a:endParaRP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1800" dirty="0" smtClean="0">
                <a:latin typeface="Tahoma" pitchFamily="34" charset="0"/>
                <a:cs typeface="Tahoma" pitchFamily="34" charset="0"/>
              </a:rPr>
              <a:t>Megjegyzés: </a:t>
            </a:r>
            <a:r>
              <a:rPr lang="hu-HU" altLang="hu-HU" sz="1800" b="1" dirty="0" smtClean="0">
                <a:latin typeface="Tahoma" pitchFamily="34" charset="0"/>
                <a:cs typeface="Tahoma" pitchFamily="34" charset="0"/>
              </a:rPr>
              <a:t>ökológiai célú halászat:</a:t>
            </a:r>
            <a:r>
              <a:rPr lang="hu-HU" altLang="hu-HU" sz="1800" dirty="0" smtClean="0">
                <a:latin typeface="Tahoma" pitchFamily="34" charset="0"/>
                <a:cs typeface="Tahoma" pitchFamily="34" charset="0"/>
              </a:rPr>
              <a:t> inváziós halfajok gyérítése, </a:t>
            </a:r>
          </a:p>
          <a:p>
            <a:pPr eaLnBrk="1" hangingPunct="1">
              <a:lnSpc>
                <a:spcPct val="80000"/>
              </a:lnSpc>
              <a:buFontTx/>
              <a:buNone/>
            </a:pPr>
            <a:r>
              <a:rPr lang="hu-HU" altLang="hu-HU" sz="1800" dirty="0" smtClean="0">
                <a:latin typeface="Tahoma" pitchFamily="34" charset="0"/>
                <a:cs typeface="Tahoma" pitchFamily="34" charset="0"/>
              </a:rPr>
              <a:t>őshonos halfajok ökológiai szempontú szabályozása (állományszabályozás).</a:t>
            </a:r>
            <a:endParaRPr lang="hu-HU" altLang="hu-HU" sz="16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457200" y="1"/>
            <a:ext cx="8229600" cy="1196752"/>
          </a:xfrm>
        </p:spPr>
        <p:txBody>
          <a:bodyPr/>
          <a:lstStyle/>
          <a:p>
            <a:pPr eaLnBrk="1" hangingPunct="1"/>
            <a:r>
              <a:rPr lang="hu-HU" altLang="hu-HU" sz="3300" b="1" dirty="0" smtClean="0">
                <a:solidFill>
                  <a:schemeClr val="accent2"/>
                </a:solidFill>
                <a:latin typeface="Tahoma" pitchFamily="34" charset="0"/>
                <a:cs typeface="Tahoma" pitchFamily="34" charset="0"/>
              </a:rPr>
              <a:t/>
            </a:r>
            <a:br>
              <a:rPr lang="hu-HU" altLang="hu-HU" sz="3300" b="1" dirty="0" smtClean="0">
                <a:solidFill>
                  <a:schemeClr val="accent2"/>
                </a:solidFill>
                <a:latin typeface="Tahoma" pitchFamily="34" charset="0"/>
                <a:cs typeface="Tahoma" pitchFamily="34" charset="0"/>
              </a:rPr>
            </a:br>
            <a:r>
              <a:rPr lang="hu-HU" altLang="hu-HU" sz="3300" b="1" dirty="0" smtClean="0">
                <a:solidFill>
                  <a:schemeClr val="accent2"/>
                </a:solidFill>
                <a:latin typeface="Tahoma" pitchFamily="34" charset="0"/>
                <a:cs typeface="Tahoma" pitchFamily="34" charset="0"/>
              </a:rPr>
              <a:t> </a:t>
            </a:r>
            <a:r>
              <a:rPr lang="hu-HU" altLang="hu-HU" sz="3300" b="1" dirty="0" smtClean="0">
                <a:solidFill>
                  <a:srgbClr val="003399"/>
                </a:solidFill>
                <a:latin typeface="Tahoma" pitchFamily="34" charset="0"/>
                <a:cs typeface="Tahoma" pitchFamily="34" charset="0"/>
              </a:rPr>
              <a:t>A halfogásra jogosító okmányok</a:t>
            </a:r>
            <a:r>
              <a:rPr lang="hu-HU" altLang="hu-HU" sz="3200" b="1" dirty="0" smtClean="0">
                <a:solidFill>
                  <a:srgbClr val="003399"/>
                </a:solidFill>
                <a:latin typeface="Tahoma" pitchFamily="34" charset="0"/>
                <a:cs typeface="Tahoma" pitchFamily="34" charset="0"/>
              </a:rPr>
              <a:t> </a:t>
            </a:r>
            <a:br>
              <a:rPr lang="hu-HU" altLang="hu-HU" sz="3200" b="1" dirty="0" smtClean="0">
                <a:solidFill>
                  <a:srgbClr val="003399"/>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37 – 44. §/</a:t>
            </a:r>
            <a:r>
              <a:rPr lang="hu-HU" altLang="hu-HU" sz="4000" dirty="0" smtClean="0">
                <a:latin typeface="Tahoma" pitchFamily="34" charset="0"/>
                <a:cs typeface="Tahoma" pitchFamily="34" charset="0"/>
              </a:rPr>
              <a:t/>
            </a:r>
            <a:br>
              <a:rPr lang="hu-HU" altLang="hu-HU" sz="4000" dirty="0" smtClean="0">
                <a:latin typeface="Tahoma" pitchFamily="34" charset="0"/>
                <a:cs typeface="Tahoma" pitchFamily="34" charset="0"/>
              </a:rPr>
            </a:br>
            <a:endParaRPr lang="hu-HU" altLang="hu-HU" sz="4000" dirty="0" smtClean="0">
              <a:latin typeface="Tahoma" pitchFamily="34" charset="0"/>
              <a:cs typeface="Tahoma" pitchFamily="34" charset="0"/>
            </a:endParaRPr>
          </a:p>
        </p:txBody>
      </p:sp>
      <p:sp>
        <p:nvSpPr>
          <p:cNvPr id="525315" name="Rectangle 3"/>
          <p:cNvSpPr>
            <a:spLocks noGrp="1" noChangeArrowheads="1"/>
          </p:cNvSpPr>
          <p:nvPr>
            <p:ph type="body" idx="1"/>
          </p:nvPr>
        </p:nvSpPr>
        <p:spPr>
          <a:xfrm>
            <a:off x="457200" y="1341438"/>
            <a:ext cx="8229600" cy="4784725"/>
          </a:xfrm>
        </p:spPr>
        <p:txBody>
          <a:bodyPr/>
          <a:lstStyle/>
          <a:p>
            <a:pPr eaLnBrk="1" hangingPunct="1">
              <a:lnSpc>
                <a:spcPct val="80000"/>
              </a:lnSpc>
              <a:buFontTx/>
              <a:buNone/>
            </a:pPr>
            <a:r>
              <a:rPr lang="hu-HU" altLang="hu-HU" sz="2400" b="1" dirty="0" smtClean="0">
                <a:solidFill>
                  <a:srgbClr val="CC0000"/>
                </a:solidFill>
                <a:latin typeface="Tahoma" pitchFamily="34" charset="0"/>
                <a:cs typeface="Tahoma" pitchFamily="34" charset="0"/>
              </a:rPr>
              <a:t>Fogási tanúsítvány nyomtatványtömb </a:t>
            </a:r>
            <a:r>
              <a:rPr lang="hu-HU" altLang="hu-HU" sz="2400" dirty="0" smtClean="0">
                <a:solidFill>
                  <a:srgbClr val="CC0000"/>
                </a:solidFill>
                <a:latin typeface="Tahoma" pitchFamily="34" charset="0"/>
                <a:cs typeface="Tahoma" pitchFamily="34" charset="0"/>
              </a:rPr>
              <a:t>(</a:t>
            </a:r>
            <a:r>
              <a:rPr lang="hu-HU" altLang="hu-HU" sz="2400" b="1" dirty="0" smtClean="0">
                <a:solidFill>
                  <a:srgbClr val="CC0000"/>
                </a:solidFill>
                <a:latin typeface="Tahoma" pitchFamily="34" charset="0"/>
                <a:cs typeface="Tahoma" pitchFamily="34" charset="0"/>
              </a:rPr>
              <a:t>sorszámozott</a:t>
            </a:r>
            <a:r>
              <a:rPr lang="hu-HU" altLang="hu-HU" sz="2400" dirty="0" smtClean="0">
                <a:solidFill>
                  <a:srgbClr val="CC0000"/>
                </a:solidFill>
                <a:latin typeface="Tahoma" pitchFamily="34" charset="0"/>
                <a:cs typeface="Tahoma" pitchFamily="34" charset="0"/>
              </a:rPr>
              <a:t>)</a:t>
            </a:r>
          </a:p>
          <a:p>
            <a:pPr eaLnBrk="1" hangingPunct="1">
              <a:lnSpc>
                <a:spcPct val="80000"/>
              </a:lnSpc>
              <a:buFontTx/>
              <a:buNone/>
            </a:pPr>
            <a:r>
              <a:rPr lang="hu-HU" altLang="hu-HU" sz="2400" dirty="0" smtClean="0">
                <a:latin typeface="Tahoma" pitchFamily="34" charset="0"/>
                <a:cs typeface="Tahoma" pitchFamily="34" charset="0"/>
              </a:rPr>
              <a:t>- halászati engedélyhez,</a:t>
            </a:r>
            <a:endParaRPr lang="hu-HU" altLang="hu-HU" sz="24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 a halgazdálkodási hatóság adja ki,</a:t>
            </a:r>
          </a:p>
          <a:p>
            <a:pPr eaLnBrk="1" hangingPunct="1">
              <a:lnSpc>
                <a:spcPct val="80000"/>
              </a:lnSpc>
              <a:buFontTx/>
              <a:buNone/>
            </a:pPr>
            <a:r>
              <a:rPr lang="hu-HU" altLang="hu-HU" sz="2400" dirty="0" smtClean="0">
                <a:latin typeface="Tahoma" pitchFamily="34" charset="0"/>
                <a:cs typeface="Tahoma" pitchFamily="34" charset="0"/>
              </a:rPr>
              <a:t>- (haltétel jelölési dokumentáció, eredet igazolás).</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Halász fogási napló</a:t>
            </a:r>
          </a:p>
          <a:p>
            <a:pPr eaLnBrk="1" hangingPunct="1">
              <a:lnSpc>
                <a:spcPct val="80000"/>
              </a:lnSpc>
              <a:buFontTx/>
              <a:buNone/>
            </a:pPr>
            <a:r>
              <a:rPr lang="hu-HU" altLang="hu-HU" sz="2400" dirty="0" smtClean="0">
                <a:latin typeface="Tahoma" pitchFamily="34" charset="0"/>
                <a:cs typeface="Tahoma" pitchFamily="34" charset="0"/>
              </a:rPr>
              <a:t>- halászati engedélyhez, állami halászjegyhez,</a:t>
            </a:r>
          </a:p>
          <a:p>
            <a:pPr eaLnBrk="1" hangingPunct="1">
              <a:lnSpc>
                <a:spcPct val="80000"/>
              </a:lnSpc>
              <a:buFontTx/>
              <a:buNone/>
            </a:pPr>
            <a:r>
              <a:rPr lang="hu-HU" altLang="hu-HU" sz="2400" dirty="0" smtClean="0">
                <a:latin typeface="Tahoma" pitchFamily="34" charset="0"/>
                <a:cs typeface="Tahoma" pitchFamily="34" charset="0"/>
              </a:rPr>
              <a:t>- a halgazdálkodási hatóság adja ki.</a:t>
            </a:r>
            <a:endParaRPr lang="hu-HU" altLang="hu-HU" sz="24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Horgász fogási napló</a:t>
            </a:r>
          </a:p>
          <a:p>
            <a:pPr eaLnBrk="1" hangingPunct="1">
              <a:lnSpc>
                <a:spcPct val="80000"/>
              </a:lnSpc>
              <a:buFontTx/>
              <a:buNone/>
            </a:pPr>
            <a:r>
              <a:rPr lang="hu-HU" altLang="hu-HU" sz="2400" dirty="0" smtClean="0">
                <a:latin typeface="Tahoma" pitchFamily="34" charset="0"/>
                <a:cs typeface="Tahoma" pitchFamily="34" charset="0"/>
              </a:rPr>
              <a:t>- állami horgászjegyhez, turista állami horgászjegyhez.</a:t>
            </a:r>
            <a:endParaRPr lang="hu-HU" altLang="hu-HU" sz="24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Területi jegy</a:t>
            </a:r>
          </a:p>
          <a:p>
            <a:pPr eaLnBrk="1" hangingPunct="1">
              <a:lnSpc>
                <a:spcPct val="80000"/>
              </a:lnSpc>
              <a:buFontTx/>
              <a:buNone/>
            </a:pPr>
            <a:r>
              <a:rPr lang="hu-HU" altLang="hu-HU" sz="2400" dirty="0" smtClean="0">
                <a:latin typeface="Tahoma" pitchFamily="34" charset="0"/>
                <a:cs typeface="Tahoma" pitchFamily="34" charset="0"/>
              </a:rPr>
              <a:t>- rekreációs célú halászathoz és horgászathoz,</a:t>
            </a:r>
          </a:p>
          <a:p>
            <a:pPr eaLnBrk="1" hangingPunct="1">
              <a:lnSpc>
                <a:spcPct val="80000"/>
              </a:lnSpc>
              <a:buFontTx/>
              <a:buNone/>
            </a:pPr>
            <a:r>
              <a:rPr lang="hu-HU" altLang="hu-HU" sz="2400" dirty="0" smtClean="0">
                <a:latin typeface="Tahoma" pitchFamily="34" charset="0"/>
                <a:cs typeface="Tahoma" pitchFamily="34" charset="0"/>
              </a:rPr>
              <a:t>- a halgazdálkodásra jogosult adja ki.</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0"/>
            <a:ext cx="8229600" cy="1052736"/>
          </a:xfrm>
        </p:spPr>
        <p:txBody>
          <a:bodyPr/>
          <a:lstStyle/>
          <a:p>
            <a:pPr eaLnBrk="1" hangingPunct="1"/>
            <a:r>
              <a:rPr lang="hu-HU" altLang="hu-HU" sz="3500" b="1" dirty="0" smtClean="0">
                <a:solidFill>
                  <a:srgbClr val="000099"/>
                </a:solidFill>
                <a:latin typeface="Tahoma" pitchFamily="34" charset="0"/>
              </a:rPr>
              <a:t>Irodalom és jogszabályok</a:t>
            </a:r>
          </a:p>
        </p:txBody>
      </p:sp>
      <p:sp>
        <p:nvSpPr>
          <p:cNvPr id="120835" name="Rectangle 3"/>
          <p:cNvSpPr>
            <a:spLocks noGrp="1" noChangeArrowheads="1"/>
          </p:cNvSpPr>
          <p:nvPr>
            <p:ph type="body" idx="1"/>
          </p:nvPr>
        </p:nvSpPr>
        <p:spPr>
          <a:xfrm>
            <a:off x="457200" y="1052736"/>
            <a:ext cx="8229600" cy="5328592"/>
          </a:xfrm>
        </p:spPr>
        <p:txBody>
          <a:bodyPr/>
          <a:lstStyle/>
          <a:p>
            <a:pPr eaLnBrk="1" hangingPunct="1">
              <a:lnSpc>
                <a:spcPct val="80000"/>
              </a:lnSpc>
              <a:buFontTx/>
              <a:buNone/>
            </a:pPr>
            <a:r>
              <a:rPr lang="en-US" altLang="hu-HU" sz="1600" dirty="0" smtClean="0"/>
              <a:t>	</a:t>
            </a:r>
            <a:r>
              <a:rPr lang="hu-HU" altLang="hu-HU" sz="1700" b="1" dirty="0" smtClean="0">
                <a:solidFill>
                  <a:srgbClr val="A50021"/>
                </a:solidFill>
                <a:latin typeface="Tahoma" pitchFamily="34" charset="0"/>
              </a:rPr>
              <a:t>A bemutatott </a:t>
            </a:r>
            <a:r>
              <a:rPr lang="hu-HU" altLang="hu-HU" sz="1700" b="1" dirty="0" err="1" smtClean="0">
                <a:solidFill>
                  <a:srgbClr val="A50021"/>
                </a:solidFill>
                <a:latin typeface="Tahoma" pitchFamily="34" charset="0"/>
              </a:rPr>
              <a:t>ppt</a:t>
            </a:r>
            <a:r>
              <a:rPr lang="hu-HU" altLang="hu-HU" sz="1700" b="1" dirty="0" smtClean="0">
                <a:solidFill>
                  <a:srgbClr val="A50021"/>
                </a:solidFill>
                <a:latin typeface="Tahoma" pitchFamily="34" charset="0"/>
              </a:rPr>
              <a:t>. előadás anyaga.</a:t>
            </a:r>
            <a:r>
              <a:rPr lang="en-US" altLang="hu-HU" sz="1700" b="1" dirty="0" smtClean="0">
                <a:latin typeface="Tahoma" pitchFamily="34" charset="0"/>
              </a:rPr>
              <a:t> </a:t>
            </a:r>
            <a:endParaRPr lang="hu-HU" altLang="hu-HU" sz="1700" b="1" dirty="0" smtClean="0">
              <a:latin typeface="Tahoma" pitchFamily="34" charset="0"/>
            </a:endParaRPr>
          </a:p>
          <a:p>
            <a:pPr eaLnBrk="1" hangingPunct="1">
              <a:lnSpc>
                <a:spcPct val="80000"/>
              </a:lnSpc>
              <a:buFontTx/>
              <a:buNone/>
            </a:pPr>
            <a:r>
              <a:rPr lang="hu-HU" altLang="hu-HU" sz="1700" b="1" dirty="0" smtClean="0">
                <a:latin typeface="Tahoma" pitchFamily="34" charset="0"/>
              </a:rPr>
              <a:t>	</a:t>
            </a:r>
            <a:r>
              <a:rPr lang="hu-HU" altLang="hu-HU" sz="1700" b="1" dirty="0" err="1" smtClean="0">
                <a:latin typeface="Tahoma" pitchFamily="34" charset="0"/>
                <a:hlinkClick r:id="rId2"/>
              </a:rPr>
              <a:t>www.termeszetor.eoldal.hu</a:t>
            </a:r>
            <a:r>
              <a:rPr lang="hu-HU" altLang="hu-HU" sz="1700" b="1" dirty="0" smtClean="0">
                <a:latin typeface="Tahoma" pitchFamily="34" charset="0"/>
              </a:rPr>
              <a:t>  -  </a:t>
            </a:r>
            <a:r>
              <a:rPr lang="hu-HU" altLang="hu-HU" sz="1700" b="1" dirty="0" err="1" smtClean="0">
                <a:latin typeface="Tahoma" pitchFamily="34" charset="0"/>
                <a:hlinkClick r:id="rId3"/>
              </a:rPr>
              <a:t>www.termeszetvedelem.hu</a:t>
            </a:r>
            <a:r>
              <a:rPr lang="hu-HU" altLang="hu-HU" sz="1700" b="1" dirty="0" smtClean="0">
                <a:latin typeface="Tahoma" pitchFamily="34" charset="0"/>
              </a:rPr>
              <a:t> </a:t>
            </a:r>
          </a:p>
          <a:p>
            <a:pPr eaLnBrk="1" hangingPunct="1">
              <a:lnSpc>
                <a:spcPct val="80000"/>
              </a:lnSpc>
              <a:buFontTx/>
              <a:buNone/>
            </a:pPr>
            <a:endParaRPr lang="hu-HU" altLang="hu-HU" sz="800" b="1" dirty="0" smtClean="0">
              <a:latin typeface="Tahoma" pitchFamily="34" charset="0"/>
            </a:endParaRPr>
          </a:p>
          <a:p>
            <a:pPr eaLnBrk="1" hangingPunct="1">
              <a:lnSpc>
                <a:spcPct val="80000"/>
              </a:lnSpc>
            </a:pPr>
            <a:r>
              <a:rPr lang="hu-HU" altLang="hu-HU" sz="1750" dirty="0" smtClean="0">
                <a:latin typeface="Tahoma" pitchFamily="34" charset="0"/>
              </a:rPr>
              <a:t>A természet védelméről szóló 1996. évi LIII. </a:t>
            </a:r>
            <a:r>
              <a:rPr lang="hu-HU" altLang="hu-HU" sz="1750" dirty="0">
                <a:latin typeface="Tahoma" pitchFamily="34" charset="0"/>
              </a:rPr>
              <a:t>t</a:t>
            </a:r>
            <a:r>
              <a:rPr lang="hu-HU" altLang="hu-HU" sz="1750" dirty="0" smtClean="0">
                <a:latin typeface="Tahoma" pitchFamily="34" charset="0"/>
              </a:rPr>
              <a:t>örvény.</a:t>
            </a:r>
          </a:p>
          <a:p>
            <a:pPr eaLnBrk="1" hangingPunct="1">
              <a:lnSpc>
                <a:spcPct val="80000"/>
              </a:lnSpc>
            </a:pPr>
            <a:r>
              <a:rPr lang="hu-HU" altLang="hu-HU" sz="1750" dirty="0" smtClean="0">
                <a:latin typeface="Tahoma" pitchFamily="34" charset="0"/>
              </a:rPr>
              <a:t>Az erdőről, az erdő védelméről és az erdőgazdálkodásról szóló 2009. évi XXXVII. törvény alapfogalmai és természetvédelemmel összefüggő szabályozásai.</a:t>
            </a:r>
          </a:p>
          <a:p>
            <a:pPr eaLnBrk="1" hangingPunct="1">
              <a:lnSpc>
                <a:spcPct val="80000"/>
              </a:lnSpc>
            </a:pPr>
            <a:r>
              <a:rPr lang="hu-HU" altLang="hu-HU" sz="1750" dirty="0" smtClean="0">
                <a:latin typeface="Tahoma" pitchFamily="34" charset="0"/>
              </a:rPr>
              <a:t>A vad védelméről, a vadgazdálkodásról és a vadászatról szóló 1996. évi LV. törvény alapfogalmai és természetvédelemmel összefüggő szabályozásai.</a:t>
            </a:r>
          </a:p>
          <a:p>
            <a:pPr eaLnBrk="1" hangingPunct="1">
              <a:lnSpc>
                <a:spcPct val="80000"/>
              </a:lnSpc>
            </a:pPr>
            <a:r>
              <a:rPr lang="hu-HU" altLang="hu-HU" sz="1750" dirty="0" smtClean="0">
                <a:latin typeface="Tahoma" pitchFamily="34" charset="0"/>
              </a:rPr>
              <a:t>A halgazdálkodásról és a hal védelméről szóló 2013. évi CII. törvény alapfogalmai és természetvédelemmel összefüggő szabályozásai.</a:t>
            </a:r>
          </a:p>
          <a:p>
            <a:pPr eaLnBrk="1" hangingPunct="1">
              <a:lnSpc>
                <a:spcPct val="80000"/>
              </a:lnSpc>
            </a:pPr>
            <a:r>
              <a:rPr lang="hu-HU" altLang="hu-HU" sz="1750" dirty="0" smtClean="0">
                <a:latin typeface="Tahoma" pitchFamily="34" charset="0"/>
              </a:rPr>
              <a:t>A fegyveres biztonsági őrségről, a természetvédelmi és a mezei őrszolgálatról szóló 1997. évi CLIX. törvény /II. fejezete/.</a:t>
            </a:r>
          </a:p>
          <a:p>
            <a:pPr eaLnBrk="1" hangingPunct="1">
              <a:lnSpc>
                <a:spcPct val="80000"/>
              </a:lnSpc>
            </a:pPr>
            <a:r>
              <a:rPr lang="hu-HU" altLang="hu-HU" sz="1750" dirty="0" smtClean="0">
                <a:latin typeface="Tahoma" pitchFamily="34" charset="0"/>
              </a:rPr>
              <a:t>Az egyes rendészeti feladatokat ellátó személyek tevékenységéről, valamint egyes törvényeknek az iskolakerülés elleni fellépést biztosító módosításáról szóló 2012. évi CXX. </a:t>
            </a:r>
            <a:r>
              <a:rPr lang="hu-HU" altLang="hu-HU" sz="1750" dirty="0">
                <a:latin typeface="Tahoma" pitchFamily="34" charset="0"/>
              </a:rPr>
              <a:t>t</a:t>
            </a:r>
            <a:r>
              <a:rPr lang="hu-HU" altLang="hu-HU" sz="1750" dirty="0" smtClean="0">
                <a:latin typeface="Tahoma" pitchFamily="34" charset="0"/>
              </a:rPr>
              <a:t>örvény.</a:t>
            </a:r>
          </a:p>
          <a:p>
            <a:pPr eaLnBrk="1" hangingPunct="1">
              <a:lnSpc>
                <a:spcPct val="80000"/>
              </a:lnSpc>
            </a:pPr>
            <a:r>
              <a:rPr lang="hu-HU" altLang="hu-HU" sz="1750" dirty="0" smtClean="0">
                <a:latin typeface="Tahoma" pitchFamily="34" charset="0"/>
              </a:rPr>
              <a:t>A Büntető Törvénykönyvről szóló 2012. évi C. törvény /XXIII. FEJEZET/.</a:t>
            </a:r>
          </a:p>
          <a:p>
            <a:pPr eaLnBrk="1" hangingPunct="1">
              <a:lnSpc>
                <a:spcPct val="80000"/>
              </a:lnSpc>
            </a:pPr>
            <a:r>
              <a:rPr lang="hu-HU" altLang="hu-HU" sz="1750" dirty="0" smtClean="0">
                <a:latin typeface="Tahoma" pitchFamily="34" charset="0"/>
              </a:rPr>
              <a:t>A szabálysértésekről, a szabálysértési eljárásról és a szabálysértési nyilvántartási rendszerről szóló 2012. évi II. törvény vonatkozó szabályozásai.</a:t>
            </a:r>
          </a:p>
          <a:p>
            <a:pPr eaLnBrk="1" hangingPunct="1">
              <a:lnSpc>
                <a:spcPct val="80000"/>
              </a:lnSpc>
            </a:pPr>
            <a:r>
              <a:rPr lang="hu-HU" altLang="hu-HU" sz="1750" dirty="0" smtClean="0">
                <a:latin typeface="Tahoma" pitchFamily="34" charset="0"/>
              </a:rPr>
              <a:t>A közúti közlekedésről szóló 1988. évi I. törvény /21. §/.</a:t>
            </a:r>
          </a:p>
          <a:p>
            <a:pPr eaLnBrk="1" hangingPunct="1">
              <a:lnSpc>
                <a:spcPct val="80000"/>
              </a:lnSpc>
            </a:pPr>
            <a:r>
              <a:rPr lang="hu-HU" altLang="hu-HU" sz="1750" dirty="0" smtClean="0">
                <a:latin typeface="Tahoma" pitchFamily="34" charset="0"/>
              </a:rPr>
              <a:t>Kormányrendeletek, miniszteri rendeletek.</a:t>
            </a:r>
            <a:endParaRPr lang="en-US" altLang="hu-HU" sz="1750" dirty="0" smtClean="0">
              <a:latin typeface="Tahoma" pitchFamily="34" charset="0"/>
            </a:endParaRPr>
          </a:p>
          <a:p>
            <a:pPr eaLnBrk="1" hangingPunct="1">
              <a:lnSpc>
                <a:spcPct val="80000"/>
              </a:lnSpc>
              <a:buFontTx/>
              <a:buNone/>
            </a:pPr>
            <a:endParaRPr lang="hu-HU" altLang="hu-HU" sz="1600" b="1" dirty="0" smtClean="0"/>
          </a:p>
          <a:p>
            <a:pPr eaLnBrk="1" hangingPunct="1">
              <a:lnSpc>
                <a:spcPct val="80000"/>
              </a:lnSpc>
              <a:buFontTx/>
              <a:buNone/>
            </a:pPr>
            <a:endParaRPr lang="hu-HU" altLang="hu-HU" sz="400" dirty="0"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hu-HU" altLang="hu-HU" sz="3500" b="1" smtClean="0">
                <a:solidFill>
                  <a:srgbClr val="000000"/>
                </a:solidFill>
                <a:latin typeface="Tahoma" pitchFamily="34" charset="0"/>
                <a:cs typeface="Tahoma" pitchFamily="34" charset="0"/>
              </a:rPr>
              <a:t>TOVÁBBI ALAPFOGALMAK</a:t>
            </a:r>
            <a:endParaRPr lang="hu-HU" altLang="hu-HU" sz="3500" smtClean="0"/>
          </a:p>
        </p:txBody>
      </p:sp>
      <p:sp>
        <p:nvSpPr>
          <p:cNvPr id="157699" name="Rectangle 3"/>
          <p:cNvSpPr>
            <a:spLocks noGrp="1" noChangeArrowheads="1"/>
          </p:cNvSpPr>
          <p:nvPr>
            <p:ph type="body" idx="1"/>
          </p:nvPr>
        </p:nvSpPr>
        <p:spPr/>
        <p:txBody>
          <a:bodyPr/>
          <a:lstStyle/>
          <a:p>
            <a:pPr eaLnBrk="1" hangingPunct="1">
              <a:lnSpc>
                <a:spcPct val="90000"/>
              </a:lnSpc>
              <a:buFontTx/>
              <a:buNone/>
            </a:pPr>
            <a:r>
              <a:rPr lang="hu-HU" altLang="hu-HU" sz="3000" b="1" u="sng" smtClean="0">
                <a:solidFill>
                  <a:srgbClr val="660033"/>
                </a:solidFill>
                <a:latin typeface="Tahoma" pitchFamily="34" charset="0"/>
                <a:cs typeface="Tahoma" pitchFamily="34" charset="0"/>
              </a:rPr>
              <a:t>Természetkímélő megoldás, gazdálkodás</a:t>
            </a:r>
            <a:r>
              <a:rPr lang="hu-HU" altLang="hu-HU" sz="3000" b="1" smtClean="0">
                <a:solidFill>
                  <a:srgbClr val="660033"/>
                </a:solidFill>
                <a:latin typeface="Tahoma" pitchFamily="34" charset="0"/>
                <a:cs typeface="Tahoma" pitchFamily="34" charset="0"/>
              </a:rPr>
              <a:t> </a:t>
            </a:r>
            <a:r>
              <a:rPr lang="hu-HU" altLang="hu-HU" sz="3000" smtClean="0">
                <a:latin typeface="Tahoma" pitchFamily="34" charset="0"/>
                <a:cs typeface="Tahoma" pitchFamily="34" charset="0"/>
              </a:rPr>
              <a:t>/Tvt. 4. § n) pont/:</a:t>
            </a:r>
          </a:p>
          <a:p>
            <a:pPr eaLnBrk="1" hangingPunct="1">
              <a:lnSpc>
                <a:spcPct val="90000"/>
              </a:lnSpc>
              <a:buFontTx/>
              <a:buNone/>
            </a:pPr>
            <a:r>
              <a:rPr lang="hu-HU" altLang="hu-HU" sz="2800" smtClean="0">
                <a:latin typeface="Tahoma" pitchFamily="34" charset="0"/>
                <a:cs typeface="Tahoma" pitchFamily="34" charset="0"/>
              </a:rPr>
              <a:t>	a fenntartható használat részét képező eljárás, módszer, gazdálkodási mód, technológia vagy más, a természettel kapcsolatos magatartás, amely csak olyan mértékben befolyásolja a természeti értékeket, területeket, a biológiai sokféleséget, hogy természetes vagy természetközeli állapotuk fennmaradjon.</a:t>
            </a:r>
          </a:p>
          <a:p>
            <a:pPr eaLnBrk="1" hangingPunct="1">
              <a:lnSpc>
                <a:spcPct val="90000"/>
              </a:lnSpc>
              <a:buFontTx/>
              <a:buNone/>
            </a:pPr>
            <a:r>
              <a:rPr lang="hu-HU" altLang="hu-HU" sz="2800" smtClean="0"/>
              <a:t>	</a:t>
            </a:r>
          </a:p>
          <a:p>
            <a:pPr eaLnBrk="1" hangingPunct="1">
              <a:lnSpc>
                <a:spcPct val="90000"/>
              </a:lnSpc>
            </a:pPr>
            <a:endParaRPr lang="hu-HU" altLang="hu-HU" smtClean="0"/>
          </a:p>
        </p:txBody>
      </p:sp>
    </p:spTree>
  </p:cSld>
  <p:clrMapOvr>
    <a:masterClrMapping/>
  </p:clrMapOvr>
  <p:transition/>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57200" y="0"/>
            <a:ext cx="8229600" cy="980728"/>
          </a:xfrm>
        </p:spPr>
        <p:txBody>
          <a:bodyPr/>
          <a:lstStyle/>
          <a:p>
            <a:pPr eaLnBrk="1" hangingPunct="1"/>
            <a:r>
              <a:rPr lang="hu-HU" altLang="hu-HU" sz="3200" b="1" dirty="0" smtClean="0">
                <a:solidFill>
                  <a:schemeClr val="accent2"/>
                </a:solidFill>
              </a:rPr>
              <a:t/>
            </a:r>
            <a:br>
              <a:rPr lang="hu-HU" altLang="hu-HU" sz="3200" b="1" dirty="0" smtClean="0">
                <a:solidFill>
                  <a:schemeClr val="accent2"/>
                </a:solidFill>
              </a:rPr>
            </a:br>
            <a:r>
              <a:rPr lang="hu-HU" altLang="hu-HU" sz="3200" b="1" dirty="0" smtClean="0">
                <a:solidFill>
                  <a:schemeClr val="accent2"/>
                </a:solidFill>
              </a:rPr>
              <a:t> </a:t>
            </a:r>
            <a:r>
              <a:rPr lang="hu-HU" altLang="hu-HU" sz="3300" b="1" dirty="0" smtClean="0">
                <a:solidFill>
                  <a:srgbClr val="003399"/>
                </a:solidFill>
                <a:latin typeface="Tahoma" pitchFamily="34" charset="0"/>
                <a:cs typeface="Tahoma" pitchFamily="34" charset="0"/>
              </a:rPr>
              <a:t>A halfogásra jogosító okmányok </a:t>
            </a:r>
            <a:br>
              <a:rPr lang="hu-HU" altLang="hu-HU" sz="3300" b="1" dirty="0" smtClean="0">
                <a:solidFill>
                  <a:srgbClr val="003399"/>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37 – 44. §/</a:t>
            </a:r>
            <a:br>
              <a:rPr lang="hu-HU" altLang="hu-HU" sz="2400" dirty="0" smtClean="0">
                <a:latin typeface="Tahoma" pitchFamily="34" charset="0"/>
                <a:cs typeface="Tahoma" pitchFamily="34" charset="0"/>
              </a:rPr>
            </a:br>
            <a:endParaRPr lang="hu-HU" altLang="hu-HU" sz="2400" dirty="0" smtClean="0">
              <a:latin typeface="Tahoma" pitchFamily="34" charset="0"/>
              <a:cs typeface="Tahoma" pitchFamily="34" charset="0"/>
            </a:endParaRPr>
          </a:p>
        </p:txBody>
      </p:sp>
      <p:sp>
        <p:nvSpPr>
          <p:cNvPr id="526339" name="Rectangle 3"/>
          <p:cNvSpPr>
            <a:spLocks noGrp="1" noChangeArrowheads="1"/>
          </p:cNvSpPr>
          <p:nvPr>
            <p:ph type="body" idx="1"/>
          </p:nvPr>
        </p:nvSpPr>
        <p:spPr>
          <a:xfrm>
            <a:off x="395288" y="1196753"/>
            <a:ext cx="8291512" cy="5328592"/>
          </a:xfrm>
        </p:spPr>
        <p:txBody>
          <a:bodyPr/>
          <a:lstStyle/>
          <a:p>
            <a:pPr eaLnBrk="1" hangingPunct="1">
              <a:lnSpc>
                <a:spcPct val="80000"/>
              </a:lnSpc>
              <a:buFontTx/>
              <a:buNone/>
            </a:pPr>
            <a:r>
              <a:rPr lang="hu-HU" altLang="hu-HU" sz="2400" b="1" dirty="0" smtClean="0">
                <a:solidFill>
                  <a:srgbClr val="003399"/>
                </a:solidFill>
                <a:latin typeface="Tahoma" pitchFamily="34" charset="0"/>
                <a:cs typeface="Tahoma" pitchFamily="34" charset="0"/>
              </a:rPr>
              <a:t>Bemutatási célú halászat, vagy ökológiai célú </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szelektív halászat:</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halászati engedély,</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fogási tanúsítvány nyomtatványtömb (sorszámozott),</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halász fogási napló.</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Rekreációs célú halászat:</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állami halászjegy,</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területi jegy,</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halász fogási napló.</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Horgászat:</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állami horgászjegy vagy turista állami horgászjegy,</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területi jegy </a:t>
            </a:r>
            <a:r>
              <a:rPr lang="hu-HU" altLang="hu-HU" sz="2000" dirty="0" smtClean="0">
                <a:solidFill>
                  <a:srgbClr val="003399"/>
                </a:solidFill>
                <a:latin typeface="Tahoma" pitchFamily="34" charset="0"/>
                <a:cs typeface="Tahoma" pitchFamily="34" charset="0"/>
              </a:rPr>
              <a:t>(rekreációs célú horgászathoz)</a:t>
            </a:r>
            <a:r>
              <a:rPr lang="hu-HU" altLang="hu-HU" sz="2000" dirty="0" smtClean="0">
                <a:solidFill>
                  <a:srgbClr val="CC0000"/>
                </a:solidFill>
                <a:latin typeface="Tahoma" pitchFamily="34" charset="0"/>
                <a:cs typeface="Tahoma" pitchFamily="34" charset="0"/>
              </a:rPr>
              <a:t>,</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horgász fogási napló,</a:t>
            </a:r>
          </a:p>
          <a:p>
            <a:pPr eaLnBrk="1" hangingPunct="1">
              <a:lnSpc>
                <a:spcPct val="80000"/>
              </a:lnSpc>
              <a:buFontTx/>
              <a:buNone/>
            </a:pPr>
            <a:r>
              <a:rPr lang="hu-HU" altLang="hu-HU" sz="2000" dirty="0" smtClean="0">
                <a:solidFill>
                  <a:srgbClr val="006600"/>
                </a:solidFill>
                <a:latin typeface="Tahoma" pitchFamily="34" charset="0"/>
                <a:cs typeface="Tahoma" pitchFamily="34" charset="0"/>
              </a:rPr>
              <a:t>(+ védett természeti területen </a:t>
            </a:r>
            <a:r>
              <a:rPr lang="hu-HU" altLang="hu-HU" sz="2000" dirty="0" smtClean="0">
                <a:solidFill>
                  <a:srgbClr val="CC0000"/>
                </a:solidFill>
                <a:latin typeface="Tahoma" pitchFamily="34" charset="0"/>
                <a:cs typeface="Tahoma" pitchFamily="34" charset="0"/>
              </a:rPr>
              <a:t>természetvédelmi hatósági engedély,</a:t>
            </a:r>
            <a:r>
              <a:rPr lang="hu-HU" altLang="hu-HU" sz="2000" dirty="0" smtClean="0">
                <a:solidFill>
                  <a:srgbClr val="006600"/>
                </a:solidFill>
                <a:latin typeface="Tahoma" pitchFamily="34" charset="0"/>
                <a:cs typeface="Tahoma" pitchFamily="34" charset="0"/>
              </a:rPr>
              <a:t>  </a:t>
            </a:r>
          </a:p>
          <a:p>
            <a:pPr eaLnBrk="1" hangingPunct="1">
              <a:lnSpc>
                <a:spcPct val="80000"/>
              </a:lnSpc>
              <a:buFontTx/>
              <a:buNone/>
            </a:pPr>
            <a:r>
              <a:rPr lang="hu-HU" altLang="hu-HU" sz="2000" dirty="0" err="1" smtClean="0">
                <a:solidFill>
                  <a:srgbClr val="006600"/>
                </a:solidFill>
                <a:latin typeface="Tahoma" pitchFamily="34" charset="0"/>
                <a:cs typeface="Tahoma" pitchFamily="34" charset="0"/>
              </a:rPr>
              <a:t>Tvt</a:t>
            </a:r>
            <a:r>
              <a:rPr lang="hu-HU" altLang="hu-HU" sz="2000" dirty="0" smtClean="0">
                <a:solidFill>
                  <a:srgbClr val="006600"/>
                </a:solidFill>
                <a:latin typeface="Tahoma" pitchFamily="34" charset="0"/>
                <a:cs typeface="Tahoma" pitchFamily="34" charset="0"/>
              </a:rPr>
              <a:t>. 38. § (1) bekezdés h) pont alapján).</a:t>
            </a:r>
          </a:p>
          <a:p>
            <a:pPr eaLnBrk="1" hangingPunct="1">
              <a:lnSpc>
                <a:spcPct val="80000"/>
              </a:lnSpc>
              <a:buFontTx/>
              <a:buNone/>
            </a:pPr>
            <a:endParaRPr lang="hu-HU" altLang="hu-HU" sz="1000" dirty="0" smtClean="0">
              <a:solidFill>
                <a:srgbClr val="000000"/>
              </a:solidFill>
              <a:latin typeface="Tahoma" pitchFamily="34" charset="0"/>
              <a:cs typeface="Tahoma" pitchFamily="34" charset="0"/>
            </a:endParaRPr>
          </a:p>
          <a:p>
            <a:pPr eaLnBrk="1" hangingPunct="1">
              <a:lnSpc>
                <a:spcPct val="80000"/>
              </a:lnSpc>
              <a:buFontTx/>
              <a:buNone/>
            </a:pPr>
            <a:endParaRPr lang="hu-HU" altLang="hu-HU" sz="1600" dirty="0" smtClean="0"/>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457200" y="0"/>
            <a:ext cx="8229600" cy="1196752"/>
          </a:xfrm>
        </p:spPr>
        <p:txBody>
          <a:bodyPr/>
          <a:lstStyle/>
          <a:p>
            <a:pPr eaLnBrk="1" hangingPunct="1"/>
            <a:r>
              <a:rPr lang="hu-HU" altLang="hu-HU" sz="2800" b="1" dirty="0" smtClean="0">
                <a:solidFill>
                  <a:schemeClr val="accent2"/>
                </a:solidFill>
              </a:rPr>
              <a:t/>
            </a:r>
            <a:br>
              <a:rPr lang="hu-HU" altLang="hu-HU" sz="2800" b="1" dirty="0" smtClean="0">
                <a:solidFill>
                  <a:schemeClr val="accent2"/>
                </a:solidFill>
              </a:rPr>
            </a:br>
            <a:r>
              <a:rPr lang="hu-HU" altLang="hu-HU" sz="2800" b="1" dirty="0" smtClean="0">
                <a:solidFill>
                  <a:schemeClr val="accent2"/>
                </a:solidFill>
              </a:rPr>
              <a:t> </a:t>
            </a:r>
            <a:r>
              <a:rPr lang="hu-HU" altLang="hu-HU" sz="3300" b="1" dirty="0" smtClean="0">
                <a:solidFill>
                  <a:srgbClr val="003399"/>
                </a:solidFill>
                <a:latin typeface="Tahoma" pitchFamily="34" charset="0"/>
                <a:cs typeface="Tahoma" pitchFamily="34" charset="0"/>
              </a:rPr>
              <a:t>A horgászat és a halászat rendje </a:t>
            </a:r>
            <a:r>
              <a:rPr lang="hu-HU" altLang="hu-HU" sz="3300" b="1" dirty="0" smtClean="0">
                <a:solidFill>
                  <a:schemeClr val="accent2"/>
                </a:solidFill>
                <a:latin typeface="Tahoma" pitchFamily="34" charset="0"/>
                <a:cs typeface="Tahoma" pitchFamily="34" charset="0"/>
              </a:rPr>
              <a:t/>
            </a:r>
            <a:br>
              <a:rPr lang="hu-HU" altLang="hu-HU" sz="3300" b="1" dirty="0" smtClean="0">
                <a:solidFill>
                  <a:schemeClr val="accent2"/>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45 – 47. §/</a:t>
            </a:r>
            <a:br>
              <a:rPr lang="hu-HU" altLang="hu-HU" sz="2400" dirty="0" smtClean="0">
                <a:latin typeface="Tahoma" pitchFamily="34" charset="0"/>
                <a:cs typeface="Tahoma" pitchFamily="34" charset="0"/>
              </a:rPr>
            </a:br>
            <a:endParaRPr lang="hu-HU" altLang="hu-HU" sz="2400" dirty="0" smtClean="0">
              <a:latin typeface="Tahoma" pitchFamily="34" charset="0"/>
              <a:cs typeface="Tahoma" pitchFamily="34" charset="0"/>
            </a:endParaRPr>
          </a:p>
        </p:txBody>
      </p:sp>
      <p:sp>
        <p:nvSpPr>
          <p:cNvPr id="527363" name="Rectangle 3"/>
          <p:cNvSpPr>
            <a:spLocks noGrp="1" noChangeArrowheads="1"/>
          </p:cNvSpPr>
          <p:nvPr>
            <p:ph type="body" idx="1"/>
          </p:nvPr>
        </p:nvSpPr>
        <p:spPr>
          <a:xfrm>
            <a:off x="457200" y="1484784"/>
            <a:ext cx="8229600" cy="4823941"/>
          </a:xfrm>
        </p:spPr>
        <p:txBody>
          <a:bodyPr/>
          <a:lstStyle/>
          <a:p>
            <a:pPr eaLnBrk="1" hangingPunct="1">
              <a:lnSpc>
                <a:spcPct val="80000"/>
              </a:lnSpc>
              <a:buFontTx/>
              <a:buNone/>
            </a:pPr>
            <a:r>
              <a:rPr lang="hu-HU" altLang="hu-HU" sz="2200" b="1" dirty="0" smtClean="0">
                <a:solidFill>
                  <a:srgbClr val="003399"/>
                </a:solidFill>
                <a:latin typeface="Tahoma" pitchFamily="34" charset="0"/>
                <a:cs typeface="Tahoma" pitchFamily="34" charset="0"/>
              </a:rPr>
              <a:t>A halfogásra jogosító okmányok</a:t>
            </a:r>
            <a:r>
              <a:rPr lang="hu-HU" altLang="hu-HU" sz="2200" dirty="0" smtClean="0">
                <a:latin typeface="Tahoma" pitchFamily="34" charset="0"/>
                <a:cs typeface="Tahoma" pitchFamily="34" charset="0"/>
              </a:rPr>
              <a:t> személyazonosság</a:t>
            </a:r>
          </a:p>
          <a:p>
            <a:pPr eaLnBrk="1" hangingPunct="1">
              <a:lnSpc>
                <a:spcPct val="80000"/>
              </a:lnSpc>
              <a:buFontTx/>
              <a:buNone/>
            </a:pPr>
            <a:r>
              <a:rPr lang="hu-HU" altLang="hu-HU" sz="2200" dirty="0" smtClean="0">
                <a:latin typeface="Tahoma" pitchFamily="34" charset="0"/>
                <a:cs typeface="Tahoma" pitchFamily="34" charset="0"/>
              </a:rPr>
              <a:t>igazolására alkalmas arcképes igazolvány birtokában </a:t>
            </a:r>
          </a:p>
          <a:p>
            <a:pPr eaLnBrk="1" hangingPunct="1">
              <a:lnSpc>
                <a:spcPct val="80000"/>
              </a:lnSpc>
              <a:buFontTx/>
              <a:buNone/>
            </a:pPr>
            <a:r>
              <a:rPr lang="hu-HU" altLang="hu-HU" sz="2200" dirty="0" smtClean="0">
                <a:latin typeface="Tahoma" pitchFamily="34" charset="0"/>
                <a:cs typeface="Tahoma" pitchFamily="34" charset="0"/>
              </a:rPr>
              <a:t>jogosítanak halfogási tevékenységre, amelyeket </a:t>
            </a:r>
            <a:r>
              <a:rPr lang="hu-HU" altLang="hu-HU" sz="2200" u="sng" dirty="0" smtClean="0">
                <a:latin typeface="Tahoma" pitchFamily="34" charset="0"/>
                <a:cs typeface="Tahoma" pitchFamily="34" charset="0"/>
              </a:rPr>
              <a:t>a halfogást </a:t>
            </a:r>
          </a:p>
          <a:p>
            <a:pPr eaLnBrk="1" hangingPunct="1">
              <a:lnSpc>
                <a:spcPct val="80000"/>
              </a:lnSpc>
              <a:buFontTx/>
              <a:buNone/>
            </a:pPr>
            <a:r>
              <a:rPr lang="hu-HU" altLang="hu-HU" sz="2200" u="sng" dirty="0" smtClean="0">
                <a:latin typeface="Tahoma" pitchFamily="34" charset="0"/>
                <a:cs typeface="Tahoma" pitchFamily="34" charset="0"/>
              </a:rPr>
              <a:t>végző személy köteles magánál tartani.</a:t>
            </a:r>
            <a:r>
              <a:rPr lang="hu-HU" altLang="hu-HU" sz="2200" dirty="0" smtClean="0">
                <a:latin typeface="Tahoma" pitchFamily="34" charset="0"/>
                <a:cs typeface="Tahoma" pitchFamily="34" charset="0"/>
              </a:rPr>
              <a:t>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Halgazdálkodási vízterületen érvényes halfogásra jogosító </a:t>
            </a:r>
          </a:p>
          <a:p>
            <a:pPr eaLnBrk="1" hangingPunct="1">
              <a:lnSpc>
                <a:spcPct val="80000"/>
              </a:lnSpc>
              <a:buFontTx/>
              <a:buNone/>
            </a:pPr>
            <a:r>
              <a:rPr lang="hu-HU" altLang="hu-HU" sz="2200" dirty="0" smtClean="0">
                <a:latin typeface="Tahoma" pitchFamily="34" charset="0"/>
                <a:cs typeface="Tahoma" pitchFamily="34" charset="0"/>
              </a:rPr>
              <a:t>okmányok nélküli halfogás, vagy az arra irányuló tevékenység </a:t>
            </a:r>
          </a:p>
          <a:p>
            <a:pPr eaLnBrk="1" hangingPunct="1">
              <a:lnSpc>
                <a:spcPct val="80000"/>
              </a:lnSpc>
              <a:buFontTx/>
              <a:buNone/>
            </a:pPr>
            <a:r>
              <a:rPr lang="hu-HU" altLang="hu-HU" sz="2200" dirty="0" smtClean="0">
                <a:solidFill>
                  <a:srgbClr val="CC0000"/>
                </a:solidFill>
                <a:latin typeface="Tahoma" pitchFamily="34" charset="0"/>
                <a:cs typeface="Tahoma" pitchFamily="34" charset="0"/>
              </a:rPr>
              <a:t>jogosulatlan halászatnak vagy jogosulatlan horgászatnak </a:t>
            </a:r>
          </a:p>
          <a:p>
            <a:pPr eaLnBrk="1" hangingPunct="1">
              <a:lnSpc>
                <a:spcPct val="80000"/>
              </a:lnSpc>
              <a:buFontTx/>
              <a:buNone/>
            </a:pPr>
            <a:r>
              <a:rPr lang="hu-HU" altLang="hu-HU" sz="2200" dirty="0" smtClean="0">
                <a:latin typeface="Tahoma" pitchFamily="34" charset="0"/>
                <a:cs typeface="Tahoma" pitchFamily="34" charset="0"/>
              </a:rPr>
              <a:t>minősül.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A halfogásra jogosító okmányokat a halgazdálkodási hatóság, </a:t>
            </a:r>
          </a:p>
          <a:p>
            <a:pPr eaLnBrk="1" hangingPunct="1">
              <a:lnSpc>
                <a:spcPct val="80000"/>
              </a:lnSpc>
              <a:buFontTx/>
              <a:buNone/>
            </a:pPr>
            <a:r>
              <a:rPr lang="hu-HU" altLang="hu-HU" sz="2200" dirty="0" smtClean="0">
                <a:latin typeface="Tahoma" pitchFamily="34" charset="0"/>
                <a:cs typeface="Tahoma" pitchFamily="34" charset="0"/>
              </a:rPr>
              <a:t>a halgazdálkodásra jogosult, a halászati őr, a mezőőr, </a:t>
            </a:r>
          </a:p>
          <a:p>
            <a:pPr eaLnBrk="1" hangingPunct="1">
              <a:lnSpc>
                <a:spcPct val="80000"/>
              </a:lnSpc>
              <a:buFontTx/>
              <a:buNone/>
            </a:pPr>
            <a:r>
              <a:rPr lang="hu-HU" altLang="hu-HU" sz="2200" dirty="0" smtClean="0">
                <a:solidFill>
                  <a:srgbClr val="008000"/>
                </a:solidFill>
                <a:latin typeface="Tahoma" pitchFamily="34" charset="0"/>
                <a:cs typeface="Tahoma" pitchFamily="34" charset="0"/>
              </a:rPr>
              <a:t>a természetvédelmi őr,</a:t>
            </a:r>
            <a:r>
              <a:rPr lang="hu-HU" altLang="hu-HU" sz="2200" dirty="0" smtClean="0">
                <a:latin typeface="Tahoma" pitchFamily="34" charset="0"/>
                <a:cs typeface="Tahoma" pitchFamily="34" charset="0"/>
              </a:rPr>
              <a:t> a társadalmi halőr és a rendőrség</a:t>
            </a:r>
          </a:p>
          <a:p>
            <a:pPr eaLnBrk="1" hangingPunct="1">
              <a:lnSpc>
                <a:spcPct val="80000"/>
              </a:lnSpc>
              <a:buFontTx/>
              <a:buNone/>
            </a:pPr>
            <a:r>
              <a:rPr lang="hu-HU" altLang="hu-HU" sz="2200" u="sng" dirty="0" smtClean="0">
                <a:latin typeface="Tahoma" pitchFamily="34" charset="0"/>
                <a:cs typeface="Tahoma" pitchFamily="34" charset="0"/>
              </a:rPr>
              <a:t>ellenőrizheti.</a:t>
            </a:r>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457200" y="0"/>
            <a:ext cx="8229600" cy="1196752"/>
          </a:xfrm>
        </p:spPr>
        <p:txBody>
          <a:bodyPr/>
          <a:lstStyle/>
          <a:p>
            <a:pPr eaLnBrk="1" hangingPunct="1"/>
            <a:r>
              <a:rPr lang="hu-HU" altLang="hu-HU" sz="2800" b="1" dirty="0" smtClean="0">
                <a:solidFill>
                  <a:schemeClr val="accent2"/>
                </a:solidFill>
              </a:rPr>
              <a:t/>
            </a:r>
            <a:br>
              <a:rPr lang="hu-HU" altLang="hu-HU" sz="2800" b="1" dirty="0" smtClean="0">
                <a:solidFill>
                  <a:schemeClr val="accent2"/>
                </a:solidFill>
              </a:rPr>
            </a:br>
            <a:r>
              <a:rPr lang="hu-HU" altLang="hu-HU" sz="2800" b="1" dirty="0" smtClean="0">
                <a:solidFill>
                  <a:schemeClr val="accent2"/>
                </a:solidFill>
              </a:rPr>
              <a:t> </a:t>
            </a:r>
            <a:r>
              <a:rPr lang="hu-HU" altLang="hu-HU" sz="3300" b="1" dirty="0" smtClean="0">
                <a:solidFill>
                  <a:srgbClr val="003399"/>
                </a:solidFill>
                <a:latin typeface="Tahoma" pitchFamily="34" charset="0"/>
                <a:cs typeface="Tahoma" pitchFamily="34" charset="0"/>
              </a:rPr>
              <a:t>A horgászat és a halászat rendje</a:t>
            </a:r>
            <a:r>
              <a:rPr lang="hu-HU" altLang="hu-HU" sz="3300" b="1" dirty="0" smtClean="0">
                <a:solidFill>
                  <a:schemeClr val="accent2"/>
                </a:solidFill>
                <a:latin typeface="Tahoma" pitchFamily="34" charset="0"/>
                <a:cs typeface="Tahoma" pitchFamily="34" charset="0"/>
              </a:rPr>
              <a:t> </a:t>
            </a:r>
            <a:br>
              <a:rPr lang="hu-HU" altLang="hu-HU" sz="3300" b="1" dirty="0" smtClean="0">
                <a:solidFill>
                  <a:schemeClr val="accent2"/>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45 – 47. §/</a:t>
            </a:r>
            <a:br>
              <a:rPr lang="hu-HU" altLang="hu-HU" sz="2400" dirty="0" smtClean="0">
                <a:latin typeface="Tahoma" pitchFamily="34" charset="0"/>
                <a:cs typeface="Tahoma" pitchFamily="34" charset="0"/>
              </a:rPr>
            </a:br>
            <a:endParaRPr lang="hu-HU" altLang="hu-HU" sz="2400" dirty="0" smtClean="0">
              <a:latin typeface="Tahoma" pitchFamily="34" charset="0"/>
              <a:cs typeface="Tahoma" pitchFamily="34" charset="0"/>
            </a:endParaRPr>
          </a:p>
        </p:txBody>
      </p:sp>
      <p:sp>
        <p:nvSpPr>
          <p:cNvPr id="528387" name="Rectangle 3"/>
          <p:cNvSpPr>
            <a:spLocks noGrp="1" noChangeArrowheads="1"/>
          </p:cNvSpPr>
          <p:nvPr>
            <p:ph type="body" idx="1"/>
          </p:nvPr>
        </p:nvSpPr>
        <p:spPr>
          <a:xfrm>
            <a:off x="457200" y="1484784"/>
            <a:ext cx="8229600" cy="4752504"/>
          </a:xfrm>
        </p:spPr>
        <p:txBody>
          <a:bodyPr/>
          <a:lstStyle/>
          <a:p>
            <a:pPr eaLnBrk="1" hangingPunct="1">
              <a:lnSpc>
                <a:spcPct val="80000"/>
              </a:lnSpc>
              <a:buFontTx/>
              <a:buNone/>
            </a:pPr>
            <a:r>
              <a:rPr lang="hu-HU" altLang="hu-HU" sz="2000" b="1" dirty="0" smtClean="0">
                <a:solidFill>
                  <a:srgbClr val="CC0000"/>
                </a:solidFill>
                <a:latin typeface="Tahoma" pitchFamily="34" charset="0"/>
                <a:cs typeface="Tahoma" pitchFamily="34" charset="0"/>
              </a:rPr>
              <a:t>Tilalmak és korlátozások</a:t>
            </a: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Fajlagos tilalmi idő: </a:t>
            </a:r>
            <a:r>
              <a:rPr lang="hu-HU" altLang="hu-HU" sz="2000" dirty="0" smtClean="0">
                <a:latin typeface="Tahoma" pitchFamily="34" charset="0"/>
                <a:cs typeface="Tahoma" pitchFamily="34" charset="0"/>
              </a:rPr>
              <a:t>az egyes halfajok kifogását tiltó naptári időszak.</a:t>
            </a: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Halászati és horgászati méretkorlátozás: </a:t>
            </a:r>
            <a:r>
              <a:rPr lang="hu-HU" altLang="hu-HU" sz="2000" dirty="0" smtClean="0">
                <a:latin typeface="Tahoma" pitchFamily="34" charset="0"/>
                <a:cs typeface="Tahoma" pitchFamily="34" charset="0"/>
              </a:rPr>
              <a:t>halfajonként a kifogható </a:t>
            </a:r>
          </a:p>
          <a:p>
            <a:pPr eaLnBrk="1" hangingPunct="1">
              <a:lnSpc>
                <a:spcPct val="80000"/>
              </a:lnSpc>
              <a:buFontTx/>
              <a:buNone/>
            </a:pPr>
            <a:r>
              <a:rPr lang="hu-HU" altLang="hu-HU" sz="2000" dirty="0" smtClean="0">
                <a:latin typeface="Tahoma" pitchFamily="34" charset="0"/>
                <a:cs typeface="Tahoma" pitchFamily="34" charset="0"/>
              </a:rPr>
              <a:t>mérettartomány.</a:t>
            </a: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Halászati és horgászati mennyiségi korlátozás: </a:t>
            </a:r>
            <a:r>
              <a:rPr lang="hu-HU" altLang="hu-HU" sz="2000" dirty="0" smtClean="0">
                <a:latin typeface="Tahoma" pitchFamily="34" charset="0"/>
                <a:cs typeface="Tahoma" pitchFamily="34" charset="0"/>
              </a:rPr>
              <a:t>halfajonként </a:t>
            </a:r>
          </a:p>
          <a:p>
            <a:pPr eaLnBrk="1" hangingPunct="1">
              <a:lnSpc>
                <a:spcPct val="80000"/>
              </a:lnSpc>
              <a:buFontTx/>
              <a:buNone/>
            </a:pPr>
            <a:r>
              <a:rPr lang="hu-HU" altLang="hu-HU" sz="2000" dirty="0" smtClean="0">
                <a:latin typeface="Tahoma" pitchFamily="34" charset="0"/>
                <a:cs typeface="Tahoma" pitchFamily="34" charset="0"/>
              </a:rPr>
              <a:t>naponta és évente kifogható összes halmennyiség.</a:t>
            </a: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Halgazdálkodásra jogosult korlátozásai: </a:t>
            </a:r>
            <a:r>
              <a:rPr lang="hu-HU" altLang="hu-HU" sz="2000" dirty="0" smtClean="0">
                <a:latin typeface="Tahoma" pitchFamily="34" charset="0"/>
                <a:cs typeface="Tahoma" pitchFamily="34" charset="0"/>
              </a:rPr>
              <a:t>a területi jegyen fel kell </a:t>
            </a:r>
          </a:p>
          <a:p>
            <a:pPr eaLnBrk="1" hangingPunct="1">
              <a:lnSpc>
                <a:spcPct val="80000"/>
              </a:lnSpc>
              <a:buFontTx/>
              <a:buNone/>
            </a:pPr>
            <a:r>
              <a:rPr lang="hu-HU" altLang="hu-HU" sz="2000" dirty="0" smtClean="0">
                <a:latin typeface="Tahoma" pitchFamily="34" charset="0"/>
                <a:cs typeface="Tahoma" pitchFamily="34" charset="0"/>
              </a:rPr>
              <a:t>tüntetni.</a:t>
            </a:r>
          </a:p>
          <a:p>
            <a:pPr eaLnBrk="1" hangingPunct="1">
              <a:lnSpc>
                <a:spcPct val="80000"/>
              </a:lnSpc>
              <a:buFontTx/>
              <a:buNone/>
            </a:pPr>
            <a:endParaRPr lang="hu-HU" altLang="hu-HU" sz="1000" u="sng" dirty="0" smtClean="0">
              <a:latin typeface="Tahoma" pitchFamily="34" charset="0"/>
              <a:cs typeface="Tahoma" pitchFamily="34" charset="0"/>
            </a:endParaRPr>
          </a:p>
          <a:p>
            <a:pPr eaLnBrk="1" hangingPunct="1">
              <a:lnSpc>
                <a:spcPct val="80000"/>
              </a:lnSpc>
              <a:buFontTx/>
              <a:buNone/>
            </a:pPr>
            <a:r>
              <a:rPr lang="hu-HU" altLang="hu-HU" sz="2000" b="1" u="sng" dirty="0" smtClean="0">
                <a:solidFill>
                  <a:srgbClr val="003399"/>
                </a:solidFill>
                <a:latin typeface="Tahoma" pitchFamily="34" charset="0"/>
                <a:cs typeface="Tahoma" pitchFamily="34" charset="0"/>
              </a:rPr>
              <a:t>Vhr. tartalmazza</a:t>
            </a:r>
            <a:r>
              <a:rPr lang="hu-HU" altLang="hu-HU" sz="2000" dirty="0" smtClean="0">
                <a:latin typeface="Tahoma" pitchFamily="34" charset="0"/>
                <a:cs typeface="Tahoma" pitchFamily="34" charset="0"/>
              </a:rPr>
              <a:t> az őshonos hal- és körszájú fajokat, </a:t>
            </a:r>
          </a:p>
          <a:p>
            <a:pPr eaLnBrk="1" hangingPunct="1">
              <a:lnSpc>
                <a:spcPct val="80000"/>
              </a:lnSpc>
              <a:buFontTx/>
              <a:buNone/>
            </a:pPr>
            <a:r>
              <a:rPr lang="hu-HU" altLang="hu-HU" sz="2000" dirty="0" smtClean="0">
                <a:latin typeface="Tahoma" pitchFamily="34" charset="0"/>
                <a:cs typeface="Tahoma" pitchFamily="34" charset="0"/>
              </a:rPr>
              <a:t>a vizeinkben rendszeresen előforduló idegenhonos halfajokat, </a:t>
            </a:r>
          </a:p>
          <a:p>
            <a:pPr eaLnBrk="1" hangingPunct="1">
              <a:lnSpc>
                <a:spcPct val="80000"/>
              </a:lnSpc>
              <a:buFontTx/>
              <a:buNone/>
            </a:pPr>
            <a:r>
              <a:rPr lang="hu-HU" altLang="hu-HU" sz="2000" dirty="0" smtClean="0">
                <a:latin typeface="Tahoma" pitchFamily="34" charset="0"/>
                <a:cs typeface="Tahoma" pitchFamily="34" charset="0"/>
              </a:rPr>
              <a:t>továbbá az őshonos fogható halfajok fajlagos tilalmi időjét, kifogható </a:t>
            </a:r>
          </a:p>
          <a:p>
            <a:pPr eaLnBrk="1" hangingPunct="1">
              <a:lnSpc>
                <a:spcPct val="80000"/>
              </a:lnSpc>
              <a:buFontTx/>
              <a:buNone/>
            </a:pPr>
            <a:r>
              <a:rPr lang="hu-HU" altLang="hu-HU" sz="2000" dirty="0" smtClean="0">
                <a:latin typeface="Tahoma" pitchFamily="34" charset="0"/>
                <a:cs typeface="Tahoma" pitchFamily="34" charset="0"/>
              </a:rPr>
              <a:t>mérettartományát és (horgászatra, valamint rekreációs célú halászatra </a:t>
            </a:r>
          </a:p>
          <a:p>
            <a:pPr eaLnBrk="1" hangingPunct="1">
              <a:lnSpc>
                <a:spcPct val="80000"/>
              </a:lnSpc>
              <a:buFontTx/>
              <a:buNone/>
            </a:pPr>
            <a:r>
              <a:rPr lang="hu-HU" altLang="hu-HU" sz="2000" dirty="0" smtClean="0">
                <a:latin typeface="Tahoma" pitchFamily="34" charset="0"/>
                <a:cs typeface="Tahoma" pitchFamily="34" charset="0"/>
              </a:rPr>
              <a:t>vonatkozó) napi kifogható darabszámát (méret- és mennyiségi </a:t>
            </a:r>
          </a:p>
          <a:p>
            <a:pPr eaLnBrk="1" hangingPunct="1">
              <a:lnSpc>
                <a:spcPct val="80000"/>
              </a:lnSpc>
              <a:buFontTx/>
              <a:buNone/>
            </a:pPr>
            <a:r>
              <a:rPr lang="hu-HU" altLang="hu-HU" sz="2000" dirty="0" smtClean="0">
                <a:latin typeface="Tahoma" pitchFamily="34" charset="0"/>
                <a:cs typeface="Tahoma" pitchFamily="34" charset="0"/>
              </a:rPr>
              <a:t>korlátozásokat).</a:t>
            </a:r>
          </a:p>
          <a:p>
            <a:pPr eaLnBrk="1" hangingPunct="1">
              <a:lnSpc>
                <a:spcPct val="80000"/>
              </a:lnSpc>
              <a:buFontTx/>
              <a:buNone/>
            </a:pPr>
            <a:endParaRPr lang="hu-HU" altLang="hu-HU" sz="2000" dirty="0" smtClean="0"/>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3399"/>
                </a:solidFill>
                <a:latin typeface="Tahoma" pitchFamily="34" charset="0"/>
                <a:cs typeface="Tahoma" pitchFamily="34" charset="0"/>
              </a:rPr>
              <a:t>Hazai halfajok </a:t>
            </a:r>
            <a:r>
              <a:rPr lang="hu-HU" altLang="hu-HU" sz="3300" dirty="0" smtClean="0">
                <a:solidFill>
                  <a:schemeClr val="tx1"/>
                </a:solidFill>
                <a:latin typeface="Tahoma" pitchFamily="34" charset="0"/>
                <a:cs typeface="Tahoma" pitchFamily="34" charset="0"/>
              </a:rPr>
              <a:t>– Vhr.</a:t>
            </a:r>
          </a:p>
        </p:txBody>
      </p:sp>
      <p:sp>
        <p:nvSpPr>
          <p:cNvPr id="529411" name="Rectangle 3"/>
          <p:cNvSpPr>
            <a:spLocks noGrp="1" noChangeArrowheads="1"/>
          </p:cNvSpPr>
          <p:nvPr>
            <p:ph type="body" idx="1"/>
          </p:nvPr>
        </p:nvSpPr>
        <p:spPr>
          <a:xfrm>
            <a:off x="457200" y="1268760"/>
            <a:ext cx="8229600" cy="5039965"/>
          </a:xfrm>
        </p:spPr>
        <p:txBody>
          <a:bodyPr/>
          <a:lstStyle/>
          <a:p>
            <a:pPr eaLnBrk="1" hangingPunct="1">
              <a:lnSpc>
                <a:spcPct val="80000"/>
              </a:lnSpc>
              <a:buFontTx/>
              <a:buNone/>
            </a:pPr>
            <a:r>
              <a:rPr lang="hu-HU" altLang="hu-HU" sz="2400" dirty="0" smtClean="0">
                <a:latin typeface="Tahoma" pitchFamily="34" charset="0"/>
                <a:cs typeface="Tahoma" pitchFamily="34" charset="0"/>
              </a:rPr>
              <a:t>Hazánkban </a:t>
            </a:r>
            <a:r>
              <a:rPr lang="hu-HU" altLang="hu-HU" sz="2400" dirty="0" smtClean="0">
                <a:solidFill>
                  <a:srgbClr val="003399"/>
                </a:solidFill>
                <a:latin typeface="Tahoma" pitchFamily="34" charset="0"/>
                <a:cs typeface="Tahoma" pitchFamily="34" charset="0"/>
              </a:rPr>
              <a:t>a természetes vizekben</a:t>
            </a:r>
            <a:r>
              <a:rPr lang="hu-HU" altLang="hu-HU" sz="2400" dirty="0" smtClean="0">
                <a:latin typeface="Tahoma" pitchFamily="34" charset="0"/>
                <a:cs typeface="Tahoma" pitchFamily="34" charset="0"/>
              </a:rPr>
              <a:t> </a:t>
            </a:r>
            <a:r>
              <a:rPr lang="hu-HU" altLang="hu-HU" sz="2400" b="1" dirty="0" smtClean="0">
                <a:solidFill>
                  <a:srgbClr val="003399"/>
                </a:solidFill>
                <a:latin typeface="Tahoma" pitchFamily="34" charset="0"/>
                <a:cs typeface="Tahoma" pitchFamily="34" charset="0"/>
              </a:rPr>
              <a:t>84 halfaj</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(hal és körszájú) él, ebből</a:t>
            </a:r>
            <a:r>
              <a:rPr lang="hu-HU" altLang="hu-HU" sz="2400" b="1" dirty="0" smtClean="0">
                <a:solidFill>
                  <a:srgbClr val="CC0000"/>
                </a:solidFill>
                <a:latin typeface="Tahoma" pitchFamily="34" charset="0"/>
                <a:cs typeface="Tahoma" pitchFamily="34" charset="0"/>
              </a:rPr>
              <a:t> </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33 faj áll természetvédelmi oltalom alatt </a:t>
            </a:r>
            <a:r>
              <a:rPr lang="hu-HU" altLang="hu-HU" sz="2400" dirty="0" smtClean="0">
                <a:latin typeface="Tahoma" pitchFamily="34" charset="0"/>
                <a:cs typeface="Tahoma" pitchFamily="34" charset="0"/>
              </a:rPr>
              <a:t>(31 halfaj </a:t>
            </a:r>
          </a:p>
          <a:p>
            <a:pPr eaLnBrk="1" hangingPunct="1">
              <a:lnSpc>
                <a:spcPct val="80000"/>
              </a:lnSpc>
              <a:buFontTx/>
              <a:buNone/>
            </a:pPr>
            <a:r>
              <a:rPr lang="hu-HU" altLang="hu-HU" sz="2400" dirty="0" smtClean="0">
                <a:latin typeface="Tahoma" pitchFamily="34" charset="0"/>
                <a:cs typeface="Tahoma" pitchFamily="34" charset="0"/>
              </a:rPr>
              <a:t>és 2 körszájú, összes halfaj 39 %-a), </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24 faj védett, 9 faj fokozottan védett</a:t>
            </a:r>
            <a:r>
              <a:rPr lang="hu-HU" altLang="hu-HU" sz="2400" dirty="0" smtClean="0">
                <a:latin typeface="Tahoma" pitchFamily="34" charset="0"/>
                <a:cs typeface="Tahoma" pitchFamily="34" charset="0"/>
              </a:rPr>
              <a:t>.</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27 faj őshonos </a:t>
            </a:r>
            <a:r>
              <a:rPr lang="hu-HU" altLang="hu-HU" sz="2400" dirty="0" smtClean="0">
                <a:latin typeface="Tahoma" pitchFamily="34" charset="0"/>
                <a:cs typeface="Tahoma" pitchFamily="34" charset="0"/>
              </a:rPr>
              <a:t>(ebből </a:t>
            </a:r>
            <a:r>
              <a:rPr lang="hu-HU" altLang="hu-HU" sz="2400" b="1" dirty="0" smtClean="0">
                <a:solidFill>
                  <a:srgbClr val="CC0000"/>
                </a:solidFill>
                <a:latin typeface="Tahoma" pitchFamily="34" charset="0"/>
                <a:cs typeface="Tahoma" pitchFamily="34" charset="0"/>
              </a:rPr>
              <a:t>3 faj nem fogható, 16 fajra tilalmi idő és/vagy korlátozás van</a:t>
            </a:r>
            <a:r>
              <a:rPr lang="hu-HU" altLang="hu-HU" b="1" dirty="0" smtClean="0">
                <a:solidFill>
                  <a:srgbClr val="A50021"/>
                </a:solidFill>
                <a:latin typeface="Tahoma" pitchFamily="34" charset="0"/>
                <a:cs typeface="Tahoma" pitchFamily="34" charset="0"/>
              </a:rPr>
              <a:t>*</a:t>
            </a:r>
            <a:r>
              <a:rPr lang="hu-HU" altLang="hu-HU" sz="2400" dirty="0" smtClean="0">
                <a:latin typeface="Tahoma" pitchFamily="34" charset="0"/>
                <a:cs typeface="Tahoma" pitchFamily="34" charset="0"/>
              </a:rPr>
              <a:t>),</a:t>
            </a:r>
            <a:r>
              <a:rPr lang="hu-HU" altLang="hu-HU" sz="2400" b="1" dirty="0" smtClean="0">
                <a:solidFill>
                  <a:srgbClr val="003399"/>
                </a:solidFill>
                <a:latin typeface="Tahoma" pitchFamily="34" charset="0"/>
                <a:cs typeface="Tahoma" pitchFamily="34" charset="0"/>
              </a:rPr>
              <a:t> </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24 faj idegenhonos </a:t>
            </a:r>
            <a:r>
              <a:rPr lang="hu-HU" altLang="hu-HU" sz="2400" dirty="0" smtClean="0">
                <a:solidFill>
                  <a:srgbClr val="003399"/>
                </a:solidFill>
                <a:latin typeface="Tahoma" pitchFamily="34" charset="0"/>
                <a:cs typeface="Tahoma" pitchFamily="34" charset="0"/>
              </a:rPr>
              <a:t>(7 inváziós, 6 spontán jövevényfaj).</a:t>
            </a:r>
          </a:p>
          <a:p>
            <a:pPr eaLnBrk="1" hangingPunct="1">
              <a:lnSpc>
                <a:spcPct val="80000"/>
              </a:lnSpc>
              <a:buFontTx/>
              <a:buNone/>
            </a:pPr>
            <a:r>
              <a:rPr lang="hu-HU" altLang="hu-HU" b="1" dirty="0" smtClean="0">
                <a:solidFill>
                  <a:srgbClr val="A50021"/>
                </a:solidFill>
                <a:latin typeface="Tahoma" pitchFamily="34" charset="0"/>
                <a:cs typeface="Tahoma" pitchFamily="34" charset="0"/>
              </a:rPr>
              <a:t>*</a:t>
            </a:r>
            <a:r>
              <a:rPr lang="hu-HU" altLang="hu-HU" sz="2400" b="1" dirty="0" smtClean="0">
                <a:solidFill>
                  <a:srgbClr val="003399"/>
                </a:solidFill>
                <a:latin typeface="Tahoma" pitchFamily="34" charset="0"/>
                <a:cs typeface="Tahoma" pitchFamily="34" charset="0"/>
              </a:rPr>
              <a:t>15 fajra</a:t>
            </a:r>
            <a:r>
              <a:rPr lang="hu-HU" altLang="hu-HU" sz="2400" dirty="0" smtClean="0">
                <a:latin typeface="Tahoma" pitchFamily="34" charset="0"/>
                <a:cs typeface="Tahoma" pitchFamily="34" charset="0"/>
              </a:rPr>
              <a:t> </a:t>
            </a:r>
            <a:r>
              <a:rPr lang="hu-HU" altLang="hu-HU" sz="2400" b="1" dirty="0" smtClean="0">
                <a:solidFill>
                  <a:srgbClr val="CC0000"/>
                </a:solidFill>
                <a:latin typeface="Tahoma" pitchFamily="34" charset="0"/>
                <a:cs typeface="Tahoma" pitchFamily="34" charset="0"/>
              </a:rPr>
              <a:t>fajlagos</a:t>
            </a:r>
            <a:r>
              <a:rPr lang="hu-HU" altLang="hu-HU" sz="2400" dirty="0" smtClean="0">
                <a:solidFill>
                  <a:srgbClr val="CC0000"/>
                </a:solidFill>
                <a:latin typeface="Tahoma" pitchFamily="34" charset="0"/>
                <a:cs typeface="Tahoma" pitchFamily="34" charset="0"/>
              </a:rPr>
              <a:t> </a:t>
            </a:r>
            <a:r>
              <a:rPr lang="hu-HU" altLang="hu-HU" sz="2400" b="1" dirty="0" smtClean="0">
                <a:solidFill>
                  <a:srgbClr val="CC0000"/>
                </a:solidFill>
                <a:latin typeface="Tahoma" pitchFamily="34" charset="0"/>
                <a:cs typeface="Tahoma" pitchFamily="34" charset="0"/>
              </a:rPr>
              <a:t>tilalmi időt</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  15 fajra </a:t>
            </a:r>
            <a:r>
              <a:rPr lang="hu-HU" altLang="hu-HU" sz="2400" b="1" dirty="0" smtClean="0">
                <a:solidFill>
                  <a:srgbClr val="CC0000"/>
                </a:solidFill>
                <a:latin typeface="Tahoma" pitchFamily="34" charset="0"/>
                <a:cs typeface="Tahoma" pitchFamily="34" charset="0"/>
              </a:rPr>
              <a:t>méretkorlátozást</a:t>
            </a:r>
            <a:r>
              <a:rPr lang="hu-HU" altLang="hu-HU" sz="2400" b="1" dirty="0" smtClean="0">
                <a:solidFill>
                  <a:srgbClr val="FF0000"/>
                </a:solidFill>
                <a:latin typeface="Tahoma" pitchFamily="34" charset="0"/>
                <a:cs typeface="Tahoma" pitchFamily="34" charset="0"/>
              </a:rPr>
              <a:t> </a:t>
            </a:r>
            <a:r>
              <a:rPr lang="hu-HU" altLang="hu-HU" sz="2400" dirty="0" smtClean="0">
                <a:latin typeface="Tahoma" pitchFamily="34" charset="0"/>
                <a:cs typeface="Tahoma" pitchFamily="34" charset="0"/>
              </a:rPr>
              <a:t>(kifogható legkisebb méret), </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  10 fajra</a:t>
            </a:r>
            <a:r>
              <a:rPr lang="hu-HU" altLang="hu-HU" sz="2400" dirty="0" smtClean="0">
                <a:latin typeface="Tahoma" pitchFamily="34" charset="0"/>
                <a:cs typeface="Tahoma" pitchFamily="34" charset="0"/>
              </a:rPr>
              <a:t> </a:t>
            </a:r>
            <a:r>
              <a:rPr lang="hu-HU" altLang="hu-HU" sz="2400" b="1" dirty="0" smtClean="0">
                <a:solidFill>
                  <a:srgbClr val="CC0000"/>
                </a:solidFill>
                <a:latin typeface="Tahoma" pitchFamily="34" charset="0"/>
                <a:cs typeface="Tahoma" pitchFamily="34" charset="0"/>
              </a:rPr>
              <a:t>mennyiségi korlátozást</a:t>
            </a:r>
            <a:r>
              <a:rPr lang="hu-HU" altLang="hu-HU" sz="2400" dirty="0" smtClean="0">
                <a:latin typeface="Tahoma" pitchFamily="34" charset="0"/>
                <a:cs typeface="Tahoma" pitchFamily="34" charset="0"/>
              </a:rPr>
              <a:t> ír elő a </a:t>
            </a:r>
            <a:r>
              <a:rPr lang="hu-HU" altLang="hu-HU" sz="2400" dirty="0" err="1" smtClean="0">
                <a:latin typeface="Tahoma" pitchFamily="34" charset="0"/>
                <a:cs typeface="Tahoma" pitchFamily="34" charset="0"/>
              </a:rPr>
              <a:t>vhr</a:t>
            </a:r>
            <a:r>
              <a:rPr lang="hu-HU" altLang="hu-HU" sz="2400" dirty="0" smtClean="0">
                <a:latin typeface="Tahoma" pitchFamily="34" charset="0"/>
                <a:cs typeface="Tahoma" pitchFamily="34" charset="0"/>
              </a:rPr>
              <a:t>.</a:t>
            </a:r>
          </a:p>
          <a:p>
            <a:pPr eaLnBrk="1" hangingPunct="1">
              <a:lnSpc>
                <a:spcPct val="80000"/>
              </a:lnSpc>
              <a:buFontTx/>
              <a:buNone/>
            </a:pPr>
            <a:r>
              <a:rPr lang="hu-HU" altLang="hu-HU" sz="2400" dirty="0" smtClean="0">
                <a:latin typeface="Tahoma" pitchFamily="34" charset="0"/>
                <a:cs typeface="Tahoma" pitchFamily="34" charset="0"/>
              </a:rPr>
              <a:t>Lásd: 133/2013. (XII. 29.) VM rendelet a halgazdálkodás és a halvédelem egyes szabályainak megállapításáról!</a:t>
            </a:r>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539552" y="0"/>
            <a:ext cx="8147248" cy="1268760"/>
          </a:xfrm>
        </p:spPr>
        <p:txBody>
          <a:bodyPr/>
          <a:lstStyle/>
          <a:p>
            <a:pPr eaLnBrk="1" hangingPunct="1"/>
            <a:r>
              <a:rPr lang="hu-HU" altLang="hu-HU" sz="3300" b="1" dirty="0" smtClean="0">
                <a:solidFill>
                  <a:srgbClr val="003399"/>
                </a:solidFill>
                <a:latin typeface="Tahoma" pitchFamily="34" charset="0"/>
                <a:cs typeface="Tahoma" pitchFamily="34" charset="0"/>
              </a:rPr>
              <a:t>A horgászat és a halászat rendje </a:t>
            </a:r>
            <a:r>
              <a:rPr lang="hu-HU" altLang="hu-HU" sz="3300" b="1" dirty="0" smtClean="0">
                <a:solidFill>
                  <a:schemeClr val="accent2"/>
                </a:solidFill>
                <a:latin typeface="Tahoma" pitchFamily="34" charset="0"/>
                <a:cs typeface="Tahoma" pitchFamily="34" charset="0"/>
              </a:rPr>
              <a:t/>
            </a:r>
            <a:br>
              <a:rPr lang="hu-HU" altLang="hu-HU" sz="3300" b="1" dirty="0" smtClean="0">
                <a:solidFill>
                  <a:schemeClr val="accent2"/>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45 – 47. §/</a:t>
            </a:r>
          </a:p>
        </p:txBody>
      </p:sp>
      <p:sp>
        <p:nvSpPr>
          <p:cNvPr id="530435" name="Rectangle 3"/>
          <p:cNvSpPr>
            <a:spLocks noGrp="1" noChangeArrowheads="1"/>
          </p:cNvSpPr>
          <p:nvPr>
            <p:ph type="body" idx="1"/>
          </p:nvPr>
        </p:nvSpPr>
        <p:spPr>
          <a:xfrm>
            <a:off x="457200" y="1484784"/>
            <a:ext cx="8229600" cy="4641379"/>
          </a:xfrm>
        </p:spPr>
        <p:txBody>
          <a:bodyPr/>
          <a:lstStyle/>
          <a:p>
            <a:pPr eaLnBrk="1" hangingPunct="1">
              <a:lnSpc>
                <a:spcPct val="80000"/>
              </a:lnSpc>
              <a:buFontTx/>
              <a:buNone/>
            </a:pPr>
            <a:r>
              <a:rPr lang="hu-HU" altLang="hu-HU" sz="2500" b="1" dirty="0" smtClean="0">
                <a:solidFill>
                  <a:srgbClr val="003399"/>
                </a:solidFill>
                <a:latin typeface="Tahoma" pitchFamily="34" charset="0"/>
                <a:cs typeface="Tahoma" pitchFamily="34" charset="0"/>
              </a:rPr>
              <a:t>A halgazdálkodási vízterületen</a:t>
            </a:r>
            <a:r>
              <a:rPr lang="hu-HU" altLang="hu-HU" sz="2500" b="1" dirty="0" smtClean="0">
                <a:solidFill>
                  <a:srgbClr val="CC0000"/>
                </a:solidFill>
                <a:latin typeface="Tahoma" pitchFamily="34" charset="0"/>
                <a:cs typeface="Tahoma" pitchFamily="34" charset="0"/>
              </a:rPr>
              <a:t> tiltott halfogási </a:t>
            </a:r>
          </a:p>
          <a:p>
            <a:pPr eaLnBrk="1" hangingPunct="1">
              <a:lnSpc>
                <a:spcPct val="80000"/>
              </a:lnSpc>
              <a:buFontTx/>
              <a:buNone/>
            </a:pPr>
            <a:r>
              <a:rPr lang="hu-HU" altLang="hu-HU" sz="2500" b="1" dirty="0" smtClean="0">
                <a:solidFill>
                  <a:srgbClr val="CC0000"/>
                </a:solidFill>
                <a:latin typeface="Tahoma" pitchFamily="34" charset="0"/>
                <a:cs typeface="Tahoma" pitchFamily="34" charset="0"/>
              </a:rPr>
              <a:t>eszközöket és módokat,</a:t>
            </a:r>
            <a:r>
              <a:rPr lang="hu-HU" altLang="hu-HU" sz="2500" dirty="0" smtClean="0">
                <a:latin typeface="Tahoma" pitchFamily="34" charset="0"/>
                <a:cs typeface="Tahoma" pitchFamily="34" charset="0"/>
              </a:rPr>
              <a:t> valamint a kivételeket és a </a:t>
            </a:r>
          </a:p>
          <a:p>
            <a:pPr eaLnBrk="1" hangingPunct="1">
              <a:lnSpc>
                <a:spcPct val="80000"/>
              </a:lnSpc>
              <a:buFontTx/>
              <a:buNone/>
            </a:pPr>
            <a:r>
              <a:rPr lang="hu-HU" altLang="hu-HU" sz="2500" dirty="0" smtClean="0">
                <a:latin typeface="Tahoma" pitchFamily="34" charset="0"/>
                <a:cs typeface="Tahoma" pitchFamily="34" charset="0"/>
              </a:rPr>
              <a:t>felmentési lehetőségeket</a:t>
            </a:r>
            <a:r>
              <a:rPr lang="hu-HU" altLang="hu-HU" sz="2500" dirty="0" smtClean="0">
                <a:solidFill>
                  <a:srgbClr val="CC0000"/>
                </a:solidFill>
                <a:latin typeface="Tahoma" pitchFamily="34" charset="0"/>
                <a:cs typeface="Tahoma" pitchFamily="34" charset="0"/>
              </a:rPr>
              <a:t> </a:t>
            </a:r>
            <a:r>
              <a:rPr lang="hu-HU" altLang="hu-HU" sz="2500" dirty="0" smtClean="0">
                <a:latin typeface="Tahoma" pitchFamily="34" charset="0"/>
                <a:cs typeface="Tahoma" pitchFamily="34" charset="0"/>
              </a:rPr>
              <a:t>a </a:t>
            </a:r>
            <a:r>
              <a:rPr lang="hu-HU" altLang="hu-HU" sz="2500" dirty="0" err="1" smtClean="0">
                <a:latin typeface="Tahoma" pitchFamily="34" charset="0"/>
                <a:cs typeface="Tahoma" pitchFamily="34" charset="0"/>
              </a:rPr>
              <a:t>Hhvtv</a:t>
            </a:r>
            <a:r>
              <a:rPr lang="hu-HU" altLang="hu-HU" sz="2500" dirty="0" smtClean="0">
                <a:latin typeface="Tahoma" pitchFamily="34" charset="0"/>
                <a:cs typeface="Tahoma" pitchFamily="34" charset="0"/>
              </a:rPr>
              <a:t>. 46. § határozza meg.</a:t>
            </a:r>
          </a:p>
          <a:p>
            <a:pPr eaLnBrk="1" hangingPunct="1">
              <a:lnSpc>
                <a:spcPct val="80000"/>
              </a:lnSpc>
              <a:buFontTx/>
              <a:buNone/>
            </a:pPr>
            <a:r>
              <a:rPr lang="hu-HU" altLang="hu-HU" sz="2500" u="sng" dirty="0" smtClean="0">
                <a:latin typeface="Tahoma" pitchFamily="34" charset="0"/>
                <a:cs typeface="Tahoma" pitchFamily="34" charset="0"/>
              </a:rPr>
              <a:t>Példák:</a:t>
            </a:r>
          </a:p>
          <a:p>
            <a:pPr eaLnBrk="1" hangingPunct="1">
              <a:lnSpc>
                <a:spcPct val="80000"/>
              </a:lnSpc>
              <a:buFontTx/>
              <a:buNone/>
            </a:pPr>
            <a:r>
              <a:rPr lang="hu-HU" altLang="hu-HU" sz="2500" dirty="0" smtClean="0">
                <a:latin typeface="Tahoma" pitchFamily="34" charset="0"/>
                <a:cs typeface="Tahoma" pitchFamily="34" charset="0"/>
              </a:rPr>
              <a:t>- elektromos áram halakra kifejtett élettani hatásán </a:t>
            </a:r>
          </a:p>
          <a:p>
            <a:pPr eaLnBrk="1" hangingPunct="1">
              <a:lnSpc>
                <a:spcPct val="80000"/>
              </a:lnSpc>
              <a:buFontTx/>
              <a:buNone/>
            </a:pPr>
            <a:r>
              <a:rPr lang="hu-HU" altLang="hu-HU" sz="2500" dirty="0" smtClean="0">
                <a:latin typeface="Tahoma" pitchFamily="34" charset="0"/>
                <a:cs typeface="Tahoma" pitchFamily="34" charset="0"/>
              </a:rPr>
              <a:t>alapuló eszköz,</a:t>
            </a:r>
          </a:p>
          <a:p>
            <a:pPr eaLnBrk="1" hangingPunct="1">
              <a:lnSpc>
                <a:spcPct val="80000"/>
              </a:lnSpc>
              <a:buFontTx/>
              <a:buNone/>
            </a:pPr>
            <a:r>
              <a:rPr lang="hu-HU" altLang="hu-HU" sz="2500" dirty="0" smtClean="0">
                <a:latin typeface="Tahoma" pitchFamily="34" charset="0"/>
                <a:cs typeface="Tahoma" pitchFamily="34" charset="0"/>
              </a:rPr>
              <a:t>- mérgező vagy kábító hatású anyag,</a:t>
            </a:r>
          </a:p>
          <a:p>
            <a:pPr eaLnBrk="1" hangingPunct="1">
              <a:lnSpc>
                <a:spcPct val="80000"/>
              </a:lnSpc>
              <a:buFontTx/>
              <a:buNone/>
            </a:pPr>
            <a:r>
              <a:rPr lang="hu-HU" altLang="hu-HU" sz="2500" dirty="0" smtClean="0">
                <a:latin typeface="Tahoma" pitchFamily="34" charset="0"/>
                <a:cs typeface="Tahoma" pitchFamily="34" charset="0"/>
              </a:rPr>
              <a:t>- robbanóanyag, </a:t>
            </a:r>
          </a:p>
          <a:p>
            <a:pPr eaLnBrk="1" hangingPunct="1">
              <a:lnSpc>
                <a:spcPct val="80000"/>
              </a:lnSpc>
              <a:buFontTx/>
              <a:buNone/>
            </a:pPr>
            <a:r>
              <a:rPr lang="hu-HU" altLang="hu-HU" sz="2500" dirty="0" smtClean="0">
                <a:latin typeface="Tahoma" pitchFamily="34" charset="0"/>
                <a:cs typeface="Tahoma" pitchFamily="34" charset="0"/>
              </a:rPr>
              <a:t>- szúrószerszám,</a:t>
            </a:r>
          </a:p>
          <a:p>
            <a:pPr eaLnBrk="1" hangingPunct="1">
              <a:lnSpc>
                <a:spcPct val="80000"/>
              </a:lnSpc>
              <a:buFontTx/>
              <a:buNone/>
            </a:pPr>
            <a:r>
              <a:rPr lang="hu-HU" altLang="hu-HU" sz="2500" dirty="0" smtClean="0">
                <a:latin typeface="Tahoma" pitchFamily="34" charset="0"/>
                <a:cs typeface="Tahoma" pitchFamily="34" charset="0"/>
              </a:rPr>
              <a:t>- búvárszigony, halfogásra alkalmas búváreszköz,</a:t>
            </a:r>
          </a:p>
          <a:p>
            <a:pPr eaLnBrk="1" hangingPunct="1">
              <a:lnSpc>
                <a:spcPct val="80000"/>
              </a:lnSpc>
              <a:buFontTx/>
              <a:buNone/>
            </a:pPr>
            <a:r>
              <a:rPr lang="hu-HU" altLang="hu-HU" sz="2500" dirty="0" smtClean="0">
                <a:latin typeface="Tahoma" pitchFamily="34" charset="0"/>
                <a:cs typeface="Tahoma" pitchFamily="34" charset="0"/>
              </a:rPr>
              <a:t>- gereblyézés, hurokvető halászat stb.</a:t>
            </a:r>
          </a:p>
          <a:p>
            <a:pPr eaLnBrk="1" hangingPunct="1">
              <a:lnSpc>
                <a:spcPct val="80000"/>
              </a:lnSpc>
              <a:buFontTx/>
              <a:buNone/>
            </a:pPr>
            <a:endParaRPr lang="hu-HU" altLang="hu-HU" sz="2500" dirty="0" smtClean="0"/>
          </a:p>
          <a:p>
            <a:pPr eaLnBrk="1" hangingPunct="1">
              <a:lnSpc>
                <a:spcPct val="80000"/>
              </a:lnSpc>
              <a:buFontTx/>
              <a:buNone/>
            </a:pPr>
            <a:endParaRPr lang="hu-HU" altLang="hu-HU" sz="2500" dirty="0" smtClean="0"/>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xfrm>
            <a:off x="457200" y="0"/>
            <a:ext cx="8229600" cy="1417638"/>
          </a:xfrm>
        </p:spPr>
        <p:txBody>
          <a:bodyPr/>
          <a:lstStyle/>
          <a:p>
            <a:pPr eaLnBrk="1" hangingPunct="1"/>
            <a:r>
              <a:rPr lang="hu-HU" altLang="hu-HU" sz="3100" b="1" dirty="0" smtClean="0">
                <a:solidFill>
                  <a:srgbClr val="003399"/>
                </a:solidFill>
                <a:latin typeface="Tahoma" pitchFamily="34" charset="0"/>
                <a:cs typeface="Tahoma" pitchFamily="34" charset="0"/>
              </a:rPr>
              <a:t>A halgazdálkodás tervszerűsége, halgazdálkodási adatok szolgáltatása és gyűjtése</a:t>
            </a:r>
            <a:r>
              <a:rPr lang="hu-HU" altLang="hu-HU" sz="2800" b="1"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48 – 54. §/</a:t>
            </a:r>
          </a:p>
        </p:txBody>
      </p:sp>
      <p:sp>
        <p:nvSpPr>
          <p:cNvPr id="531459" name="Rectangle 3"/>
          <p:cNvSpPr>
            <a:spLocks noGrp="1" noChangeArrowheads="1"/>
          </p:cNvSpPr>
          <p:nvPr>
            <p:ph type="body" idx="1"/>
          </p:nvPr>
        </p:nvSpPr>
        <p:spPr>
          <a:xfrm>
            <a:off x="457200" y="1600200"/>
            <a:ext cx="8229600" cy="4781550"/>
          </a:xfrm>
        </p:spPr>
        <p:txBody>
          <a:bodyPr/>
          <a:lstStyle/>
          <a:p>
            <a:pPr eaLnBrk="1" hangingPunct="1">
              <a:lnSpc>
                <a:spcPct val="90000"/>
              </a:lnSpc>
              <a:buFontTx/>
              <a:buNone/>
            </a:pPr>
            <a:r>
              <a:rPr lang="hu-HU" altLang="hu-HU" sz="2300" dirty="0" smtClean="0">
                <a:latin typeface="Tahoma" pitchFamily="34" charset="0"/>
                <a:cs typeface="Tahoma" pitchFamily="34" charset="0"/>
              </a:rPr>
              <a:t>A halgazdálkodásra jogosult köteles </a:t>
            </a:r>
          </a:p>
          <a:p>
            <a:pPr eaLnBrk="1" hangingPunct="1">
              <a:lnSpc>
                <a:spcPct val="90000"/>
              </a:lnSpc>
              <a:buFontTx/>
              <a:buNone/>
            </a:pPr>
            <a:r>
              <a:rPr lang="hu-HU" altLang="hu-HU" sz="2300" dirty="0" smtClean="0">
                <a:latin typeface="Tahoma" pitchFamily="34" charset="0"/>
                <a:cs typeface="Tahoma" pitchFamily="34" charset="0"/>
              </a:rPr>
              <a:t>5 évre szóló </a:t>
            </a:r>
            <a:r>
              <a:rPr lang="hu-HU" altLang="hu-HU" sz="2300" b="1" dirty="0" smtClean="0">
                <a:solidFill>
                  <a:srgbClr val="003399"/>
                </a:solidFill>
                <a:latin typeface="Tahoma" pitchFamily="34" charset="0"/>
                <a:cs typeface="Tahoma" pitchFamily="34" charset="0"/>
              </a:rPr>
              <a:t>halgazdálkodási tervet</a:t>
            </a:r>
            <a:r>
              <a:rPr lang="hu-HU" altLang="hu-HU" sz="2300" dirty="0" smtClean="0">
                <a:latin typeface="Tahoma" pitchFamily="34" charset="0"/>
                <a:cs typeface="Tahoma" pitchFamily="34" charset="0"/>
              </a:rPr>
              <a:t> készíteni </a:t>
            </a:r>
          </a:p>
          <a:p>
            <a:pPr eaLnBrk="1" hangingPunct="1">
              <a:lnSpc>
                <a:spcPct val="90000"/>
              </a:lnSpc>
              <a:buFontTx/>
              <a:buNone/>
            </a:pPr>
            <a:r>
              <a:rPr lang="hu-HU" altLang="hu-HU" sz="2300" dirty="0" smtClean="0">
                <a:latin typeface="Tahoma" pitchFamily="34" charset="0"/>
                <a:cs typeface="Tahoma" pitchFamily="34" charset="0"/>
              </a:rPr>
              <a:t>minden olyan nyilvántartott halgazdálkodási vízterületre, </a:t>
            </a:r>
          </a:p>
          <a:p>
            <a:pPr eaLnBrk="1" hangingPunct="1">
              <a:lnSpc>
                <a:spcPct val="90000"/>
              </a:lnSpc>
              <a:buFontTx/>
              <a:buNone/>
            </a:pPr>
            <a:r>
              <a:rPr lang="hu-HU" altLang="hu-HU" sz="2300" u="sng" dirty="0" smtClean="0">
                <a:latin typeface="Tahoma" pitchFamily="34" charset="0"/>
                <a:cs typeface="Tahoma" pitchFamily="34" charset="0"/>
              </a:rPr>
              <a:t>amelyre területi jegyet ad ki, vagy amelyen haltermelést </a:t>
            </a:r>
          </a:p>
          <a:p>
            <a:pPr eaLnBrk="1" hangingPunct="1">
              <a:lnSpc>
                <a:spcPct val="90000"/>
              </a:lnSpc>
              <a:buFontTx/>
              <a:buNone/>
            </a:pPr>
            <a:r>
              <a:rPr lang="hu-HU" altLang="hu-HU" sz="2300" u="sng" dirty="0" smtClean="0">
                <a:latin typeface="Tahoma" pitchFamily="34" charset="0"/>
                <a:cs typeface="Tahoma" pitchFamily="34" charset="0"/>
              </a:rPr>
              <a:t>végez.</a:t>
            </a:r>
            <a:r>
              <a:rPr lang="hu-HU" altLang="hu-HU" sz="2300" dirty="0" smtClean="0">
                <a:latin typeface="Tahoma" pitchFamily="34" charset="0"/>
                <a:cs typeface="Tahoma" pitchFamily="34" charset="0"/>
              </a:rPr>
              <a:t> A halgazdálkodási tervet </a:t>
            </a:r>
            <a:r>
              <a:rPr lang="hu-HU" altLang="hu-HU" sz="2300" u="sng" dirty="0" smtClean="0">
                <a:latin typeface="Tahoma" pitchFamily="34" charset="0"/>
                <a:cs typeface="Tahoma" pitchFamily="34" charset="0"/>
              </a:rPr>
              <a:t>a halgazdálkodási hatóság </a:t>
            </a:r>
          </a:p>
          <a:p>
            <a:pPr eaLnBrk="1" hangingPunct="1">
              <a:lnSpc>
                <a:spcPct val="90000"/>
              </a:lnSpc>
              <a:buFontTx/>
              <a:buNone/>
            </a:pPr>
            <a:r>
              <a:rPr lang="hu-HU" altLang="hu-HU" sz="2300" u="sng" dirty="0" smtClean="0">
                <a:latin typeface="Tahoma" pitchFamily="34" charset="0"/>
                <a:cs typeface="Tahoma" pitchFamily="34" charset="0"/>
              </a:rPr>
              <a:t>hagyja jóvá</a:t>
            </a:r>
            <a:r>
              <a:rPr lang="hu-HU" altLang="hu-HU" sz="2300" dirty="0" smtClean="0">
                <a:latin typeface="Tahoma" pitchFamily="34" charset="0"/>
                <a:cs typeface="Tahoma" pitchFamily="34" charset="0"/>
              </a:rPr>
              <a:t>, </a:t>
            </a:r>
            <a:r>
              <a:rPr lang="hu-HU" altLang="hu-HU" sz="2300" u="sng" dirty="0" smtClean="0">
                <a:latin typeface="Tahoma" pitchFamily="34" charset="0"/>
                <a:cs typeface="Tahoma" pitchFamily="34" charset="0"/>
              </a:rPr>
              <a:t>tartalmát</a:t>
            </a:r>
            <a:r>
              <a:rPr lang="hu-HU" altLang="hu-HU" sz="2300" dirty="0" smtClean="0">
                <a:latin typeface="Tahoma" pitchFamily="34" charset="0"/>
                <a:cs typeface="Tahoma" pitchFamily="34" charset="0"/>
              </a:rPr>
              <a:t> a </a:t>
            </a:r>
            <a:r>
              <a:rPr lang="hu-HU" altLang="hu-HU" sz="2300" dirty="0" err="1" smtClean="0">
                <a:latin typeface="Tahoma" pitchFamily="34" charset="0"/>
                <a:cs typeface="Tahoma" pitchFamily="34" charset="0"/>
              </a:rPr>
              <a:t>Hhvtv</a:t>
            </a:r>
            <a:r>
              <a:rPr lang="hu-HU" altLang="hu-HU" sz="2300" dirty="0" smtClean="0">
                <a:latin typeface="Tahoma" pitchFamily="34" charset="0"/>
                <a:cs typeface="Tahoma" pitchFamily="34" charset="0"/>
              </a:rPr>
              <a:t>. 49. § (3) bekezdése írja elő.</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300" dirty="0" smtClean="0">
                <a:latin typeface="Tahoma" pitchFamily="34" charset="0"/>
                <a:cs typeface="Tahoma" pitchFamily="34" charset="0"/>
              </a:rPr>
              <a:t>A halállomány és élőhelyének védelme érdekében, a </a:t>
            </a:r>
          </a:p>
          <a:p>
            <a:pPr eaLnBrk="1" hangingPunct="1">
              <a:lnSpc>
                <a:spcPct val="90000"/>
              </a:lnSpc>
              <a:buFontTx/>
              <a:buNone/>
            </a:pPr>
            <a:r>
              <a:rPr lang="hu-HU" altLang="hu-HU" sz="2300" dirty="0" smtClean="0">
                <a:latin typeface="Tahoma" pitchFamily="34" charset="0"/>
                <a:cs typeface="Tahoma" pitchFamily="34" charset="0"/>
              </a:rPr>
              <a:t>halgazdálkodási hatóság által átadott halgazdálkodási </a:t>
            </a:r>
          </a:p>
          <a:p>
            <a:pPr eaLnBrk="1" hangingPunct="1">
              <a:lnSpc>
                <a:spcPct val="90000"/>
              </a:lnSpc>
              <a:buFontTx/>
              <a:buNone/>
            </a:pPr>
            <a:r>
              <a:rPr lang="hu-HU" altLang="hu-HU" sz="2300" dirty="0" smtClean="0">
                <a:latin typeface="Tahoma" pitchFamily="34" charset="0"/>
                <a:cs typeface="Tahoma" pitchFamily="34" charset="0"/>
              </a:rPr>
              <a:t>adatok nyilvántartása és elemzése céljából a miniszter </a:t>
            </a:r>
          </a:p>
          <a:p>
            <a:pPr eaLnBrk="1" hangingPunct="1">
              <a:lnSpc>
                <a:spcPct val="90000"/>
              </a:lnSpc>
              <a:buFontTx/>
              <a:buNone/>
            </a:pPr>
            <a:r>
              <a:rPr lang="hu-HU" altLang="hu-HU" sz="2300" b="1" dirty="0" smtClean="0">
                <a:solidFill>
                  <a:srgbClr val="003399"/>
                </a:solidFill>
                <a:latin typeface="Tahoma" pitchFamily="34" charset="0"/>
                <a:cs typeface="Tahoma" pitchFamily="34" charset="0"/>
              </a:rPr>
              <a:t>Országos Halgazdálkodási Adattárat</a:t>
            </a:r>
            <a:r>
              <a:rPr lang="hu-HU" altLang="hu-HU" sz="2300" dirty="0" smtClean="0">
                <a:latin typeface="Tahoma" pitchFamily="34" charset="0"/>
                <a:cs typeface="Tahoma" pitchFamily="34" charset="0"/>
              </a:rPr>
              <a:t> tart fenn és </a:t>
            </a:r>
          </a:p>
          <a:p>
            <a:pPr eaLnBrk="1" hangingPunct="1">
              <a:lnSpc>
                <a:spcPct val="90000"/>
              </a:lnSpc>
              <a:buFontTx/>
              <a:buNone/>
            </a:pPr>
            <a:r>
              <a:rPr lang="hu-HU" altLang="hu-HU" sz="2300" dirty="0" smtClean="0">
                <a:latin typeface="Tahoma" pitchFamily="34" charset="0"/>
                <a:cs typeface="Tahoma" pitchFamily="34" charset="0"/>
              </a:rPr>
              <a:t>működtet, amelynek adatai nyilvánosak (NÉBIH).</a:t>
            </a:r>
          </a:p>
          <a:p>
            <a:pPr eaLnBrk="1" hangingPunct="1">
              <a:lnSpc>
                <a:spcPct val="90000"/>
              </a:lnSpc>
              <a:buFontTx/>
              <a:buNone/>
            </a:pPr>
            <a:endParaRPr lang="hu-HU" altLang="hu-HU" sz="2400" dirty="0" smtClean="0"/>
          </a:p>
          <a:p>
            <a:pPr eaLnBrk="1" hangingPunct="1">
              <a:lnSpc>
                <a:spcPct val="90000"/>
              </a:lnSpc>
              <a:buFontTx/>
              <a:buNone/>
            </a:pPr>
            <a:endParaRPr lang="hu-HU" altLang="hu-HU" sz="1800" u="sng" dirty="0" smtClean="0"/>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3399"/>
                </a:solidFill>
                <a:latin typeface="Tahoma" pitchFamily="34" charset="0"/>
                <a:cs typeface="Tahoma" pitchFamily="34" charset="0"/>
              </a:rPr>
              <a:t>A halászati őrzés</a:t>
            </a:r>
            <a:r>
              <a:rPr lang="hu-HU" altLang="hu-HU" sz="3200" b="1"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56 – 57. §/</a:t>
            </a:r>
          </a:p>
        </p:txBody>
      </p:sp>
      <p:sp>
        <p:nvSpPr>
          <p:cNvPr id="532483" name="Rectangle 3"/>
          <p:cNvSpPr>
            <a:spLocks noGrp="1" noChangeArrowheads="1"/>
          </p:cNvSpPr>
          <p:nvPr>
            <p:ph type="body" idx="1"/>
          </p:nvPr>
        </p:nvSpPr>
        <p:spPr>
          <a:xfrm>
            <a:off x="457200" y="1124744"/>
            <a:ext cx="8229600" cy="5112545"/>
          </a:xfrm>
        </p:spPr>
        <p:txBody>
          <a:bodyPr/>
          <a:lstStyle/>
          <a:p>
            <a:pPr eaLnBrk="1" hangingPunct="1">
              <a:lnSpc>
                <a:spcPct val="80000"/>
              </a:lnSpc>
              <a:buFontTx/>
              <a:buNone/>
            </a:pPr>
            <a:r>
              <a:rPr lang="hu-HU" altLang="hu-HU" sz="2000" b="1" dirty="0" smtClean="0">
                <a:solidFill>
                  <a:srgbClr val="003399"/>
                </a:solidFill>
                <a:latin typeface="Tahoma" pitchFamily="34" charset="0"/>
                <a:cs typeface="Tahoma" pitchFamily="34" charset="0"/>
              </a:rPr>
              <a:t>A halgazdálkodásra jogosult köteles</a:t>
            </a:r>
            <a:r>
              <a:rPr lang="hu-HU" altLang="hu-HU" sz="2000" dirty="0" smtClean="0">
                <a:latin typeface="Tahoma" pitchFamily="34" charset="0"/>
                <a:cs typeface="Tahoma" pitchFamily="34" charset="0"/>
              </a:rPr>
              <a:t> a halgazdálkodási vízterület </a:t>
            </a:r>
          </a:p>
          <a:p>
            <a:pPr eaLnBrk="1" hangingPunct="1">
              <a:lnSpc>
                <a:spcPct val="80000"/>
              </a:lnSpc>
              <a:buFontTx/>
              <a:buNone/>
            </a:pPr>
            <a:r>
              <a:rPr lang="hu-HU" altLang="hu-HU" sz="2000" u="sng" dirty="0" smtClean="0">
                <a:latin typeface="Tahoma" pitchFamily="34" charset="0"/>
                <a:cs typeface="Tahoma" pitchFamily="34" charset="0"/>
              </a:rPr>
              <a:t>halállományát és élőhelyét őrizni, vagy őrzéséről halászati őr,</a:t>
            </a:r>
            <a:r>
              <a:rPr lang="hu-HU" altLang="hu-HU" sz="2000" dirty="0" smtClean="0">
                <a:latin typeface="Tahoma" pitchFamily="34" charset="0"/>
                <a:cs typeface="Tahoma" pitchFamily="34" charset="0"/>
              </a:rPr>
              <a:t> illetve </a:t>
            </a:r>
          </a:p>
          <a:p>
            <a:pPr eaLnBrk="1" hangingPunct="1">
              <a:lnSpc>
                <a:spcPct val="80000"/>
              </a:lnSpc>
              <a:buFontTx/>
              <a:buNone/>
            </a:pPr>
            <a:r>
              <a:rPr lang="hu-HU" altLang="hu-HU" sz="2000" dirty="0" smtClean="0">
                <a:latin typeface="Tahoma" pitchFamily="34" charset="0"/>
                <a:cs typeface="Tahoma" pitchFamily="34" charset="0"/>
              </a:rPr>
              <a:t>halászati őri feladatok ellátásával megbízott </a:t>
            </a:r>
            <a:r>
              <a:rPr lang="hu-HU" altLang="hu-HU" sz="2000" u="sng" dirty="0" smtClean="0">
                <a:latin typeface="Tahoma" pitchFamily="34" charset="0"/>
                <a:cs typeface="Tahoma" pitchFamily="34" charset="0"/>
              </a:rPr>
              <a:t>mezőőr útján gondoskodni.</a:t>
            </a:r>
            <a:r>
              <a:rPr lang="hu-HU" altLang="hu-HU" sz="2000" dirty="0" smtClean="0">
                <a:latin typeface="Tahoma" pitchFamily="34" charset="0"/>
                <a:cs typeface="Tahoma" pitchFamily="34" charset="0"/>
              </a:rPr>
              <a:t> </a:t>
            </a:r>
          </a:p>
          <a:p>
            <a:pPr eaLnBrk="1" hangingPunct="1">
              <a:lnSpc>
                <a:spcPct val="80000"/>
              </a:lnSpc>
              <a:buFontTx/>
              <a:buNone/>
            </a:pPr>
            <a:r>
              <a:rPr lang="hu-HU" altLang="hu-HU" sz="2000" dirty="0" smtClean="0">
                <a:latin typeface="Tahoma" pitchFamily="34" charset="0"/>
                <a:cs typeface="Tahoma" pitchFamily="34" charset="0"/>
              </a:rPr>
              <a:t>Az alkalmazandó  halászati őrök létszámát </a:t>
            </a:r>
            <a:r>
              <a:rPr lang="hu-HU" altLang="hu-HU" sz="2000" dirty="0" err="1" smtClean="0">
                <a:latin typeface="Tahoma" pitchFamily="34" charset="0"/>
                <a:cs typeface="Tahoma" pitchFamily="34" charset="0"/>
              </a:rPr>
              <a:t>vhr</a:t>
            </a:r>
            <a:r>
              <a:rPr lang="hu-HU" altLang="hu-HU" sz="2000" dirty="0" smtClean="0">
                <a:latin typeface="Tahoma" pitchFamily="34" charset="0"/>
                <a:cs typeface="Tahoma" pitchFamily="34" charset="0"/>
              </a:rPr>
              <a:t>.</a:t>
            </a:r>
            <a:r>
              <a:rPr lang="hu-HU" altLang="hu-HU" sz="2400" dirty="0" smtClean="0">
                <a:solidFill>
                  <a:srgbClr val="A50021"/>
                </a:solidFill>
                <a:latin typeface="Tahoma" pitchFamily="34" charset="0"/>
                <a:cs typeface="Tahoma" pitchFamily="34" charset="0"/>
              </a:rPr>
              <a:t>*</a:t>
            </a:r>
            <a:r>
              <a:rPr lang="hu-HU" altLang="hu-HU" sz="2000" dirty="0" smtClean="0">
                <a:latin typeface="Tahoma" pitchFamily="34" charset="0"/>
                <a:cs typeface="Tahoma" pitchFamily="34" charset="0"/>
              </a:rPr>
              <a:t> írja elő </a:t>
            </a:r>
          </a:p>
          <a:p>
            <a:pPr eaLnBrk="1" hangingPunct="1">
              <a:lnSpc>
                <a:spcPct val="80000"/>
              </a:lnSpc>
              <a:buFontTx/>
              <a:buNone/>
            </a:pPr>
            <a:r>
              <a:rPr lang="hu-HU" altLang="hu-HU" sz="2000" dirty="0" smtClean="0">
                <a:latin typeface="Tahoma" pitchFamily="34" charset="0"/>
                <a:cs typeface="Tahoma" pitchFamily="34" charset="0"/>
              </a:rPr>
              <a:t>a halgazdálkodási vízterület kiterjedésétől függően.</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A halászati őr</a:t>
            </a:r>
            <a:r>
              <a:rPr lang="hu-HU" altLang="hu-HU" sz="2000" b="1" dirty="0" smtClean="0">
                <a:solidFill>
                  <a:schemeClr val="accent2"/>
                </a:solidFill>
                <a:latin typeface="Tahoma" pitchFamily="34" charset="0"/>
                <a:cs typeface="Tahoma" pitchFamily="34" charset="0"/>
              </a:rPr>
              <a:t> </a:t>
            </a:r>
            <a:r>
              <a:rPr lang="hu-HU" altLang="hu-HU" sz="2000" dirty="0" smtClean="0">
                <a:latin typeface="Tahoma" pitchFamily="34" charset="0"/>
                <a:cs typeface="Tahoma" pitchFamily="34" charset="0"/>
              </a:rPr>
              <a:t>a halgazdálkodásra jogosult alkalmazottja, vagy </a:t>
            </a:r>
          </a:p>
          <a:p>
            <a:pPr eaLnBrk="1" hangingPunct="1">
              <a:lnSpc>
                <a:spcPct val="80000"/>
              </a:lnSpc>
              <a:buFontTx/>
              <a:buNone/>
            </a:pPr>
            <a:r>
              <a:rPr lang="hu-HU" altLang="hu-HU" sz="2000" dirty="0" smtClean="0">
                <a:latin typeface="Tahoma" pitchFamily="34" charset="0"/>
                <a:cs typeface="Tahoma" pitchFamily="34" charset="0"/>
              </a:rPr>
              <a:t>állami alkalmazott lehet.</a:t>
            </a:r>
          </a:p>
          <a:p>
            <a:pPr eaLnBrk="1" hangingPunct="1">
              <a:lnSpc>
                <a:spcPct val="80000"/>
              </a:lnSpc>
              <a:buFontTx/>
              <a:buNone/>
            </a:pPr>
            <a:r>
              <a:rPr lang="hu-HU" altLang="hu-HU" sz="2000" dirty="0" smtClean="0">
                <a:latin typeface="Tahoma" pitchFamily="34" charset="0"/>
                <a:cs typeface="Tahoma" pitchFamily="34" charset="0"/>
              </a:rPr>
              <a:t>A halászati őr jogszabályokban meghatározott halászati őri, valamint </a:t>
            </a:r>
          </a:p>
          <a:p>
            <a:pPr eaLnBrk="1" hangingPunct="1">
              <a:lnSpc>
                <a:spcPct val="80000"/>
              </a:lnSpc>
              <a:buFontTx/>
              <a:buNone/>
            </a:pPr>
            <a:r>
              <a:rPr lang="hu-HU" altLang="hu-HU" sz="2000" dirty="0" smtClean="0">
                <a:latin typeface="Tahoma" pitchFamily="34" charset="0"/>
                <a:cs typeface="Tahoma" pitchFamily="34" charset="0"/>
              </a:rPr>
              <a:t>az egyes rendészeti feladatokat ellátó személyekre előírt vizsgát </a:t>
            </a:r>
          </a:p>
          <a:p>
            <a:pPr eaLnBrk="1" hangingPunct="1">
              <a:lnSpc>
                <a:spcPct val="80000"/>
              </a:lnSpc>
              <a:buFontTx/>
              <a:buNone/>
            </a:pPr>
            <a:r>
              <a:rPr lang="hu-HU" altLang="hu-HU" sz="2000" dirty="0" smtClean="0">
                <a:latin typeface="Tahoma" pitchFamily="34" charset="0"/>
                <a:cs typeface="Tahoma" pitchFamily="34" charset="0"/>
              </a:rPr>
              <a:t>köteles tenni, és a halgazdálkodási hatóság előtt esküt tesz.</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A halászati őr</a:t>
            </a:r>
            <a:r>
              <a:rPr lang="hu-HU" altLang="hu-HU" sz="2000" dirty="0" smtClean="0">
                <a:latin typeface="Tahoma" pitchFamily="34" charset="0"/>
                <a:cs typeface="Tahoma" pitchFamily="34" charset="0"/>
              </a:rPr>
              <a:t> </a:t>
            </a:r>
            <a:r>
              <a:rPr lang="hu-HU" altLang="hu-HU" sz="2000" u="sng" dirty="0" smtClean="0">
                <a:latin typeface="Tahoma" pitchFamily="34" charset="0"/>
                <a:cs typeface="Tahoma" pitchFamily="34" charset="0"/>
              </a:rPr>
              <a:t>feladataival összefüggő intézkedési jogosultságait </a:t>
            </a:r>
          </a:p>
          <a:p>
            <a:pPr eaLnBrk="1" hangingPunct="1">
              <a:lnSpc>
                <a:spcPct val="80000"/>
              </a:lnSpc>
              <a:buFontTx/>
              <a:buNone/>
            </a:pPr>
            <a:r>
              <a:rPr lang="hu-HU" altLang="hu-HU" sz="2000" u="sng" dirty="0" smtClean="0">
                <a:latin typeface="Tahoma" pitchFamily="34" charset="0"/>
                <a:cs typeface="Tahoma" pitchFamily="34" charset="0"/>
              </a:rPr>
              <a:t>és kötelességeit, és azok feltételeit</a:t>
            </a:r>
            <a:r>
              <a:rPr lang="hu-HU" altLang="hu-HU" sz="2000" dirty="0" smtClean="0">
                <a:latin typeface="Tahoma" pitchFamily="34" charset="0"/>
                <a:cs typeface="Tahoma" pitchFamily="34" charset="0"/>
              </a:rPr>
              <a:t> a </a:t>
            </a:r>
            <a:r>
              <a:rPr lang="hu-HU" altLang="hu-HU" sz="2000" b="1" dirty="0" smtClean="0">
                <a:solidFill>
                  <a:srgbClr val="CC0000"/>
                </a:solidFill>
                <a:latin typeface="Tahoma" pitchFamily="34" charset="0"/>
                <a:cs typeface="Tahoma" pitchFamily="34" charset="0"/>
              </a:rPr>
              <a:t>2012. évi CXX. törvény</a:t>
            </a:r>
            <a:r>
              <a:rPr lang="hu-HU" altLang="hu-HU" sz="2000" dirty="0" smtClean="0">
                <a:latin typeface="Tahoma" pitchFamily="34" charset="0"/>
                <a:cs typeface="Tahoma" pitchFamily="34" charset="0"/>
              </a:rPr>
              <a:t>, </a:t>
            </a:r>
          </a:p>
          <a:p>
            <a:pPr eaLnBrk="1" hangingPunct="1">
              <a:lnSpc>
                <a:spcPct val="80000"/>
              </a:lnSpc>
              <a:buFontTx/>
              <a:buNone/>
            </a:pPr>
            <a:r>
              <a:rPr lang="hu-HU" altLang="hu-HU" sz="2000" dirty="0" smtClean="0">
                <a:latin typeface="Tahoma" pitchFamily="34" charset="0"/>
                <a:cs typeface="Tahoma" pitchFamily="34" charset="0"/>
              </a:rPr>
              <a:t>valamint a </a:t>
            </a:r>
            <a:r>
              <a:rPr lang="hu-HU" altLang="hu-HU" sz="2000" b="1" dirty="0" err="1" smtClean="0">
                <a:solidFill>
                  <a:srgbClr val="CC0000"/>
                </a:solidFill>
                <a:latin typeface="Tahoma" pitchFamily="34" charset="0"/>
                <a:cs typeface="Tahoma" pitchFamily="34" charset="0"/>
              </a:rPr>
              <a:t>Hhvtv</a:t>
            </a:r>
            <a:r>
              <a:rPr lang="hu-HU" altLang="hu-HU" sz="2000" b="1" dirty="0" smtClean="0">
                <a:solidFill>
                  <a:srgbClr val="CC0000"/>
                </a:solidFill>
                <a:latin typeface="Tahoma" pitchFamily="34" charset="0"/>
                <a:cs typeface="Tahoma" pitchFamily="34" charset="0"/>
              </a:rPr>
              <a:t>. 56. § (7) bekezdése</a:t>
            </a:r>
            <a:r>
              <a:rPr lang="hu-HU" altLang="hu-HU" sz="2000" dirty="0" smtClean="0">
                <a:latin typeface="Tahoma" pitchFamily="34" charset="0"/>
                <a:cs typeface="Tahoma" pitchFamily="34" charset="0"/>
              </a:rPr>
              <a:t> részletesen szabályozza.</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a:t>
            </a:r>
            <a:r>
              <a:rPr lang="hu-HU" altLang="hu-HU" sz="2000" dirty="0" smtClean="0">
                <a:solidFill>
                  <a:srgbClr val="A50021"/>
                </a:solidFill>
                <a:latin typeface="Tahoma" pitchFamily="34" charset="0"/>
                <a:cs typeface="Tahoma" pitchFamily="34" charset="0"/>
              </a:rPr>
              <a:t> </a:t>
            </a:r>
            <a:r>
              <a:rPr lang="hu-HU" altLang="hu-HU" sz="2000" dirty="0" smtClean="0">
                <a:latin typeface="Tahoma" pitchFamily="34" charset="0"/>
                <a:cs typeface="Tahoma" pitchFamily="34" charset="0"/>
              </a:rPr>
              <a:t>133/2013. (XII. 29.) VM rendelet.</a:t>
            </a:r>
            <a:endParaRPr lang="hu-HU" altLang="hu-HU" sz="2000" dirty="0" smtClean="0">
              <a:solidFill>
                <a:srgbClr val="A50021"/>
              </a:solidFill>
              <a:latin typeface="Tahoma" pitchFamily="34" charset="0"/>
              <a:cs typeface="Tahoma" pitchFamily="34" charset="0"/>
            </a:endParaRPr>
          </a:p>
          <a:p>
            <a:pPr eaLnBrk="1" hangingPunct="1">
              <a:lnSpc>
                <a:spcPct val="80000"/>
              </a:lnSpc>
              <a:buFontTx/>
              <a:buNone/>
            </a:pPr>
            <a:endParaRPr lang="hu-HU" altLang="hu-HU" sz="2400" dirty="0" smtClean="0">
              <a:solidFill>
                <a:srgbClr val="A50021"/>
              </a:solidFill>
            </a:endParaRPr>
          </a:p>
          <a:p>
            <a:pPr eaLnBrk="1" hangingPunct="1">
              <a:lnSpc>
                <a:spcPct val="80000"/>
              </a:lnSpc>
              <a:buFontTx/>
              <a:buNone/>
            </a:pPr>
            <a:endParaRPr lang="hu-HU" altLang="hu-HU" sz="1400" u="sng" dirty="0" smtClean="0"/>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3399"/>
                </a:solidFill>
                <a:latin typeface="Tahoma" pitchFamily="34" charset="0"/>
                <a:cs typeface="Tahoma" pitchFamily="34" charset="0"/>
              </a:rPr>
              <a:t>A halászati őrzés</a:t>
            </a:r>
            <a:r>
              <a:rPr lang="hu-HU" altLang="hu-HU" sz="3600" b="1"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56 – 57. §/</a:t>
            </a:r>
          </a:p>
        </p:txBody>
      </p:sp>
      <p:sp>
        <p:nvSpPr>
          <p:cNvPr id="533507" name="Rectangle 3"/>
          <p:cNvSpPr>
            <a:spLocks noGrp="1" noChangeArrowheads="1"/>
          </p:cNvSpPr>
          <p:nvPr>
            <p:ph type="body" idx="1"/>
          </p:nvPr>
        </p:nvSpPr>
        <p:spPr>
          <a:xfrm>
            <a:off x="457200" y="1052736"/>
            <a:ext cx="8291264" cy="5329014"/>
          </a:xfrm>
        </p:spPr>
        <p:txBody>
          <a:bodyPr/>
          <a:lstStyle/>
          <a:p>
            <a:pPr eaLnBrk="1" hangingPunct="1">
              <a:lnSpc>
                <a:spcPct val="80000"/>
              </a:lnSpc>
              <a:buFontTx/>
              <a:buNone/>
            </a:pPr>
            <a:r>
              <a:rPr lang="hu-HU" altLang="hu-HU" sz="2000" b="1" dirty="0" smtClean="0">
                <a:solidFill>
                  <a:srgbClr val="003399"/>
                </a:solidFill>
                <a:latin typeface="Tahoma" pitchFamily="34" charset="0"/>
                <a:cs typeface="Tahoma" pitchFamily="34" charset="0"/>
              </a:rPr>
              <a:t>A halászati őr</a:t>
            </a:r>
            <a:r>
              <a:rPr lang="hu-HU" altLang="hu-HU" sz="2000" dirty="0" smtClean="0">
                <a:solidFill>
                  <a:srgbClr val="CC0000"/>
                </a:solidFill>
                <a:latin typeface="Tahoma" pitchFamily="34" charset="0"/>
                <a:cs typeface="Tahoma" pitchFamily="34" charset="0"/>
              </a:rPr>
              <a:t> </a:t>
            </a:r>
            <a:r>
              <a:rPr lang="hu-HU" altLang="hu-HU" sz="2000" b="1" dirty="0" smtClean="0">
                <a:solidFill>
                  <a:srgbClr val="CC0000"/>
                </a:solidFill>
                <a:latin typeface="Tahoma" pitchFamily="34" charset="0"/>
                <a:cs typeface="Tahoma" pitchFamily="34" charset="0"/>
              </a:rPr>
              <a:t>alapvető intézkedési jogosultságai:</a:t>
            </a:r>
            <a:endParaRPr lang="hu-HU" altLang="hu-HU" sz="2000" dirty="0" smtClean="0">
              <a:latin typeface="Tahoma" pitchFamily="34" charset="0"/>
              <a:cs typeface="Tahoma" pitchFamily="34" charset="0"/>
            </a:endParaRPr>
          </a:p>
          <a:p>
            <a:pPr eaLnBrk="1" hangingPunct="1">
              <a:lnSpc>
                <a:spcPct val="80000"/>
              </a:lnSpc>
              <a:buFontTx/>
              <a:buNone/>
            </a:pPr>
            <a:r>
              <a:rPr lang="hu-HU" altLang="hu-HU" sz="2000" dirty="0" smtClean="0">
                <a:latin typeface="Tahoma" pitchFamily="34" charset="0"/>
                <a:cs typeface="Tahoma" pitchFamily="34" charset="0"/>
              </a:rPr>
              <a:t>igazoltatás; cselekmény abbahagyására felszólítás, folytatásának </a:t>
            </a:r>
          </a:p>
          <a:p>
            <a:pPr eaLnBrk="1" hangingPunct="1">
              <a:lnSpc>
                <a:spcPct val="80000"/>
              </a:lnSpc>
              <a:buFontTx/>
              <a:buNone/>
            </a:pPr>
            <a:r>
              <a:rPr lang="hu-HU" altLang="hu-HU" sz="2000" dirty="0" smtClean="0">
                <a:latin typeface="Tahoma" pitchFamily="34" charset="0"/>
                <a:cs typeface="Tahoma" pitchFamily="34" charset="0"/>
              </a:rPr>
              <a:t>megakadályozása; halfogásra jogosító okmányok elvétele; tetten ért </a:t>
            </a:r>
          </a:p>
          <a:p>
            <a:pPr eaLnBrk="1" hangingPunct="1">
              <a:lnSpc>
                <a:spcPct val="80000"/>
              </a:lnSpc>
              <a:buFontTx/>
              <a:buNone/>
            </a:pPr>
            <a:r>
              <a:rPr lang="hu-HU" altLang="hu-HU" sz="2000" dirty="0" smtClean="0">
                <a:latin typeface="Tahoma" pitchFamily="34" charset="0"/>
                <a:cs typeface="Tahoma" pitchFamily="34" charset="0"/>
              </a:rPr>
              <a:t>személy visszatartása; jármű megállítása és átvizsgálása; helyszíni </a:t>
            </a:r>
          </a:p>
          <a:p>
            <a:pPr eaLnBrk="1" hangingPunct="1">
              <a:lnSpc>
                <a:spcPct val="80000"/>
              </a:lnSpc>
              <a:buFontTx/>
              <a:buNone/>
            </a:pPr>
            <a:r>
              <a:rPr lang="hu-HU" altLang="hu-HU" sz="2000" dirty="0" smtClean="0">
                <a:latin typeface="Tahoma" pitchFamily="34" charset="0"/>
                <a:cs typeface="Tahoma" pitchFamily="34" charset="0"/>
              </a:rPr>
              <a:t>bírság kiszabása; testi kényszer, vegyi eszköz, rendőrbot alkalmazása; </a:t>
            </a:r>
          </a:p>
          <a:p>
            <a:pPr eaLnBrk="1" hangingPunct="1">
              <a:lnSpc>
                <a:spcPct val="80000"/>
              </a:lnSpc>
              <a:buFontTx/>
              <a:buNone/>
            </a:pPr>
            <a:r>
              <a:rPr lang="hu-HU" altLang="hu-HU" sz="2000" dirty="0" smtClean="0">
                <a:latin typeface="Tahoma" pitchFamily="34" charset="0"/>
                <a:cs typeface="Tahoma" pitchFamily="34" charset="0"/>
              </a:rPr>
              <a:t>sörétes lőfegyver tartása (állatriasztás, elejtés stb. célból). Előállításra </a:t>
            </a:r>
          </a:p>
          <a:p>
            <a:pPr eaLnBrk="1" hangingPunct="1">
              <a:lnSpc>
                <a:spcPct val="80000"/>
              </a:lnSpc>
              <a:buFontTx/>
              <a:buNone/>
            </a:pPr>
            <a:r>
              <a:rPr lang="hu-HU" altLang="hu-HU" sz="2000" dirty="0" smtClean="0">
                <a:latin typeface="Tahoma" pitchFamily="34" charset="0"/>
                <a:cs typeface="Tahoma" pitchFamily="34" charset="0"/>
              </a:rPr>
              <a:t>és bilincs alkalmazására csak állami alkalmazott halászati őr jogosult.</a:t>
            </a:r>
          </a:p>
          <a:p>
            <a:pPr eaLnBrk="1" hangingPunct="1">
              <a:lnSpc>
                <a:spcPct val="80000"/>
              </a:lnSpc>
              <a:buFontTx/>
              <a:buNone/>
            </a:pPr>
            <a:endParaRPr lang="hu-HU" altLang="hu-HU" sz="1000" dirty="0" smtClean="0">
              <a:solidFill>
                <a:srgbClr val="CC0000"/>
              </a:solidFill>
              <a:latin typeface="Tahoma" pitchFamily="34" charset="0"/>
              <a:cs typeface="Tahoma" pitchFamily="34" charset="0"/>
            </a:endParaRPr>
          </a:p>
          <a:p>
            <a:pPr eaLnBrk="1" hangingPunct="1">
              <a:lnSpc>
                <a:spcPct val="80000"/>
              </a:lnSpc>
              <a:buFontTx/>
              <a:buNone/>
            </a:pPr>
            <a:r>
              <a:rPr lang="hu-HU" altLang="hu-HU" sz="2000" b="1" dirty="0" smtClean="0">
                <a:solidFill>
                  <a:srgbClr val="CC0000"/>
                </a:solidFill>
                <a:latin typeface="Tahoma" pitchFamily="34" charset="0"/>
                <a:cs typeface="Tahoma" pitchFamily="34" charset="0"/>
              </a:rPr>
              <a:t>Illetékességi terület:</a:t>
            </a:r>
            <a:r>
              <a:rPr lang="hu-HU" altLang="hu-HU" sz="2000" b="1" dirty="0" smtClean="0">
                <a:latin typeface="Tahoma" pitchFamily="34" charset="0"/>
                <a:cs typeface="Tahoma" pitchFamily="34" charset="0"/>
              </a:rPr>
              <a:t> </a:t>
            </a:r>
            <a:r>
              <a:rPr lang="hu-HU" altLang="hu-HU" sz="2000" dirty="0" smtClean="0">
                <a:latin typeface="Tahoma" pitchFamily="34" charset="0"/>
                <a:cs typeface="Tahoma" pitchFamily="34" charset="0"/>
              </a:rPr>
              <a:t>halgazdálkodási vízterület és partja, </a:t>
            </a:r>
          </a:p>
          <a:p>
            <a:pPr eaLnBrk="1" hangingPunct="1">
              <a:lnSpc>
                <a:spcPct val="80000"/>
              </a:lnSpc>
              <a:buFontTx/>
              <a:buNone/>
            </a:pPr>
            <a:r>
              <a:rPr lang="hu-HU" altLang="hu-HU" sz="2000" dirty="0">
                <a:latin typeface="Tahoma" pitchFamily="34" charset="0"/>
                <a:cs typeface="Tahoma" pitchFamily="34" charset="0"/>
              </a:rPr>
              <a:t>h</a:t>
            </a:r>
            <a:r>
              <a:rPr lang="hu-HU" altLang="hu-HU" sz="2000" dirty="0" smtClean="0">
                <a:latin typeface="Tahoma" pitchFamily="34" charset="0"/>
                <a:cs typeface="Tahoma" pitchFamily="34" charset="0"/>
              </a:rPr>
              <a:t>altermelési létesítmény és partja.</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000" dirty="0" smtClean="0">
                <a:latin typeface="Tahoma" pitchFamily="34" charset="0"/>
                <a:cs typeface="Tahoma" pitchFamily="34" charset="0"/>
              </a:rPr>
              <a:t>A halászati őrök felügyeletét a halgazdálkodási hatóság a rendőrséggel</a:t>
            </a:r>
          </a:p>
          <a:p>
            <a:pPr eaLnBrk="1" hangingPunct="1">
              <a:lnSpc>
                <a:spcPct val="80000"/>
              </a:lnSpc>
              <a:buFontTx/>
              <a:buNone/>
            </a:pPr>
            <a:r>
              <a:rPr lang="hu-HU" altLang="hu-HU" sz="2000" dirty="0" smtClean="0">
                <a:latin typeface="Tahoma" pitchFamily="34" charset="0"/>
                <a:cs typeface="Tahoma" pitchFamily="34" charset="0"/>
              </a:rPr>
              <a:t>együtt látja el.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000" dirty="0" smtClean="0">
                <a:latin typeface="Tahoma" pitchFamily="34" charset="0"/>
                <a:cs typeface="Tahoma" pitchFamily="34" charset="0"/>
              </a:rPr>
              <a:t>A halgazdálkodásra jogosult kérelmére a halgazdálkodási hatóság </a:t>
            </a: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társadalmi halőröket</a:t>
            </a:r>
            <a:r>
              <a:rPr lang="hu-HU" altLang="hu-HU" sz="2000" dirty="0" smtClean="0">
                <a:latin typeface="Tahoma" pitchFamily="34" charset="0"/>
                <a:cs typeface="Tahoma" pitchFamily="34" charset="0"/>
              </a:rPr>
              <a:t> bízhat meg, </a:t>
            </a:r>
            <a:r>
              <a:rPr lang="hu-HU" altLang="hu-HU" sz="2000" u="sng" dirty="0" smtClean="0">
                <a:latin typeface="Tahoma" pitchFamily="34" charset="0"/>
                <a:cs typeface="Tahoma" pitchFamily="34" charset="0"/>
              </a:rPr>
              <a:t>aki jogosult</a:t>
            </a:r>
            <a:r>
              <a:rPr lang="hu-HU" altLang="hu-HU" sz="2000" dirty="0" smtClean="0">
                <a:latin typeface="Tahoma" pitchFamily="34" charset="0"/>
                <a:cs typeface="Tahoma" pitchFamily="34" charset="0"/>
              </a:rPr>
              <a:t> a halfogásra </a:t>
            </a:r>
          </a:p>
          <a:p>
            <a:pPr eaLnBrk="1" hangingPunct="1">
              <a:lnSpc>
                <a:spcPct val="80000"/>
              </a:lnSpc>
              <a:buFontTx/>
              <a:buNone/>
            </a:pPr>
            <a:r>
              <a:rPr lang="hu-HU" altLang="hu-HU" sz="2000" dirty="0" smtClean="0">
                <a:latin typeface="Tahoma" pitchFamily="34" charset="0"/>
                <a:cs typeface="Tahoma" pitchFamily="34" charset="0"/>
              </a:rPr>
              <a:t>jogosító okmányok ellenőrzésére, visszatartására, és az azokban </a:t>
            </a:r>
          </a:p>
          <a:p>
            <a:pPr eaLnBrk="1" hangingPunct="1">
              <a:lnSpc>
                <a:spcPct val="80000"/>
              </a:lnSpc>
              <a:buFontTx/>
              <a:buNone/>
            </a:pPr>
            <a:r>
              <a:rPr lang="hu-HU" altLang="hu-HU" sz="2000" dirty="0" smtClean="0">
                <a:latin typeface="Tahoma" pitchFamily="34" charset="0"/>
                <a:cs typeface="Tahoma" pitchFamily="34" charset="0"/>
              </a:rPr>
              <a:t>foglalt személyes adatok kezelésére.</a:t>
            </a:r>
          </a:p>
          <a:p>
            <a:pPr eaLnBrk="1" hangingPunct="1">
              <a:lnSpc>
                <a:spcPct val="80000"/>
              </a:lnSpc>
            </a:pPr>
            <a:endParaRPr lang="hu-HU" altLang="hu-HU" sz="2000" dirty="0" smtClean="0"/>
          </a:p>
        </p:txBody>
      </p:sp>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xfrm>
            <a:off x="457200" y="0"/>
            <a:ext cx="8229600" cy="1628775"/>
          </a:xfrm>
        </p:spPr>
        <p:txBody>
          <a:bodyPr/>
          <a:lstStyle/>
          <a:p>
            <a:pPr algn="l" eaLnBrk="1" hangingPunct="1"/>
            <a:r>
              <a:rPr lang="hu-HU" altLang="hu-HU" sz="3100" b="1" dirty="0" smtClean="0">
                <a:solidFill>
                  <a:schemeClr val="tx1"/>
                </a:solidFill>
                <a:latin typeface="Tahoma" pitchFamily="34" charset="0"/>
                <a:cs typeface="Tahoma" pitchFamily="34" charset="0"/>
              </a:rPr>
              <a:t>IV. FEJEZET	</a:t>
            </a:r>
            <a:r>
              <a:rPr lang="hu-HU" altLang="hu-HU" sz="3100" b="1" dirty="0" smtClean="0">
                <a:solidFill>
                  <a:srgbClr val="336600"/>
                </a:solidFill>
                <a:latin typeface="Tahoma" pitchFamily="34" charset="0"/>
                <a:cs typeface="Tahoma" pitchFamily="34" charset="0"/>
              </a:rPr>
              <a:t/>
            </a:r>
            <a:br>
              <a:rPr lang="hu-HU" altLang="hu-HU" sz="3100" b="1" dirty="0" smtClean="0">
                <a:solidFill>
                  <a:srgbClr val="336600"/>
                </a:solidFill>
                <a:latin typeface="Tahoma" pitchFamily="34" charset="0"/>
                <a:cs typeface="Tahoma" pitchFamily="34" charset="0"/>
              </a:rPr>
            </a:br>
            <a:r>
              <a:rPr lang="hu-HU" altLang="hu-HU" sz="3300" b="1" dirty="0" smtClean="0">
                <a:solidFill>
                  <a:srgbClr val="003399"/>
                </a:solidFill>
                <a:latin typeface="Tahoma" pitchFamily="34" charset="0"/>
                <a:cs typeface="Tahoma" pitchFamily="34" charset="0"/>
              </a:rPr>
              <a:t>HALGAZDÁLKODÁSI IGAZGATÁSI ÁLLAMI FELADATOK ÉS HATÁSKÖRÖK</a:t>
            </a:r>
          </a:p>
        </p:txBody>
      </p:sp>
      <p:sp>
        <p:nvSpPr>
          <p:cNvPr id="534531" name="Rectangle 3"/>
          <p:cNvSpPr>
            <a:spLocks noGrp="1" noChangeArrowheads="1"/>
          </p:cNvSpPr>
          <p:nvPr>
            <p:ph type="body" idx="1"/>
          </p:nvPr>
        </p:nvSpPr>
        <p:spPr/>
        <p:txBody>
          <a:bodyPr/>
          <a:lstStyle/>
          <a:p>
            <a:pPr eaLnBrk="1" hangingPunct="1">
              <a:lnSpc>
                <a:spcPct val="80000"/>
              </a:lnSpc>
              <a:buFontTx/>
              <a:buNone/>
            </a:pPr>
            <a:endParaRPr lang="hu-HU" altLang="hu-HU" sz="1000" b="1" dirty="0" smtClean="0">
              <a:solidFill>
                <a:schemeClr val="accent2"/>
              </a:solidFill>
            </a:endParaRPr>
          </a:p>
          <a:p>
            <a:pPr eaLnBrk="1" hangingPunct="1">
              <a:lnSpc>
                <a:spcPct val="80000"/>
              </a:lnSpc>
              <a:buFontTx/>
              <a:buNone/>
            </a:pPr>
            <a:r>
              <a:rPr lang="hu-HU" altLang="hu-HU" sz="2600" b="1" dirty="0" smtClean="0">
                <a:solidFill>
                  <a:srgbClr val="003399"/>
                </a:solidFill>
                <a:latin typeface="Tahoma" pitchFamily="34" charset="0"/>
                <a:cs typeface="Tahoma" pitchFamily="34" charset="0"/>
              </a:rPr>
              <a:t>Halgazdálkodási igazgatás, a halgazdálkodásért </a:t>
            </a:r>
          </a:p>
          <a:p>
            <a:pPr eaLnBrk="1" hangingPunct="1">
              <a:lnSpc>
                <a:spcPct val="80000"/>
              </a:lnSpc>
              <a:buFontTx/>
              <a:buNone/>
            </a:pPr>
            <a:r>
              <a:rPr lang="hu-HU" altLang="hu-HU" sz="2600" b="1" dirty="0" smtClean="0">
                <a:solidFill>
                  <a:srgbClr val="003399"/>
                </a:solidFill>
                <a:latin typeface="Tahoma" pitchFamily="34" charset="0"/>
                <a:cs typeface="Tahoma" pitchFamily="34" charset="0"/>
              </a:rPr>
              <a:t>felelős miniszter feladat- és hatásköre </a:t>
            </a:r>
          </a:p>
          <a:p>
            <a:pPr eaLnBrk="1" hangingPunct="1">
              <a:lnSpc>
                <a:spcPct val="80000"/>
              </a:lnSpc>
              <a:buFontTx/>
              <a:buNone/>
            </a:pPr>
            <a:r>
              <a:rPr lang="hu-HU" altLang="hu-HU" sz="2200" dirty="0" smtClean="0">
                <a:latin typeface="Tahoma" pitchFamily="34" charset="0"/>
                <a:cs typeface="Tahoma" pitchFamily="34" charset="0"/>
              </a:rPr>
              <a:t>/</a:t>
            </a:r>
            <a:r>
              <a:rPr lang="hu-HU" altLang="hu-HU" sz="2200" dirty="0" err="1" smtClean="0">
                <a:latin typeface="Tahoma" pitchFamily="34" charset="0"/>
                <a:cs typeface="Tahoma" pitchFamily="34" charset="0"/>
              </a:rPr>
              <a:t>Hhvtv</a:t>
            </a:r>
            <a:r>
              <a:rPr lang="hu-HU" altLang="hu-HU" sz="2200" dirty="0" smtClean="0">
                <a:latin typeface="Tahoma" pitchFamily="34" charset="0"/>
                <a:cs typeface="Tahoma" pitchFamily="34" charset="0"/>
              </a:rPr>
              <a:t>. 60-63.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A halgazdálkodásért felelős </a:t>
            </a:r>
            <a:r>
              <a:rPr lang="hu-HU" altLang="hu-HU" sz="2200" u="sng" dirty="0" smtClean="0">
                <a:latin typeface="Tahoma" pitchFamily="34" charset="0"/>
                <a:cs typeface="Tahoma" pitchFamily="34" charset="0"/>
              </a:rPr>
              <a:t>miniszter feladat- és hatáskörét</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(irányítási, szervezési, szabályozási feladatkör) a </a:t>
            </a:r>
            <a:r>
              <a:rPr lang="hu-HU" altLang="hu-HU" sz="2200" dirty="0" err="1" smtClean="0">
                <a:latin typeface="Tahoma" pitchFamily="34" charset="0"/>
                <a:cs typeface="Tahoma" pitchFamily="34" charset="0"/>
              </a:rPr>
              <a:t>Hhvtv</a:t>
            </a:r>
            <a:r>
              <a:rPr lang="hu-HU" altLang="hu-HU" sz="2200" dirty="0" smtClean="0">
                <a:latin typeface="Tahoma" pitchFamily="34" charset="0"/>
                <a:cs typeface="Tahoma" pitchFamily="34" charset="0"/>
              </a:rPr>
              <a:t>. 60. és</a:t>
            </a:r>
          </a:p>
          <a:p>
            <a:pPr eaLnBrk="1" hangingPunct="1">
              <a:lnSpc>
                <a:spcPct val="80000"/>
              </a:lnSpc>
              <a:buFontTx/>
              <a:buNone/>
            </a:pPr>
            <a:r>
              <a:rPr lang="hu-HU" altLang="hu-HU" sz="2200" dirty="0" smtClean="0">
                <a:latin typeface="Tahoma" pitchFamily="34" charset="0"/>
                <a:cs typeface="Tahoma" pitchFamily="34" charset="0"/>
              </a:rPr>
              <a:t>62. §</a:t>
            </a:r>
            <a:r>
              <a:rPr lang="hu-HU" altLang="hu-HU" sz="2200" dirty="0" err="1" smtClean="0">
                <a:latin typeface="Tahoma" pitchFamily="34" charset="0"/>
                <a:cs typeface="Tahoma" pitchFamily="34" charset="0"/>
              </a:rPr>
              <a:t>-ai</a:t>
            </a:r>
            <a:r>
              <a:rPr lang="hu-HU" altLang="hu-HU" sz="2200" dirty="0" smtClean="0">
                <a:latin typeface="Tahoma" pitchFamily="34" charset="0"/>
                <a:cs typeface="Tahoma" pitchFamily="34" charset="0"/>
              </a:rPr>
              <a:t> tartalmazzák.</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A halgazdálkodási szabályok és a halgazdálkodással </a:t>
            </a:r>
          </a:p>
          <a:p>
            <a:pPr eaLnBrk="1" hangingPunct="1">
              <a:lnSpc>
                <a:spcPct val="80000"/>
              </a:lnSpc>
              <a:buFontTx/>
              <a:buNone/>
            </a:pPr>
            <a:r>
              <a:rPr lang="hu-HU" altLang="hu-HU" sz="2200" dirty="0" smtClean="0">
                <a:latin typeface="Tahoma" pitchFamily="34" charset="0"/>
                <a:cs typeface="Tahoma" pitchFamily="34" charset="0"/>
              </a:rPr>
              <a:t>összefüggő állami feladatok végrehajtását </a:t>
            </a:r>
            <a:r>
              <a:rPr lang="hu-HU" altLang="hu-HU" sz="2200" u="sng" dirty="0" smtClean="0">
                <a:latin typeface="Tahoma" pitchFamily="34" charset="0"/>
                <a:cs typeface="Tahoma" pitchFamily="34" charset="0"/>
              </a:rPr>
              <a:t>a halgazdálkodási </a:t>
            </a:r>
          </a:p>
          <a:p>
            <a:pPr eaLnBrk="1" hangingPunct="1">
              <a:lnSpc>
                <a:spcPct val="80000"/>
              </a:lnSpc>
              <a:buFontTx/>
              <a:buNone/>
            </a:pPr>
            <a:r>
              <a:rPr lang="hu-HU" altLang="hu-HU" sz="2200" u="sng" dirty="0" smtClean="0">
                <a:latin typeface="Tahoma" pitchFamily="34" charset="0"/>
                <a:cs typeface="Tahoma" pitchFamily="34" charset="0"/>
              </a:rPr>
              <a:t>hatóság</a:t>
            </a:r>
            <a:r>
              <a:rPr lang="hu-HU" altLang="hu-HU" sz="2200" dirty="0" smtClean="0">
                <a:latin typeface="Tahoma" pitchFamily="34" charset="0"/>
                <a:cs typeface="Tahoma" pitchFamily="34" charset="0"/>
              </a:rPr>
              <a:t> végzi, amelynek </a:t>
            </a:r>
            <a:r>
              <a:rPr lang="hu-HU" altLang="hu-HU" sz="2200" u="sng" dirty="0" smtClean="0">
                <a:latin typeface="Tahoma" pitchFamily="34" charset="0"/>
                <a:cs typeface="Tahoma" pitchFamily="34" charset="0"/>
              </a:rPr>
              <a:t>feladat- és hatáskörét</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dirty="0" err="1" smtClean="0">
                <a:latin typeface="Tahoma" pitchFamily="34" charset="0"/>
                <a:cs typeface="Tahoma" pitchFamily="34" charset="0"/>
              </a:rPr>
              <a:t>Hhvtv</a:t>
            </a:r>
            <a:r>
              <a:rPr lang="hu-HU" altLang="hu-HU" sz="2200" dirty="0" smtClean="0">
                <a:latin typeface="Tahoma" pitchFamily="34" charset="0"/>
                <a:cs typeface="Tahoma" pitchFamily="34" charset="0"/>
              </a:rPr>
              <a:t>. 61. §</a:t>
            </a:r>
            <a:r>
              <a:rPr lang="hu-HU" altLang="hu-HU" sz="2200" dirty="0" err="1" smtClean="0">
                <a:latin typeface="Tahoma" pitchFamily="34" charset="0"/>
                <a:cs typeface="Tahoma" pitchFamily="34" charset="0"/>
              </a:rPr>
              <a:t>-a</a:t>
            </a:r>
            <a:r>
              <a:rPr lang="hu-HU" altLang="hu-HU" sz="2200" dirty="0" smtClean="0">
                <a:latin typeface="Tahoma" pitchFamily="34" charset="0"/>
                <a:cs typeface="Tahoma" pitchFamily="34" charset="0"/>
              </a:rPr>
              <a:t> és számos más szakasza állapítja meg.</a:t>
            </a:r>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idx="4294967295"/>
          </p:nvPr>
        </p:nvSpPr>
        <p:spPr>
          <a:xfrm>
            <a:off x="457200" y="0"/>
            <a:ext cx="8229600" cy="981075"/>
          </a:xfrm>
        </p:spPr>
        <p:txBody>
          <a:bodyPr/>
          <a:lstStyle/>
          <a:p>
            <a:pPr eaLnBrk="1" hangingPunct="1"/>
            <a:r>
              <a:rPr lang="hu-HU" altLang="hu-HU" sz="3200" b="1" dirty="0" smtClean="0">
                <a:solidFill>
                  <a:srgbClr val="003399"/>
                </a:solidFill>
                <a:latin typeface="Tahoma" pitchFamily="34" charset="0"/>
                <a:cs typeface="Tahoma" pitchFamily="34" charset="0"/>
              </a:rPr>
              <a:t>Halgazdálkodási hatóság és igazgatás</a:t>
            </a:r>
          </a:p>
        </p:txBody>
      </p:sp>
      <p:sp>
        <p:nvSpPr>
          <p:cNvPr id="535555" name="Rectangle 3"/>
          <p:cNvSpPr>
            <a:spLocks noGrp="1" noChangeArrowheads="1"/>
          </p:cNvSpPr>
          <p:nvPr>
            <p:ph type="body" idx="4294967295"/>
          </p:nvPr>
        </p:nvSpPr>
        <p:spPr>
          <a:xfrm>
            <a:off x="457200" y="1125538"/>
            <a:ext cx="8229600" cy="5472112"/>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 halgazdálkodási hatósági és igazgatási feladatokat</a:t>
            </a:r>
            <a:r>
              <a:rPr lang="hu-HU" altLang="hu-HU" sz="2200" dirty="0" smtClean="0">
                <a:solidFill>
                  <a:srgbClr val="CC0000"/>
                </a:solidFill>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a:t>
            </a:r>
            <a:r>
              <a:rPr lang="hu-HU" altLang="hu-HU" sz="2200" b="1" dirty="0" smtClean="0">
                <a:solidFill>
                  <a:srgbClr val="003399"/>
                </a:solidFill>
                <a:latin typeface="Tahoma" pitchFamily="34" charset="0"/>
                <a:cs typeface="Tahoma" pitchFamily="34" charset="0"/>
              </a:rPr>
              <a:t> földművelésügyi miniszter</a:t>
            </a:r>
            <a:r>
              <a:rPr lang="hu-HU" altLang="hu-HU" sz="2200" dirty="0" smtClean="0">
                <a:latin typeface="Tahoma" pitchFamily="34" charset="0"/>
                <a:cs typeface="Tahoma" pitchFamily="34" charset="0"/>
              </a:rPr>
              <a:t>,</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333399"/>
                </a:solidFill>
                <a:latin typeface="Tahoma" pitchFamily="34" charset="0"/>
                <a:cs typeface="Tahoma" pitchFamily="34" charset="0"/>
              </a:rPr>
              <a:t>NÉBIH </a:t>
            </a:r>
            <a:r>
              <a:rPr lang="hu-HU" altLang="hu-HU" sz="2200" dirty="0" smtClean="0">
                <a:solidFill>
                  <a:srgbClr val="333399"/>
                </a:solidFill>
                <a:latin typeface="Tahoma" pitchFamily="34" charset="0"/>
                <a:cs typeface="Tahoma" pitchFamily="34" charset="0"/>
              </a:rPr>
              <a:t>(Földművelésügyi Igazgatósága)</a:t>
            </a:r>
            <a:r>
              <a:rPr lang="hu-HU" altLang="hu-HU" sz="2200" dirty="0" smtClean="0">
                <a:latin typeface="Tahoma" pitchFamily="34" charset="0"/>
                <a:cs typeface="Tahoma" pitchFamily="34" charset="0"/>
              </a:rPr>
              <a:t> (országos feladat- és </a:t>
            </a:r>
          </a:p>
          <a:p>
            <a:pPr eaLnBrk="1" hangingPunct="1">
              <a:lnSpc>
                <a:spcPct val="80000"/>
              </a:lnSpc>
              <a:buFontTx/>
              <a:buNone/>
            </a:pPr>
            <a:r>
              <a:rPr lang="hu-HU" altLang="hu-HU" sz="2200" dirty="0" smtClean="0">
                <a:latin typeface="Tahoma" pitchFamily="34" charset="0"/>
                <a:cs typeface="Tahoma" pitchFamily="34" charset="0"/>
              </a:rPr>
              <a:t>hatáskör és területi illetékesség),</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003399"/>
                </a:solidFill>
                <a:latin typeface="Tahoma" pitchFamily="34" charset="0"/>
                <a:cs typeface="Tahoma" pitchFamily="34" charset="0"/>
              </a:rPr>
              <a:t>Pest Megyei Kormányhivatal</a:t>
            </a:r>
            <a:r>
              <a:rPr lang="hu-HU" altLang="hu-HU" sz="2200" dirty="0" smtClean="0">
                <a:latin typeface="Tahoma" pitchFamily="34" charset="0"/>
                <a:cs typeface="Tahoma" pitchFamily="34" charset="0"/>
              </a:rPr>
              <a:t> (országos halgazdálkodási </a:t>
            </a:r>
          </a:p>
          <a:p>
            <a:pPr eaLnBrk="1" hangingPunct="1">
              <a:lnSpc>
                <a:spcPct val="80000"/>
              </a:lnSpc>
              <a:buFontTx/>
              <a:buNone/>
            </a:pPr>
            <a:r>
              <a:rPr lang="hu-HU" altLang="hu-HU" sz="2200" dirty="0" smtClean="0">
                <a:latin typeface="Tahoma" pitchFamily="34" charset="0"/>
                <a:cs typeface="Tahoma" pitchFamily="34" charset="0"/>
              </a:rPr>
              <a:t>hatóság), valamint</a:t>
            </a:r>
          </a:p>
          <a:p>
            <a:pPr eaLnBrk="1" hangingPunct="1">
              <a:lnSpc>
                <a:spcPct val="80000"/>
              </a:lnSpc>
              <a:buFontTx/>
              <a:buNone/>
            </a:pPr>
            <a:r>
              <a:rPr lang="hu-HU" altLang="hu-HU" sz="2200" b="1" dirty="0" smtClean="0">
                <a:solidFill>
                  <a:srgbClr val="003399"/>
                </a:solidFill>
                <a:latin typeface="Tahoma" pitchFamily="34" charset="0"/>
                <a:cs typeface="Tahoma" pitchFamily="34" charset="0"/>
              </a:rPr>
              <a:t>19</a:t>
            </a:r>
            <a:r>
              <a:rPr lang="hu-HU" altLang="hu-HU" sz="2200" dirty="0" smtClean="0">
                <a:latin typeface="Tahoma" pitchFamily="34" charset="0"/>
                <a:cs typeface="Tahoma" pitchFamily="34" charset="0"/>
              </a:rPr>
              <a:t> megyei kormányhivatal kijelölt </a:t>
            </a:r>
            <a:r>
              <a:rPr lang="hu-HU" altLang="hu-HU" sz="2200" b="1" dirty="0" smtClean="0">
                <a:solidFill>
                  <a:srgbClr val="003399"/>
                </a:solidFill>
                <a:latin typeface="Tahoma" pitchFamily="34" charset="0"/>
                <a:cs typeface="Tahoma" pitchFamily="34" charset="0"/>
              </a:rPr>
              <a:t>járási hivatala</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(megyeszékhely szerinti járási hivatal, illetve Pest megyére és</a:t>
            </a:r>
          </a:p>
          <a:p>
            <a:pPr eaLnBrk="1" hangingPunct="1">
              <a:lnSpc>
                <a:spcPct val="80000"/>
              </a:lnSpc>
              <a:buFontTx/>
              <a:buNone/>
            </a:pPr>
            <a:r>
              <a:rPr lang="hu-HU" altLang="hu-HU" sz="2200" dirty="0">
                <a:latin typeface="Tahoma" pitchFamily="34" charset="0"/>
                <a:cs typeface="Tahoma" pitchFamily="34" charset="0"/>
              </a:rPr>
              <a:t>a</a:t>
            </a:r>
            <a:r>
              <a:rPr lang="hu-HU" altLang="hu-HU" sz="2200" dirty="0" smtClean="0">
                <a:latin typeface="Tahoma" pitchFamily="34" charset="0"/>
                <a:cs typeface="Tahoma" pitchFamily="34" charset="0"/>
              </a:rPr>
              <a:t> fővárosra az Érdi Járási Hivatal) (területi feladat- és hatáskör, </a:t>
            </a:r>
          </a:p>
          <a:p>
            <a:pPr eaLnBrk="1" hangingPunct="1">
              <a:lnSpc>
                <a:spcPct val="80000"/>
              </a:lnSpc>
              <a:buFontTx/>
              <a:buNone/>
            </a:pPr>
            <a:r>
              <a:rPr lang="hu-HU" altLang="hu-HU" sz="2200" dirty="0" smtClean="0">
                <a:latin typeface="Tahoma" pitchFamily="34" charset="0"/>
                <a:cs typeface="Tahoma" pitchFamily="34" charset="0"/>
              </a:rPr>
              <a:t>megyei illetékességű területi halgazdálkodási hatóság) </a:t>
            </a:r>
          </a:p>
          <a:p>
            <a:pPr eaLnBrk="1" hangingPunct="1">
              <a:lnSpc>
                <a:spcPct val="80000"/>
              </a:lnSpc>
              <a:buFontTx/>
              <a:buNone/>
            </a:pPr>
            <a:r>
              <a:rPr lang="hu-HU" altLang="hu-HU" sz="2200" dirty="0" smtClean="0">
                <a:latin typeface="Tahoma" pitchFamily="34" charset="0"/>
                <a:cs typeface="Tahoma" pitchFamily="34" charset="0"/>
              </a:rPr>
              <a:t>látja el. </a:t>
            </a:r>
          </a:p>
          <a:p>
            <a:pPr eaLnBrk="1" hangingPunct="1">
              <a:lnSpc>
                <a:spcPct val="80000"/>
              </a:lnSpc>
              <a:buFontTx/>
              <a:buNone/>
            </a:pPr>
            <a:endParaRPr lang="hu-HU" altLang="hu-HU" sz="10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Feladatkör:</a:t>
            </a:r>
          </a:p>
          <a:p>
            <a:pPr eaLnBrk="1" hangingPunct="1">
              <a:lnSpc>
                <a:spcPct val="80000"/>
              </a:lnSpc>
              <a:buFontTx/>
              <a:buNone/>
            </a:pPr>
            <a:r>
              <a:rPr lang="hu-HU" altLang="hu-HU" sz="2200" dirty="0" smtClean="0">
                <a:latin typeface="Tahoma" pitchFamily="34" charset="0"/>
                <a:cs typeface="Tahoma" pitchFamily="34" charset="0"/>
              </a:rPr>
              <a:t>- hatósági hatáskör gyakorlása, </a:t>
            </a:r>
          </a:p>
          <a:p>
            <a:pPr eaLnBrk="1" hangingPunct="1">
              <a:lnSpc>
                <a:spcPct val="80000"/>
              </a:lnSpc>
              <a:buFontTx/>
              <a:buNone/>
            </a:pPr>
            <a:r>
              <a:rPr lang="hu-HU" altLang="hu-HU" sz="2200" dirty="0" smtClean="0">
                <a:latin typeface="Tahoma" pitchFamily="34" charset="0"/>
                <a:cs typeface="Tahoma" pitchFamily="34" charset="0"/>
              </a:rPr>
              <a:t>- további igazgatási feladatok.</a:t>
            </a:r>
          </a:p>
          <a:p>
            <a:pPr eaLnBrk="1" hangingPunct="1">
              <a:lnSpc>
                <a:spcPct val="80000"/>
              </a:lnSpc>
              <a:buFontTx/>
              <a:buNone/>
            </a:pPr>
            <a:endParaRPr lang="hu-HU" altLang="hu-HU" sz="1000" dirty="0" smtClean="0">
              <a:solidFill>
                <a:srgbClr val="000000"/>
              </a:solidFill>
              <a:latin typeface="Tahoma" pitchFamily="34" charset="0"/>
              <a:cs typeface="Tahoma" pitchFamily="34" charset="0"/>
            </a:endParaRPr>
          </a:p>
          <a:p>
            <a:pPr eaLnBrk="1" hangingPunct="1">
              <a:lnSpc>
                <a:spcPct val="80000"/>
              </a:lnSpc>
              <a:buFontTx/>
              <a:buNone/>
            </a:pPr>
            <a:r>
              <a:rPr lang="hu-HU" altLang="hu-HU" sz="2200" dirty="0" smtClean="0">
                <a:solidFill>
                  <a:srgbClr val="000000"/>
                </a:solidFill>
                <a:latin typeface="Tahoma" pitchFamily="34" charset="0"/>
                <a:cs typeface="Tahoma" pitchFamily="34" charset="0"/>
              </a:rPr>
              <a:t>Lásd: 383/2016. (XII. 2.) Korm. rendelet!</a:t>
            </a:r>
            <a:endParaRPr lang="hu-HU" altLang="hu-HU" sz="2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000000"/>
                </a:solidFill>
                <a:latin typeface="Tahoma" pitchFamily="34" charset="0"/>
                <a:cs typeface="Tahoma" pitchFamily="34" charset="0"/>
              </a:rPr>
              <a:t>TOVÁBBI ALAPFOGALMAK</a:t>
            </a:r>
            <a:endParaRPr lang="hu-HU" altLang="hu-HU" sz="3500" dirty="0" smtClean="0"/>
          </a:p>
        </p:txBody>
      </p:sp>
      <p:sp>
        <p:nvSpPr>
          <p:cNvPr id="158723" name="Rectangle 3"/>
          <p:cNvSpPr>
            <a:spLocks noGrp="1" noChangeArrowheads="1"/>
          </p:cNvSpPr>
          <p:nvPr>
            <p:ph type="body" idx="1"/>
          </p:nvPr>
        </p:nvSpPr>
        <p:spPr>
          <a:xfrm>
            <a:off x="457200" y="1484313"/>
            <a:ext cx="8229600" cy="5040312"/>
          </a:xfrm>
        </p:spPr>
        <p:txBody>
          <a:bodyPr/>
          <a:lstStyle/>
          <a:p>
            <a:pPr eaLnBrk="1" hangingPunct="1">
              <a:lnSpc>
                <a:spcPct val="80000"/>
              </a:lnSpc>
              <a:buFontTx/>
              <a:buNone/>
            </a:pPr>
            <a:r>
              <a:rPr lang="hu-HU" altLang="hu-HU" sz="3000" b="1" u="sng" smtClean="0">
                <a:solidFill>
                  <a:srgbClr val="FF9900"/>
                </a:solidFill>
                <a:latin typeface="Tahoma" pitchFamily="34" charset="0"/>
                <a:cs typeface="Tahoma" pitchFamily="34" charset="0"/>
              </a:rPr>
              <a:t>Biológiai sokféleség (biodiverzitás)</a:t>
            </a:r>
            <a:r>
              <a:rPr lang="hu-HU" altLang="hu-HU" sz="3000" b="1" smtClean="0">
                <a:solidFill>
                  <a:srgbClr val="FF9900"/>
                </a:solidFill>
                <a:latin typeface="Tahoma" pitchFamily="34" charset="0"/>
                <a:cs typeface="Tahoma" pitchFamily="34" charset="0"/>
              </a:rPr>
              <a:t> </a:t>
            </a:r>
            <a:r>
              <a:rPr lang="hu-HU" altLang="hu-HU" sz="3000" smtClean="0">
                <a:latin typeface="Tahoma" pitchFamily="34" charset="0"/>
                <a:cs typeface="Tahoma" pitchFamily="34" charset="0"/>
              </a:rPr>
              <a:t>/Tvt. 4. § j) pont/:</a:t>
            </a:r>
          </a:p>
          <a:p>
            <a:pPr eaLnBrk="1" hangingPunct="1">
              <a:lnSpc>
                <a:spcPct val="80000"/>
              </a:lnSpc>
              <a:buFontTx/>
              <a:buNone/>
            </a:pPr>
            <a:r>
              <a:rPr lang="hu-HU" altLang="hu-HU" sz="1900" smtClean="0">
                <a:latin typeface="Tahoma" pitchFamily="34" charset="0"/>
                <a:cs typeface="Tahoma" pitchFamily="34" charset="0"/>
              </a:rPr>
              <a:t>	</a:t>
            </a:r>
            <a:r>
              <a:rPr lang="hu-HU" altLang="hu-HU" sz="2600" smtClean="0">
                <a:latin typeface="Tahoma" pitchFamily="34" charset="0"/>
                <a:cs typeface="Tahoma" pitchFamily="34" charset="0"/>
              </a:rPr>
              <a:t>az élővilág változatossága, amely magában foglalja  az élő szervezetek genetikai (fajon belüli), valamint a fajok és az életközösségeik közötti sokféleséget, és maguknak a természeti rendszereknek a sokféleségét.</a:t>
            </a:r>
          </a:p>
          <a:p>
            <a:pPr eaLnBrk="1" hangingPunct="1">
              <a:lnSpc>
                <a:spcPct val="80000"/>
              </a:lnSpc>
              <a:buFontTx/>
              <a:buNone/>
            </a:pPr>
            <a:r>
              <a:rPr lang="hu-HU" altLang="hu-HU" sz="3000" b="1" u="sng" smtClean="0">
                <a:solidFill>
                  <a:srgbClr val="33CC33"/>
                </a:solidFill>
                <a:latin typeface="Tahoma" pitchFamily="34" charset="0"/>
                <a:cs typeface="Tahoma" pitchFamily="34" charset="0"/>
              </a:rPr>
              <a:t>Természeti (ökológiai) rendszer</a:t>
            </a:r>
            <a:r>
              <a:rPr lang="hu-HU" altLang="hu-HU" sz="3000" smtClean="0">
                <a:latin typeface="Tahoma" pitchFamily="34" charset="0"/>
                <a:cs typeface="Tahoma" pitchFamily="34" charset="0"/>
              </a:rPr>
              <a:t> </a:t>
            </a:r>
          </a:p>
          <a:p>
            <a:pPr eaLnBrk="1" hangingPunct="1">
              <a:lnSpc>
                <a:spcPct val="80000"/>
              </a:lnSpc>
              <a:buFontTx/>
              <a:buNone/>
            </a:pPr>
            <a:r>
              <a:rPr lang="hu-HU" altLang="hu-HU" sz="3000" smtClean="0">
                <a:latin typeface="Tahoma" pitchFamily="34" charset="0"/>
                <a:cs typeface="Tahoma" pitchFamily="34" charset="0"/>
              </a:rPr>
              <a:t>	/Tvt. 4. § k)/:</a:t>
            </a:r>
          </a:p>
          <a:p>
            <a:pPr eaLnBrk="1" hangingPunct="1">
              <a:lnSpc>
                <a:spcPct val="80000"/>
              </a:lnSpc>
              <a:buFontTx/>
              <a:buNone/>
            </a:pPr>
            <a:r>
              <a:rPr lang="hu-HU" altLang="hu-HU" sz="2000" smtClean="0">
                <a:latin typeface="Tahoma" pitchFamily="34" charset="0"/>
                <a:cs typeface="Tahoma" pitchFamily="34" charset="0"/>
              </a:rPr>
              <a:t>	</a:t>
            </a:r>
            <a:r>
              <a:rPr lang="hu-HU" altLang="hu-HU" sz="2700" smtClean="0">
                <a:latin typeface="Tahoma" pitchFamily="34" charset="0"/>
                <a:cs typeface="Tahoma" pitchFamily="34" charset="0"/>
              </a:rPr>
              <a:t>az élő szervezetek, életközösségeik, valamint ezek élettelen környezetének dinamikus és természetes egysége.</a:t>
            </a:r>
          </a:p>
          <a:p>
            <a:pPr eaLnBrk="1" hangingPunct="1">
              <a:lnSpc>
                <a:spcPct val="80000"/>
              </a:lnSpc>
              <a:buFontTx/>
              <a:buNone/>
            </a:pPr>
            <a:endParaRPr lang="hu-HU" altLang="hu-HU" sz="2000" i="1" smtClean="0">
              <a:latin typeface="Tahoma" pitchFamily="34" charset="0"/>
              <a:cs typeface="Tahoma" pitchFamily="34" charset="0"/>
            </a:endParaRPr>
          </a:p>
          <a:p>
            <a:pPr eaLnBrk="1" hangingPunct="1">
              <a:lnSpc>
                <a:spcPct val="80000"/>
              </a:lnSpc>
              <a:buFontTx/>
              <a:buNone/>
            </a:pPr>
            <a:r>
              <a:rPr lang="hu-HU" altLang="hu-HU" sz="2000" i="1" smtClean="0">
                <a:latin typeface="Tahoma" pitchFamily="34" charset="0"/>
                <a:cs typeface="Tahoma" pitchFamily="34" charset="0"/>
              </a:rPr>
              <a:t>(Megj.: </a:t>
            </a:r>
            <a:r>
              <a:rPr lang="hu-HU" altLang="hu-HU" sz="2000" i="1" u="sng" smtClean="0">
                <a:latin typeface="Tahoma" pitchFamily="34" charset="0"/>
                <a:cs typeface="Tahoma" pitchFamily="34" charset="0"/>
              </a:rPr>
              <a:t>lásd még</a:t>
            </a:r>
            <a:r>
              <a:rPr lang="hu-HU" altLang="hu-HU" sz="2000" i="1" smtClean="0">
                <a:latin typeface="Tahoma" pitchFamily="34" charset="0"/>
                <a:cs typeface="Tahoma" pitchFamily="34" charset="0"/>
              </a:rPr>
              <a:t>: ökológiai (zöld) folyosó, ökológiai hálózat)</a:t>
            </a:r>
          </a:p>
        </p:txBody>
      </p:sp>
    </p:spTree>
  </p:cSld>
  <p:clrMapOvr>
    <a:masterClrMapping/>
  </p:clrMapOvr>
  <p:transition/>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457200" y="0"/>
            <a:ext cx="8229600" cy="1268413"/>
          </a:xfrm>
        </p:spPr>
        <p:txBody>
          <a:bodyPr/>
          <a:lstStyle/>
          <a:p>
            <a:pPr eaLnBrk="1" hangingPunct="1"/>
            <a:r>
              <a:rPr lang="hu-HU" altLang="hu-HU" sz="3200" b="1" dirty="0" smtClean="0">
                <a:solidFill>
                  <a:srgbClr val="003399"/>
                </a:solidFill>
              </a:rPr>
              <a:t/>
            </a:r>
            <a:br>
              <a:rPr lang="hu-HU" altLang="hu-HU" sz="3200" b="1" dirty="0" smtClean="0">
                <a:solidFill>
                  <a:srgbClr val="003399"/>
                </a:solidFill>
              </a:rPr>
            </a:br>
            <a:r>
              <a:rPr lang="hu-HU" altLang="hu-HU" sz="3100" b="1" dirty="0" smtClean="0">
                <a:solidFill>
                  <a:srgbClr val="003399"/>
                </a:solidFill>
                <a:latin typeface="Tahoma" pitchFamily="34" charset="0"/>
                <a:cs typeface="Tahoma" pitchFamily="34" charset="0"/>
              </a:rPr>
              <a:t>A halgazdálkodási hatóság</a:t>
            </a:r>
            <a:br>
              <a:rPr lang="hu-HU" altLang="hu-HU" sz="3100" b="1" dirty="0" smtClean="0">
                <a:solidFill>
                  <a:srgbClr val="003399"/>
                </a:solidFill>
                <a:latin typeface="Tahoma" pitchFamily="34" charset="0"/>
                <a:cs typeface="Tahoma" pitchFamily="34" charset="0"/>
              </a:rPr>
            </a:br>
            <a:r>
              <a:rPr lang="hu-HU" altLang="hu-HU" sz="3100" b="1" dirty="0" smtClean="0">
                <a:solidFill>
                  <a:srgbClr val="003399"/>
                </a:solidFill>
                <a:latin typeface="Tahoma" pitchFamily="34" charset="0"/>
                <a:cs typeface="Tahoma" pitchFamily="34" charset="0"/>
              </a:rPr>
              <a:t> feladatai és jogosultságai </a:t>
            </a:r>
            <a:r>
              <a:rPr lang="hu-HU" altLang="hu-HU" sz="2400" dirty="0" smtClean="0">
                <a:solidFill>
                  <a:schemeClr val="tx1"/>
                </a:solidFill>
                <a:latin typeface="Tahoma" pitchFamily="34" charset="0"/>
                <a:cs typeface="Tahoma" pitchFamily="34" charset="0"/>
              </a:rPr>
              <a:t>/</a:t>
            </a:r>
            <a:r>
              <a:rPr lang="hu-HU" altLang="hu-HU" sz="2400" dirty="0" err="1" smtClean="0">
                <a:solidFill>
                  <a:schemeClr val="tx1"/>
                </a:solidFill>
                <a:latin typeface="Tahoma" pitchFamily="34" charset="0"/>
                <a:cs typeface="Tahoma" pitchFamily="34" charset="0"/>
              </a:rPr>
              <a:t>Hhvtv</a:t>
            </a:r>
            <a:r>
              <a:rPr lang="hu-HU" altLang="hu-HU" sz="2400" dirty="0" smtClean="0">
                <a:solidFill>
                  <a:schemeClr val="tx1"/>
                </a:solidFill>
                <a:latin typeface="Tahoma" pitchFamily="34" charset="0"/>
                <a:cs typeface="Tahoma" pitchFamily="34" charset="0"/>
              </a:rPr>
              <a:t>. 61. § (2)/:</a:t>
            </a:r>
            <a:r>
              <a:rPr lang="hu-HU" altLang="hu-HU" sz="3100" b="1" dirty="0" smtClean="0">
                <a:solidFill>
                  <a:srgbClr val="003399"/>
                </a:solidFill>
                <a:latin typeface="Tahoma" pitchFamily="34" charset="0"/>
                <a:cs typeface="Tahoma" pitchFamily="34" charset="0"/>
              </a:rPr>
              <a:t>  </a:t>
            </a:r>
            <a:r>
              <a:rPr lang="hu-HU" altLang="hu-HU" sz="3100" dirty="0" smtClean="0">
                <a:solidFill>
                  <a:schemeClr val="tx1"/>
                </a:solidFill>
                <a:latin typeface="Tahoma" pitchFamily="34" charset="0"/>
                <a:cs typeface="Tahoma" pitchFamily="34" charset="0"/>
              </a:rPr>
              <a:t/>
            </a:r>
            <a:br>
              <a:rPr lang="hu-HU" altLang="hu-HU" sz="3100" dirty="0" smtClean="0">
                <a:solidFill>
                  <a:schemeClr val="tx1"/>
                </a:solidFill>
                <a:latin typeface="Tahoma" pitchFamily="34" charset="0"/>
                <a:cs typeface="Tahoma" pitchFamily="34" charset="0"/>
              </a:rPr>
            </a:br>
            <a:endParaRPr lang="hu-HU" altLang="hu-HU" sz="3100" dirty="0" smtClean="0">
              <a:solidFill>
                <a:schemeClr val="tx1"/>
              </a:solidFill>
              <a:latin typeface="Tahoma" pitchFamily="34" charset="0"/>
              <a:cs typeface="Tahoma" pitchFamily="34" charset="0"/>
            </a:endParaRPr>
          </a:p>
        </p:txBody>
      </p:sp>
      <p:sp>
        <p:nvSpPr>
          <p:cNvPr id="536579" name="Rectangle 3"/>
          <p:cNvSpPr>
            <a:spLocks noGrp="1" noChangeArrowheads="1"/>
          </p:cNvSpPr>
          <p:nvPr>
            <p:ph type="body" idx="1"/>
          </p:nvPr>
        </p:nvSpPr>
        <p:spPr>
          <a:xfrm>
            <a:off x="457200" y="1412776"/>
            <a:ext cx="8229600" cy="4824536"/>
          </a:xfrm>
        </p:spPr>
        <p:txBody>
          <a:bodyPr/>
          <a:lstStyle/>
          <a:p>
            <a:pPr eaLnBrk="1" hangingPunct="1">
              <a:lnSpc>
                <a:spcPct val="80000"/>
              </a:lnSpc>
              <a:buFontTx/>
              <a:buNone/>
            </a:pPr>
            <a:r>
              <a:rPr lang="hu-HU" altLang="hu-HU" sz="2400" dirty="0" smtClean="0">
                <a:solidFill>
                  <a:srgbClr val="003399"/>
                </a:solidFill>
                <a:latin typeface="Tahoma" pitchFamily="34" charset="0"/>
                <a:cs typeface="Tahoma" pitchFamily="34" charset="0"/>
              </a:rPr>
              <a:t>A halgazdálkodási hatóság feladatai ellátása során jogosult:</a:t>
            </a:r>
          </a:p>
          <a:p>
            <a:pPr eaLnBrk="1" hangingPunct="1">
              <a:lnSpc>
                <a:spcPct val="8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 halgazdálkodási vízterülettel érintett ingatlanra </a:t>
            </a:r>
          </a:p>
          <a:p>
            <a:pPr eaLnBrk="1" hangingPunct="1">
              <a:lnSpc>
                <a:spcPct val="80000"/>
              </a:lnSpc>
              <a:buFontTx/>
              <a:buNone/>
            </a:pPr>
            <a:r>
              <a:rPr lang="hu-HU" altLang="hu-HU" sz="2400" dirty="0" smtClean="0">
                <a:latin typeface="Tahoma" pitchFamily="34" charset="0"/>
                <a:cs typeface="Tahoma" pitchFamily="34" charset="0"/>
              </a:rPr>
              <a:t>térítésmentesen bejárni, a vízparton szemlét, ellenőrzést, </a:t>
            </a:r>
          </a:p>
          <a:p>
            <a:pPr eaLnBrk="1" hangingPunct="1">
              <a:lnSpc>
                <a:spcPct val="80000"/>
              </a:lnSpc>
              <a:buFontTx/>
              <a:buNone/>
            </a:pPr>
            <a:r>
              <a:rPr lang="hu-HU" altLang="hu-HU" sz="2400" dirty="0" smtClean="0">
                <a:latin typeface="Tahoma" pitchFamily="34" charset="0"/>
                <a:cs typeface="Tahoma" pitchFamily="34" charset="0"/>
              </a:rPr>
              <a:t>vizsgálatot, megfigyelést végezni,</a:t>
            </a:r>
          </a:p>
          <a:p>
            <a:pPr eaLnBrk="1" hangingPunct="1">
              <a:lnSpc>
                <a:spcPct val="8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 jogosulttól, halásztól, horgásztól a halgazdálkodási</a:t>
            </a:r>
          </a:p>
          <a:p>
            <a:pPr eaLnBrk="1" hangingPunct="1">
              <a:lnSpc>
                <a:spcPct val="80000"/>
              </a:lnSpc>
              <a:buFontTx/>
              <a:buNone/>
            </a:pPr>
            <a:r>
              <a:rPr lang="hu-HU" altLang="hu-HU" sz="2400" dirty="0" smtClean="0">
                <a:latin typeface="Tahoma" pitchFamily="34" charset="0"/>
                <a:cs typeface="Tahoma" pitchFamily="34" charset="0"/>
              </a:rPr>
              <a:t>tevékenységgel összefüggő felvilágosítást, adatot, </a:t>
            </a:r>
          </a:p>
          <a:p>
            <a:pPr eaLnBrk="1" hangingPunct="1">
              <a:lnSpc>
                <a:spcPct val="80000"/>
              </a:lnSpc>
              <a:buFontTx/>
              <a:buNone/>
            </a:pPr>
            <a:r>
              <a:rPr lang="hu-HU" altLang="hu-HU" sz="2400" dirty="0" smtClean="0">
                <a:latin typeface="Tahoma" pitchFamily="34" charset="0"/>
                <a:cs typeface="Tahoma" pitchFamily="34" charset="0"/>
              </a:rPr>
              <a:t>igazolást kérni, halászati iratokba, nyilvántartásokba </a:t>
            </a:r>
          </a:p>
          <a:p>
            <a:pPr eaLnBrk="1" hangingPunct="1">
              <a:lnSpc>
                <a:spcPct val="80000"/>
              </a:lnSpc>
              <a:buFontTx/>
              <a:buNone/>
            </a:pPr>
            <a:r>
              <a:rPr lang="hu-HU" altLang="hu-HU" sz="2400" dirty="0" smtClean="0">
                <a:latin typeface="Tahoma" pitchFamily="34" charset="0"/>
                <a:cs typeface="Tahoma" pitchFamily="34" charset="0"/>
              </a:rPr>
              <a:t>betekinteni,</a:t>
            </a:r>
          </a:p>
          <a:p>
            <a:pPr eaLnBrk="1" hangingPunct="1">
              <a:lnSpc>
                <a:spcPct val="8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halállományt veszélyeztető tevékenység abbahagyását, a </a:t>
            </a:r>
          </a:p>
          <a:p>
            <a:pPr eaLnBrk="1" hangingPunct="1">
              <a:lnSpc>
                <a:spcPct val="80000"/>
              </a:lnSpc>
              <a:buFontTx/>
              <a:buNone/>
            </a:pPr>
            <a:r>
              <a:rPr lang="hu-HU" altLang="hu-HU" sz="2400" dirty="0" smtClean="0">
                <a:latin typeface="Tahoma" pitchFamily="34" charset="0"/>
                <a:cs typeface="Tahoma" pitchFamily="34" charset="0"/>
              </a:rPr>
              <a:t>tevékenységtől való tartózkodást elrendelni,</a:t>
            </a:r>
          </a:p>
          <a:p>
            <a:pPr eaLnBrk="1" hangingPunct="1">
              <a:lnSpc>
                <a:spcPct val="8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halgazdálkodási tevékenységgel összefüggő </a:t>
            </a:r>
          </a:p>
          <a:p>
            <a:pPr eaLnBrk="1" hangingPunct="1">
              <a:lnSpc>
                <a:spcPct val="80000"/>
              </a:lnSpc>
              <a:buFontTx/>
              <a:buNone/>
            </a:pPr>
            <a:r>
              <a:rPr lang="hu-HU" altLang="hu-HU" sz="2400" dirty="0" smtClean="0">
                <a:latin typeface="Tahoma" pitchFamily="34" charset="0"/>
                <a:cs typeface="Tahoma" pitchFamily="34" charset="0"/>
              </a:rPr>
              <a:t>jogszabálysértés esetén eljárni, illetve eljárást </a:t>
            </a:r>
          </a:p>
          <a:p>
            <a:pPr eaLnBrk="1" hangingPunct="1">
              <a:lnSpc>
                <a:spcPct val="80000"/>
              </a:lnSpc>
              <a:buFontTx/>
              <a:buNone/>
            </a:pPr>
            <a:r>
              <a:rPr lang="hu-HU" altLang="hu-HU" sz="2400" dirty="0" smtClean="0">
                <a:latin typeface="Tahoma" pitchFamily="34" charset="0"/>
                <a:cs typeface="Tahoma" pitchFamily="34" charset="0"/>
              </a:rPr>
              <a:t>kezdeményezni, kép- és hangfelvételt készíteni stb.</a:t>
            </a:r>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0"/>
            <a:ext cx="8229600" cy="1417638"/>
          </a:xfrm>
        </p:spPr>
        <p:txBody>
          <a:bodyPr/>
          <a:lstStyle/>
          <a:p>
            <a:pPr eaLnBrk="1" hangingPunct="1"/>
            <a:r>
              <a:rPr lang="hu-HU" altLang="hu-HU" sz="3100" b="1" dirty="0" smtClean="0">
                <a:solidFill>
                  <a:srgbClr val="003399"/>
                </a:solidFill>
                <a:latin typeface="Tahoma" pitchFamily="34" charset="0"/>
                <a:cs typeface="Tahoma" pitchFamily="34" charset="0"/>
              </a:rPr>
              <a:t>A halgazdálkodási hatóság által alkalmazható jogkövetkezmények </a:t>
            </a:r>
            <a:br>
              <a:rPr lang="hu-HU" altLang="hu-HU" sz="3100" b="1" dirty="0" smtClean="0">
                <a:solidFill>
                  <a:srgbClr val="003399"/>
                </a:solidFill>
                <a:latin typeface="Tahoma" pitchFamily="34" charset="0"/>
                <a:cs typeface="Tahoma" pitchFamily="34" charset="0"/>
              </a:rPr>
            </a:br>
            <a:r>
              <a:rPr lang="hu-HU" altLang="hu-HU" sz="2400" dirty="0" smtClean="0">
                <a:solidFill>
                  <a:schemeClr val="tx1"/>
                </a:solidFill>
                <a:latin typeface="Tahoma" pitchFamily="34" charset="0"/>
                <a:cs typeface="Tahoma" pitchFamily="34" charset="0"/>
              </a:rPr>
              <a:t>/</a:t>
            </a:r>
            <a:r>
              <a:rPr lang="hu-HU" altLang="hu-HU" sz="2400" dirty="0" err="1" smtClean="0">
                <a:solidFill>
                  <a:schemeClr val="tx1"/>
                </a:solidFill>
                <a:latin typeface="Tahoma" pitchFamily="34" charset="0"/>
                <a:cs typeface="Tahoma" pitchFamily="34" charset="0"/>
              </a:rPr>
              <a:t>Hhvtv</a:t>
            </a:r>
            <a:r>
              <a:rPr lang="hu-HU" altLang="hu-HU" sz="2400" dirty="0" smtClean="0">
                <a:solidFill>
                  <a:schemeClr val="tx1"/>
                </a:solidFill>
                <a:latin typeface="Tahoma" pitchFamily="34" charset="0"/>
                <a:cs typeface="Tahoma" pitchFamily="34" charset="0"/>
              </a:rPr>
              <a:t>. 64 – 70. §/</a:t>
            </a:r>
          </a:p>
        </p:txBody>
      </p:sp>
      <p:sp>
        <p:nvSpPr>
          <p:cNvPr id="537603" name="Rectangle 3"/>
          <p:cNvSpPr>
            <a:spLocks noGrp="1" noChangeArrowheads="1"/>
          </p:cNvSpPr>
          <p:nvPr>
            <p:ph type="body" idx="1"/>
          </p:nvPr>
        </p:nvSpPr>
        <p:spPr>
          <a:xfrm>
            <a:off x="457200" y="1600200"/>
            <a:ext cx="8229600" cy="4637088"/>
          </a:xfrm>
        </p:spPr>
        <p:txBody>
          <a:bodyPr/>
          <a:lstStyle/>
          <a:p>
            <a:pPr eaLnBrk="1" hangingPunct="1">
              <a:lnSpc>
                <a:spcPct val="90000"/>
              </a:lnSpc>
              <a:buFontTx/>
              <a:buNone/>
            </a:pPr>
            <a:r>
              <a:rPr lang="hu-HU" altLang="hu-HU" sz="2400" smtClean="0">
                <a:latin typeface="Tahoma" pitchFamily="34" charset="0"/>
                <a:cs typeface="Tahoma" pitchFamily="34" charset="0"/>
              </a:rPr>
              <a:t>A halgazdálkodási hatóság jogsértés esetén jogkövetkezményt alkalmazhat: intézkedést hozhat,  bírságot szabhat ki, vagy figyelmeztetésben részesítheti az eljárás alá vont személyt, a jogsértő cselekménynek a hatóság tudomására jutásától számított 1 év, illetve elkövetésétől számított 3 éven belül.</a:t>
            </a:r>
          </a:p>
          <a:p>
            <a:pPr eaLnBrk="1" hangingPunct="1">
              <a:lnSpc>
                <a:spcPct val="90000"/>
              </a:lnSpc>
              <a:buFontTx/>
              <a:buNone/>
            </a:pPr>
            <a:r>
              <a:rPr lang="hu-HU" altLang="hu-HU" sz="2400" smtClean="0">
                <a:latin typeface="Tahoma" pitchFamily="34" charset="0"/>
                <a:cs typeface="Tahoma" pitchFamily="34" charset="0"/>
              </a:rPr>
              <a:t>A halgazdálkodási hatóság hozható intézkedéseit a Hhvtv. 65. § (pl. tevékenység végzésének felfüggesztése, működés megtiltása, haltermék forgalomba hozatalának korlátozása, felfüggesztése, megtiltása, halfogásra alkalmas eszköz lefoglalása, elkobzása stb.), a bírságok (halgazdálkodási és halvédelmi bírság) kiszabását pedig a Hhvtv. 66 – 69. §-ai szabályozzák.</a:t>
            </a:r>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457200" y="0"/>
            <a:ext cx="8229600" cy="1417638"/>
          </a:xfrm>
        </p:spPr>
        <p:txBody>
          <a:bodyPr/>
          <a:lstStyle/>
          <a:p>
            <a:pPr eaLnBrk="1" hangingPunct="1"/>
            <a:r>
              <a:rPr lang="hu-HU" altLang="hu-HU" sz="3100" b="1" dirty="0" smtClean="0">
                <a:solidFill>
                  <a:srgbClr val="003399"/>
                </a:solidFill>
                <a:latin typeface="Tahoma" pitchFamily="34" charset="0"/>
                <a:cs typeface="Tahoma" pitchFamily="34" charset="0"/>
              </a:rPr>
              <a:t>A halgazdálkodási hatóság által alkalmazható jogkövetkezmények </a:t>
            </a:r>
            <a:br>
              <a:rPr lang="hu-HU" altLang="hu-HU" sz="3100" b="1" dirty="0" smtClean="0">
                <a:solidFill>
                  <a:srgbClr val="003399"/>
                </a:solidFill>
                <a:latin typeface="Tahoma" pitchFamily="34" charset="0"/>
                <a:cs typeface="Tahoma" pitchFamily="34" charset="0"/>
              </a:rPr>
            </a:br>
            <a:r>
              <a:rPr lang="hu-HU" altLang="hu-HU" sz="2400" dirty="0" smtClean="0">
                <a:solidFill>
                  <a:schemeClr val="tx1"/>
                </a:solidFill>
                <a:latin typeface="Tahoma" pitchFamily="34" charset="0"/>
                <a:cs typeface="Tahoma" pitchFamily="34" charset="0"/>
              </a:rPr>
              <a:t>/</a:t>
            </a:r>
            <a:r>
              <a:rPr lang="hu-HU" altLang="hu-HU" sz="2400" dirty="0" err="1" smtClean="0">
                <a:solidFill>
                  <a:schemeClr val="tx1"/>
                </a:solidFill>
                <a:latin typeface="Tahoma" pitchFamily="34" charset="0"/>
                <a:cs typeface="Tahoma" pitchFamily="34" charset="0"/>
              </a:rPr>
              <a:t>Hhvtv</a:t>
            </a:r>
            <a:r>
              <a:rPr lang="hu-HU" altLang="hu-HU" sz="2400" dirty="0" smtClean="0">
                <a:solidFill>
                  <a:schemeClr val="tx1"/>
                </a:solidFill>
                <a:latin typeface="Tahoma" pitchFamily="34" charset="0"/>
                <a:cs typeface="Tahoma" pitchFamily="34" charset="0"/>
              </a:rPr>
              <a:t>. 64 – 70. §/</a:t>
            </a:r>
          </a:p>
        </p:txBody>
      </p:sp>
      <p:sp>
        <p:nvSpPr>
          <p:cNvPr id="538627" name="Rectangle 3"/>
          <p:cNvSpPr>
            <a:spLocks noGrp="1" noChangeArrowheads="1"/>
          </p:cNvSpPr>
          <p:nvPr>
            <p:ph type="body" idx="1"/>
          </p:nvPr>
        </p:nvSpPr>
        <p:spPr>
          <a:xfrm>
            <a:off x="395288" y="1484313"/>
            <a:ext cx="8291512" cy="5257800"/>
          </a:xfrm>
        </p:spPr>
        <p:txBody>
          <a:bodyPr/>
          <a:lstStyle/>
          <a:p>
            <a:pPr eaLnBrk="1" hangingPunct="1">
              <a:lnSpc>
                <a:spcPct val="80000"/>
              </a:lnSpc>
              <a:buFontTx/>
              <a:buNone/>
            </a:pPr>
            <a:r>
              <a:rPr lang="hu-HU" altLang="hu-HU" sz="2400" b="1" u="sng" dirty="0" smtClean="0">
                <a:solidFill>
                  <a:srgbClr val="003399"/>
                </a:solidFill>
                <a:latin typeface="Tahoma" pitchFamily="34" charset="0"/>
                <a:cs typeface="Tahoma" pitchFamily="34" charset="0"/>
              </a:rPr>
              <a:t>Halgazdálkodási bírság:</a:t>
            </a:r>
            <a:r>
              <a:rPr lang="hu-HU" altLang="hu-HU" sz="2400" b="1"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 halgazdálkodási hatóság </a:t>
            </a:r>
          </a:p>
          <a:p>
            <a:pPr eaLnBrk="1" hangingPunct="1">
              <a:lnSpc>
                <a:spcPct val="80000"/>
              </a:lnSpc>
              <a:buFontTx/>
              <a:buNone/>
            </a:pPr>
            <a:r>
              <a:rPr lang="hu-HU" altLang="hu-HU" sz="2400" dirty="0" smtClean="0">
                <a:latin typeface="Tahoma" pitchFamily="34" charset="0"/>
                <a:cs typeface="Tahoma" pitchFamily="34" charset="0"/>
              </a:rPr>
              <a:t>szabja ki a </a:t>
            </a:r>
            <a:r>
              <a:rPr lang="hu-HU" altLang="hu-HU" sz="2400" u="sng" dirty="0" smtClean="0">
                <a:latin typeface="Tahoma" pitchFamily="34" charset="0"/>
                <a:cs typeface="Tahoma" pitchFamily="34" charset="0"/>
              </a:rPr>
              <a:t>halgazdálkodásra jogosulttal</a:t>
            </a:r>
            <a:r>
              <a:rPr lang="hu-HU" altLang="hu-HU" sz="2400" dirty="0" smtClean="0">
                <a:latin typeface="Tahoma" pitchFamily="34" charset="0"/>
                <a:cs typeface="Tahoma" pitchFamily="34" charset="0"/>
              </a:rPr>
              <a:t> szemben a </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66. §</a:t>
            </a:r>
            <a:r>
              <a:rPr lang="hu-HU" altLang="hu-HU" sz="2400" dirty="0" err="1" smtClean="0">
                <a:latin typeface="Tahoma" pitchFamily="34" charset="0"/>
                <a:cs typeface="Tahoma" pitchFamily="34" charset="0"/>
              </a:rPr>
              <a:t>-ában</a:t>
            </a:r>
            <a:r>
              <a:rPr lang="hu-HU" altLang="hu-HU" sz="2400" dirty="0" smtClean="0">
                <a:latin typeface="Tahoma" pitchFamily="34" charset="0"/>
                <a:cs typeface="Tahoma" pitchFamily="34" charset="0"/>
              </a:rPr>
              <a:t> meghatározott esetekben. </a:t>
            </a:r>
          </a:p>
          <a:p>
            <a:pPr eaLnBrk="1" hangingPunct="1">
              <a:lnSpc>
                <a:spcPct val="80000"/>
              </a:lnSpc>
              <a:buFontTx/>
              <a:buNone/>
            </a:pPr>
            <a:r>
              <a:rPr lang="hu-HU" altLang="hu-HU" sz="2400" dirty="0" smtClean="0">
                <a:latin typeface="Tahoma" pitchFamily="34" charset="0"/>
                <a:cs typeface="Tahoma" pitchFamily="34" charset="0"/>
              </a:rPr>
              <a:t>A bírság összege 50.000 Ft – 5.000.000 Ft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b="1" u="sng" dirty="0" smtClean="0">
                <a:solidFill>
                  <a:srgbClr val="003399"/>
                </a:solidFill>
                <a:latin typeface="Tahoma" pitchFamily="34" charset="0"/>
                <a:cs typeface="Tahoma" pitchFamily="34" charset="0"/>
              </a:rPr>
              <a:t>Halvédelmi bírság:</a:t>
            </a:r>
            <a:r>
              <a:rPr lang="hu-HU" altLang="hu-HU" sz="2400" dirty="0" smtClean="0">
                <a:latin typeface="Tahoma" pitchFamily="34" charset="0"/>
                <a:cs typeface="Tahoma" pitchFamily="34" charset="0"/>
              </a:rPr>
              <a:t> a halgazdálkodási hatóság szabja ki a </a:t>
            </a:r>
          </a:p>
          <a:p>
            <a:pPr eaLnBrk="1" hangingPunct="1">
              <a:lnSpc>
                <a:spcPct val="80000"/>
              </a:lnSpc>
              <a:buFontTx/>
              <a:buNone/>
            </a:pP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67. §</a:t>
            </a:r>
            <a:r>
              <a:rPr lang="hu-HU" altLang="hu-HU" sz="2400" dirty="0" err="1" smtClean="0">
                <a:latin typeface="Tahoma" pitchFamily="34" charset="0"/>
                <a:cs typeface="Tahoma" pitchFamily="34" charset="0"/>
              </a:rPr>
              <a:t>-ában</a:t>
            </a:r>
            <a:r>
              <a:rPr lang="hu-HU" altLang="hu-HU" sz="2400" dirty="0" smtClean="0">
                <a:latin typeface="Tahoma" pitchFamily="34" charset="0"/>
                <a:cs typeface="Tahoma" pitchFamily="34" charset="0"/>
              </a:rPr>
              <a:t> meghatározott esetekben és </a:t>
            </a:r>
          </a:p>
          <a:p>
            <a:pPr eaLnBrk="1" hangingPunct="1">
              <a:lnSpc>
                <a:spcPct val="80000"/>
              </a:lnSpc>
              <a:buFontTx/>
              <a:buNone/>
            </a:pPr>
            <a:r>
              <a:rPr lang="hu-HU" altLang="hu-HU" sz="2400" dirty="0" smtClean="0">
                <a:latin typeface="Tahoma" pitchFamily="34" charset="0"/>
                <a:cs typeface="Tahoma" pitchFamily="34" charset="0"/>
              </a:rPr>
              <a:t>személyekkel szemben. Pl. jogosulatlan horgászat, </a:t>
            </a:r>
          </a:p>
          <a:p>
            <a:pPr eaLnBrk="1" hangingPunct="1">
              <a:lnSpc>
                <a:spcPct val="80000"/>
              </a:lnSpc>
              <a:buFontTx/>
              <a:buNone/>
            </a:pPr>
            <a:r>
              <a:rPr lang="hu-HU" altLang="hu-HU" sz="2400" dirty="0" smtClean="0">
                <a:latin typeface="Tahoma" pitchFamily="34" charset="0"/>
                <a:cs typeface="Tahoma" pitchFamily="34" charset="0"/>
              </a:rPr>
              <a:t>jogosulatlan halászat; horgászat, halászat tilalmi időben,</a:t>
            </a:r>
          </a:p>
          <a:p>
            <a:pPr eaLnBrk="1" hangingPunct="1">
              <a:lnSpc>
                <a:spcPct val="80000"/>
              </a:lnSpc>
              <a:buFontTx/>
              <a:buNone/>
            </a:pPr>
            <a:r>
              <a:rPr lang="hu-HU" altLang="hu-HU" sz="2400" dirty="0" smtClean="0">
                <a:latin typeface="Tahoma" pitchFamily="34" charset="0"/>
                <a:cs typeface="Tahoma" pitchFamily="34" charset="0"/>
              </a:rPr>
              <a:t>nem megengedett módon, eszközzel; védett hal kifogása...</a:t>
            </a:r>
          </a:p>
          <a:p>
            <a:pPr eaLnBrk="1" hangingPunct="1">
              <a:lnSpc>
                <a:spcPct val="80000"/>
              </a:lnSpc>
              <a:buFontTx/>
              <a:buNone/>
            </a:pPr>
            <a:r>
              <a:rPr lang="hu-HU" altLang="hu-HU" sz="2400" dirty="0" smtClean="0">
                <a:latin typeface="Tahoma" pitchFamily="34" charset="0"/>
                <a:cs typeface="Tahoma" pitchFamily="34" charset="0"/>
              </a:rPr>
              <a:t>A bírság összege 10.000 – 500.000 Ft.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Lásd: 314/2014. (XII. 12.) Korm. rendelet a halgazdálkodási</a:t>
            </a:r>
          </a:p>
          <a:p>
            <a:pPr eaLnBrk="1" hangingPunct="1">
              <a:lnSpc>
                <a:spcPct val="80000"/>
              </a:lnSpc>
              <a:buFontTx/>
              <a:buNone/>
            </a:pPr>
            <a:r>
              <a:rPr lang="hu-HU" altLang="hu-HU" sz="2400" dirty="0" smtClean="0">
                <a:latin typeface="Tahoma" pitchFamily="34" charset="0"/>
                <a:cs typeface="Tahoma" pitchFamily="34" charset="0"/>
              </a:rPr>
              <a:t>és a halvédelmi bírságról! </a:t>
            </a:r>
          </a:p>
          <a:p>
            <a:pPr eaLnBrk="1" hangingPunct="1">
              <a:lnSpc>
                <a:spcPct val="80000"/>
              </a:lnSpc>
              <a:buFontTx/>
              <a:buNone/>
            </a:pPr>
            <a:endParaRPr lang="hu-HU" altLang="hu-HU" sz="2400" b="1" u="sng" dirty="0" smtClean="0">
              <a:solidFill>
                <a:srgbClr val="003399"/>
              </a:solidFill>
            </a:endParaRPr>
          </a:p>
          <a:p>
            <a:pPr eaLnBrk="1" hangingPunct="1">
              <a:lnSpc>
                <a:spcPct val="80000"/>
              </a:lnSpc>
              <a:buFontTx/>
              <a:buNone/>
            </a:pPr>
            <a:endParaRPr lang="hu-HU" altLang="hu-HU" sz="2000" dirty="0" smtClean="0">
              <a:solidFill>
                <a:srgbClr val="003399"/>
              </a:solidFill>
            </a:endParaRPr>
          </a:p>
        </p:txBody>
      </p:sp>
    </p:spTree>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idx="4294967295"/>
          </p:nvPr>
        </p:nvSpPr>
        <p:spPr>
          <a:xfrm>
            <a:off x="457200" y="1"/>
            <a:ext cx="8229600" cy="1196752"/>
          </a:xfrm>
        </p:spPr>
        <p:txBody>
          <a:bodyPr/>
          <a:lstStyle/>
          <a:p>
            <a:pPr eaLnBrk="1" hangingPunct="1"/>
            <a:r>
              <a:rPr lang="hu-HU" altLang="hu-HU" sz="3500" b="1" dirty="0" smtClean="0">
                <a:solidFill>
                  <a:srgbClr val="003399"/>
                </a:solidFill>
                <a:latin typeface="Tahoma" pitchFamily="34" charset="0"/>
                <a:cs typeface="Tahoma" pitchFamily="34" charset="0"/>
              </a:rPr>
              <a:t>Halgazdálkodási adatok</a:t>
            </a:r>
            <a:br>
              <a:rPr lang="hu-HU" altLang="hu-HU" sz="3500" b="1" dirty="0" smtClean="0">
                <a:solidFill>
                  <a:srgbClr val="003399"/>
                </a:solidFill>
                <a:latin typeface="Tahoma" pitchFamily="34" charset="0"/>
                <a:cs typeface="Tahoma" pitchFamily="34" charset="0"/>
              </a:rPr>
            </a:br>
            <a:r>
              <a:rPr lang="hu-HU" altLang="hu-HU" sz="2400" dirty="0" smtClean="0">
                <a:solidFill>
                  <a:schemeClr val="tx1"/>
                </a:solidFill>
                <a:latin typeface="Tahoma" pitchFamily="34" charset="0"/>
                <a:cs typeface="Tahoma" pitchFamily="34" charset="0"/>
              </a:rPr>
              <a:t>(2014. évi adatokból)</a:t>
            </a:r>
          </a:p>
        </p:txBody>
      </p:sp>
      <p:sp>
        <p:nvSpPr>
          <p:cNvPr id="539651" name="Rectangle 3"/>
          <p:cNvSpPr>
            <a:spLocks noGrp="1" noChangeArrowheads="1"/>
          </p:cNvSpPr>
          <p:nvPr>
            <p:ph type="body" idx="4294967295"/>
          </p:nvPr>
        </p:nvSpPr>
        <p:spPr>
          <a:xfrm>
            <a:off x="468313" y="1268760"/>
            <a:ext cx="8218487" cy="5473353"/>
          </a:xfrm>
        </p:spPr>
        <p:txBody>
          <a:bodyPr/>
          <a:lstStyle/>
          <a:p>
            <a:pPr eaLnBrk="1" hangingPunct="1">
              <a:lnSpc>
                <a:spcPct val="80000"/>
              </a:lnSpc>
              <a:buFontTx/>
              <a:buNone/>
            </a:pPr>
            <a:r>
              <a:rPr lang="hu-HU" altLang="hu-HU" sz="2000" b="1" dirty="0" smtClean="0">
                <a:solidFill>
                  <a:srgbClr val="003399"/>
                </a:solidFill>
              </a:rPr>
              <a:t>Halgazdálkodási vízterületek összes száma</a:t>
            </a:r>
            <a:r>
              <a:rPr lang="hu-HU" altLang="hu-HU" sz="2100" b="1" dirty="0" smtClean="0">
                <a:solidFill>
                  <a:srgbClr val="003399"/>
                </a:solidFill>
              </a:rPr>
              <a:t>                 </a:t>
            </a:r>
            <a:r>
              <a:rPr lang="hu-HU" altLang="hu-HU" sz="2000" b="1" dirty="0" smtClean="0">
                <a:solidFill>
                  <a:srgbClr val="003399"/>
                </a:solidFill>
              </a:rPr>
              <a:t>2.261,</a:t>
            </a:r>
          </a:p>
          <a:p>
            <a:pPr eaLnBrk="1" hangingPunct="1">
              <a:lnSpc>
                <a:spcPct val="80000"/>
              </a:lnSpc>
              <a:buFontTx/>
              <a:buNone/>
            </a:pPr>
            <a:r>
              <a:rPr lang="hu-HU" altLang="hu-HU" sz="2000" dirty="0" smtClean="0">
                <a:solidFill>
                  <a:srgbClr val="003399"/>
                </a:solidFill>
              </a:rPr>
              <a:t>                                                   </a:t>
            </a:r>
            <a:r>
              <a:rPr lang="hu-HU" altLang="hu-HU" sz="2000" b="1" dirty="0" smtClean="0">
                <a:solidFill>
                  <a:srgbClr val="003399"/>
                </a:solidFill>
              </a:rPr>
              <a:t>kiterjedése</a:t>
            </a:r>
            <a:r>
              <a:rPr lang="hu-HU" altLang="hu-HU" sz="1800" b="1" dirty="0" smtClean="0">
                <a:solidFill>
                  <a:srgbClr val="003399"/>
                </a:solidFill>
              </a:rPr>
              <a:t>                         </a:t>
            </a:r>
            <a:r>
              <a:rPr lang="hu-HU" altLang="hu-HU" sz="2000" b="1" dirty="0" smtClean="0">
                <a:solidFill>
                  <a:srgbClr val="003399"/>
                </a:solidFill>
              </a:rPr>
              <a:t>146 ezer ha.</a:t>
            </a:r>
            <a:endParaRPr lang="hu-HU" altLang="hu-HU" sz="2000" dirty="0" smtClean="0">
              <a:solidFill>
                <a:srgbClr val="003399"/>
              </a:solidFill>
            </a:endParaRPr>
          </a:p>
          <a:p>
            <a:pPr eaLnBrk="1" hangingPunct="1">
              <a:lnSpc>
                <a:spcPct val="80000"/>
              </a:lnSpc>
              <a:buFontTx/>
              <a:buNone/>
            </a:pPr>
            <a:r>
              <a:rPr lang="hu-HU" altLang="hu-HU" sz="2000" b="1" dirty="0" smtClean="0">
                <a:solidFill>
                  <a:srgbClr val="003399"/>
                </a:solidFill>
              </a:rPr>
              <a:t>Az üzemelő halastavak területe </a:t>
            </a:r>
            <a:r>
              <a:rPr lang="hu-HU" altLang="hu-HU" sz="2000" dirty="0" smtClean="0">
                <a:solidFill>
                  <a:srgbClr val="003399"/>
                </a:solidFill>
              </a:rPr>
              <a:t>	           		   </a:t>
            </a:r>
            <a:r>
              <a:rPr lang="hu-HU" altLang="hu-HU" sz="2000" b="1" dirty="0" smtClean="0">
                <a:solidFill>
                  <a:srgbClr val="003399"/>
                </a:solidFill>
              </a:rPr>
              <a:t>24 ezer ha.</a:t>
            </a:r>
          </a:p>
          <a:p>
            <a:pPr eaLnBrk="1" hangingPunct="1">
              <a:lnSpc>
                <a:spcPct val="80000"/>
              </a:lnSpc>
              <a:buFontTx/>
              <a:buNone/>
            </a:pPr>
            <a:r>
              <a:rPr lang="hu-HU" altLang="hu-HU" sz="2000" dirty="0" smtClean="0"/>
              <a:t>A tógazdasági étkezési haltermelés                                   </a:t>
            </a:r>
            <a:r>
              <a:rPr lang="hu-HU" altLang="hu-HU" sz="2000" b="1" dirty="0" smtClean="0">
                <a:solidFill>
                  <a:srgbClr val="003399"/>
                </a:solidFill>
              </a:rPr>
              <a:t>15,4 ezer t.</a:t>
            </a:r>
          </a:p>
          <a:p>
            <a:pPr eaLnBrk="1" hangingPunct="1">
              <a:lnSpc>
                <a:spcPct val="80000"/>
              </a:lnSpc>
              <a:buFontTx/>
              <a:buNone/>
            </a:pPr>
            <a:r>
              <a:rPr lang="hu-HU" altLang="hu-HU" sz="2000" dirty="0" smtClean="0"/>
              <a:t>Halfogás természetes vizekből                      	                </a:t>
            </a:r>
            <a:r>
              <a:rPr lang="hu-HU" altLang="hu-HU" sz="2000" b="1" dirty="0" smtClean="0">
                <a:solidFill>
                  <a:srgbClr val="003399"/>
                </a:solidFill>
              </a:rPr>
              <a:t>7,46 ezer t,</a:t>
            </a:r>
          </a:p>
          <a:p>
            <a:pPr eaLnBrk="1" hangingPunct="1">
              <a:lnSpc>
                <a:spcPct val="80000"/>
              </a:lnSpc>
              <a:buFontTx/>
              <a:buNone/>
            </a:pPr>
            <a:r>
              <a:rPr lang="hu-HU" altLang="hu-HU" sz="2000" dirty="0" smtClean="0"/>
              <a:t>ebből horgászattal                                                                 </a:t>
            </a:r>
            <a:r>
              <a:rPr lang="hu-HU" altLang="hu-HU" sz="2000" b="1" dirty="0" smtClean="0">
                <a:solidFill>
                  <a:srgbClr val="003399"/>
                </a:solidFill>
              </a:rPr>
              <a:t>7,0 ezer t.</a:t>
            </a:r>
            <a:endParaRPr lang="hu-HU" altLang="hu-HU" sz="2000" dirty="0" smtClean="0">
              <a:solidFill>
                <a:srgbClr val="003399"/>
              </a:solidFill>
            </a:endParaRPr>
          </a:p>
          <a:p>
            <a:pPr eaLnBrk="1" hangingPunct="1">
              <a:lnSpc>
                <a:spcPct val="80000"/>
              </a:lnSpc>
              <a:buFontTx/>
              <a:buNone/>
            </a:pPr>
            <a:r>
              <a:rPr lang="hu-HU" altLang="hu-HU" sz="2000" b="1" dirty="0" smtClean="0">
                <a:solidFill>
                  <a:srgbClr val="003399"/>
                </a:solidFill>
              </a:rPr>
              <a:t>A kereskedelmi halászok száma 			  150 fő,</a:t>
            </a:r>
          </a:p>
          <a:p>
            <a:pPr eaLnBrk="1" hangingPunct="1">
              <a:lnSpc>
                <a:spcPct val="80000"/>
              </a:lnSpc>
              <a:buFontTx/>
              <a:buNone/>
            </a:pPr>
            <a:r>
              <a:rPr lang="hu-HU" altLang="hu-HU" sz="2000" b="1" dirty="0" smtClean="0">
                <a:solidFill>
                  <a:srgbClr val="003399"/>
                </a:solidFill>
              </a:rPr>
              <a:t>a rekreációs halászok száma</a:t>
            </a:r>
            <a:r>
              <a:rPr lang="hu-HU" altLang="hu-HU" sz="1700" b="1" dirty="0" smtClean="0">
                <a:solidFill>
                  <a:srgbClr val="003399"/>
                </a:solidFill>
              </a:rPr>
              <a:t>                                          </a:t>
            </a:r>
            <a:r>
              <a:rPr lang="hu-HU" altLang="hu-HU" sz="2000" b="1" dirty="0" smtClean="0">
                <a:solidFill>
                  <a:srgbClr val="003399"/>
                </a:solidFill>
              </a:rPr>
              <a:t>kb. 1.500 fő.</a:t>
            </a:r>
          </a:p>
          <a:p>
            <a:pPr eaLnBrk="1" hangingPunct="1">
              <a:lnSpc>
                <a:spcPct val="80000"/>
              </a:lnSpc>
              <a:buFontTx/>
              <a:buNone/>
            </a:pPr>
            <a:r>
              <a:rPr lang="hu-HU" altLang="hu-HU" sz="2000" b="1" dirty="0" smtClean="0">
                <a:solidFill>
                  <a:srgbClr val="003399"/>
                </a:solidFill>
              </a:rPr>
              <a:t>Felnőtt horgászok száma                                                 313 ezer fő, </a:t>
            </a:r>
          </a:p>
          <a:p>
            <a:pPr eaLnBrk="1" hangingPunct="1">
              <a:lnSpc>
                <a:spcPct val="80000"/>
              </a:lnSpc>
              <a:buFontTx/>
              <a:buNone/>
            </a:pPr>
            <a:r>
              <a:rPr lang="hu-HU" altLang="hu-HU" sz="2000" b="1" dirty="0" smtClean="0">
                <a:solidFill>
                  <a:srgbClr val="003399"/>
                </a:solidFill>
              </a:rPr>
              <a:t>ifjúsági és gyermek horgászok száma</a:t>
            </a:r>
            <a:r>
              <a:rPr lang="hu-HU" altLang="hu-HU" sz="1800" b="1" dirty="0" smtClean="0">
                <a:solidFill>
                  <a:srgbClr val="003399"/>
                </a:solidFill>
              </a:rPr>
              <a:t>                                 </a:t>
            </a:r>
            <a:r>
              <a:rPr lang="hu-HU" altLang="hu-HU" sz="2000" b="1" dirty="0" smtClean="0">
                <a:solidFill>
                  <a:srgbClr val="003399"/>
                </a:solidFill>
              </a:rPr>
              <a:t>38 ezer fő.</a:t>
            </a:r>
          </a:p>
          <a:p>
            <a:pPr eaLnBrk="1" hangingPunct="1">
              <a:lnSpc>
                <a:spcPct val="80000"/>
              </a:lnSpc>
              <a:buFontTx/>
              <a:buNone/>
            </a:pPr>
            <a:r>
              <a:rPr lang="hu-HU" altLang="hu-HU" sz="2000" b="1" dirty="0" smtClean="0">
                <a:solidFill>
                  <a:srgbClr val="003399"/>
                </a:solidFill>
              </a:rPr>
              <a:t>Horgászegyesületek száma                                       kb. 1.200</a:t>
            </a:r>
          </a:p>
          <a:p>
            <a:pPr eaLnBrk="1" hangingPunct="1">
              <a:lnSpc>
                <a:spcPct val="80000"/>
              </a:lnSpc>
              <a:buFontTx/>
              <a:buNone/>
            </a:pPr>
            <a:r>
              <a:rPr lang="hu-HU" altLang="hu-HU" sz="2000" dirty="0" smtClean="0"/>
              <a:t>Horgászattal 7004 tonna halat</a:t>
            </a:r>
            <a:r>
              <a:rPr lang="hu-HU" altLang="hu-HU" sz="2000" b="1" dirty="0" smtClean="0">
                <a:solidFill>
                  <a:srgbClr val="003399"/>
                </a:solidFill>
              </a:rPr>
              <a:t> </a:t>
            </a:r>
            <a:r>
              <a:rPr lang="hu-HU" altLang="hu-HU" sz="2000" dirty="0" smtClean="0"/>
              <a:t>fogtak (ponty 75 %, süllő, </a:t>
            </a:r>
          </a:p>
          <a:p>
            <a:pPr eaLnBrk="1" hangingPunct="1">
              <a:lnSpc>
                <a:spcPct val="80000"/>
              </a:lnSpc>
              <a:buFontTx/>
              <a:buNone/>
            </a:pPr>
            <a:r>
              <a:rPr lang="hu-HU" altLang="hu-HU" sz="2000" dirty="0" smtClean="0"/>
              <a:t>csuka, harcsa, amur, angolna, márna, kecsege, pisztráng stb.). </a:t>
            </a:r>
          </a:p>
          <a:p>
            <a:pPr eaLnBrk="1" hangingPunct="1">
              <a:lnSpc>
                <a:spcPct val="80000"/>
              </a:lnSpc>
              <a:buFontTx/>
              <a:buNone/>
            </a:pPr>
            <a:r>
              <a:rPr lang="hu-HU" altLang="hu-HU" sz="2000" dirty="0" smtClean="0"/>
              <a:t>A tógazdasági haltermelés 67 %-a ponty.</a:t>
            </a:r>
          </a:p>
          <a:p>
            <a:pPr eaLnBrk="1" hangingPunct="1">
              <a:lnSpc>
                <a:spcPct val="80000"/>
              </a:lnSpc>
              <a:buFontTx/>
              <a:buNone/>
            </a:pPr>
            <a:r>
              <a:rPr lang="hu-HU" altLang="hu-HU" sz="2000" dirty="0" smtClean="0"/>
              <a:t>Halfogyasztásunk</a:t>
            </a:r>
            <a:r>
              <a:rPr lang="hu-HU" altLang="hu-HU" sz="2000" b="1" dirty="0" smtClean="0">
                <a:solidFill>
                  <a:srgbClr val="000099"/>
                </a:solidFill>
              </a:rPr>
              <a:t> </a:t>
            </a:r>
            <a:r>
              <a:rPr lang="hu-HU" altLang="hu-HU" sz="2000" dirty="0" smtClean="0"/>
              <a:t>(EU átlag 22 kg/fő/év)</a:t>
            </a:r>
            <a:r>
              <a:rPr lang="hu-HU" altLang="hu-HU" sz="2000" b="1" dirty="0" smtClean="0">
                <a:solidFill>
                  <a:srgbClr val="000099"/>
                </a:solidFill>
              </a:rPr>
              <a:t>                       3,78 kg/fő/2014.</a:t>
            </a:r>
            <a:endParaRPr lang="hu-HU" altLang="hu-HU" sz="2000" dirty="0" smtClean="0"/>
          </a:p>
          <a:p>
            <a:pPr eaLnBrk="1" hangingPunct="1">
              <a:lnSpc>
                <a:spcPct val="80000"/>
              </a:lnSpc>
              <a:buFontTx/>
              <a:buNone/>
            </a:pPr>
            <a:r>
              <a:rPr lang="hu-HU" altLang="hu-HU" sz="2000" dirty="0" smtClean="0"/>
              <a:t>A foglalkoztatott </a:t>
            </a:r>
            <a:r>
              <a:rPr lang="hu-HU" altLang="hu-HU" sz="2000" b="1" dirty="0" smtClean="0">
                <a:solidFill>
                  <a:srgbClr val="003399"/>
                </a:solidFill>
              </a:rPr>
              <a:t>halászati őrök száma                            </a:t>
            </a:r>
            <a:r>
              <a:rPr lang="hu-HU" altLang="hu-HU" sz="2000" dirty="0" smtClean="0">
                <a:solidFill>
                  <a:srgbClr val="003399"/>
                </a:solidFill>
              </a:rPr>
              <a:t> </a:t>
            </a:r>
            <a:r>
              <a:rPr lang="en-US" altLang="hu-HU" sz="2000" b="1" dirty="0" smtClean="0">
                <a:solidFill>
                  <a:srgbClr val="003399"/>
                </a:solidFill>
              </a:rPr>
              <a:t>~</a:t>
            </a:r>
            <a:r>
              <a:rPr lang="hu-HU" altLang="hu-HU" sz="2000" b="1" dirty="0" smtClean="0">
                <a:solidFill>
                  <a:srgbClr val="003399"/>
                </a:solidFill>
              </a:rPr>
              <a:t>800 fő,</a:t>
            </a:r>
          </a:p>
          <a:p>
            <a:pPr eaLnBrk="1" hangingPunct="1">
              <a:lnSpc>
                <a:spcPct val="80000"/>
              </a:lnSpc>
              <a:buFontTx/>
              <a:buNone/>
            </a:pPr>
            <a:r>
              <a:rPr lang="hu-HU" altLang="hu-HU" sz="2000" dirty="0" smtClean="0">
                <a:solidFill>
                  <a:srgbClr val="003399"/>
                </a:solidFill>
              </a:rPr>
              <a:t>a </a:t>
            </a:r>
            <a:r>
              <a:rPr lang="hu-HU" altLang="hu-HU" sz="2000" b="1" dirty="0" smtClean="0">
                <a:solidFill>
                  <a:srgbClr val="003399"/>
                </a:solidFill>
              </a:rPr>
              <a:t>társadalmi halőrök száma</a:t>
            </a:r>
            <a:r>
              <a:rPr lang="hu-HU" altLang="hu-HU" sz="1900" dirty="0" smtClean="0">
                <a:solidFill>
                  <a:srgbClr val="003399"/>
                </a:solidFill>
              </a:rPr>
              <a:t>                                            </a:t>
            </a:r>
            <a:r>
              <a:rPr lang="en-US" altLang="hu-HU" sz="2000" b="1" dirty="0" smtClean="0">
                <a:solidFill>
                  <a:srgbClr val="003399"/>
                </a:solidFill>
              </a:rPr>
              <a:t>~</a:t>
            </a:r>
            <a:r>
              <a:rPr lang="hu-HU" altLang="hu-HU" sz="2000" b="1" dirty="0" smtClean="0">
                <a:solidFill>
                  <a:srgbClr val="003399"/>
                </a:solidFill>
              </a:rPr>
              <a:t>1.000 fő</a:t>
            </a:r>
            <a:r>
              <a:rPr lang="hu-HU" altLang="hu-HU" sz="2000" dirty="0" smtClean="0">
                <a:solidFill>
                  <a:srgbClr val="003399"/>
                </a:solidFill>
              </a:rPr>
              <a:t>.</a:t>
            </a:r>
            <a:endParaRPr lang="hu-HU" altLang="hu-HU" sz="2000" b="1" dirty="0" smtClean="0">
              <a:solidFill>
                <a:srgbClr val="003399"/>
              </a:solidFill>
            </a:endParaRPr>
          </a:p>
          <a:p>
            <a:pPr eaLnBrk="1" hangingPunct="1">
              <a:lnSpc>
                <a:spcPct val="80000"/>
              </a:lnSpc>
              <a:buFontTx/>
              <a:buNone/>
            </a:pPr>
            <a:r>
              <a:rPr lang="hu-HU" altLang="hu-HU" sz="1000" dirty="0" smtClean="0"/>
              <a:t>			</a:t>
            </a:r>
          </a:p>
          <a:p>
            <a:pPr eaLnBrk="1" hangingPunct="1">
              <a:lnSpc>
                <a:spcPct val="80000"/>
              </a:lnSpc>
              <a:buFontTx/>
              <a:buNone/>
            </a:pPr>
            <a:endParaRPr lang="hu-HU" altLang="hu-HU" sz="1000" dirty="0" smtClean="0"/>
          </a:p>
          <a:p>
            <a:pPr eaLnBrk="1" hangingPunct="1">
              <a:lnSpc>
                <a:spcPct val="80000"/>
              </a:lnSpc>
              <a:buFontTx/>
              <a:buNone/>
            </a:pPr>
            <a:endParaRPr lang="hu-HU" altLang="hu-HU" sz="1000" dirty="0" smtClean="0"/>
          </a:p>
          <a:p>
            <a:pPr eaLnBrk="1" hangingPunct="1">
              <a:lnSpc>
                <a:spcPct val="80000"/>
              </a:lnSpc>
              <a:buFontTx/>
              <a:buNone/>
            </a:pPr>
            <a:endParaRPr lang="hu-HU" altLang="hu-HU" sz="1000" dirty="0" smtClean="0"/>
          </a:p>
          <a:p>
            <a:pPr eaLnBrk="1" hangingPunct="1">
              <a:lnSpc>
                <a:spcPct val="80000"/>
              </a:lnSpc>
              <a:buFontTx/>
              <a:buNone/>
            </a:pPr>
            <a:endParaRPr lang="hu-HU" altLang="hu-HU" sz="1000" dirty="0" smtClean="0"/>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a:xfrm>
            <a:off x="457200" y="0"/>
            <a:ext cx="8229600" cy="1268760"/>
          </a:xfrm>
        </p:spPr>
        <p:txBody>
          <a:bodyPr/>
          <a:lstStyle/>
          <a:p>
            <a:pPr eaLnBrk="1" hangingPunct="1"/>
            <a:r>
              <a:rPr lang="hu-HU" altLang="hu-HU" sz="2800" b="1" dirty="0" smtClean="0">
                <a:solidFill>
                  <a:srgbClr val="000099"/>
                </a:solidFill>
                <a:latin typeface="Tahoma" pitchFamily="34" charset="0"/>
                <a:cs typeface="Tahoma" pitchFamily="34" charset="0"/>
              </a:rPr>
              <a:t>Óvjuk – védjük természetes vizeinket! </a:t>
            </a:r>
            <a:br>
              <a:rPr lang="hu-HU" altLang="hu-HU" sz="2800" b="1" dirty="0" smtClean="0">
                <a:solidFill>
                  <a:srgbClr val="000099"/>
                </a:solidFill>
                <a:latin typeface="Tahoma" pitchFamily="34" charset="0"/>
                <a:cs typeface="Tahoma" pitchFamily="34" charset="0"/>
              </a:rPr>
            </a:br>
            <a:r>
              <a:rPr lang="hu-HU" altLang="hu-HU" sz="2800" b="1" dirty="0" smtClean="0">
                <a:solidFill>
                  <a:srgbClr val="000099"/>
                </a:solidFill>
                <a:latin typeface="Tahoma" pitchFamily="34" charset="0"/>
                <a:cs typeface="Tahoma" pitchFamily="34" charset="0"/>
              </a:rPr>
              <a:t>Tiszavirág </a:t>
            </a:r>
            <a:r>
              <a:rPr lang="hu-HU" altLang="hu-HU" sz="2800" dirty="0" smtClean="0">
                <a:solidFill>
                  <a:srgbClr val="000099"/>
                </a:solidFill>
                <a:latin typeface="Tahoma" pitchFamily="34" charset="0"/>
                <a:cs typeface="Tahoma" pitchFamily="34" charset="0"/>
              </a:rPr>
              <a:t>(védett, 10.000 Ft/egyed)</a:t>
            </a:r>
          </a:p>
        </p:txBody>
      </p:sp>
      <p:sp>
        <p:nvSpPr>
          <p:cNvPr id="540675" name="Rectangle 3"/>
          <p:cNvSpPr>
            <a:spLocks noGrp="1" noChangeArrowheads="1"/>
          </p:cNvSpPr>
          <p:nvPr>
            <p:ph type="body" idx="1"/>
          </p:nvPr>
        </p:nvSpPr>
        <p:spPr/>
        <p:txBody>
          <a:bodyPr/>
          <a:lstStyle/>
          <a:p>
            <a:pPr eaLnBrk="1" hangingPunct="1"/>
            <a:r>
              <a:rPr lang="hu-HU" altLang="hu-HU" sz="100" smtClean="0"/>
              <a:t>.</a:t>
            </a:r>
          </a:p>
        </p:txBody>
      </p:sp>
      <p:pic>
        <p:nvPicPr>
          <p:cNvPr id="540676" name="Picture 4" descr="27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268761"/>
            <a:ext cx="8377237" cy="511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xfrm>
            <a:off x="457200" y="0"/>
            <a:ext cx="8229600" cy="1268760"/>
          </a:xfrm>
        </p:spPr>
        <p:txBody>
          <a:bodyPr/>
          <a:lstStyle/>
          <a:p>
            <a:pPr eaLnBrk="1" hangingPunct="1"/>
            <a:r>
              <a:rPr lang="hu-HU" altLang="hu-HU" sz="2800" b="1" dirty="0" smtClean="0">
                <a:solidFill>
                  <a:srgbClr val="000099"/>
                </a:solidFill>
                <a:latin typeface="Tahoma" pitchFamily="34" charset="0"/>
                <a:cs typeface="Tahoma" pitchFamily="34" charset="0"/>
              </a:rPr>
              <a:t>Legkedveltebb halunk a ponty, </a:t>
            </a:r>
            <a:br>
              <a:rPr lang="hu-HU" altLang="hu-HU" sz="2800" b="1" dirty="0" smtClean="0">
                <a:solidFill>
                  <a:srgbClr val="000099"/>
                </a:solidFill>
                <a:latin typeface="Tahoma" pitchFamily="34" charset="0"/>
                <a:cs typeface="Tahoma" pitchFamily="34" charset="0"/>
              </a:rPr>
            </a:br>
            <a:r>
              <a:rPr lang="hu-HU" altLang="hu-HU" sz="2800" b="1" dirty="0" smtClean="0">
                <a:solidFill>
                  <a:srgbClr val="000099"/>
                </a:solidFill>
                <a:latin typeface="Tahoma" pitchFamily="34" charset="0"/>
                <a:cs typeface="Tahoma" pitchFamily="34" charset="0"/>
              </a:rPr>
              <a:t>az évi összes halzsákmány 70 %-át teszi ki.</a:t>
            </a:r>
          </a:p>
        </p:txBody>
      </p:sp>
      <p:sp>
        <p:nvSpPr>
          <p:cNvPr id="541699" name="Rectangle 3"/>
          <p:cNvSpPr>
            <a:spLocks noGrp="1" noChangeArrowheads="1"/>
          </p:cNvSpPr>
          <p:nvPr>
            <p:ph type="body" idx="1"/>
          </p:nvPr>
        </p:nvSpPr>
        <p:spPr/>
        <p:txBody>
          <a:bodyPr/>
          <a:lstStyle/>
          <a:p>
            <a:pPr eaLnBrk="1" hangingPunct="1"/>
            <a:r>
              <a:rPr lang="hu-HU" altLang="hu-HU" sz="100" smtClean="0"/>
              <a:t>.</a:t>
            </a:r>
          </a:p>
        </p:txBody>
      </p:sp>
      <p:pic>
        <p:nvPicPr>
          <p:cNvPr id="541700" name="Picture 4" descr="Common_ca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776"/>
            <a:ext cx="8353425" cy="46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xfrm>
            <a:off x="457200" y="0"/>
            <a:ext cx="8229600" cy="1268760"/>
          </a:xfrm>
        </p:spPr>
        <p:txBody>
          <a:bodyPr/>
          <a:lstStyle/>
          <a:p>
            <a:pPr eaLnBrk="1" hangingPunct="1"/>
            <a:r>
              <a:rPr lang="hu-HU" altLang="hu-HU" sz="2800" b="1" dirty="0" smtClean="0">
                <a:solidFill>
                  <a:srgbClr val="000099"/>
                </a:solidFill>
                <a:latin typeface="Tahoma" pitchFamily="34" charset="0"/>
                <a:cs typeface="Tahoma" pitchFamily="34" charset="0"/>
              </a:rPr>
              <a:t>Petényi-márna (magyar márna)</a:t>
            </a:r>
            <a:br>
              <a:rPr lang="hu-HU" altLang="hu-HU" sz="2800" b="1" dirty="0" smtClean="0">
                <a:solidFill>
                  <a:srgbClr val="000099"/>
                </a:solidFill>
                <a:latin typeface="Tahoma" pitchFamily="34" charset="0"/>
                <a:cs typeface="Tahoma" pitchFamily="34" charset="0"/>
              </a:rPr>
            </a:br>
            <a:r>
              <a:rPr lang="hu-HU" altLang="hu-HU" sz="2600" dirty="0" smtClean="0">
                <a:solidFill>
                  <a:srgbClr val="000099"/>
                </a:solidFill>
                <a:latin typeface="Tahoma" pitchFamily="34" charset="0"/>
                <a:cs typeface="Tahoma" pitchFamily="34" charset="0"/>
              </a:rPr>
              <a:t>(fokozottan védett halfaj, 100.000 Ft/egyed)</a:t>
            </a:r>
          </a:p>
        </p:txBody>
      </p:sp>
      <p:sp>
        <p:nvSpPr>
          <p:cNvPr id="542723" name="Rectangle 3"/>
          <p:cNvSpPr>
            <a:spLocks noGrp="1" noChangeArrowheads="1"/>
          </p:cNvSpPr>
          <p:nvPr>
            <p:ph type="body" idx="1"/>
          </p:nvPr>
        </p:nvSpPr>
        <p:spPr/>
        <p:txBody>
          <a:bodyPr/>
          <a:lstStyle/>
          <a:p>
            <a:pPr eaLnBrk="1" hangingPunct="1"/>
            <a:endParaRPr lang="hu-HU" altLang="hu-HU" smtClean="0"/>
          </a:p>
        </p:txBody>
      </p:sp>
      <p:pic>
        <p:nvPicPr>
          <p:cNvPr id="542724" name="Picture 4" descr="Petényi-már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776"/>
            <a:ext cx="8207375" cy="48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1520" y="0"/>
            <a:ext cx="8568952" cy="692696"/>
          </a:xfrm>
          <a:ln w="0">
            <a:noFill/>
          </a:ln>
        </p:spPr>
        <p:txBody>
          <a:bodyPr>
            <a:normAutofit fontScale="90000"/>
          </a:bodyPr>
          <a:lstStyle/>
          <a:p>
            <a:r>
              <a:rPr lang="hu-HU" sz="800" b="1" dirty="0" smtClean="0">
                <a:solidFill>
                  <a:srgbClr val="003300"/>
                </a:solidFill>
                <a:latin typeface="Tahoma"/>
                <a:ea typeface="Times New Roman"/>
              </a:rPr>
              <a:t/>
            </a:r>
            <a:br>
              <a:rPr lang="hu-HU" sz="800" b="1" dirty="0" smtClean="0">
                <a:solidFill>
                  <a:srgbClr val="003300"/>
                </a:solidFill>
                <a:latin typeface="Tahoma"/>
                <a:ea typeface="Times New Roman"/>
              </a:rPr>
            </a:br>
            <a:r>
              <a:rPr lang="hu-HU" sz="800" b="1" dirty="0">
                <a:solidFill>
                  <a:srgbClr val="003300"/>
                </a:solidFill>
                <a:latin typeface="Tahoma"/>
                <a:ea typeface="Times New Roman"/>
              </a:rPr>
              <a:t/>
            </a:r>
            <a:br>
              <a:rPr lang="hu-HU" sz="800" b="1" dirty="0">
                <a:solidFill>
                  <a:srgbClr val="003300"/>
                </a:solidFill>
                <a:latin typeface="Tahoma"/>
                <a:ea typeface="Times New Roman"/>
              </a:rPr>
            </a:br>
            <a:r>
              <a:rPr lang="hu-HU" sz="800" b="1" dirty="0" smtClean="0">
                <a:solidFill>
                  <a:srgbClr val="003300"/>
                </a:solidFill>
                <a:latin typeface="Tahoma"/>
                <a:ea typeface="Times New Roman"/>
              </a:rPr>
              <a:t/>
            </a:r>
            <a:br>
              <a:rPr lang="hu-HU" sz="800" b="1" dirty="0" smtClean="0">
                <a:solidFill>
                  <a:srgbClr val="003300"/>
                </a:solidFill>
                <a:latin typeface="Tahoma"/>
                <a:ea typeface="Times New Roman"/>
              </a:rPr>
            </a:br>
            <a:r>
              <a:rPr lang="hu-HU" sz="800" b="1" dirty="0" smtClean="0">
                <a:solidFill>
                  <a:srgbClr val="003300"/>
                </a:solidFill>
                <a:latin typeface="Tahoma"/>
                <a:ea typeface="Times New Roman"/>
              </a:rPr>
              <a:t/>
            </a:r>
            <a:br>
              <a:rPr lang="hu-HU" sz="800" b="1" dirty="0" smtClean="0">
                <a:solidFill>
                  <a:srgbClr val="003300"/>
                </a:solidFill>
                <a:latin typeface="Tahoma"/>
                <a:ea typeface="Times New Roman"/>
              </a:rPr>
            </a:br>
            <a:r>
              <a:rPr lang="hu-HU" sz="2100" b="1" dirty="0" smtClean="0">
                <a:solidFill>
                  <a:srgbClr val="003300"/>
                </a:solidFill>
                <a:latin typeface="Tahoma"/>
                <a:ea typeface="Times New Roman"/>
              </a:rPr>
              <a:t>A</a:t>
            </a:r>
            <a:r>
              <a:rPr lang="hu-HU" sz="2100" b="1" dirty="0" smtClean="0">
                <a:solidFill>
                  <a:srgbClr val="003300"/>
                </a:solidFill>
                <a:effectLst/>
                <a:latin typeface="Tahoma"/>
                <a:ea typeface="Times New Roman"/>
              </a:rPr>
              <a:t> </a:t>
            </a:r>
            <a:r>
              <a:rPr lang="hu-HU" sz="2100" b="1" dirty="0" smtClean="0">
                <a:solidFill>
                  <a:srgbClr val="003300"/>
                </a:solidFill>
                <a:latin typeface="Tahoma"/>
                <a:ea typeface="Times New Roman"/>
              </a:rPr>
              <a:t>TERMÉSZETBEN FOLYTATOTT GAZDÁLKODÁS JOGI ALAPVETÉSEI</a:t>
            </a:r>
            <a:br>
              <a:rPr lang="hu-HU" sz="2100" b="1" dirty="0" smtClean="0">
                <a:solidFill>
                  <a:srgbClr val="003300"/>
                </a:solidFill>
                <a:latin typeface="Tahoma"/>
                <a:ea typeface="Times New Roman"/>
              </a:rPr>
            </a:br>
            <a:r>
              <a:rPr lang="hu-HU" sz="1300" dirty="0" smtClean="0">
                <a:solidFill>
                  <a:srgbClr val="003300"/>
                </a:solidFill>
                <a:latin typeface="Tahoma"/>
                <a:ea typeface="Times New Roman"/>
              </a:rPr>
              <a:t>szerk.: dr. Temesi Géza</a:t>
            </a:r>
            <a:r>
              <a:rPr lang="hu-HU" sz="2100" dirty="0" smtClean="0">
                <a:solidFill>
                  <a:srgbClr val="003300"/>
                </a:solidFill>
                <a:effectLst/>
                <a:latin typeface="Tahoma"/>
                <a:ea typeface="Times New Roman"/>
              </a:rPr>
              <a:t/>
            </a:r>
            <a:br>
              <a:rPr lang="hu-HU" sz="2100" dirty="0" smtClean="0">
                <a:solidFill>
                  <a:srgbClr val="003300"/>
                </a:solidFill>
                <a:effectLst/>
                <a:latin typeface="Tahoma"/>
                <a:ea typeface="Times New Roman"/>
              </a:rPr>
            </a:br>
            <a:endParaRPr lang="hu-HU" sz="2100" dirty="0">
              <a:solidFill>
                <a:srgbClr val="003300"/>
              </a:solidFill>
            </a:endParaRPr>
          </a:p>
        </p:txBody>
      </p:sp>
      <p:graphicFrame>
        <p:nvGraphicFramePr>
          <p:cNvPr id="4" name="Tartalom helye 3"/>
          <p:cNvGraphicFramePr>
            <a:graphicFrameLocks noGrp="1"/>
          </p:cNvGraphicFramePr>
          <p:nvPr>
            <p:ph idx="1"/>
            <p:extLst>
              <p:ext uri="{D42A27DB-BD31-4B8C-83A1-F6EECF244321}">
                <p14:modId xmlns:p14="http://schemas.microsoft.com/office/powerpoint/2010/main" val="1115395323"/>
              </p:ext>
            </p:extLst>
          </p:nvPr>
        </p:nvGraphicFramePr>
        <p:xfrm>
          <a:off x="179512" y="764704"/>
          <a:ext cx="8784976" cy="5748028"/>
        </p:xfrm>
        <a:graphic>
          <a:graphicData uri="http://schemas.openxmlformats.org/drawingml/2006/table">
            <a:tbl>
              <a:tblPr firstRow="1" firstCol="1" lastRow="1" lastCol="1" bandRow="1" bandCol="1"/>
              <a:tblGrid>
                <a:gridCol w="2365250"/>
                <a:gridCol w="2140934"/>
                <a:gridCol w="2097708"/>
                <a:gridCol w="2181084"/>
              </a:tblGrid>
              <a:tr h="432048">
                <a:tc>
                  <a:txBody>
                    <a:bodyPr/>
                    <a:lstStyle/>
                    <a:p>
                      <a:pPr>
                        <a:lnSpc>
                          <a:spcPct val="115000"/>
                        </a:lnSpc>
                        <a:spcAft>
                          <a:spcPts val="0"/>
                        </a:spcAft>
                      </a:pPr>
                      <a:r>
                        <a:rPr lang="hu-HU" sz="1200" b="1" dirty="0" smtClean="0">
                          <a:solidFill>
                            <a:srgbClr val="000000"/>
                          </a:solidFill>
                          <a:effectLst/>
                          <a:latin typeface="Tahoma"/>
                          <a:ea typeface="Times New Roman"/>
                        </a:rPr>
                        <a:t>JOGI  A L A P V E T É S E K</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250" b="1" dirty="0">
                          <a:solidFill>
                            <a:srgbClr val="008000"/>
                          </a:solidFill>
                          <a:effectLst/>
                          <a:latin typeface="Tahoma"/>
                          <a:ea typeface="Times New Roman"/>
                        </a:rPr>
                        <a:t>ERDŐGAZDÁLKODÁS</a:t>
                      </a:r>
                      <a:endParaRPr lang="hu-HU" sz="1250"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250" b="1" dirty="0">
                          <a:solidFill>
                            <a:srgbClr val="006600"/>
                          </a:solidFill>
                          <a:effectLst/>
                          <a:latin typeface="Tahoma"/>
                          <a:ea typeface="Times New Roman"/>
                        </a:rPr>
                        <a:t>VADGAZDÁLKODÁS        </a:t>
                      </a:r>
                      <a:endParaRPr lang="hu-HU" sz="1250"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250" b="1" dirty="0">
                          <a:solidFill>
                            <a:srgbClr val="3366CC"/>
                          </a:solidFill>
                          <a:effectLst/>
                          <a:latin typeface="Tahoma"/>
                          <a:ea typeface="Times New Roman"/>
                        </a:rPr>
                        <a:t>HALGAZDÁLKODÁS</a:t>
                      </a:r>
                      <a:endParaRPr lang="hu-HU" sz="1250" dirty="0">
                        <a:solidFill>
                          <a:srgbClr val="3366CC"/>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r>
              <a:tr h="243982">
                <a:tc>
                  <a:txBody>
                    <a:bodyPr/>
                    <a:lstStyle/>
                    <a:p>
                      <a:pPr>
                        <a:lnSpc>
                          <a:spcPct val="115000"/>
                        </a:lnSpc>
                        <a:spcAft>
                          <a:spcPts val="0"/>
                        </a:spcAft>
                      </a:pPr>
                      <a:r>
                        <a:rPr lang="hu-HU" sz="1200" b="1" dirty="0">
                          <a:effectLst/>
                          <a:latin typeface="Tahoma"/>
                          <a:ea typeface="Times New Roman"/>
                        </a:rPr>
                        <a:t>Törvények</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err="1">
                          <a:solidFill>
                            <a:srgbClr val="000000"/>
                          </a:solidFill>
                          <a:effectLst/>
                          <a:latin typeface="Tahoma"/>
                          <a:ea typeface="Times New Roman"/>
                        </a:rPr>
                        <a:t>Tvt</a:t>
                      </a:r>
                      <a:r>
                        <a:rPr lang="hu-HU" sz="1100" b="1" dirty="0">
                          <a:solidFill>
                            <a:srgbClr val="000000"/>
                          </a:solidFill>
                          <a:effectLst/>
                          <a:latin typeface="Tahoma"/>
                          <a:ea typeface="Times New Roman"/>
                        </a:rPr>
                        <a:t>., </a:t>
                      </a:r>
                      <a:r>
                        <a:rPr lang="hu-HU" sz="1100" b="1" dirty="0" err="1">
                          <a:solidFill>
                            <a:srgbClr val="000000"/>
                          </a:solidFill>
                          <a:effectLst/>
                          <a:latin typeface="Tahoma"/>
                          <a:ea typeface="Times New Roman"/>
                        </a:rPr>
                        <a:t>Evt</a:t>
                      </a:r>
                      <a:r>
                        <a:rPr lang="hu-HU" sz="1100" b="1" dirty="0" smtClean="0">
                          <a:solidFill>
                            <a:srgbClr val="000000"/>
                          </a:solidFill>
                          <a:effectLst/>
                          <a:latin typeface="Tahoma"/>
                          <a:ea typeface="Times New Roman"/>
                        </a:rPr>
                        <a:t>.,</a:t>
                      </a:r>
                      <a:r>
                        <a:rPr lang="hu-HU" sz="1100" b="1" baseline="0" dirty="0" smtClean="0">
                          <a:solidFill>
                            <a:srgbClr val="000000"/>
                          </a:solidFill>
                          <a:effectLst/>
                          <a:latin typeface="Tahoma"/>
                          <a:ea typeface="Times New Roman"/>
                        </a:rPr>
                        <a:t> Ptk., </a:t>
                      </a:r>
                      <a:r>
                        <a:rPr lang="hu-HU" sz="1100" b="1" baseline="0" dirty="0" err="1" smtClean="0">
                          <a:solidFill>
                            <a:srgbClr val="000000"/>
                          </a:solidFill>
                          <a:effectLst/>
                          <a:latin typeface="Tahoma"/>
                          <a:ea typeface="Times New Roman"/>
                        </a:rPr>
                        <a:t>Khet</a:t>
                      </a:r>
                      <a:r>
                        <a:rPr lang="hu-HU" sz="1100" b="1" baseline="0" dirty="0" smtClean="0">
                          <a:solidFill>
                            <a:srgbClr val="000000"/>
                          </a:solidFill>
                          <a:effectLst/>
                          <a:latin typeface="Tahoma"/>
                          <a:ea typeface="Times New Roman"/>
                        </a:rPr>
                        <a:t>. …</a:t>
                      </a:r>
                      <a:endParaRPr lang="hu-HU" sz="1100" dirty="0">
                        <a:solidFill>
                          <a:srgbClr val="000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err="1">
                          <a:solidFill>
                            <a:srgbClr val="000000"/>
                          </a:solidFill>
                          <a:effectLst/>
                          <a:latin typeface="Tahoma"/>
                          <a:ea typeface="Times New Roman"/>
                        </a:rPr>
                        <a:t>Tvt</a:t>
                      </a:r>
                      <a:r>
                        <a:rPr lang="hu-HU" sz="1100" b="1" dirty="0">
                          <a:solidFill>
                            <a:srgbClr val="000000"/>
                          </a:solidFill>
                          <a:effectLst/>
                          <a:latin typeface="Tahoma"/>
                          <a:ea typeface="Times New Roman"/>
                        </a:rPr>
                        <a:t>., </a:t>
                      </a:r>
                      <a:r>
                        <a:rPr lang="hu-HU" sz="1100" b="1" dirty="0" err="1">
                          <a:solidFill>
                            <a:srgbClr val="000000"/>
                          </a:solidFill>
                          <a:effectLst/>
                          <a:latin typeface="Tahoma"/>
                          <a:ea typeface="Times New Roman"/>
                        </a:rPr>
                        <a:t>Vtv</a:t>
                      </a:r>
                      <a:r>
                        <a:rPr lang="hu-HU" sz="1100" b="1" dirty="0" smtClean="0">
                          <a:solidFill>
                            <a:srgbClr val="000000"/>
                          </a:solidFill>
                          <a:effectLst/>
                          <a:latin typeface="Tahoma"/>
                          <a:ea typeface="Times New Roman"/>
                        </a:rPr>
                        <a:t>., Ptk.,</a:t>
                      </a:r>
                      <a:r>
                        <a:rPr lang="hu-HU" sz="1100" b="1" baseline="0" dirty="0" smtClean="0">
                          <a:solidFill>
                            <a:srgbClr val="000000"/>
                          </a:solidFill>
                          <a:effectLst/>
                          <a:latin typeface="Tahoma"/>
                          <a:ea typeface="Times New Roman"/>
                        </a:rPr>
                        <a:t> </a:t>
                      </a:r>
                      <a:r>
                        <a:rPr lang="hu-HU" sz="1100" b="1" baseline="0" dirty="0" err="1" smtClean="0">
                          <a:solidFill>
                            <a:srgbClr val="000000"/>
                          </a:solidFill>
                          <a:effectLst/>
                          <a:latin typeface="Tahoma"/>
                          <a:ea typeface="Times New Roman"/>
                        </a:rPr>
                        <a:t>Khet</a:t>
                      </a:r>
                      <a:r>
                        <a:rPr lang="hu-HU" sz="1100" b="1" baseline="0" dirty="0" smtClean="0">
                          <a:solidFill>
                            <a:srgbClr val="000000"/>
                          </a:solidFill>
                          <a:effectLst/>
                          <a:latin typeface="Tahoma"/>
                          <a:ea typeface="Times New Roman"/>
                        </a:rPr>
                        <a:t>. …</a:t>
                      </a:r>
                      <a:endParaRPr lang="hu-HU" sz="1100" dirty="0">
                        <a:solidFill>
                          <a:srgbClr val="000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err="1">
                          <a:solidFill>
                            <a:srgbClr val="000000"/>
                          </a:solidFill>
                          <a:effectLst/>
                          <a:latin typeface="Tahoma"/>
                          <a:ea typeface="Times New Roman"/>
                        </a:rPr>
                        <a:t>Tvt</a:t>
                      </a:r>
                      <a:r>
                        <a:rPr lang="hu-HU" sz="1100" b="1" dirty="0">
                          <a:solidFill>
                            <a:srgbClr val="000000"/>
                          </a:solidFill>
                          <a:effectLst/>
                          <a:latin typeface="Tahoma"/>
                          <a:ea typeface="Times New Roman"/>
                        </a:rPr>
                        <a:t>., </a:t>
                      </a:r>
                      <a:r>
                        <a:rPr lang="hu-HU" sz="1100" b="1" dirty="0" err="1" smtClean="0">
                          <a:solidFill>
                            <a:srgbClr val="000000"/>
                          </a:solidFill>
                          <a:effectLst/>
                          <a:latin typeface="Tahoma"/>
                          <a:ea typeface="Times New Roman"/>
                        </a:rPr>
                        <a:t>Hhvtv</a:t>
                      </a:r>
                      <a:r>
                        <a:rPr lang="hu-HU" sz="1100" b="1" dirty="0" smtClean="0">
                          <a:solidFill>
                            <a:srgbClr val="000000"/>
                          </a:solidFill>
                          <a:effectLst/>
                          <a:latin typeface="Tahoma"/>
                          <a:ea typeface="Times New Roman"/>
                        </a:rPr>
                        <a:t>.,</a:t>
                      </a:r>
                      <a:r>
                        <a:rPr lang="hu-HU" sz="1100" b="1" baseline="0" dirty="0" smtClean="0">
                          <a:solidFill>
                            <a:srgbClr val="000000"/>
                          </a:solidFill>
                          <a:effectLst/>
                          <a:latin typeface="Tahoma"/>
                          <a:ea typeface="Times New Roman"/>
                        </a:rPr>
                        <a:t> Ptk., </a:t>
                      </a:r>
                      <a:r>
                        <a:rPr lang="hu-HU" sz="1100" b="1" baseline="0" dirty="0" err="1" smtClean="0">
                          <a:solidFill>
                            <a:srgbClr val="000000"/>
                          </a:solidFill>
                          <a:effectLst/>
                          <a:latin typeface="Tahoma"/>
                          <a:ea typeface="Times New Roman"/>
                        </a:rPr>
                        <a:t>Khet</a:t>
                      </a:r>
                      <a:r>
                        <a:rPr lang="hu-HU" sz="1100" b="1" baseline="0" dirty="0" smtClean="0">
                          <a:solidFill>
                            <a:srgbClr val="000000"/>
                          </a:solidFill>
                          <a:effectLst/>
                          <a:latin typeface="Tahoma"/>
                          <a:ea typeface="Times New Roman"/>
                        </a:rPr>
                        <a:t>. …</a:t>
                      </a:r>
                      <a:endParaRPr lang="hu-HU" sz="1100" dirty="0">
                        <a:solidFill>
                          <a:srgbClr val="000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r>
              <a:tr h="417894">
                <a:tc>
                  <a:txBody>
                    <a:bodyPr/>
                    <a:lstStyle/>
                    <a:p>
                      <a:pPr>
                        <a:lnSpc>
                          <a:spcPct val="115000"/>
                        </a:lnSpc>
                        <a:spcAft>
                          <a:spcPts val="0"/>
                        </a:spcAft>
                      </a:pPr>
                      <a:r>
                        <a:rPr lang="hu-HU" sz="1200" b="1" dirty="0">
                          <a:effectLst/>
                          <a:latin typeface="Tahoma"/>
                          <a:ea typeface="Times New Roman"/>
                        </a:rPr>
                        <a:t>Jogalap</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a:solidFill>
                            <a:srgbClr val="008000"/>
                          </a:solidFill>
                          <a:effectLst/>
                          <a:latin typeface="Tahoma"/>
                          <a:ea typeface="Times New Roman"/>
                        </a:rPr>
                        <a:t>Tulajdonjog </a:t>
                      </a:r>
                      <a:endParaRPr lang="hu-HU" sz="1100" b="1" dirty="0" smtClean="0">
                        <a:solidFill>
                          <a:srgbClr val="008000"/>
                        </a:solidFill>
                        <a:effectLst/>
                        <a:latin typeface="Tahoma"/>
                        <a:ea typeface="Times New Roman"/>
                      </a:endParaRPr>
                    </a:p>
                    <a:p>
                      <a:pPr>
                        <a:lnSpc>
                          <a:spcPct val="115000"/>
                        </a:lnSpc>
                        <a:spcAft>
                          <a:spcPts val="0"/>
                        </a:spcAft>
                      </a:pPr>
                      <a:r>
                        <a:rPr lang="hu-HU" sz="1100" b="0" dirty="0" smtClean="0">
                          <a:solidFill>
                            <a:srgbClr val="008000"/>
                          </a:solidFill>
                          <a:effectLst/>
                          <a:latin typeface="Tahoma"/>
                          <a:ea typeface="Times New Roman"/>
                        </a:rPr>
                        <a:t>(</a:t>
                      </a:r>
                      <a:r>
                        <a:rPr lang="hu-HU" sz="1100" b="1" dirty="0">
                          <a:solidFill>
                            <a:srgbClr val="008000"/>
                          </a:solidFill>
                          <a:effectLst/>
                          <a:latin typeface="Tahoma"/>
                          <a:ea typeface="Times New Roman"/>
                        </a:rPr>
                        <a:t>vagyon, erdőtulajdon</a:t>
                      </a:r>
                      <a:r>
                        <a:rPr lang="hu-HU" sz="1100" b="0" dirty="0">
                          <a:solidFill>
                            <a:srgbClr val="008000"/>
                          </a:solidFill>
                          <a:effectLst/>
                          <a:latin typeface="Tahoma"/>
                          <a:ea typeface="Times New Roman"/>
                        </a:rPr>
                        <a:t>)</a:t>
                      </a: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Vadászati jog</a:t>
                      </a:r>
                      <a:endParaRPr lang="hu-HU" sz="1100" dirty="0">
                        <a:solidFill>
                          <a:srgbClr val="006600"/>
                        </a:solidFill>
                        <a:effectLst/>
                        <a:latin typeface="Tahoma"/>
                        <a:ea typeface="Times New Roman"/>
                      </a:endParaRPr>
                    </a:p>
                    <a:p>
                      <a:pPr>
                        <a:lnSpc>
                          <a:spcPct val="115000"/>
                        </a:lnSpc>
                        <a:spcAft>
                          <a:spcPts val="0"/>
                        </a:spcAft>
                      </a:pPr>
                      <a:r>
                        <a:rPr lang="hu-HU" sz="1100" b="0" dirty="0">
                          <a:solidFill>
                            <a:srgbClr val="006600"/>
                          </a:solidFill>
                          <a:effectLst/>
                          <a:latin typeface="Tahoma"/>
                          <a:ea typeface="Times New Roman"/>
                        </a:rPr>
                        <a:t>(</a:t>
                      </a:r>
                      <a:r>
                        <a:rPr lang="hu-HU" sz="1100" b="1" dirty="0">
                          <a:solidFill>
                            <a:srgbClr val="006600"/>
                          </a:solidFill>
                          <a:effectLst/>
                          <a:latin typeface="Tahoma"/>
                          <a:ea typeface="Times New Roman"/>
                        </a:rPr>
                        <a:t>vagyoni értékű jog</a:t>
                      </a:r>
                      <a:r>
                        <a:rPr lang="hu-HU" sz="1100" b="0" dirty="0">
                          <a:solidFill>
                            <a:srgbClr val="006600"/>
                          </a:solidFill>
                          <a:effectLst/>
                          <a:latin typeface="Tahoma"/>
                          <a:ea typeface="Times New Roman"/>
                        </a:rPr>
                        <a:t>)</a:t>
                      </a: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Halgazdálkodási jog</a:t>
                      </a:r>
                      <a:endParaRPr lang="hu-HU" sz="1100" dirty="0">
                        <a:solidFill>
                          <a:srgbClr val="336699"/>
                        </a:solidFill>
                        <a:effectLst/>
                        <a:latin typeface="Tahoma"/>
                        <a:ea typeface="Times New Roman"/>
                      </a:endParaRPr>
                    </a:p>
                    <a:p>
                      <a:pPr>
                        <a:lnSpc>
                          <a:spcPct val="115000"/>
                        </a:lnSpc>
                        <a:spcAft>
                          <a:spcPts val="0"/>
                        </a:spcAft>
                      </a:pPr>
                      <a:r>
                        <a:rPr lang="hu-HU" sz="1100" b="0" dirty="0">
                          <a:solidFill>
                            <a:srgbClr val="336699"/>
                          </a:solidFill>
                          <a:effectLst/>
                          <a:latin typeface="Tahoma"/>
                          <a:ea typeface="Times New Roman"/>
                        </a:rPr>
                        <a:t>(</a:t>
                      </a:r>
                      <a:r>
                        <a:rPr lang="hu-HU" sz="1100" b="1" dirty="0">
                          <a:solidFill>
                            <a:srgbClr val="336699"/>
                          </a:solidFill>
                          <a:effectLst/>
                          <a:latin typeface="Tahoma"/>
                          <a:ea typeface="Times New Roman"/>
                        </a:rPr>
                        <a:t>vagyoni értékű jog</a:t>
                      </a:r>
                      <a:r>
                        <a:rPr lang="hu-HU" sz="1100" b="0" dirty="0">
                          <a:solidFill>
                            <a:srgbClr val="336699"/>
                          </a:solidFill>
                          <a:effectLst/>
                          <a:latin typeface="Tahoma"/>
                          <a:ea typeface="Times New Roman"/>
                        </a:rPr>
                        <a:t>)</a:t>
                      </a: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r>
              <a:tr h="417894">
                <a:tc>
                  <a:txBody>
                    <a:bodyPr/>
                    <a:lstStyle/>
                    <a:p>
                      <a:pPr>
                        <a:lnSpc>
                          <a:spcPct val="115000"/>
                        </a:lnSpc>
                        <a:spcAft>
                          <a:spcPts val="0"/>
                        </a:spcAft>
                      </a:pPr>
                      <a:r>
                        <a:rPr lang="hu-HU" sz="1200" b="1" dirty="0">
                          <a:effectLst/>
                          <a:latin typeface="Tahoma"/>
                          <a:ea typeface="Times New Roman"/>
                        </a:rPr>
                        <a:t>Gazdálkodó</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a:solidFill>
                            <a:srgbClr val="008000"/>
                          </a:solidFill>
                          <a:effectLst/>
                          <a:latin typeface="Tahoma"/>
                          <a:ea typeface="Times New Roman"/>
                        </a:rPr>
                        <a:t>Erdőgazdálkodó</a:t>
                      </a:r>
                      <a:endParaRPr lang="hu-HU" sz="1100"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Vadászatra jogosult</a:t>
                      </a:r>
                      <a:endParaRPr lang="hu-HU" sz="1100" dirty="0">
                        <a:solidFill>
                          <a:srgbClr val="006600"/>
                        </a:solidFill>
                        <a:effectLst/>
                        <a:latin typeface="Tahoma"/>
                        <a:ea typeface="Times New Roman"/>
                      </a:endParaRPr>
                    </a:p>
                    <a:p>
                      <a:pPr>
                        <a:lnSpc>
                          <a:spcPct val="115000"/>
                        </a:lnSpc>
                        <a:spcAft>
                          <a:spcPts val="0"/>
                        </a:spcAft>
                      </a:pPr>
                      <a:r>
                        <a:rPr lang="hu-HU" sz="1100" b="0" dirty="0">
                          <a:solidFill>
                            <a:srgbClr val="006600"/>
                          </a:solidFill>
                          <a:effectLst/>
                          <a:latin typeface="Tahoma"/>
                          <a:ea typeface="Times New Roman"/>
                        </a:rPr>
                        <a:t>(</a:t>
                      </a:r>
                      <a:r>
                        <a:rPr lang="hu-HU" sz="1100" b="1" dirty="0">
                          <a:solidFill>
                            <a:srgbClr val="006600"/>
                          </a:solidFill>
                          <a:effectLst/>
                          <a:latin typeface="Tahoma"/>
                          <a:ea typeface="Times New Roman"/>
                        </a:rPr>
                        <a:t>vadgazdálkodó</a:t>
                      </a:r>
                      <a:r>
                        <a:rPr lang="hu-HU" sz="1100" b="0" dirty="0">
                          <a:solidFill>
                            <a:srgbClr val="006600"/>
                          </a:solidFill>
                          <a:effectLst/>
                          <a:latin typeface="Tahoma"/>
                          <a:ea typeface="Times New Roman"/>
                        </a:rPr>
                        <a:t>)</a:t>
                      </a: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Halgazdálkodásra jogosult </a:t>
                      </a:r>
                      <a:r>
                        <a:rPr lang="hu-HU" sz="1100" b="0" dirty="0">
                          <a:solidFill>
                            <a:srgbClr val="336699"/>
                          </a:solidFill>
                          <a:effectLst/>
                          <a:latin typeface="Tahoma"/>
                          <a:ea typeface="Times New Roman"/>
                        </a:rPr>
                        <a:t>(</a:t>
                      </a:r>
                      <a:r>
                        <a:rPr lang="hu-HU" sz="1100" b="1" dirty="0">
                          <a:solidFill>
                            <a:srgbClr val="336699"/>
                          </a:solidFill>
                          <a:effectLst/>
                          <a:latin typeface="Tahoma"/>
                          <a:ea typeface="Times New Roman"/>
                        </a:rPr>
                        <a:t>halgazdálkodó</a:t>
                      </a:r>
                      <a:r>
                        <a:rPr lang="hu-HU" sz="1100" b="0" dirty="0">
                          <a:solidFill>
                            <a:srgbClr val="336699"/>
                          </a:solidFill>
                          <a:effectLst/>
                          <a:latin typeface="Tahoma"/>
                          <a:ea typeface="Times New Roman"/>
                        </a:rPr>
                        <a:t>)</a:t>
                      </a: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r>
              <a:tr h="243982">
                <a:tc>
                  <a:txBody>
                    <a:bodyPr/>
                    <a:lstStyle/>
                    <a:p>
                      <a:pPr>
                        <a:lnSpc>
                          <a:spcPct val="115000"/>
                        </a:lnSpc>
                        <a:spcAft>
                          <a:spcPts val="0"/>
                        </a:spcAft>
                      </a:pPr>
                      <a:r>
                        <a:rPr lang="hu-HU" sz="1200" b="1" dirty="0">
                          <a:effectLst/>
                          <a:latin typeface="Tahoma"/>
                          <a:ea typeface="Times New Roman"/>
                        </a:rPr>
                        <a:t>Gazdálkodási terület</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a:solidFill>
                            <a:srgbClr val="008000"/>
                          </a:solidFill>
                          <a:effectLst/>
                          <a:latin typeface="Tahoma"/>
                          <a:ea typeface="Times New Roman"/>
                        </a:rPr>
                        <a:t>Erdőrészletek</a:t>
                      </a:r>
                      <a:endParaRPr lang="hu-HU" sz="1100"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Vadászterület</a:t>
                      </a:r>
                      <a:endParaRPr lang="hu-HU" sz="1100"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Halgazdálkodási vízterület</a:t>
                      </a:r>
                      <a:endParaRPr lang="hu-HU" sz="1100" dirty="0">
                        <a:solidFill>
                          <a:srgbClr val="336699"/>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r>
              <a:tr h="609198">
                <a:tc>
                  <a:txBody>
                    <a:bodyPr/>
                    <a:lstStyle/>
                    <a:p>
                      <a:pPr>
                        <a:lnSpc>
                          <a:spcPct val="115000"/>
                        </a:lnSpc>
                        <a:spcAft>
                          <a:spcPts val="0"/>
                        </a:spcAft>
                      </a:pPr>
                      <a:r>
                        <a:rPr lang="hu-HU" sz="1200" b="1" dirty="0">
                          <a:effectLst/>
                          <a:latin typeface="Tahoma"/>
                          <a:ea typeface="Times New Roman"/>
                        </a:rPr>
                        <a:t>Gazdálkodási természeti érték</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a:solidFill>
                            <a:srgbClr val="008000"/>
                          </a:solidFill>
                          <a:effectLst/>
                          <a:latin typeface="Tahoma"/>
                          <a:ea typeface="Times New Roman"/>
                        </a:rPr>
                        <a:t>Erdei termékek </a:t>
                      </a:r>
                      <a:r>
                        <a:rPr lang="hu-HU" sz="1100" b="0" dirty="0">
                          <a:solidFill>
                            <a:srgbClr val="008000"/>
                          </a:solidFill>
                          <a:effectLst/>
                          <a:latin typeface="Tahoma"/>
                          <a:ea typeface="Times New Roman"/>
                        </a:rPr>
                        <a:t>(</a:t>
                      </a:r>
                      <a:r>
                        <a:rPr lang="hu-HU" sz="1100" b="1" dirty="0" smtClean="0">
                          <a:solidFill>
                            <a:srgbClr val="008000"/>
                          </a:solidFill>
                          <a:effectLst/>
                          <a:latin typeface="Tahoma"/>
                          <a:ea typeface="Times New Roman"/>
                        </a:rPr>
                        <a:t>faanyag,</a:t>
                      </a:r>
                      <a:r>
                        <a:rPr lang="hu-HU" sz="1100" b="1" baseline="0" dirty="0" smtClean="0">
                          <a:solidFill>
                            <a:srgbClr val="008000"/>
                          </a:solidFill>
                          <a:effectLst/>
                          <a:latin typeface="Tahoma"/>
                          <a:ea typeface="Times New Roman"/>
                        </a:rPr>
                        <a:t> </a:t>
                      </a:r>
                      <a:r>
                        <a:rPr lang="hu-HU" sz="1100" b="1" dirty="0" smtClean="0">
                          <a:solidFill>
                            <a:srgbClr val="008000"/>
                          </a:solidFill>
                          <a:effectLst/>
                          <a:latin typeface="Tahoma"/>
                          <a:ea typeface="Times New Roman"/>
                        </a:rPr>
                        <a:t>gyógynövény</a:t>
                      </a:r>
                      <a:r>
                        <a:rPr lang="hu-HU" sz="1100" b="1" dirty="0">
                          <a:solidFill>
                            <a:srgbClr val="008000"/>
                          </a:solidFill>
                          <a:effectLst/>
                          <a:latin typeface="Tahoma"/>
                          <a:ea typeface="Times New Roman"/>
                        </a:rPr>
                        <a:t>, gomba, </a:t>
                      </a:r>
                      <a:r>
                        <a:rPr lang="hu-HU" sz="1100" b="1" dirty="0" smtClean="0">
                          <a:solidFill>
                            <a:srgbClr val="008000"/>
                          </a:solidFill>
                          <a:effectLst/>
                          <a:latin typeface="Tahoma"/>
                          <a:ea typeface="Times New Roman"/>
                        </a:rPr>
                        <a:t>vadgyümölcs, </a:t>
                      </a:r>
                      <a:r>
                        <a:rPr lang="hu-HU" sz="1100" b="1" smtClean="0">
                          <a:solidFill>
                            <a:srgbClr val="008000"/>
                          </a:solidFill>
                          <a:effectLst/>
                          <a:latin typeface="Tahoma"/>
                          <a:ea typeface="Times New Roman"/>
                        </a:rPr>
                        <a:t>forrásvíz </a:t>
                      </a:r>
                      <a:r>
                        <a:rPr lang="hu-HU" sz="1100" b="1" baseline="0" smtClean="0">
                          <a:solidFill>
                            <a:srgbClr val="008000"/>
                          </a:solidFill>
                          <a:effectLst/>
                          <a:latin typeface="Tahoma"/>
                          <a:ea typeface="Times New Roman"/>
                        </a:rPr>
                        <a:t> …</a:t>
                      </a:r>
                      <a:endParaRPr lang="hu-HU" sz="1100" b="0"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a:t>
                      </a:r>
                      <a:endParaRPr lang="hu-HU" sz="1100"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Halak</a:t>
                      </a:r>
                      <a:endParaRPr lang="hu-HU" sz="1100" dirty="0">
                        <a:solidFill>
                          <a:srgbClr val="336699"/>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r>
              <a:tr h="609198">
                <a:tc>
                  <a:txBody>
                    <a:bodyPr/>
                    <a:lstStyle/>
                    <a:p>
                      <a:pPr>
                        <a:lnSpc>
                          <a:spcPct val="115000"/>
                        </a:lnSpc>
                        <a:spcAft>
                          <a:spcPts val="0"/>
                        </a:spcAft>
                      </a:pPr>
                      <a:r>
                        <a:rPr lang="hu-HU" sz="1200" b="1" dirty="0" smtClean="0">
                          <a:effectLst/>
                          <a:latin typeface="Tahoma"/>
                          <a:ea typeface="Times New Roman"/>
                        </a:rPr>
                        <a:t>Gazdálkodói rendészeti őrzés</a:t>
                      </a:r>
                      <a:endParaRPr lang="hu-HU" sz="1200" b="1"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smtClean="0">
                          <a:solidFill>
                            <a:srgbClr val="008000"/>
                          </a:solidFill>
                          <a:effectLst/>
                          <a:latin typeface="Tahoma"/>
                          <a:ea typeface="Times New Roman"/>
                        </a:rPr>
                        <a:t>Rendészeti feladatokat ellátó erdészeti szakszemélyzet</a:t>
                      </a:r>
                      <a:endParaRPr lang="hu-HU" sz="1100" b="1"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smtClean="0">
                          <a:solidFill>
                            <a:srgbClr val="006600"/>
                          </a:solidFill>
                          <a:effectLst/>
                          <a:latin typeface="Tahoma"/>
                          <a:ea typeface="Times New Roman"/>
                        </a:rPr>
                        <a:t>Hivatásos vadász</a:t>
                      </a:r>
                      <a:endParaRPr lang="hu-HU" sz="1100" b="1"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smtClean="0">
                          <a:solidFill>
                            <a:srgbClr val="336699"/>
                          </a:solidFill>
                          <a:effectLst/>
                          <a:latin typeface="Tahoma"/>
                          <a:ea typeface="Times New Roman"/>
                        </a:rPr>
                        <a:t>Halászati őr,</a:t>
                      </a:r>
                    </a:p>
                    <a:p>
                      <a:pPr>
                        <a:lnSpc>
                          <a:spcPct val="115000"/>
                        </a:lnSpc>
                        <a:spcAft>
                          <a:spcPts val="0"/>
                        </a:spcAft>
                      </a:pPr>
                      <a:r>
                        <a:rPr lang="hu-HU" sz="1100" b="1" dirty="0" smtClean="0">
                          <a:solidFill>
                            <a:srgbClr val="336699"/>
                          </a:solidFill>
                          <a:effectLst/>
                          <a:latin typeface="Tahoma"/>
                          <a:ea typeface="Times New Roman"/>
                        </a:rPr>
                        <a:t>társadalmi halőr</a:t>
                      </a:r>
                      <a:endParaRPr lang="hu-HU" sz="1100" b="1" dirty="0">
                        <a:solidFill>
                          <a:srgbClr val="336699"/>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r>
              <a:tr h="417894">
                <a:tc>
                  <a:txBody>
                    <a:bodyPr/>
                    <a:lstStyle/>
                    <a:p>
                      <a:pPr>
                        <a:lnSpc>
                          <a:spcPct val="115000"/>
                        </a:lnSpc>
                        <a:spcAft>
                          <a:spcPts val="0"/>
                        </a:spcAft>
                      </a:pPr>
                      <a:r>
                        <a:rPr lang="hu-HU" sz="1200" b="1" dirty="0" smtClean="0">
                          <a:effectLst/>
                          <a:latin typeface="Tahoma"/>
                          <a:ea typeface="Times New Roman"/>
                        </a:rPr>
                        <a:t>Területi hatóságok</a:t>
                      </a:r>
                      <a:endParaRPr lang="hu-HU" sz="1200" b="1"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smtClean="0">
                          <a:solidFill>
                            <a:srgbClr val="008000"/>
                          </a:solidFill>
                          <a:effectLst/>
                          <a:latin typeface="Tahoma"/>
                          <a:ea typeface="Times New Roman"/>
                        </a:rPr>
                        <a:t>Erdészeti</a:t>
                      </a:r>
                      <a:r>
                        <a:rPr lang="hu-HU" sz="1100" b="1" baseline="0" dirty="0" smtClean="0">
                          <a:solidFill>
                            <a:srgbClr val="008000"/>
                          </a:solidFill>
                          <a:effectLst/>
                          <a:latin typeface="Tahoma"/>
                          <a:ea typeface="Times New Roman"/>
                        </a:rPr>
                        <a:t> hatóság: </a:t>
                      </a:r>
                    </a:p>
                    <a:p>
                      <a:pPr>
                        <a:lnSpc>
                          <a:spcPct val="115000"/>
                        </a:lnSpc>
                        <a:spcAft>
                          <a:spcPts val="0"/>
                        </a:spcAft>
                      </a:pPr>
                      <a:r>
                        <a:rPr lang="hu-HU" sz="1100" b="1" baseline="0" dirty="0" smtClean="0">
                          <a:solidFill>
                            <a:srgbClr val="008000"/>
                          </a:solidFill>
                          <a:effectLst/>
                          <a:latin typeface="Tahoma"/>
                          <a:ea typeface="Times New Roman"/>
                        </a:rPr>
                        <a:t>10 kijelölt járási hivatal</a:t>
                      </a:r>
                      <a:endParaRPr lang="hu-HU" sz="1100" b="1"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smtClean="0">
                          <a:solidFill>
                            <a:srgbClr val="006600"/>
                          </a:solidFill>
                          <a:effectLst/>
                          <a:latin typeface="Tahoma"/>
                          <a:ea typeface="Times New Roman"/>
                        </a:rPr>
                        <a:t>Vadászati hatóság:  </a:t>
                      </a:r>
                    </a:p>
                    <a:p>
                      <a:pPr>
                        <a:lnSpc>
                          <a:spcPct val="115000"/>
                        </a:lnSpc>
                        <a:spcAft>
                          <a:spcPts val="0"/>
                        </a:spcAft>
                      </a:pPr>
                      <a:r>
                        <a:rPr lang="hu-HU" sz="1100" b="1" dirty="0" smtClean="0">
                          <a:solidFill>
                            <a:srgbClr val="006600"/>
                          </a:solidFill>
                          <a:effectLst/>
                          <a:latin typeface="Tahoma"/>
                          <a:ea typeface="Times New Roman"/>
                        </a:rPr>
                        <a:t>19 kijelölt járási hivatal</a:t>
                      </a:r>
                      <a:endParaRPr lang="hu-HU" sz="1100" b="1"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smtClean="0">
                          <a:solidFill>
                            <a:srgbClr val="336699"/>
                          </a:solidFill>
                          <a:effectLst/>
                          <a:latin typeface="Tahoma"/>
                          <a:ea typeface="Times New Roman"/>
                        </a:rPr>
                        <a:t>Halgazdálkodási</a:t>
                      </a:r>
                      <a:r>
                        <a:rPr lang="hu-HU" sz="1100" b="1" baseline="0" dirty="0" smtClean="0">
                          <a:solidFill>
                            <a:srgbClr val="336699"/>
                          </a:solidFill>
                          <a:effectLst/>
                          <a:latin typeface="Tahoma"/>
                          <a:ea typeface="Times New Roman"/>
                        </a:rPr>
                        <a:t> hatóság: </a:t>
                      </a:r>
                    </a:p>
                    <a:p>
                      <a:pPr>
                        <a:lnSpc>
                          <a:spcPct val="115000"/>
                        </a:lnSpc>
                        <a:spcAft>
                          <a:spcPts val="0"/>
                        </a:spcAft>
                      </a:pPr>
                      <a:r>
                        <a:rPr lang="hu-HU" sz="1100" b="1" baseline="0" dirty="0" smtClean="0">
                          <a:solidFill>
                            <a:srgbClr val="336699"/>
                          </a:solidFill>
                          <a:effectLst/>
                          <a:latin typeface="Tahoma"/>
                          <a:ea typeface="Times New Roman"/>
                        </a:rPr>
                        <a:t>19 kijelölt járási hivatal</a:t>
                      </a:r>
                      <a:endParaRPr lang="hu-HU" sz="1100" b="1" dirty="0">
                        <a:solidFill>
                          <a:srgbClr val="336699"/>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r>
              <a:tr h="676820">
                <a:tc>
                  <a:txBody>
                    <a:bodyPr/>
                    <a:lstStyle/>
                    <a:p>
                      <a:pPr>
                        <a:lnSpc>
                          <a:spcPct val="115000"/>
                        </a:lnSpc>
                        <a:spcAft>
                          <a:spcPts val="0"/>
                        </a:spcAft>
                      </a:pPr>
                      <a:r>
                        <a:rPr lang="hu-HU" sz="1200" b="1" dirty="0">
                          <a:effectLst/>
                          <a:latin typeface="Tahoma"/>
                          <a:ea typeface="Times New Roman"/>
                        </a:rPr>
                        <a:t>Állami tervek:</a:t>
                      </a:r>
                      <a:endParaRPr lang="hu-HU" sz="1200" dirty="0">
                        <a:effectLst/>
                        <a:latin typeface="Tahoma"/>
                        <a:ea typeface="Times New Roman"/>
                      </a:endParaRPr>
                    </a:p>
                    <a:p>
                      <a:pPr>
                        <a:lnSpc>
                          <a:spcPct val="115000"/>
                        </a:lnSpc>
                        <a:spcAft>
                          <a:spcPts val="0"/>
                        </a:spcAft>
                      </a:pPr>
                      <a:r>
                        <a:rPr lang="hu-HU" sz="1200" b="1" dirty="0" smtClean="0">
                          <a:effectLst/>
                          <a:latin typeface="Tahoma"/>
                          <a:ea typeface="Times New Roman"/>
                        </a:rPr>
                        <a:t>terület/terv/időtartam</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a:solidFill>
                            <a:srgbClr val="008000"/>
                          </a:solidFill>
                          <a:effectLst/>
                          <a:latin typeface="Tahoma"/>
                          <a:ea typeface="Times New Roman"/>
                        </a:rPr>
                        <a:t>Erdőtervezési </a:t>
                      </a:r>
                      <a:r>
                        <a:rPr lang="hu-HU" sz="1100" b="1" dirty="0" smtClean="0">
                          <a:solidFill>
                            <a:srgbClr val="008000"/>
                          </a:solidFill>
                          <a:effectLst/>
                          <a:latin typeface="Tahoma"/>
                          <a:ea typeface="Times New Roman"/>
                        </a:rPr>
                        <a:t>körzet/erdőterv/10 </a:t>
                      </a:r>
                      <a:r>
                        <a:rPr lang="hu-HU" sz="1100" b="1" dirty="0">
                          <a:solidFill>
                            <a:srgbClr val="008000"/>
                          </a:solidFill>
                          <a:effectLst/>
                          <a:latin typeface="Tahoma"/>
                          <a:ea typeface="Times New Roman"/>
                        </a:rPr>
                        <a:t>év</a:t>
                      </a:r>
                      <a:endParaRPr lang="hu-HU" sz="1100"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Vadgazdálkodási tájegység/tájegységi vadgazdálkodási terv/20 év</a:t>
                      </a:r>
                      <a:endParaRPr lang="hu-HU" sz="1100"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 </a:t>
                      </a:r>
                      <a:r>
                        <a:rPr lang="hu-HU" sz="1100" b="1" dirty="0" smtClean="0">
                          <a:solidFill>
                            <a:srgbClr val="336699"/>
                          </a:solidFill>
                          <a:effectLst/>
                          <a:latin typeface="Tahoma"/>
                          <a:ea typeface="Times New Roman"/>
                        </a:rPr>
                        <a:t>                    </a:t>
                      </a:r>
                      <a:r>
                        <a:rPr lang="hu-HU" sz="1100" b="1" dirty="0" smtClean="0">
                          <a:solidFill>
                            <a:srgbClr val="336699"/>
                          </a:solidFill>
                          <a:effectLst/>
                          <a:latin typeface="Tahoma"/>
                          <a:ea typeface="Times New Roman"/>
                          <a:cs typeface="Arial"/>
                        </a:rPr>
                        <a:t>─</a:t>
                      </a:r>
                      <a:endParaRPr lang="hu-HU" sz="1100" b="1" dirty="0">
                        <a:solidFill>
                          <a:srgbClr val="336699"/>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r>
              <a:tr h="1656184">
                <a:tc>
                  <a:txBody>
                    <a:bodyPr/>
                    <a:lstStyle/>
                    <a:p>
                      <a:pPr>
                        <a:lnSpc>
                          <a:spcPct val="115000"/>
                        </a:lnSpc>
                        <a:spcAft>
                          <a:spcPts val="0"/>
                        </a:spcAft>
                      </a:pPr>
                      <a:endParaRPr lang="hu-HU" sz="1200" b="1" dirty="0" smtClean="0">
                        <a:effectLst/>
                        <a:latin typeface="Tahoma"/>
                        <a:ea typeface="Times New Roman"/>
                      </a:endParaRPr>
                    </a:p>
                    <a:p>
                      <a:pPr>
                        <a:lnSpc>
                          <a:spcPct val="115000"/>
                        </a:lnSpc>
                        <a:spcAft>
                          <a:spcPts val="0"/>
                        </a:spcAft>
                      </a:pPr>
                      <a:endParaRPr lang="hu-HU" sz="1200" b="1" dirty="0" smtClean="0">
                        <a:effectLst/>
                        <a:latin typeface="Tahoma"/>
                        <a:ea typeface="Times New Roman"/>
                      </a:endParaRPr>
                    </a:p>
                    <a:p>
                      <a:pPr>
                        <a:lnSpc>
                          <a:spcPct val="115000"/>
                        </a:lnSpc>
                        <a:spcAft>
                          <a:spcPts val="0"/>
                        </a:spcAft>
                      </a:pPr>
                      <a:r>
                        <a:rPr lang="hu-HU" sz="1200" b="1" dirty="0" smtClean="0">
                          <a:effectLst/>
                          <a:latin typeface="Tahoma"/>
                          <a:ea typeface="Times New Roman"/>
                        </a:rPr>
                        <a:t>Gazdálkodói </a:t>
                      </a:r>
                      <a:r>
                        <a:rPr lang="hu-HU" sz="1200" b="1" dirty="0">
                          <a:effectLst/>
                          <a:latin typeface="Tahoma"/>
                          <a:ea typeface="Times New Roman"/>
                        </a:rPr>
                        <a:t>tervek </a:t>
                      </a:r>
                      <a:endParaRPr lang="hu-HU" sz="1200" b="1" dirty="0" smtClean="0">
                        <a:effectLst/>
                        <a:latin typeface="Tahoma"/>
                        <a:ea typeface="Times New Roman"/>
                      </a:endParaRPr>
                    </a:p>
                    <a:p>
                      <a:pPr>
                        <a:lnSpc>
                          <a:spcPct val="115000"/>
                        </a:lnSpc>
                        <a:spcAft>
                          <a:spcPts val="0"/>
                        </a:spcAft>
                      </a:pPr>
                      <a:r>
                        <a:rPr lang="hu-HU" sz="1200" b="1" dirty="0" smtClean="0">
                          <a:effectLst/>
                          <a:latin typeface="Tahoma"/>
                          <a:ea typeface="Times New Roman"/>
                        </a:rPr>
                        <a:t>(</a:t>
                      </a:r>
                      <a:r>
                        <a:rPr lang="hu-HU" sz="1200" b="1" dirty="0">
                          <a:effectLst/>
                          <a:latin typeface="Tahoma"/>
                          <a:ea typeface="Times New Roman"/>
                        </a:rPr>
                        <a:t>tervek a gazdálkodóra</a:t>
                      </a:r>
                      <a:r>
                        <a:rPr lang="hu-HU" sz="1200" b="1" dirty="0" smtClean="0">
                          <a:effectLst/>
                          <a:latin typeface="Tahoma"/>
                          <a:ea typeface="Times New Roman"/>
                        </a:rPr>
                        <a:t>):</a:t>
                      </a:r>
                      <a:endParaRPr lang="hu-HU" sz="1200" dirty="0">
                        <a:effectLst/>
                        <a:latin typeface="Tahoma"/>
                        <a:ea typeface="Times New Roman"/>
                      </a:endParaRPr>
                    </a:p>
                    <a:p>
                      <a:pPr>
                        <a:lnSpc>
                          <a:spcPct val="115000"/>
                        </a:lnSpc>
                        <a:spcAft>
                          <a:spcPts val="0"/>
                        </a:spcAft>
                      </a:pPr>
                      <a:r>
                        <a:rPr lang="hu-HU" sz="1200" b="1" dirty="0" smtClean="0">
                          <a:effectLst/>
                          <a:latin typeface="Tahoma"/>
                          <a:ea typeface="Times New Roman"/>
                        </a:rPr>
                        <a:t>terv/időtartam/készítő</a:t>
                      </a:r>
                      <a:r>
                        <a:rPr lang="hu-HU" sz="1200" b="1" dirty="0">
                          <a:effectLst/>
                          <a:latin typeface="Tahoma"/>
                          <a:ea typeface="Times New Roman"/>
                        </a:rPr>
                        <a:t>/</a:t>
                      </a:r>
                      <a:endParaRPr lang="hu-HU" sz="1200" dirty="0">
                        <a:effectLst/>
                        <a:latin typeface="Tahoma"/>
                        <a:ea typeface="Times New Roman"/>
                      </a:endParaRPr>
                    </a:p>
                    <a:p>
                      <a:pPr>
                        <a:lnSpc>
                          <a:spcPct val="115000"/>
                        </a:lnSpc>
                        <a:spcAft>
                          <a:spcPts val="0"/>
                        </a:spcAft>
                      </a:pPr>
                      <a:r>
                        <a:rPr lang="hu-HU" sz="1200" b="1" dirty="0" smtClean="0">
                          <a:effectLst/>
                          <a:latin typeface="Tahoma"/>
                          <a:ea typeface="Times New Roman"/>
                        </a:rPr>
                        <a:t>jóváhagyó</a:t>
                      </a:r>
                      <a:endParaRPr lang="hu-HU" sz="1200" dirty="0">
                        <a:effectLst/>
                        <a:latin typeface="Tahoma"/>
                        <a:ea typeface="Times New Roman"/>
                      </a:endParaRPr>
                    </a:p>
                  </a:txBody>
                  <a:tcPr marL="72000" marR="72000" marT="0" marB="0">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smtClean="0">
                          <a:solidFill>
                            <a:srgbClr val="008000"/>
                          </a:solidFill>
                          <a:effectLst/>
                          <a:latin typeface="Tahoma"/>
                          <a:ea typeface="Times New Roman"/>
                        </a:rPr>
                        <a:t>Erdőterv része/</a:t>
                      </a:r>
                    </a:p>
                    <a:p>
                      <a:pPr>
                        <a:lnSpc>
                          <a:spcPct val="115000"/>
                        </a:lnSpc>
                        <a:spcAft>
                          <a:spcPts val="0"/>
                        </a:spcAft>
                      </a:pPr>
                      <a:r>
                        <a:rPr lang="hu-HU" sz="1100" b="1" dirty="0" smtClean="0">
                          <a:solidFill>
                            <a:srgbClr val="008000"/>
                          </a:solidFill>
                          <a:effectLst/>
                          <a:latin typeface="Tahoma"/>
                          <a:ea typeface="Times New Roman"/>
                        </a:rPr>
                        <a:t>10</a:t>
                      </a:r>
                      <a:r>
                        <a:rPr lang="hu-HU" sz="1100" b="1" baseline="0" dirty="0" smtClean="0">
                          <a:solidFill>
                            <a:srgbClr val="008000"/>
                          </a:solidFill>
                          <a:effectLst/>
                          <a:latin typeface="Tahoma"/>
                          <a:ea typeface="Times New Roman"/>
                        </a:rPr>
                        <a:t> </a:t>
                      </a:r>
                      <a:r>
                        <a:rPr lang="hu-HU" sz="1100" b="1" dirty="0" smtClean="0">
                          <a:solidFill>
                            <a:srgbClr val="008000"/>
                          </a:solidFill>
                          <a:effectLst/>
                          <a:latin typeface="Tahoma"/>
                          <a:ea typeface="Times New Roman"/>
                        </a:rPr>
                        <a:t>év/erdészeti hatóság/</a:t>
                      </a:r>
                    </a:p>
                    <a:p>
                      <a:pPr>
                        <a:lnSpc>
                          <a:spcPct val="115000"/>
                        </a:lnSpc>
                        <a:spcAft>
                          <a:spcPts val="0"/>
                        </a:spcAft>
                      </a:pPr>
                      <a:endParaRPr lang="hu-HU" sz="1100" b="1" dirty="0" smtClean="0">
                        <a:solidFill>
                          <a:srgbClr val="008000"/>
                        </a:solidFill>
                        <a:effectLst/>
                        <a:latin typeface="Tahoma"/>
                        <a:ea typeface="Times New Roman"/>
                      </a:endParaRPr>
                    </a:p>
                    <a:p>
                      <a:pPr>
                        <a:lnSpc>
                          <a:spcPct val="115000"/>
                        </a:lnSpc>
                        <a:spcAft>
                          <a:spcPts val="0"/>
                        </a:spcAft>
                      </a:pPr>
                      <a:endParaRPr lang="hu-HU" sz="1100" b="1" dirty="0" smtClean="0">
                        <a:solidFill>
                          <a:srgbClr val="008000"/>
                        </a:solidFill>
                        <a:effectLst/>
                        <a:latin typeface="Tahoma"/>
                        <a:ea typeface="Times New Roman"/>
                      </a:endParaRPr>
                    </a:p>
                    <a:p>
                      <a:pPr>
                        <a:lnSpc>
                          <a:spcPct val="115000"/>
                        </a:lnSpc>
                        <a:spcAft>
                          <a:spcPts val="0"/>
                        </a:spcAft>
                      </a:pPr>
                      <a:endParaRPr lang="hu-HU" sz="500" b="1" dirty="0" smtClean="0">
                        <a:solidFill>
                          <a:srgbClr val="008000"/>
                        </a:solidFill>
                        <a:effectLst/>
                        <a:latin typeface="Tahoma"/>
                        <a:ea typeface="Times New Roman"/>
                      </a:endParaRPr>
                    </a:p>
                    <a:p>
                      <a:pPr>
                        <a:lnSpc>
                          <a:spcPct val="115000"/>
                        </a:lnSpc>
                        <a:spcAft>
                          <a:spcPts val="0"/>
                        </a:spcAft>
                      </a:pPr>
                      <a:r>
                        <a:rPr lang="hu-HU" sz="1100" b="1" dirty="0" smtClean="0">
                          <a:solidFill>
                            <a:srgbClr val="008000"/>
                          </a:solidFill>
                          <a:effectLst/>
                          <a:latin typeface="Tahoma"/>
                          <a:ea typeface="Times New Roman"/>
                        </a:rPr>
                        <a:t>Éves erdőgazdálkodási tevékenység - előzetes </a:t>
                      </a:r>
                    </a:p>
                    <a:p>
                      <a:pPr>
                        <a:lnSpc>
                          <a:spcPct val="115000"/>
                        </a:lnSpc>
                        <a:spcAft>
                          <a:spcPts val="0"/>
                        </a:spcAft>
                      </a:pPr>
                      <a:r>
                        <a:rPr lang="hu-HU" sz="1100" b="1" dirty="0" smtClean="0">
                          <a:solidFill>
                            <a:srgbClr val="008000"/>
                          </a:solidFill>
                          <a:effectLst/>
                          <a:latin typeface="Tahoma"/>
                          <a:ea typeface="Times New Roman"/>
                        </a:rPr>
                        <a:t>(21 nap</a:t>
                      </a:r>
                      <a:r>
                        <a:rPr lang="hu-HU" sz="1100" b="1" smtClean="0">
                          <a:solidFill>
                            <a:srgbClr val="008000"/>
                          </a:solidFill>
                          <a:effectLst/>
                          <a:latin typeface="Tahoma"/>
                          <a:ea typeface="Times New Roman"/>
                        </a:rPr>
                        <a:t>)</a:t>
                      </a:r>
                      <a:r>
                        <a:rPr lang="hu-HU" sz="1100" b="1" baseline="0" smtClean="0">
                          <a:solidFill>
                            <a:srgbClr val="008000"/>
                          </a:solidFill>
                          <a:effectLst/>
                          <a:latin typeface="Tahoma"/>
                          <a:ea typeface="Times New Roman"/>
                        </a:rPr>
                        <a:t> </a:t>
                      </a:r>
                      <a:r>
                        <a:rPr lang="hu-HU" sz="1100" b="1" smtClean="0">
                          <a:solidFill>
                            <a:srgbClr val="008000"/>
                          </a:solidFill>
                          <a:effectLst/>
                          <a:latin typeface="Tahoma"/>
                          <a:ea typeface="Times New Roman"/>
                        </a:rPr>
                        <a:t>bejelentés  </a:t>
                      </a:r>
                      <a:endParaRPr lang="hu-HU" sz="1100" b="1" dirty="0" smtClean="0">
                        <a:solidFill>
                          <a:srgbClr val="008000"/>
                        </a:solidFill>
                        <a:effectLst/>
                        <a:latin typeface="Tahoma"/>
                        <a:ea typeface="Times New Roman"/>
                      </a:endParaRPr>
                    </a:p>
                    <a:p>
                      <a:pPr>
                        <a:lnSpc>
                          <a:spcPct val="115000"/>
                        </a:lnSpc>
                        <a:spcAft>
                          <a:spcPts val="0"/>
                        </a:spcAft>
                      </a:pPr>
                      <a:r>
                        <a:rPr lang="hu-HU" sz="1100" b="1" dirty="0" smtClean="0">
                          <a:solidFill>
                            <a:srgbClr val="008000"/>
                          </a:solidFill>
                          <a:effectLst/>
                          <a:latin typeface="Tahoma"/>
                          <a:ea typeface="Times New Roman"/>
                        </a:rPr>
                        <a:t>az erdészeti</a:t>
                      </a:r>
                      <a:r>
                        <a:rPr lang="hu-HU" sz="1100" b="1" baseline="0" dirty="0" smtClean="0">
                          <a:solidFill>
                            <a:srgbClr val="008000"/>
                          </a:solidFill>
                          <a:effectLst/>
                          <a:latin typeface="Tahoma"/>
                          <a:ea typeface="Times New Roman"/>
                        </a:rPr>
                        <a:t> hatósághoz</a:t>
                      </a:r>
                      <a:endParaRPr lang="hu-HU" sz="1100" b="1" dirty="0" smtClean="0">
                        <a:solidFill>
                          <a:srgbClr val="008000"/>
                        </a:solidFill>
                        <a:effectLst/>
                        <a:latin typeface="Tahoma"/>
                        <a:ea typeface="Times New Roman"/>
                      </a:endParaRPr>
                    </a:p>
                  </a:txBody>
                  <a:tcPr marL="72000" marR="72000" marT="0" marB="0">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Vadgazdálkodási </a:t>
                      </a:r>
                      <a:r>
                        <a:rPr lang="hu-HU" sz="1100" b="1" dirty="0" smtClean="0">
                          <a:solidFill>
                            <a:srgbClr val="006600"/>
                          </a:solidFill>
                          <a:effectLst/>
                          <a:latin typeface="Tahoma"/>
                          <a:ea typeface="Times New Roman"/>
                        </a:rPr>
                        <a:t>üzemterv/20</a:t>
                      </a:r>
                      <a:r>
                        <a:rPr lang="hu-HU" sz="1100" b="1" baseline="0" dirty="0" smtClean="0">
                          <a:solidFill>
                            <a:srgbClr val="006600"/>
                          </a:solidFill>
                          <a:effectLst/>
                          <a:latin typeface="Tahoma"/>
                          <a:ea typeface="Times New Roman"/>
                        </a:rPr>
                        <a:t> </a:t>
                      </a:r>
                      <a:r>
                        <a:rPr lang="hu-HU" sz="1100" b="1" dirty="0" smtClean="0">
                          <a:solidFill>
                            <a:srgbClr val="006600"/>
                          </a:solidFill>
                          <a:effectLst/>
                          <a:latin typeface="Tahoma"/>
                          <a:ea typeface="Times New Roman"/>
                        </a:rPr>
                        <a:t>év/</a:t>
                      </a:r>
                    </a:p>
                    <a:p>
                      <a:pPr>
                        <a:lnSpc>
                          <a:spcPct val="115000"/>
                        </a:lnSpc>
                        <a:spcAft>
                          <a:spcPts val="0"/>
                        </a:spcAft>
                      </a:pPr>
                      <a:r>
                        <a:rPr lang="hu-HU" sz="1100" b="1" dirty="0" smtClean="0">
                          <a:solidFill>
                            <a:srgbClr val="006600"/>
                          </a:solidFill>
                          <a:effectLst/>
                          <a:latin typeface="Tahoma"/>
                          <a:ea typeface="Times New Roman"/>
                        </a:rPr>
                        <a:t>vadászatra</a:t>
                      </a:r>
                      <a:r>
                        <a:rPr lang="hu-HU" sz="1100" b="1" baseline="0" dirty="0" smtClean="0">
                          <a:solidFill>
                            <a:srgbClr val="006600"/>
                          </a:solidFill>
                          <a:effectLst/>
                          <a:latin typeface="Tahoma"/>
                          <a:ea typeface="Times New Roman"/>
                        </a:rPr>
                        <a:t> </a:t>
                      </a:r>
                      <a:r>
                        <a:rPr lang="hu-HU" sz="1100" b="1" dirty="0" smtClean="0">
                          <a:solidFill>
                            <a:srgbClr val="006600"/>
                          </a:solidFill>
                          <a:effectLst/>
                          <a:latin typeface="Tahoma"/>
                          <a:ea typeface="Times New Roman"/>
                        </a:rPr>
                        <a:t>jogosult/</a:t>
                      </a:r>
                    </a:p>
                    <a:p>
                      <a:pPr>
                        <a:lnSpc>
                          <a:spcPct val="115000"/>
                        </a:lnSpc>
                        <a:spcAft>
                          <a:spcPts val="0"/>
                        </a:spcAft>
                      </a:pPr>
                      <a:r>
                        <a:rPr lang="hu-HU" sz="1100" b="1" dirty="0" smtClean="0">
                          <a:solidFill>
                            <a:srgbClr val="006600"/>
                          </a:solidFill>
                          <a:effectLst/>
                          <a:latin typeface="Tahoma"/>
                          <a:ea typeface="Times New Roman"/>
                        </a:rPr>
                        <a:t>vadászati </a:t>
                      </a:r>
                      <a:r>
                        <a:rPr lang="hu-HU" sz="1100" b="1" dirty="0">
                          <a:solidFill>
                            <a:srgbClr val="006600"/>
                          </a:solidFill>
                          <a:effectLst/>
                          <a:latin typeface="Tahoma"/>
                          <a:ea typeface="Times New Roman"/>
                        </a:rPr>
                        <a:t>hatóság. </a:t>
                      </a:r>
                      <a:endParaRPr lang="hu-HU" sz="1100" dirty="0">
                        <a:solidFill>
                          <a:srgbClr val="006600"/>
                        </a:solidFill>
                        <a:effectLst/>
                        <a:latin typeface="Tahoma"/>
                        <a:ea typeface="Times New Roman"/>
                      </a:endParaRPr>
                    </a:p>
                    <a:p>
                      <a:pPr>
                        <a:lnSpc>
                          <a:spcPct val="115000"/>
                        </a:lnSpc>
                        <a:spcAft>
                          <a:spcPts val="0"/>
                        </a:spcAft>
                      </a:pPr>
                      <a:endParaRPr lang="hu-HU" sz="500" b="1" dirty="0" smtClean="0">
                        <a:solidFill>
                          <a:srgbClr val="006600"/>
                        </a:solidFill>
                        <a:effectLst/>
                        <a:latin typeface="Tahoma"/>
                        <a:ea typeface="Times New Roman"/>
                      </a:endParaRPr>
                    </a:p>
                    <a:p>
                      <a:pPr>
                        <a:lnSpc>
                          <a:spcPct val="115000"/>
                        </a:lnSpc>
                        <a:spcAft>
                          <a:spcPts val="0"/>
                        </a:spcAft>
                      </a:pPr>
                      <a:r>
                        <a:rPr lang="hu-HU" sz="1100" b="1" dirty="0" smtClean="0">
                          <a:solidFill>
                            <a:srgbClr val="006600"/>
                          </a:solidFill>
                          <a:effectLst/>
                          <a:latin typeface="Tahoma"/>
                          <a:ea typeface="Times New Roman"/>
                        </a:rPr>
                        <a:t>Éves </a:t>
                      </a:r>
                      <a:r>
                        <a:rPr lang="hu-HU" sz="1100" b="1" dirty="0">
                          <a:solidFill>
                            <a:srgbClr val="006600"/>
                          </a:solidFill>
                          <a:effectLst/>
                          <a:latin typeface="Tahoma"/>
                          <a:ea typeface="Times New Roman"/>
                        </a:rPr>
                        <a:t>vadgazdálkodási terv/1 év/vadászatra jogosult/vadászati hatóság</a:t>
                      </a:r>
                      <a:endParaRPr lang="hu-HU" sz="1100" dirty="0">
                        <a:solidFill>
                          <a:srgbClr val="006600"/>
                        </a:solidFill>
                        <a:effectLst/>
                        <a:latin typeface="Tahoma"/>
                        <a:ea typeface="Times New Roman"/>
                      </a:endParaRPr>
                    </a:p>
                  </a:txBody>
                  <a:tcPr marL="72000" marR="72000" marT="0" marB="0">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Halgazdálkodási terv/5 év/</a:t>
                      </a:r>
                      <a:endParaRPr lang="hu-HU" sz="1100" dirty="0">
                        <a:solidFill>
                          <a:srgbClr val="336699"/>
                        </a:solidFill>
                        <a:effectLst/>
                        <a:latin typeface="Tahoma"/>
                        <a:ea typeface="Times New Roman"/>
                      </a:endParaRPr>
                    </a:p>
                    <a:p>
                      <a:pPr>
                        <a:lnSpc>
                          <a:spcPct val="115000"/>
                        </a:lnSpc>
                        <a:spcAft>
                          <a:spcPts val="0"/>
                        </a:spcAft>
                      </a:pPr>
                      <a:r>
                        <a:rPr lang="hu-HU" sz="1100" b="1" dirty="0">
                          <a:solidFill>
                            <a:srgbClr val="336699"/>
                          </a:solidFill>
                          <a:effectLst/>
                          <a:latin typeface="Tahoma"/>
                          <a:ea typeface="Times New Roman"/>
                        </a:rPr>
                        <a:t>halgazdálkodásra jogosult/</a:t>
                      </a:r>
                      <a:endParaRPr lang="hu-HU" sz="1100" dirty="0">
                        <a:solidFill>
                          <a:srgbClr val="336699"/>
                        </a:solidFill>
                        <a:effectLst/>
                        <a:latin typeface="Tahoma"/>
                        <a:ea typeface="Times New Roman"/>
                      </a:endParaRPr>
                    </a:p>
                    <a:p>
                      <a:pPr>
                        <a:lnSpc>
                          <a:spcPct val="115000"/>
                        </a:lnSpc>
                        <a:spcAft>
                          <a:spcPts val="0"/>
                        </a:spcAft>
                      </a:pPr>
                      <a:r>
                        <a:rPr lang="hu-HU" sz="1100" b="1" dirty="0">
                          <a:solidFill>
                            <a:srgbClr val="336699"/>
                          </a:solidFill>
                          <a:effectLst/>
                          <a:latin typeface="Tahoma"/>
                          <a:ea typeface="Times New Roman"/>
                        </a:rPr>
                        <a:t>halgazdálkodási </a:t>
                      </a:r>
                      <a:r>
                        <a:rPr lang="hu-HU" sz="1100" b="1" dirty="0" smtClean="0">
                          <a:solidFill>
                            <a:srgbClr val="336699"/>
                          </a:solidFill>
                          <a:effectLst/>
                          <a:latin typeface="Tahoma"/>
                          <a:ea typeface="Times New Roman"/>
                        </a:rPr>
                        <a:t>hatóság</a:t>
                      </a:r>
                    </a:p>
                    <a:p>
                      <a:pPr>
                        <a:lnSpc>
                          <a:spcPct val="115000"/>
                        </a:lnSpc>
                        <a:spcAft>
                          <a:spcPts val="0"/>
                        </a:spcAft>
                      </a:pPr>
                      <a:endParaRPr kumimoji="0" lang="hu-HU" sz="1100" b="1" i="0" u="none" strike="noStrike" kern="1200" cap="none" spc="0" normalizeH="0" baseline="0" noProof="0" dirty="0" smtClean="0">
                        <a:ln>
                          <a:noFill/>
                        </a:ln>
                        <a:solidFill>
                          <a:srgbClr val="336699"/>
                        </a:solidFill>
                        <a:effectLst/>
                        <a:uLnTx/>
                        <a:uFillTx/>
                        <a:latin typeface="Tahoma"/>
                        <a:ea typeface="Times New Roman"/>
                        <a:cs typeface="Arial"/>
                      </a:endParaRPr>
                    </a:p>
                    <a:p>
                      <a:pPr>
                        <a:lnSpc>
                          <a:spcPct val="115000"/>
                        </a:lnSpc>
                        <a:spcAft>
                          <a:spcPts val="0"/>
                        </a:spcAft>
                      </a:pPr>
                      <a:endParaRPr kumimoji="0" lang="hu-HU" sz="500" b="1" i="0" u="none" strike="noStrike" kern="1200" cap="none" spc="0" normalizeH="0" baseline="0" noProof="0" dirty="0" smtClean="0">
                        <a:ln>
                          <a:noFill/>
                        </a:ln>
                        <a:solidFill>
                          <a:srgbClr val="336699"/>
                        </a:solidFill>
                        <a:effectLst/>
                        <a:uLnTx/>
                        <a:uFillTx/>
                        <a:latin typeface="Tahoma"/>
                        <a:ea typeface="Times New Roman"/>
                        <a:cs typeface="Arial"/>
                      </a:endParaRPr>
                    </a:p>
                    <a:p>
                      <a:pPr>
                        <a:lnSpc>
                          <a:spcPct val="115000"/>
                        </a:lnSpc>
                        <a:spcAft>
                          <a:spcPts val="0"/>
                        </a:spcAft>
                      </a:pPr>
                      <a:endParaRPr kumimoji="0" lang="hu-HU" sz="1100" b="1" i="0" u="none" strike="noStrike" kern="1200" cap="none" spc="0" normalizeH="0" baseline="0" noProof="0" dirty="0" smtClean="0">
                        <a:ln>
                          <a:noFill/>
                        </a:ln>
                        <a:solidFill>
                          <a:srgbClr val="336699"/>
                        </a:solidFill>
                        <a:effectLst/>
                        <a:uLnTx/>
                        <a:uFillTx/>
                        <a:latin typeface="Tahoma"/>
                        <a:ea typeface="Times New Roman"/>
                        <a:cs typeface="Arial"/>
                      </a:endParaRPr>
                    </a:p>
                    <a:p>
                      <a:pPr>
                        <a:lnSpc>
                          <a:spcPct val="115000"/>
                        </a:lnSpc>
                        <a:spcAft>
                          <a:spcPts val="0"/>
                        </a:spcAft>
                      </a:pPr>
                      <a:r>
                        <a:rPr kumimoji="0" lang="hu-HU" sz="1100" b="1" i="0" u="none" strike="noStrike" kern="1200" cap="none" spc="0" normalizeH="0" baseline="0" noProof="0" dirty="0" smtClean="0">
                          <a:ln>
                            <a:noFill/>
                          </a:ln>
                          <a:solidFill>
                            <a:srgbClr val="336699"/>
                          </a:solidFill>
                          <a:effectLst/>
                          <a:uLnTx/>
                          <a:uFillTx/>
                          <a:latin typeface="Tahoma"/>
                          <a:ea typeface="Times New Roman"/>
                          <a:cs typeface="Arial"/>
                        </a:rPr>
                        <a:t>                    ─</a:t>
                      </a:r>
                      <a:endParaRPr lang="hu-HU" sz="1100" b="1" dirty="0" smtClean="0">
                        <a:solidFill>
                          <a:srgbClr val="336699"/>
                        </a:solidFill>
                        <a:effectLst/>
                        <a:latin typeface="Tahoma"/>
                        <a:ea typeface="Times New Roman"/>
                      </a:endParaRPr>
                    </a:p>
                    <a:p>
                      <a:pPr>
                        <a:lnSpc>
                          <a:spcPct val="115000"/>
                        </a:lnSpc>
                        <a:spcAft>
                          <a:spcPts val="0"/>
                        </a:spcAft>
                      </a:pPr>
                      <a:endParaRPr lang="hu-HU" sz="1100" b="1" dirty="0" smtClean="0">
                        <a:solidFill>
                          <a:srgbClr val="336699"/>
                        </a:solidFill>
                        <a:effectLst/>
                        <a:latin typeface="Tahoma"/>
                        <a:ea typeface="Times New Roman"/>
                      </a:endParaRPr>
                    </a:p>
                    <a:p>
                      <a:pPr>
                        <a:lnSpc>
                          <a:spcPct val="115000"/>
                        </a:lnSpc>
                        <a:spcAft>
                          <a:spcPts val="0"/>
                        </a:spcAft>
                      </a:pPr>
                      <a:endParaRPr lang="hu-HU" sz="1100" dirty="0">
                        <a:solidFill>
                          <a:srgbClr val="336699"/>
                        </a:solidFill>
                        <a:effectLst/>
                        <a:latin typeface="Tahoma"/>
                        <a:ea typeface="Times New Roman"/>
                      </a:endParaRPr>
                    </a:p>
                  </a:txBody>
                  <a:tcPr marL="72000" marR="72000" marT="0" marB="0">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r>
            </a:tbl>
          </a:graphicData>
        </a:graphic>
      </p:graphicFrame>
      <p:sp>
        <p:nvSpPr>
          <p:cNvPr id="5" name="Rectangle 1"/>
          <p:cNvSpPr>
            <a:spLocks noChangeArrowheads="1"/>
          </p:cNvSpPr>
          <p:nvPr/>
        </p:nvSpPr>
        <p:spPr bwMode="auto">
          <a:xfrm>
            <a:off x="629265" y="1365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00000"/>
              </a:lnSpc>
              <a:spcBef>
                <a:spcPct val="0"/>
              </a:spcBef>
              <a:buFontTx/>
              <a:buNone/>
            </a:pPr>
            <a:endParaRPr lang="hu-HU" altLang="hu-HU" sz="1800" b="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027644042"/>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457200" y="188913"/>
            <a:ext cx="8229600" cy="936625"/>
          </a:xfrm>
          <a:solidFill>
            <a:srgbClr val="CCFFCC"/>
          </a:solidFill>
        </p:spPr>
        <p:txBody>
          <a:bodyPr/>
          <a:lstStyle/>
          <a:p>
            <a:pPr eaLnBrk="1" hangingPunct="1"/>
            <a:r>
              <a:rPr lang="hu-HU" altLang="hu-HU" sz="3200" dirty="0" smtClean="0">
                <a:solidFill>
                  <a:srgbClr val="003366"/>
                </a:solidFill>
                <a:latin typeface="Tahoma" pitchFamily="34" charset="0"/>
              </a:rPr>
              <a:t>A TERMÉSZET VÉDELMÉNEK VÁZLATA</a:t>
            </a:r>
            <a:r>
              <a:rPr lang="hu-HU" altLang="hu-HU" sz="800" dirty="0" smtClean="0">
                <a:solidFill>
                  <a:srgbClr val="003366"/>
                </a:solidFill>
                <a:latin typeface="Tahoma" pitchFamily="34" charset="0"/>
              </a:rPr>
              <a:t/>
            </a:r>
            <a:br>
              <a:rPr lang="hu-HU" altLang="hu-HU" sz="800" dirty="0" smtClean="0">
                <a:solidFill>
                  <a:srgbClr val="003366"/>
                </a:solidFill>
                <a:latin typeface="Tahoma" pitchFamily="34" charset="0"/>
              </a:rPr>
            </a:br>
            <a:r>
              <a:rPr lang="hu-HU" altLang="hu-HU" sz="800" dirty="0" smtClean="0">
                <a:solidFill>
                  <a:srgbClr val="003366"/>
                </a:solidFill>
                <a:latin typeface="Tahoma" pitchFamily="34" charset="0"/>
              </a:rPr>
              <a:t/>
            </a:r>
            <a:br>
              <a:rPr lang="hu-HU" altLang="hu-HU" sz="800" dirty="0" smtClean="0">
                <a:solidFill>
                  <a:srgbClr val="003366"/>
                </a:solidFill>
                <a:latin typeface="Tahoma" pitchFamily="34" charset="0"/>
              </a:rPr>
            </a:br>
            <a:r>
              <a:rPr lang="hu-HU" altLang="hu-HU" sz="1200" dirty="0" smtClean="0">
                <a:solidFill>
                  <a:srgbClr val="003366"/>
                </a:solidFill>
                <a:latin typeface="Tahoma" pitchFamily="34" charset="0"/>
              </a:rPr>
              <a:t>				(természet = természeti terület + természeti érték)</a:t>
            </a:r>
            <a:endParaRPr lang="en-US" altLang="hu-HU" sz="3200" dirty="0" smtClean="0">
              <a:solidFill>
                <a:srgbClr val="003366"/>
              </a:solidFill>
              <a:latin typeface="Tahoma" pitchFamily="34" charset="0"/>
            </a:endParaRPr>
          </a:p>
        </p:txBody>
      </p:sp>
      <p:sp>
        <p:nvSpPr>
          <p:cNvPr id="543747" name="Rectangle 3"/>
          <p:cNvSpPr>
            <a:spLocks noGrp="1" noChangeArrowheads="1"/>
          </p:cNvSpPr>
          <p:nvPr>
            <p:ph type="body" idx="1"/>
          </p:nvPr>
        </p:nvSpPr>
        <p:spPr/>
        <p:txBody>
          <a:bodyPr/>
          <a:lstStyle/>
          <a:p>
            <a:pPr eaLnBrk="1" hangingPunct="1"/>
            <a:endParaRPr lang="hu-HU" altLang="hu-HU" smtClean="0"/>
          </a:p>
        </p:txBody>
      </p:sp>
      <p:grpSp>
        <p:nvGrpSpPr>
          <p:cNvPr id="543748" name="Group 4"/>
          <p:cNvGrpSpPr>
            <a:grpSpLocks noChangeAspect="1"/>
          </p:cNvGrpSpPr>
          <p:nvPr/>
        </p:nvGrpSpPr>
        <p:grpSpPr bwMode="auto">
          <a:xfrm>
            <a:off x="323850" y="1341438"/>
            <a:ext cx="8496300" cy="5040312"/>
            <a:chOff x="2196" y="289"/>
            <a:chExt cx="7200" cy="4320"/>
          </a:xfrm>
        </p:grpSpPr>
        <p:sp>
          <p:nvSpPr>
            <p:cNvPr id="543749" name="AutoShape 5"/>
            <p:cNvSpPr>
              <a:spLocks noChangeAspect="1" noChangeArrowheads="1"/>
            </p:cNvSpPr>
            <p:nvPr/>
          </p:nvSpPr>
          <p:spPr bwMode="auto">
            <a:xfrm>
              <a:off x="2196" y="289"/>
              <a:ext cx="7200" cy="432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543750" name="AutoShape 6"/>
            <p:cNvSpPr>
              <a:spLocks noChangeArrowheads="1"/>
            </p:cNvSpPr>
            <p:nvPr/>
          </p:nvSpPr>
          <p:spPr bwMode="auto">
            <a:xfrm>
              <a:off x="4788" y="289"/>
              <a:ext cx="2304" cy="432"/>
            </a:xfrm>
            <a:prstGeom prst="flowChartProcess">
              <a:avLst/>
            </a:prstGeom>
            <a:solidFill>
              <a:srgbClr val="99FF99"/>
            </a:solidFill>
            <a:ln w="19050">
              <a:solidFill>
                <a:srgbClr val="003366"/>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500">
                  <a:solidFill>
                    <a:srgbClr val="003366"/>
                  </a:solidFill>
                  <a:latin typeface="Tahoma" pitchFamily="34" charset="0"/>
                </a:rPr>
                <a:t>A  TERMÉSZET  VÉDELME</a:t>
              </a:r>
            </a:p>
          </p:txBody>
        </p:sp>
        <p:sp>
          <p:nvSpPr>
            <p:cNvPr id="543751" name="AutoShape 7"/>
            <p:cNvSpPr>
              <a:spLocks noChangeArrowheads="1"/>
            </p:cNvSpPr>
            <p:nvPr/>
          </p:nvSpPr>
          <p:spPr bwMode="auto">
            <a:xfrm>
              <a:off x="2340" y="1009"/>
              <a:ext cx="2448" cy="288"/>
            </a:xfrm>
            <a:prstGeom prst="flowChartProcess">
              <a:avLst/>
            </a:prstGeom>
            <a:solidFill>
              <a:srgbClr val="CCFFCC"/>
            </a:solidFill>
            <a:ln w="12700">
              <a:solidFill>
                <a:srgbClr val="003366"/>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500">
                  <a:solidFill>
                    <a:srgbClr val="003366"/>
                  </a:solidFill>
                  <a:latin typeface="Tahoma" pitchFamily="34" charset="0"/>
                </a:rPr>
                <a:t>ELSŐDLEGES  VÉDELEM</a:t>
              </a:r>
            </a:p>
          </p:txBody>
        </p:sp>
        <p:sp>
          <p:nvSpPr>
            <p:cNvPr id="543752" name="AutoShape 8"/>
            <p:cNvSpPr>
              <a:spLocks noChangeArrowheads="1"/>
            </p:cNvSpPr>
            <p:nvPr/>
          </p:nvSpPr>
          <p:spPr bwMode="auto">
            <a:xfrm>
              <a:off x="6660" y="1009"/>
              <a:ext cx="2592" cy="288"/>
            </a:xfrm>
            <a:prstGeom prst="flowChartProcess">
              <a:avLst/>
            </a:prstGeom>
            <a:solidFill>
              <a:srgbClr val="CCFF99"/>
            </a:solidFill>
            <a:ln w="1270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500">
                  <a:solidFill>
                    <a:srgbClr val="006600"/>
                  </a:solidFill>
                  <a:latin typeface="Tahoma" pitchFamily="34" charset="0"/>
                </a:rPr>
                <a:t>MÁSODLAGOS  VÉDELEM</a:t>
              </a:r>
            </a:p>
          </p:txBody>
        </p:sp>
        <p:sp>
          <p:nvSpPr>
            <p:cNvPr id="543753" name="AutoShape 9"/>
            <p:cNvSpPr>
              <a:spLocks noChangeArrowheads="1"/>
            </p:cNvSpPr>
            <p:nvPr/>
          </p:nvSpPr>
          <p:spPr bwMode="auto">
            <a:xfrm>
              <a:off x="2340" y="1729"/>
              <a:ext cx="1152" cy="576"/>
            </a:xfrm>
            <a:prstGeom prst="flowChartProcess">
              <a:avLst/>
            </a:prstGeom>
            <a:solidFill>
              <a:srgbClr val="CCFFCC"/>
            </a:solidFill>
            <a:ln w="12700">
              <a:solidFill>
                <a:srgbClr val="003366"/>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CC0000"/>
                  </a:solidFill>
                  <a:latin typeface="Tahoma" pitchFamily="34" charset="0"/>
                </a:rPr>
                <a:t>KIEMELT OLTALOM</a:t>
              </a:r>
            </a:p>
          </p:txBody>
        </p:sp>
        <p:sp>
          <p:nvSpPr>
            <p:cNvPr id="543754" name="AutoShape 10"/>
            <p:cNvSpPr>
              <a:spLocks noChangeArrowheads="1"/>
            </p:cNvSpPr>
            <p:nvPr/>
          </p:nvSpPr>
          <p:spPr bwMode="auto">
            <a:xfrm>
              <a:off x="3780" y="1729"/>
              <a:ext cx="1296" cy="576"/>
            </a:xfrm>
            <a:prstGeom prst="flowChartProcess">
              <a:avLst/>
            </a:prstGeom>
            <a:solidFill>
              <a:srgbClr val="CCFFCC"/>
            </a:solidFill>
            <a:ln w="12700">
              <a:solidFill>
                <a:srgbClr val="003366"/>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endParaRPr lang="hu-HU" altLang="hu-HU" sz="1400">
                <a:solidFill>
                  <a:srgbClr val="003366"/>
                </a:solidFill>
              </a:endParaRPr>
            </a:p>
            <a:p>
              <a:pPr algn="ctr" eaLnBrk="1" hangingPunct="1">
                <a:lnSpc>
                  <a:spcPct val="100000"/>
                </a:lnSpc>
                <a:spcBef>
                  <a:spcPct val="0"/>
                </a:spcBef>
                <a:buFontTx/>
                <a:buNone/>
              </a:pPr>
              <a:r>
                <a:rPr lang="hu-HU" altLang="hu-HU" sz="1400">
                  <a:solidFill>
                    <a:srgbClr val="003366"/>
                  </a:solidFill>
                  <a:latin typeface="Tahoma" pitchFamily="34" charset="0"/>
                </a:rPr>
                <a:t>ÁLTALÁNOS VÉDELEM</a:t>
              </a:r>
            </a:p>
            <a:p>
              <a:pPr algn="ctr" eaLnBrk="1" hangingPunct="1">
                <a:lnSpc>
                  <a:spcPct val="100000"/>
                </a:lnSpc>
                <a:spcBef>
                  <a:spcPct val="0"/>
                </a:spcBef>
                <a:buFontTx/>
                <a:buNone/>
              </a:pPr>
              <a:endParaRPr lang="hu-HU" altLang="hu-HU" sz="1400">
                <a:solidFill>
                  <a:srgbClr val="003366"/>
                </a:solidFill>
                <a:latin typeface="Tahoma" pitchFamily="34" charset="0"/>
              </a:endParaRPr>
            </a:p>
          </p:txBody>
        </p:sp>
        <p:sp>
          <p:nvSpPr>
            <p:cNvPr id="543755" name="AutoShape 11"/>
            <p:cNvSpPr>
              <a:spLocks noChangeArrowheads="1"/>
            </p:cNvSpPr>
            <p:nvPr/>
          </p:nvSpPr>
          <p:spPr bwMode="auto">
            <a:xfrm>
              <a:off x="2340" y="2449"/>
              <a:ext cx="1152" cy="576"/>
            </a:xfrm>
            <a:prstGeom prst="flowChartProcess">
              <a:avLst/>
            </a:prstGeom>
            <a:solidFill>
              <a:srgbClr val="CCFFCC"/>
            </a:solidFill>
            <a:ln w="12700">
              <a:solidFill>
                <a:srgbClr val="CC0000"/>
              </a:solidFill>
              <a:miter lim="800000"/>
              <a:headEnd/>
              <a:tailEnd/>
            </a:ln>
          </p:spPr>
          <p:txBody>
            <a:bodyPr tIns="8280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500">
                  <a:solidFill>
                    <a:srgbClr val="CC0000"/>
                  </a:solidFill>
                  <a:latin typeface="Tahoma" pitchFamily="34" charset="0"/>
                </a:rPr>
                <a:t>védett</a:t>
              </a:r>
            </a:p>
            <a:p>
              <a:pPr eaLnBrk="1" hangingPunct="1">
                <a:lnSpc>
                  <a:spcPct val="100000"/>
                </a:lnSpc>
                <a:spcBef>
                  <a:spcPct val="0"/>
                </a:spcBef>
                <a:buFontTx/>
                <a:buNone/>
              </a:pPr>
              <a:r>
                <a:rPr lang="hu-HU" altLang="hu-HU" sz="1500">
                  <a:latin typeface="Tahoma" pitchFamily="34" charset="0"/>
                </a:rPr>
                <a:t>  </a:t>
              </a:r>
              <a:r>
                <a:rPr lang="hu-HU" altLang="hu-HU" sz="1500">
                  <a:solidFill>
                    <a:srgbClr val="006600"/>
                  </a:solidFill>
                  <a:latin typeface="Tahoma" pitchFamily="34" charset="0"/>
                </a:rPr>
                <a:t>természet</a:t>
              </a:r>
            </a:p>
            <a:p>
              <a:pPr eaLnBrk="1" hangingPunct="1">
                <a:lnSpc>
                  <a:spcPct val="100000"/>
                </a:lnSpc>
                <a:spcBef>
                  <a:spcPct val="0"/>
                </a:spcBef>
                <a:buFontTx/>
                <a:buNone/>
              </a:pPr>
              <a:endParaRPr lang="hu-HU" altLang="hu-HU" sz="1600"/>
            </a:p>
          </p:txBody>
        </p:sp>
        <p:sp>
          <p:nvSpPr>
            <p:cNvPr id="543756" name="AutoShape 12"/>
            <p:cNvSpPr>
              <a:spLocks noChangeArrowheads="1"/>
            </p:cNvSpPr>
            <p:nvPr/>
          </p:nvSpPr>
          <p:spPr bwMode="auto">
            <a:xfrm>
              <a:off x="3780" y="2449"/>
              <a:ext cx="5472" cy="432"/>
            </a:xfrm>
            <a:prstGeom prst="flowChartProcess">
              <a:avLst/>
            </a:prstGeom>
            <a:solidFill>
              <a:srgbClr val="CCFF99"/>
            </a:solidFill>
            <a:ln w="12700">
              <a:solidFill>
                <a:srgbClr val="003366"/>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800">
                  <a:solidFill>
                    <a:srgbClr val="006600"/>
                  </a:solidFill>
                  <a:latin typeface="Tahoma" pitchFamily="34" charset="0"/>
                </a:rPr>
                <a:t>t         e         r         m         é         s         z         e         t</a:t>
              </a:r>
              <a:endParaRPr lang="hu-HU" altLang="hu-HU" sz="1800" b="0">
                <a:latin typeface="Tahoma" pitchFamily="34" charset="0"/>
              </a:endParaRPr>
            </a:p>
          </p:txBody>
        </p:sp>
        <p:sp>
          <p:nvSpPr>
            <p:cNvPr id="543757" name="Line 13"/>
            <p:cNvSpPr>
              <a:spLocks noChangeShapeType="1"/>
            </p:cNvSpPr>
            <p:nvPr/>
          </p:nvSpPr>
          <p:spPr bwMode="auto">
            <a:xfrm flipH="1">
              <a:off x="3492" y="721"/>
              <a:ext cx="2448" cy="288"/>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58" name="Line 14"/>
            <p:cNvSpPr>
              <a:spLocks noChangeShapeType="1"/>
            </p:cNvSpPr>
            <p:nvPr/>
          </p:nvSpPr>
          <p:spPr bwMode="auto">
            <a:xfrm>
              <a:off x="5940" y="721"/>
              <a:ext cx="2016" cy="288"/>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59" name="Line 15"/>
            <p:cNvSpPr>
              <a:spLocks noChangeShapeType="1"/>
            </p:cNvSpPr>
            <p:nvPr/>
          </p:nvSpPr>
          <p:spPr bwMode="auto">
            <a:xfrm flipH="1">
              <a:off x="2916" y="1297"/>
              <a:ext cx="576"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0" name="Line 16"/>
            <p:cNvSpPr>
              <a:spLocks noChangeShapeType="1"/>
            </p:cNvSpPr>
            <p:nvPr/>
          </p:nvSpPr>
          <p:spPr bwMode="auto">
            <a:xfrm>
              <a:off x="3492" y="1297"/>
              <a:ext cx="1296"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1" name="Line 17"/>
            <p:cNvSpPr>
              <a:spLocks noChangeShapeType="1"/>
            </p:cNvSpPr>
            <p:nvPr/>
          </p:nvSpPr>
          <p:spPr bwMode="auto">
            <a:xfrm>
              <a:off x="7956" y="1297"/>
              <a:ext cx="288"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2" name="Rectangle 18"/>
            <p:cNvSpPr>
              <a:spLocks noChangeArrowheads="1"/>
            </p:cNvSpPr>
            <p:nvPr/>
          </p:nvSpPr>
          <p:spPr bwMode="auto">
            <a:xfrm>
              <a:off x="5364" y="1729"/>
              <a:ext cx="2016" cy="432"/>
            </a:xfrm>
            <a:prstGeom prst="rect">
              <a:avLst/>
            </a:prstGeom>
            <a:solidFill>
              <a:srgbClr val="CCFF99"/>
            </a:solidFill>
            <a:ln w="12700" algn="ctr">
              <a:solidFill>
                <a:srgbClr val="0066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400">
                  <a:solidFill>
                    <a:srgbClr val="006666"/>
                  </a:solidFill>
                  <a:latin typeface="Tahoma" pitchFamily="34" charset="0"/>
                </a:rPr>
                <a:t>  </a:t>
              </a:r>
              <a:r>
                <a:rPr lang="hu-HU" altLang="hu-HU" sz="1500">
                  <a:solidFill>
                    <a:srgbClr val="006666"/>
                  </a:solidFill>
                  <a:latin typeface="Tahoma" pitchFamily="34" charset="0"/>
                </a:rPr>
                <a:t>FENNTARTHATÓSÁG</a:t>
              </a:r>
            </a:p>
          </p:txBody>
        </p:sp>
        <p:sp>
          <p:nvSpPr>
            <p:cNvPr id="543763" name="Rectangle 19"/>
            <p:cNvSpPr>
              <a:spLocks noChangeArrowheads="1"/>
            </p:cNvSpPr>
            <p:nvPr/>
          </p:nvSpPr>
          <p:spPr bwMode="auto">
            <a:xfrm>
              <a:off x="2340" y="3457"/>
              <a:ext cx="3024" cy="1008"/>
            </a:xfrm>
            <a:prstGeom prst="rect">
              <a:avLst/>
            </a:prstGeom>
            <a:solidFill>
              <a:srgbClr val="FFFFFF"/>
            </a:solidFill>
            <a:ln w="19050"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080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en-US" altLang="hu-HU" sz="1500">
                  <a:solidFill>
                    <a:srgbClr val="003366"/>
                  </a:solidFill>
                  <a:latin typeface="Tahoma" pitchFamily="34" charset="0"/>
                </a:rPr>
                <a:t>&gt;</a:t>
              </a:r>
              <a:r>
                <a:rPr lang="hu-HU" altLang="hu-HU" sz="1500">
                  <a:solidFill>
                    <a:srgbClr val="003366"/>
                  </a:solidFill>
                  <a:latin typeface="Tahoma" pitchFamily="34" charset="0"/>
                </a:rPr>
                <a:t> természetvédelmi jogszabályok</a:t>
              </a:r>
            </a:p>
            <a:p>
              <a:pPr eaLnBrk="1" hangingPunct="1">
                <a:lnSpc>
                  <a:spcPct val="100000"/>
                </a:lnSpc>
                <a:spcBef>
                  <a:spcPct val="0"/>
                </a:spcBef>
                <a:buFontTx/>
                <a:buNone/>
              </a:pPr>
              <a:r>
                <a:rPr lang="en-US" altLang="hu-HU" sz="1500">
                  <a:solidFill>
                    <a:srgbClr val="003366"/>
                  </a:solidFill>
                  <a:latin typeface="Tahoma" pitchFamily="34" charset="0"/>
                </a:rPr>
                <a:t>&gt;</a:t>
              </a:r>
              <a:r>
                <a:rPr lang="hu-HU" altLang="hu-HU" sz="1500" b="0">
                  <a:latin typeface="Tahoma" pitchFamily="34" charset="0"/>
                </a:rPr>
                <a:t> </a:t>
              </a:r>
              <a:r>
                <a:rPr lang="hu-HU" altLang="hu-HU" sz="1500">
                  <a:solidFill>
                    <a:srgbClr val="003366"/>
                  </a:solidFill>
                  <a:latin typeface="Tahoma" pitchFamily="34" charset="0"/>
                </a:rPr>
                <a:t>természetvédelmi tervezés</a:t>
              </a:r>
            </a:p>
            <a:p>
              <a:pPr eaLnBrk="1" hangingPunct="1">
                <a:lnSpc>
                  <a:spcPct val="100000"/>
                </a:lnSpc>
                <a:spcBef>
                  <a:spcPct val="0"/>
                </a:spcBef>
                <a:buFont typeface="Wingdings" pitchFamily="2" charset="2"/>
                <a:buNone/>
              </a:pPr>
              <a:r>
                <a:rPr lang="en-US" altLang="hu-HU" sz="1400">
                  <a:solidFill>
                    <a:srgbClr val="003366"/>
                  </a:solidFill>
                  <a:latin typeface="Tahoma" pitchFamily="34" charset="0"/>
                </a:rPr>
                <a:t>&gt;</a:t>
              </a:r>
              <a:r>
                <a:rPr lang="hu-HU" altLang="hu-HU" sz="1500">
                  <a:solidFill>
                    <a:srgbClr val="000099"/>
                  </a:solidFill>
                </a:rPr>
                <a:t> </a:t>
              </a:r>
              <a:r>
                <a:rPr lang="hu-HU" altLang="hu-HU" sz="1500">
                  <a:solidFill>
                    <a:srgbClr val="003366"/>
                  </a:solidFill>
                  <a:latin typeface="Tahoma" pitchFamily="34" charset="0"/>
                </a:rPr>
                <a:t>természetvédelmi kezelés</a:t>
              </a:r>
            </a:p>
            <a:p>
              <a:pPr eaLnBrk="1" hangingPunct="1">
                <a:lnSpc>
                  <a:spcPct val="100000"/>
                </a:lnSpc>
                <a:spcBef>
                  <a:spcPct val="0"/>
                </a:spcBef>
                <a:buFont typeface="Wingdings" pitchFamily="2" charset="2"/>
                <a:buNone/>
              </a:pPr>
              <a:r>
                <a:rPr lang="en-US" altLang="hu-HU" sz="1400">
                  <a:solidFill>
                    <a:srgbClr val="003366"/>
                  </a:solidFill>
                  <a:latin typeface="Tahoma" pitchFamily="34" charset="0"/>
                </a:rPr>
                <a:t>&gt;</a:t>
              </a:r>
              <a:r>
                <a:rPr lang="hu-HU" altLang="hu-HU" sz="1400" b="0">
                  <a:latin typeface="Tahoma" pitchFamily="34" charset="0"/>
                </a:rPr>
                <a:t> </a:t>
              </a:r>
              <a:r>
                <a:rPr lang="hu-HU" altLang="hu-HU" sz="1500">
                  <a:solidFill>
                    <a:srgbClr val="003366"/>
                  </a:solidFill>
                  <a:latin typeface="Tahoma" pitchFamily="34" charset="0"/>
                </a:rPr>
                <a:t>természetvédelmi igazgatás</a:t>
              </a:r>
              <a:endParaRPr lang="hu-HU" altLang="hu-HU" sz="1000">
                <a:solidFill>
                  <a:srgbClr val="003366"/>
                </a:solidFill>
                <a:latin typeface="Tahoma" pitchFamily="34" charset="0"/>
              </a:endParaRPr>
            </a:p>
            <a:p>
              <a:pPr eaLnBrk="1" hangingPunct="1">
                <a:lnSpc>
                  <a:spcPct val="100000"/>
                </a:lnSpc>
                <a:spcBef>
                  <a:spcPct val="0"/>
                </a:spcBef>
                <a:buFont typeface="Wingdings" pitchFamily="2" charset="2"/>
                <a:buNone/>
              </a:pPr>
              <a:r>
                <a:rPr lang="en-US" altLang="hu-HU" sz="1400">
                  <a:solidFill>
                    <a:srgbClr val="A50021"/>
                  </a:solidFill>
                  <a:latin typeface="Tahoma" pitchFamily="34" charset="0"/>
                </a:rPr>
                <a:t>&gt;</a:t>
              </a:r>
              <a:r>
                <a:rPr lang="hu-HU" altLang="hu-HU" sz="1500">
                  <a:solidFill>
                    <a:srgbClr val="A50021"/>
                  </a:solidFill>
                  <a:latin typeface="Tahoma" pitchFamily="34" charset="0"/>
                </a:rPr>
                <a:t> </a:t>
              </a:r>
              <a:r>
                <a:rPr lang="hu-HU" altLang="hu-HU" sz="1400">
                  <a:solidFill>
                    <a:srgbClr val="A50021"/>
                  </a:solidFill>
                  <a:latin typeface="Tahoma" pitchFamily="34" charset="0"/>
                </a:rPr>
                <a:t>hatóságok</a:t>
              </a:r>
            </a:p>
          </p:txBody>
        </p:sp>
        <p:sp>
          <p:nvSpPr>
            <p:cNvPr id="543764" name="Rectangle 20"/>
            <p:cNvSpPr>
              <a:spLocks noChangeArrowheads="1"/>
            </p:cNvSpPr>
            <p:nvPr/>
          </p:nvSpPr>
          <p:spPr bwMode="auto">
            <a:xfrm>
              <a:off x="5652" y="3457"/>
              <a:ext cx="3600" cy="1008"/>
            </a:xfrm>
            <a:prstGeom prst="rect">
              <a:avLst/>
            </a:prstGeom>
            <a:solidFill>
              <a:srgbClr val="FFFFFF"/>
            </a:solidFill>
            <a:ln w="19050" algn="ctr">
              <a:solidFill>
                <a:srgbClr val="0066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5400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en-US" altLang="hu-HU" sz="1400">
                  <a:solidFill>
                    <a:srgbClr val="339933"/>
                  </a:solidFill>
                  <a:latin typeface="Tahoma" pitchFamily="34" charset="0"/>
                </a:rPr>
                <a:t>&gt;</a:t>
              </a:r>
              <a:r>
                <a:rPr lang="hu-HU" altLang="hu-HU" sz="1400" b="0">
                  <a:solidFill>
                    <a:srgbClr val="339933"/>
                  </a:solidFill>
                  <a:latin typeface="Tahoma" pitchFamily="34" charset="0"/>
                </a:rPr>
                <a:t> </a:t>
              </a:r>
              <a:r>
                <a:rPr lang="hu-HU" altLang="hu-HU" sz="1400">
                  <a:solidFill>
                    <a:srgbClr val="006600"/>
                  </a:solidFill>
                  <a:latin typeface="Tahoma" pitchFamily="34" charset="0"/>
                </a:rPr>
                <a:t>erdészeti, vadászati, halgazd. jogszabályok</a:t>
              </a:r>
              <a:endParaRPr lang="hu-HU" altLang="hu-HU" sz="1300">
                <a:solidFill>
                  <a:srgbClr val="006600"/>
                </a:solidFill>
                <a:latin typeface="Tahoma" pitchFamily="34" charset="0"/>
              </a:endParaRPr>
            </a:p>
            <a:p>
              <a:pPr eaLnBrk="1" hangingPunct="1">
                <a:lnSpc>
                  <a:spcPct val="100000"/>
                </a:lnSpc>
                <a:spcBef>
                  <a:spcPct val="0"/>
                </a:spcBef>
                <a:buFontTx/>
                <a:buNone/>
              </a:pPr>
              <a:r>
                <a:rPr lang="en-US" altLang="hu-HU" sz="1400">
                  <a:solidFill>
                    <a:srgbClr val="339933"/>
                  </a:solidFill>
                  <a:latin typeface="Tahoma" pitchFamily="34" charset="0"/>
                </a:rPr>
                <a:t>&gt;</a:t>
              </a:r>
              <a:r>
                <a:rPr lang="hu-HU" altLang="hu-HU" sz="1400" b="0">
                  <a:solidFill>
                    <a:srgbClr val="339933"/>
                  </a:solidFill>
                  <a:latin typeface="Tahoma" pitchFamily="34" charset="0"/>
                </a:rPr>
                <a:t> </a:t>
              </a:r>
              <a:r>
                <a:rPr lang="hu-HU" altLang="hu-HU" sz="1400">
                  <a:solidFill>
                    <a:srgbClr val="006600"/>
                  </a:solidFill>
                  <a:latin typeface="Tahoma" pitchFamily="34" charset="0"/>
                </a:rPr>
                <a:t>erdőgazdálkodás, vadgazdálkodás,</a:t>
              </a:r>
            </a:p>
            <a:p>
              <a:pPr eaLnBrk="1" hangingPunct="1">
                <a:lnSpc>
                  <a:spcPct val="100000"/>
                </a:lnSpc>
                <a:spcBef>
                  <a:spcPct val="0"/>
                </a:spcBef>
                <a:buFontTx/>
                <a:buNone/>
              </a:pPr>
              <a:r>
                <a:rPr lang="hu-HU" altLang="hu-HU" sz="1400">
                  <a:solidFill>
                    <a:srgbClr val="006600"/>
                  </a:solidFill>
                  <a:latin typeface="Tahoma" pitchFamily="34" charset="0"/>
                </a:rPr>
                <a:t>    halgazdálkodás tervezése és gyakorlata</a:t>
              </a:r>
            </a:p>
            <a:p>
              <a:pPr eaLnBrk="1" hangingPunct="1">
                <a:buFontTx/>
                <a:buNone/>
              </a:pPr>
              <a:r>
                <a:rPr lang="en-US" altLang="hu-HU" sz="1400">
                  <a:solidFill>
                    <a:srgbClr val="339933"/>
                  </a:solidFill>
                  <a:latin typeface="Tahoma" pitchFamily="34" charset="0"/>
                </a:rPr>
                <a:t>&gt;</a:t>
              </a:r>
              <a:r>
                <a:rPr lang="hu-HU" altLang="hu-HU" sz="1400">
                  <a:solidFill>
                    <a:srgbClr val="006600"/>
                  </a:solidFill>
                  <a:latin typeface="Tahoma" pitchFamily="34" charset="0"/>
                </a:rPr>
                <a:t> erdészeti, vadászati, halgazdálk. igazgatás</a:t>
              </a:r>
              <a:endParaRPr lang="hu-HU" altLang="hu-HU" sz="1300">
                <a:solidFill>
                  <a:srgbClr val="006600"/>
                </a:solidFill>
                <a:latin typeface="Tahoma" pitchFamily="34" charset="0"/>
              </a:endParaRPr>
            </a:p>
            <a:p>
              <a:pPr eaLnBrk="1" hangingPunct="1">
                <a:lnSpc>
                  <a:spcPct val="100000"/>
                </a:lnSpc>
                <a:spcBef>
                  <a:spcPct val="0"/>
                </a:spcBef>
                <a:buFont typeface="Wingdings" pitchFamily="2" charset="2"/>
                <a:buNone/>
              </a:pPr>
              <a:r>
                <a:rPr lang="en-US" altLang="hu-HU" sz="1400">
                  <a:solidFill>
                    <a:srgbClr val="A50021"/>
                  </a:solidFill>
                  <a:latin typeface="Tahoma" pitchFamily="34" charset="0"/>
                </a:rPr>
                <a:t>&gt;</a:t>
              </a:r>
              <a:r>
                <a:rPr lang="hu-HU" altLang="hu-HU" sz="1400">
                  <a:solidFill>
                    <a:srgbClr val="A50021"/>
                  </a:solidFill>
                  <a:latin typeface="Tahoma" pitchFamily="34" charset="0"/>
                </a:rPr>
                <a:t> hatóságok</a:t>
              </a:r>
            </a:p>
          </p:txBody>
        </p:sp>
        <p:sp>
          <p:nvSpPr>
            <p:cNvPr id="543765" name="Line 21"/>
            <p:cNvSpPr>
              <a:spLocks noChangeShapeType="1"/>
            </p:cNvSpPr>
            <p:nvPr/>
          </p:nvSpPr>
          <p:spPr bwMode="auto">
            <a:xfrm flipH="1" flipV="1">
              <a:off x="2916" y="3025"/>
              <a:ext cx="864"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6" name="Line 22"/>
            <p:cNvSpPr>
              <a:spLocks noChangeShapeType="1"/>
            </p:cNvSpPr>
            <p:nvPr/>
          </p:nvSpPr>
          <p:spPr bwMode="auto">
            <a:xfrm flipV="1">
              <a:off x="3780" y="2881"/>
              <a:ext cx="2736" cy="576"/>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7" name="Line 23"/>
            <p:cNvSpPr>
              <a:spLocks noChangeShapeType="1"/>
            </p:cNvSpPr>
            <p:nvPr/>
          </p:nvSpPr>
          <p:spPr bwMode="auto">
            <a:xfrm flipV="1">
              <a:off x="7236" y="2881"/>
              <a:ext cx="1" cy="576"/>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8" name="AutoShape 24"/>
            <p:cNvSpPr>
              <a:spLocks noChangeArrowheads="1"/>
            </p:cNvSpPr>
            <p:nvPr/>
          </p:nvSpPr>
          <p:spPr bwMode="auto">
            <a:xfrm>
              <a:off x="4356" y="2305"/>
              <a:ext cx="144" cy="144"/>
            </a:xfrm>
            <a:prstGeom prst="downArrow">
              <a:avLst>
                <a:gd name="adj1" fmla="val 50000"/>
                <a:gd name="adj2" fmla="val 25000"/>
              </a:avLst>
            </a:prstGeom>
            <a:solidFill>
              <a:srgbClr val="CC9900"/>
            </a:solidFill>
            <a:ln w="19050" algn="ctr">
              <a:solidFill>
                <a:srgbClr val="66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543769" name="AutoShape 25"/>
            <p:cNvSpPr>
              <a:spLocks noChangeArrowheads="1"/>
            </p:cNvSpPr>
            <p:nvPr/>
          </p:nvSpPr>
          <p:spPr bwMode="auto">
            <a:xfrm>
              <a:off x="6228" y="2161"/>
              <a:ext cx="144" cy="288"/>
            </a:xfrm>
            <a:prstGeom prst="downArrow">
              <a:avLst>
                <a:gd name="adj1" fmla="val 50000"/>
                <a:gd name="adj2" fmla="val 50000"/>
              </a:avLst>
            </a:prstGeom>
            <a:solidFill>
              <a:srgbClr val="CC9900"/>
            </a:solidFill>
            <a:ln w="19050" algn="ctr">
              <a:solidFill>
                <a:srgbClr val="66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543770" name="AutoShape 26"/>
            <p:cNvSpPr>
              <a:spLocks noChangeArrowheads="1"/>
            </p:cNvSpPr>
            <p:nvPr/>
          </p:nvSpPr>
          <p:spPr bwMode="auto">
            <a:xfrm>
              <a:off x="2772" y="2305"/>
              <a:ext cx="144" cy="144"/>
            </a:xfrm>
            <a:prstGeom prst="downArrow">
              <a:avLst>
                <a:gd name="adj1" fmla="val 50000"/>
                <a:gd name="adj2" fmla="val 25000"/>
              </a:avLst>
            </a:prstGeom>
            <a:solidFill>
              <a:srgbClr val="CC9900"/>
            </a:solidFill>
            <a:ln w="19050" algn="ctr">
              <a:solidFill>
                <a:srgbClr val="66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543771" name="Line 27"/>
            <p:cNvSpPr>
              <a:spLocks noChangeShapeType="1"/>
            </p:cNvSpPr>
            <p:nvPr/>
          </p:nvSpPr>
          <p:spPr bwMode="auto">
            <a:xfrm flipH="1">
              <a:off x="6372" y="1297"/>
              <a:ext cx="1584"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72" name="AutoShape 28"/>
            <p:cNvSpPr>
              <a:spLocks noChangeArrowheads="1"/>
            </p:cNvSpPr>
            <p:nvPr/>
          </p:nvSpPr>
          <p:spPr bwMode="auto">
            <a:xfrm>
              <a:off x="7956" y="1729"/>
              <a:ext cx="1296" cy="576"/>
            </a:xfrm>
            <a:prstGeom prst="flowChartProcess">
              <a:avLst/>
            </a:prstGeom>
            <a:solidFill>
              <a:srgbClr val="CCFF99"/>
            </a:solidFill>
            <a:ln w="12700" algn="ctr">
              <a:solidFill>
                <a:srgbClr val="0066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2880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ÁLTALÁNOS VÉDELEM</a:t>
              </a:r>
            </a:p>
            <a:p>
              <a:pPr algn="ctr" eaLnBrk="1" hangingPunct="1">
                <a:lnSpc>
                  <a:spcPct val="100000"/>
                </a:lnSpc>
                <a:spcBef>
                  <a:spcPct val="0"/>
                </a:spcBef>
                <a:buFontTx/>
                <a:buNone/>
              </a:pPr>
              <a:r>
                <a:rPr lang="hu-HU" altLang="hu-HU" sz="1100">
                  <a:solidFill>
                    <a:srgbClr val="006600"/>
                  </a:solidFill>
                  <a:latin typeface="Tahoma" pitchFamily="34" charset="0"/>
                </a:rPr>
                <a:t>(ágazati)</a:t>
              </a:r>
            </a:p>
          </p:txBody>
        </p:sp>
        <p:sp>
          <p:nvSpPr>
            <p:cNvPr id="543773" name="AutoShape 29"/>
            <p:cNvSpPr>
              <a:spLocks noChangeArrowheads="1"/>
            </p:cNvSpPr>
            <p:nvPr/>
          </p:nvSpPr>
          <p:spPr bwMode="auto">
            <a:xfrm>
              <a:off x="8532" y="2306"/>
              <a:ext cx="144" cy="144"/>
            </a:xfrm>
            <a:prstGeom prst="downArrow">
              <a:avLst>
                <a:gd name="adj1" fmla="val 50000"/>
                <a:gd name="adj2" fmla="val 25000"/>
              </a:avLst>
            </a:prstGeom>
            <a:solidFill>
              <a:srgbClr val="CC9900"/>
            </a:solidFill>
            <a:ln w="19050" algn="ctr">
              <a:solidFill>
                <a:srgbClr val="66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543774" name="Line 30"/>
            <p:cNvSpPr>
              <a:spLocks noChangeShapeType="1"/>
            </p:cNvSpPr>
            <p:nvPr/>
          </p:nvSpPr>
          <p:spPr bwMode="auto">
            <a:xfrm>
              <a:off x="3492" y="1297"/>
              <a:ext cx="2736"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grpSp>
    </p:spTree>
  </p:cSld>
  <p:clrMapOvr>
    <a:masterClrMapping/>
  </p:clrMapOvr>
  <p:transition/>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57200" y="0"/>
            <a:ext cx="8229600" cy="1196752"/>
          </a:xfrm>
        </p:spPr>
        <p:txBody>
          <a:bodyPr/>
          <a:lstStyle/>
          <a:p>
            <a:pPr eaLnBrk="1" hangingPunct="1"/>
            <a:r>
              <a:rPr lang="hu-HU" altLang="hu-HU" sz="3500" b="1" dirty="0" smtClean="0">
                <a:solidFill>
                  <a:srgbClr val="660066"/>
                </a:solidFill>
                <a:latin typeface="Tahoma" pitchFamily="34" charset="0"/>
                <a:cs typeface="Tahoma" pitchFamily="34" charset="0"/>
              </a:rPr>
              <a:t>Felelősségi formák </a:t>
            </a:r>
            <a:r>
              <a:rPr lang="hu-HU" altLang="hu-HU" sz="3500" dirty="0" smtClean="0">
                <a:solidFill>
                  <a:srgbClr val="660066"/>
                </a:solidFill>
                <a:latin typeface="Tahoma" pitchFamily="34" charset="0"/>
                <a:cs typeface="Tahoma" pitchFamily="34" charset="0"/>
              </a:rPr>
              <a:t>-</a:t>
            </a:r>
            <a:r>
              <a:rPr lang="hu-HU" altLang="hu-HU" sz="3300" b="1" dirty="0" smtClean="0">
                <a:solidFill>
                  <a:srgbClr val="660066"/>
                </a:solidFill>
                <a:latin typeface="Tahoma" pitchFamily="34" charset="0"/>
                <a:cs typeface="Tahoma" pitchFamily="34" charset="0"/>
              </a:rPr>
              <a:t/>
            </a:r>
            <a:br>
              <a:rPr lang="hu-HU" altLang="hu-HU" sz="3300" b="1" dirty="0" smtClean="0">
                <a:solidFill>
                  <a:srgbClr val="660066"/>
                </a:solidFill>
                <a:latin typeface="Tahoma" pitchFamily="34" charset="0"/>
                <a:cs typeface="Tahoma" pitchFamily="34" charset="0"/>
              </a:rPr>
            </a:br>
            <a:r>
              <a:rPr lang="hu-HU" altLang="hu-HU" sz="3100" b="1" dirty="0" smtClean="0">
                <a:solidFill>
                  <a:srgbClr val="660066"/>
                </a:solidFill>
                <a:latin typeface="Tahoma" pitchFamily="34" charset="0"/>
                <a:cs typeface="Tahoma" pitchFamily="34" charset="0"/>
              </a:rPr>
              <a:t>jogsértések és jogkövetkezmények</a:t>
            </a:r>
          </a:p>
        </p:txBody>
      </p:sp>
      <p:sp>
        <p:nvSpPr>
          <p:cNvPr id="544771" name="Rectangle 3"/>
          <p:cNvSpPr>
            <a:spLocks noGrp="1" noChangeArrowheads="1"/>
          </p:cNvSpPr>
          <p:nvPr>
            <p:ph type="body" idx="1"/>
          </p:nvPr>
        </p:nvSpPr>
        <p:spPr>
          <a:xfrm>
            <a:off x="468313" y="1628775"/>
            <a:ext cx="8229600" cy="4608537"/>
          </a:xfrm>
        </p:spPr>
        <p:txBody>
          <a:bodyPr/>
          <a:lstStyle/>
          <a:p>
            <a:pPr algn="ctr" eaLnBrk="1" hangingPunct="1">
              <a:lnSpc>
                <a:spcPct val="80000"/>
              </a:lnSpc>
              <a:buFontTx/>
              <a:buNone/>
            </a:pPr>
            <a:r>
              <a:rPr lang="hu-HU" altLang="hu-HU"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A természet védelméhez kapcsolódó </a:t>
            </a:r>
            <a:r>
              <a:rPr lang="hu-HU" altLang="hu-HU" sz="20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felelősségi formák</a:t>
            </a:r>
          </a:p>
          <a:p>
            <a:pPr algn="ctr" eaLnBrk="1" hangingPunct="1">
              <a:lnSpc>
                <a:spcPct val="80000"/>
              </a:lnSpc>
              <a:buFontTx/>
              <a:buNone/>
            </a:pPr>
            <a:endParaRPr lang="hu-HU" altLang="hu-HU" sz="1400" b="1" dirty="0" smtClean="0">
              <a:solidFill>
                <a:srgbClr val="006600"/>
              </a:solidFill>
            </a:endParaRPr>
          </a:p>
          <a:p>
            <a:pPr eaLnBrk="1" hangingPunct="1">
              <a:lnSpc>
                <a:spcPct val="80000"/>
              </a:lnSpc>
              <a:buFontTx/>
              <a:buNone/>
            </a:pPr>
            <a:r>
              <a:rPr lang="hu-HU" altLang="hu-HU" sz="1800" b="1" dirty="0" smtClean="0">
                <a:solidFill>
                  <a:srgbClr val="006600"/>
                </a:solidFill>
              </a:rPr>
              <a:t>      </a:t>
            </a:r>
            <a:r>
              <a:rPr lang="hu-HU" altLang="hu-HU" sz="2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közigazgatási jogi</a:t>
            </a: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000" b="1" dirty="0" smtClean="0">
                <a:latin typeface="Tahoma" panose="020B0604030504040204" pitchFamily="34" charset="0"/>
                <a:ea typeface="Tahoma" panose="020B0604030504040204" pitchFamily="34" charset="0"/>
                <a:cs typeface="Tahoma" panose="020B0604030504040204" pitchFamily="34" charset="0"/>
              </a:rPr>
              <a:t>	 </a:t>
            </a:r>
            <a:r>
              <a:rPr lang="hu-HU" altLang="hu-HU"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büntetőjogi</a:t>
            </a:r>
            <a:r>
              <a:rPr lang="hu-HU" altLang="hu-HU" sz="2000" b="1" dirty="0" smtClean="0">
                <a:latin typeface="Tahoma" panose="020B0604030504040204" pitchFamily="34" charset="0"/>
                <a:ea typeface="Tahoma" panose="020B0604030504040204" pitchFamily="34" charset="0"/>
                <a:cs typeface="Tahoma" panose="020B0604030504040204" pitchFamily="34" charset="0"/>
              </a:rPr>
              <a:t>		</a:t>
            </a:r>
            <a:r>
              <a:rPr lang="hu-HU" altLang="hu-HU" sz="2000" b="1" dirty="0" smtClean="0">
                <a:solidFill>
                  <a:srgbClr val="663300"/>
                </a:solidFill>
                <a:latin typeface="Tahoma" panose="020B0604030504040204" pitchFamily="34" charset="0"/>
                <a:ea typeface="Tahoma" panose="020B0604030504040204" pitchFamily="34" charset="0"/>
                <a:cs typeface="Tahoma" panose="020B0604030504040204" pitchFamily="34" charset="0"/>
              </a:rPr>
              <a:t>polgári jogi</a:t>
            </a:r>
          </a:p>
          <a:p>
            <a:pPr eaLnBrk="1" hangingPunct="1">
              <a:lnSpc>
                <a:spcPct val="80000"/>
              </a:lnSpc>
              <a:buFontTx/>
              <a:buNone/>
            </a:pPr>
            <a:r>
              <a:rPr lang="hu-HU" altLang="hu-HU" sz="2000" b="1" dirty="0" smtClean="0"/>
              <a:t>					 </a:t>
            </a:r>
            <a:r>
              <a:rPr lang="hu-HU" altLang="hu-HU" sz="2000" b="1" dirty="0" smtClean="0">
                <a:latin typeface="Tahoma" panose="020B0604030504040204" pitchFamily="34" charset="0"/>
                <a:ea typeface="Tahoma" panose="020B0604030504040204" pitchFamily="34" charset="0"/>
                <a:cs typeface="Tahoma" panose="020B0604030504040204" pitchFamily="34" charset="0"/>
              </a:rPr>
              <a:t>felelősség</a:t>
            </a:r>
            <a:r>
              <a:rPr lang="hu-HU" altLang="hu-HU" sz="2000" b="1" dirty="0" smtClean="0"/>
              <a:t>		</a:t>
            </a:r>
            <a:r>
              <a:rPr lang="hu-HU" altLang="hu-HU" sz="2000" b="1" dirty="0" err="1" smtClean="0">
                <a:latin typeface="Tahoma" panose="020B0604030504040204" pitchFamily="34" charset="0"/>
                <a:ea typeface="Tahoma" panose="020B0604030504040204" pitchFamily="34" charset="0"/>
                <a:cs typeface="Tahoma" panose="020B0604030504040204" pitchFamily="34" charset="0"/>
              </a:rPr>
              <a:t>felelősség</a:t>
            </a:r>
            <a:endParaRPr lang="hu-HU" altLang="hu-HU" sz="2000" b="1"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1800" b="1" dirty="0" smtClean="0"/>
              <a:t> </a:t>
            </a:r>
            <a:r>
              <a:rPr lang="hu-HU" altLang="hu-HU" sz="1900" dirty="0" smtClean="0">
                <a:latin typeface="Tahoma" panose="020B0604030504040204" pitchFamily="34" charset="0"/>
                <a:ea typeface="Tahoma" panose="020B0604030504040204" pitchFamily="34" charset="0"/>
                <a:cs typeface="Tahoma" panose="020B0604030504040204" pitchFamily="34" charset="0"/>
              </a:rPr>
              <a:t>(</a:t>
            </a:r>
            <a:r>
              <a:rPr lang="hu-HU" altLang="hu-HU" sz="1900" b="1" dirty="0" smtClean="0">
                <a:latin typeface="Tahoma" panose="020B0604030504040204" pitchFamily="34" charset="0"/>
                <a:ea typeface="Tahoma" panose="020B0604030504040204" pitchFamily="34" charset="0"/>
                <a:cs typeface="Tahoma" panose="020B0604030504040204" pitchFamily="34" charset="0"/>
              </a:rPr>
              <a:t>objektív</a:t>
            </a:r>
            <a:r>
              <a:rPr lang="hu-HU" altLang="hu-HU" sz="1900" dirty="0" smtClean="0">
                <a:latin typeface="Tahoma" panose="020B0604030504040204" pitchFamily="34" charset="0"/>
                <a:ea typeface="Tahoma" panose="020B0604030504040204" pitchFamily="34" charset="0"/>
                <a:cs typeface="Tahoma" panose="020B0604030504040204" pitchFamily="34" charset="0"/>
              </a:rPr>
              <a:t>) </a:t>
            </a:r>
            <a:r>
              <a:rPr lang="hu-HU" altLang="hu-HU" sz="1900" b="1" dirty="0" smtClean="0">
                <a:latin typeface="Tahoma" panose="020B0604030504040204" pitchFamily="34" charset="0"/>
                <a:ea typeface="Tahoma" panose="020B0604030504040204" pitchFamily="34" charset="0"/>
                <a:cs typeface="Tahoma" panose="020B0604030504040204" pitchFamily="34" charset="0"/>
              </a:rPr>
              <a:t>    </a:t>
            </a:r>
            <a:r>
              <a:rPr lang="hu-HU" altLang="hu-HU" sz="1900" b="1" dirty="0" smtClean="0">
                <a:solidFill>
                  <a:srgbClr val="003300"/>
                </a:solidFill>
                <a:latin typeface="Tahoma" panose="020B0604030504040204" pitchFamily="34" charset="0"/>
                <a:ea typeface="Tahoma" panose="020B0604030504040204" pitchFamily="34" charset="0"/>
                <a:cs typeface="Tahoma" panose="020B0604030504040204" pitchFamily="34" charset="0"/>
              </a:rPr>
              <a:t>szabálysértési</a:t>
            </a:r>
          </a:p>
          <a:p>
            <a:pPr eaLnBrk="1" hangingPunct="1">
              <a:lnSpc>
                <a:spcPct val="80000"/>
              </a:lnSpc>
              <a:buFontTx/>
              <a:buNone/>
            </a:pPr>
            <a:r>
              <a:rPr lang="hu-HU" altLang="hu-HU" sz="1900" b="1" dirty="0" smtClean="0">
                <a:solidFill>
                  <a:srgbClr val="006600"/>
                </a:solidFill>
              </a:rPr>
              <a:t> </a:t>
            </a:r>
            <a:r>
              <a:rPr lang="hu-HU" altLang="hu-HU" sz="2000" b="1" dirty="0" smtClean="0">
                <a:latin typeface="Tahoma" panose="020B0604030504040204" pitchFamily="34" charset="0"/>
                <a:ea typeface="Tahoma" panose="020B0604030504040204" pitchFamily="34" charset="0"/>
                <a:cs typeface="Tahoma" panose="020B0604030504040204" pitchFamily="34" charset="0"/>
              </a:rPr>
              <a:t>f   e   l   e   l   ő   s   </a:t>
            </a:r>
            <a:r>
              <a:rPr lang="hu-HU" altLang="hu-HU" sz="2000" b="1" dirty="0" err="1" smtClean="0">
                <a:latin typeface="Tahoma" panose="020B0604030504040204" pitchFamily="34" charset="0"/>
                <a:ea typeface="Tahoma" panose="020B0604030504040204" pitchFamily="34" charset="0"/>
                <a:cs typeface="Tahoma" panose="020B0604030504040204" pitchFamily="34" charset="0"/>
              </a:rPr>
              <a:t>s</a:t>
            </a:r>
            <a:r>
              <a:rPr lang="hu-HU" altLang="hu-HU" sz="2000" b="1" dirty="0" smtClean="0">
                <a:latin typeface="Tahoma" panose="020B0604030504040204" pitchFamily="34" charset="0"/>
                <a:ea typeface="Tahoma" panose="020B0604030504040204" pitchFamily="34" charset="0"/>
                <a:cs typeface="Tahoma" panose="020B0604030504040204" pitchFamily="34" charset="0"/>
              </a:rPr>
              <a:t>   é   g</a:t>
            </a:r>
          </a:p>
          <a:p>
            <a:pPr eaLnBrk="1" hangingPunct="1">
              <a:lnSpc>
                <a:spcPct val="80000"/>
              </a:lnSpc>
              <a:buFontTx/>
              <a:buNone/>
            </a:pPr>
            <a:endParaRPr lang="hu-HU" altLang="hu-HU" sz="900" b="1" dirty="0" smtClean="0">
              <a:solidFill>
                <a:srgbClr val="006600"/>
              </a:solidFill>
            </a:endParaRPr>
          </a:p>
          <a:p>
            <a:pPr eaLnBrk="1" hangingPunct="1">
              <a:lnSpc>
                <a:spcPct val="80000"/>
              </a:lnSpc>
              <a:buFontTx/>
              <a:buNone/>
            </a:pPr>
            <a:r>
              <a:rPr lang="hu-HU" altLang="hu-HU" sz="900" b="1" dirty="0" smtClean="0">
                <a:solidFill>
                  <a:srgbClr val="006600"/>
                </a:solidFill>
              </a:rPr>
              <a:t>                                                  </a:t>
            </a:r>
          </a:p>
          <a:p>
            <a:pPr eaLnBrk="1" hangingPunct="1">
              <a:lnSpc>
                <a:spcPct val="80000"/>
              </a:lnSpc>
              <a:buFontTx/>
              <a:buNone/>
            </a:pPr>
            <a:r>
              <a:rPr lang="hu-HU" altLang="hu-HU" sz="2000" b="1" dirty="0">
                <a:solidFill>
                  <a:srgbClr val="A50021"/>
                </a:solidFill>
                <a:latin typeface="Tahoma" panose="020B0604030504040204" pitchFamily="34" charset="0"/>
                <a:ea typeface="Tahoma" panose="020B0604030504040204" pitchFamily="34" charset="0"/>
                <a:cs typeface="Tahoma" panose="020B0604030504040204" pitchFamily="34" charset="0"/>
              </a:rPr>
              <a:t>k</a:t>
            </a:r>
            <a:r>
              <a:rPr lang="hu-HU" altLang="hu-HU" sz="2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özig.</a:t>
            </a:r>
            <a:r>
              <a:rPr lang="hu-HU" altLang="hu-HU" sz="1900" b="1" dirty="0" smtClean="0">
                <a:latin typeface="Tahoma" panose="020B0604030504040204" pitchFamily="34" charset="0"/>
                <a:ea typeface="Tahoma" panose="020B0604030504040204" pitchFamily="34" charset="0"/>
                <a:cs typeface="Tahoma" panose="020B0604030504040204" pitchFamily="34" charset="0"/>
              </a:rPr>
              <a:t> </a:t>
            </a:r>
            <a:r>
              <a:rPr lang="hu-HU" altLang="hu-HU" sz="1500" b="1" dirty="0" smtClean="0">
                <a:latin typeface="Tahoma" panose="020B0604030504040204" pitchFamily="34" charset="0"/>
                <a:ea typeface="Tahoma" panose="020B0604030504040204" pitchFamily="34" charset="0"/>
                <a:cs typeface="Tahoma" panose="020B0604030504040204" pitchFamily="34" charset="0"/>
              </a:rPr>
              <a:t>	          </a:t>
            </a:r>
            <a:r>
              <a:rPr lang="hu-HU" altLang="hu-HU" sz="1900" b="1" dirty="0" smtClean="0">
                <a:latin typeface="Tahoma" panose="020B0604030504040204" pitchFamily="34" charset="0"/>
                <a:ea typeface="Tahoma" panose="020B0604030504040204" pitchFamily="34" charset="0"/>
                <a:cs typeface="Tahoma" panose="020B0604030504040204" pitchFamily="34" charset="0"/>
              </a:rPr>
              <a:t>természetvédelemmel összefüggő	</a:t>
            </a:r>
            <a:r>
              <a:rPr lang="hu-HU" altLang="hu-HU" sz="2000" b="1" dirty="0" smtClean="0">
                <a:solidFill>
                  <a:srgbClr val="663300"/>
                </a:solidFill>
                <a:latin typeface="Tahoma" panose="020B0604030504040204" pitchFamily="34" charset="0"/>
                <a:ea typeface="Tahoma" panose="020B0604030504040204" pitchFamily="34" charset="0"/>
                <a:cs typeface="Tahoma" panose="020B0604030504040204" pitchFamily="34" charset="0"/>
              </a:rPr>
              <a:t>kártérítés</a:t>
            </a:r>
            <a:r>
              <a:rPr lang="hu-HU" altLang="hu-HU" sz="1900" b="1" dirty="0" smtClean="0">
                <a:solidFill>
                  <a:srgbClr val="663300"/>
                </a:solidFill>
                <a:latin typeface="Tahoma" panose="020B0604030504040204" pitchFamily="34" charset="0"/>
                <a:ea typeface="Tahoma" panose="020B0604030504040204" pitchFamily="34" charset="0"/>
                <a:cs typeface="Tahoma" panose="020B0604030504040204" pitchFamily="34" charset="0"/>
              </a:rPr>
              <a:t> </a:t>
            </a:r>
            <a:endParaRPr lang="hu-HU" altLang="hu-HU" sz="2000" b="1" dirty="0" smtClean="0">
              <a:solidFill>
                <a:srgbClr val="A50021"/>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bírság</a:t>
            </a:r>
            <a:r>
              <a:rPr lang="hu-HU" altLang="hu-HU" sz="2000" b="1" dirty="0" smtClean="0">
                <a:latin typeface="Tahoma" panose="020B0604030504040204" pitchFamily="34" charset="0"/>
                <a:ea typeface="Tahoma" panose="020B0604030504040204" pitchFamily="34" charset="0"/>
                <a:cs typeface="Tahoma" panose="020B0604030504040204" pitchFamily="34" charset="0"/>
              </a:rPr>
              <a:t>	        </a:t>
            </a:r>
            <a:r>
              <a:rPr lang="hu-HU" altLang="hu-HU" sz="2000" b="1" dirty="0" smtClean="0">
                <a:solidFill>
                  <a:srgbClr val="FF5050"/>
                </a:solidFill>
                <a:latin typeface="Tahoma" panose="020B0604030504040204" pitchFamily="34" charset="0"/>
                <a:ea typeface="Tahoma" panose="020B0604030504040204" pitchFamily="34" charset="0"/>
                <a:cs typeface="Tahoma" panose="020B0604030504040204" pitchFamily="34" charset="0"/>
              </a:rPr>
              <a:t>szabálysértés</a:t>
            </a:r>
            <a:r>
              <a:rPr lang="hu-HU" altLang="hu-HU" sz="2000" b="1" dirty="0" smtClean="0">
                <a:latin typeface="Tahoma" panose="020B0604030504040204" pitchFamily="34" charset="0"/>
                <a:ea typeface="Tahoma" panose="020B0604030504040204" pitchFamily="34" charset="0"/>
                <a:cs typeface="Tahoma" panose="020B0604030504040204" pitchFamily="34" charset="0"/>
              </a:rPr>
              <a:t>    	</a:t>
            </a:r>
            <a:r>
              <a:rPr lang="hu-HU" altLang="hu-HU"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bűncselekmény</a:t>
            </a:r>
          </a:p>
          <a:p>
            <a:pPr eaLnBrk="1" hangingPunct="1">
              <a:lnSpc>
                <a:spcPct val="80000"/>
              </a:lnSpc>
              <a:buFontTx/>
              <a:buNone/>
            </a:pPr>
            <a:endParaRPr lang="hu-HU" altLang="hu-HU" sz="2000" b="1" dirty="0" smtClean="0"/>
          </a:p>
          <a:p>
            <a:pPr eaLnBrk="1" hangingPunct="1">
              <a:lnSpc>
                <a:spcPct val="80000"/>
              </a:lnSpc>
              <a:buFontTx/>
              <a:buNone/>
            </a:pPr>
            <a:endParaRPr lang="hu-HU" altLang="hu-HU" sz="1200" b="1" dirty="0" smtClean="0"/>
          </a:p>
          <a:p>
            <a:pPr eaLnBrk="1" hangingPunct="1">
              <a:lnSpc>
                <a:spcPct val="80000"/>
              </a:lnSpc>
              <a:buFontTx/>
              <a:buNone/>
            </a:pPr>
            <a:r>
              <a:rPr lang="hu-HU" altLang="hu-HU" sz="1600" b="1" dirty="0" err="1" smtClean="0">
                <a:latin typeface="Tahoma" panose="020B0604030504040204" pitchFamily="34" charset="0"/>
                <a:ea typeface="Tahoma" panose="020B0604030504040204" pitchFamily="34" charset="0"/>
                <a:cs typeface="Tahoma" panose="020B0604030504040204" pitchFamily="34" charset="0"/>
              </a:rPr>
              <a:t>Tvt</a:t>
            </a:r>
            <a:r>
              <a:rPr lang="hu-HU" altLang="hu-HU" sz="1600" b="1" dirty="0" smtClean="0">
                <a:latin typeface="Tahoma" panose="020B0604030504040204" pitchFamily="34" charset="0"/>
                <a:ea typeface="Tahoma" panose="020B0604030504040204" pitchFamily="34" charset="0"/>
                <a:cs typeface="Tahoma" panose="020B0604030504040204" pitchFamily="34" charset="0"/>
              </a:rPr>
              <a:t>. 80. §,</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err="1" smtClean="0">
                <a:latin typeface="Tahoma" panose="020B0604030504040204" pitchFamily="34" charset="0"/>
                <a:ea typeface="Tahoma" panose="020B0604030504040204" pitchFamily="34" charset="0"/>
                <a:cs typeface="Tahoma" panose="020B0604030504040204" pitchFamily="34" charset="0"/>
              </a:rPr>
              <a:t>Szabstv</a:t>
            </a:r>
            <a:r>
              <a:rPr lang="hu-HU" altLang="hu-HU" sz="1600" b="1" dirty="0" smtClean="0">
                <a:latin typeface="Tahoma" panose="020B0604030504040204" pitchFamily="34" charset="0"/>
                <a:ea typeface="Tahoma" panose="020B0604030504040204" pitchFamily="34" charset="0"/>
                <a:cs typeface="Tahoma" panose="020B0604030504040204" pitchFamily="34" charset="0"/>
              </a:rPr>
              <a:t>.</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smtClean="0">
                <a:latin typeface="Tahoma" panose="020B0604030504040204" pitchFamily="34" charset="0"/>
                <a:ea typeface="Tahoma" panose="020B0604030504040204" pitchFamily="34" charset="0"/>
                <a:cs typeface="Tahoma" panose="020B0604030504040204" pitchFamily="34" charset="0"/>
              </a:rPr>
              <a:t>Btk. 242 – 243. §</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err="1" smtClean="0">
                <a:latin typeface="Tahoma" panose="020B0604030504040204" pitchFamily="34" charset="0"/>
                <a:ea typeface="Tahoma" panose="020B0604030504040204" pitchFamily="34" charset="0"/>
                <a:cs typeface="Tahoma" panose="020B0604030504040204" pitchFamily="34" charset="0"/>
              </a:rPr>
              <a:t>Tvt</a:t>
            </a:r>
            <a:r>
              <a:rPr lang="hu-HU" altLang="hu-HU" sz="1600" b="1" dirty="0" smtClean="0">
                <a:latin typeface="Tahoma" panose="020B0604030504040204" pitchFamily="34" charset="0"/>
                <a:ea typeface="Tahoma" panose="020B0604030504040204" pitchFamily="34" charset="0"/>
                <a:cs typeface="Tahoma" panose="020B0604030504040204" pitchFamily="34" charset="0"/>
              </a:rPr>
              <a:t>. 81. §</a:t>
            </a:r>
            <a:r>
              <a:rPr lang="hu-HU" altLang="hu-HU" sz="1600" b="1" dirty="0" smtClean="0">
                <a:latin typeface="+mj-lt"/>
                <a:ea typeface="Tahoma" panose="020B0604030504040204" pitchFamily="34" charset="0"/>
                <a:cs typeface="Tahoma" panose="020B0604030504040204" pitchFamily="34" charset="0"/>
              </a:rPr>
              <a:t> </a:t>
            </a:r>
          </a:p>
          <a:p>
            <a:pPr eaLnBrk="1" hangingPunct="1">
              <a:lnSpc>
                <a:spcPct val="80000"/>
              </a:lnSpc>
              <a:buFontTx/>
              <a:buNone/>
            </a:pPr>
            <a:r>
              <a:rPr lang="hu-HU" altLang="hu-HU" sz="1600" b="1" dirty="0" err="1" smtClean="0">
                <a:latin typeface="Tahoma" panose="020B0604030504040204" pitchFamily="34" charset="0"/>
                <a:ea typeface="Tahoma" panose="020B0604030504040204" pitchFamily="34" charset="0"/>
                <a:cs typeface="Tahoma" panose="020B0604030504040204" pitchFamily="34" charset="0"/>
              </a:rPr>
              <a:t>Kktv</a:t>
            </a:r>
            <a:r>
              <a:rPr lang="hu-HU" altLang="hu-HU" sz="1600" b="1" dirty="0" smtClean="0">
                <a:latin typeface="Tahoma" panose="020B0604030504040204" pitchFamily="34" charset="0"/>
                <a:ea typeface="Tahoma" panose="020B0604030504040204" pitchFamily="34" charset="0"/>
                <a:cs typeface="Tahoma" panose="020B0604030504040204" pitchFamily="34" charset="0"/>
              </a:rPr>
              <a:t>. 21. §</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smtClean="0">
                <a:latin typeface="Tahoma" panose="020B0604030504040204" pitchFamily="34" charset="0"/>
                <a:ea typeface="Tahoma" panose="020B0604030504040204" pitchFamily="34" charset="0"/>
                <a:cs typeface="Tahoma" panose="020B0604030504040204" pitchFamily="34" charset="0"/>
              </a:rPr>
              <a:t>187. §</a:t>
            </a:r>
            <a:r>
              <a:rPr lang="hu-HU" altLang="hu-HU" sz="1600" b="1" dirty="0" smtClean="0">
                <a:latin typeface="+mj-lt"/>
                <a:ea typeface="Tahoma" panose="020B0604030504040204" pitchFamily="34" charset="0"/>
                <a:cs typeface="Tahoma" panose="020B0604030504040204" pitchFamily="34" charset="0"/>
              </a:rPr>
              <a:t>		          </a:t>
            </a:r>
            <a:r>
              <a:rPr lang="hu-HU" altLang="hu-HU" sz="15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a:latin typeface="+mj-lt"/>
                <a:ea typeface="Tahoma" panose="020B0604030504040204" pitchFamily="34" charset="0"/>
                <a:cs typeface="Tahoma" panose="020B0604030504040204" pitchFamily="34" charset="0"/>
              </a:rPr>
              <a:t>	</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smtClean="0">
                <a:latin typeface="Tahoma" panose="020B0604030504040204" pitchFamily="34" charset="0"/>
                <a:ea typeface="Tahoma" panose="020B0604030504040204" pitchFamily="34" charset="0"/>
                <a:cs typeface="Tahoma" panose="020B0604030504040204" pitchFamily="34" charset="0"/>
              </a:rPr>
              <a:t>Ptk. 6:518-</a:t>
            </a:r>
          </a:p>
          <a:p>
            <a:pPr eaLnBrk="1" hangingPunct="1">
              <a:lnSpc>
                <a:spcPct val="80000"/>
              </a:lnSpc>
              <a:buFontTx/>
              <a:buNone/>
            </a:pPr>
            <a:r>
              <a:rPr lang="hu-HU" altLang="hu-HU" sz="1600" b="1" dirty="0" smtClean="0">
                <a:latin typeface="Tahoma" panose="020B0604030504040204" pitchFamily="34" charset="0"/>
                <a:ea typeface="Tahoma" panose="020B0604030504040204" pitchFamily="34" charset="0"/>
                <a:cs typeface="Tahoma" panose="020B0604030504040204" pitchFamily="34" charset="0"/>
              </a:rPr>
              <a:t>(1) </a:t>
            </a:r>
            <a:r>
              <a:rPr lang="hu-HU" altLang="hu-HU" sz="1600" b="1" dirty="0" err="1" smtClean="0">
                <a:latin typeface="Tahoma" panose="020B0604030504040204" pitchFamily="34" charset="0"/>
                <a:ea typeface="Tahoma" panose="020B0604030504040204" pitchFamily="34" charset="0"/>
                <a:cs typeface="Tahoma" panose="020B0604030504040204" pitchFamily="34" charset="0"/>
              </a:rPr>
              <a:t>bek</a:t>
            </a:r>
            <a:r>
              <a:rPr lang="hu-HU" altLang="hu-HU" sz="1600" b="1" dirty="0" smtClean="0">
                <a:latin typeface="Tahoma" panose="020B0604030504040204" pitchFamily="34" charset="0"/>
                <a:ea typeface="Tahoma" panose="020B0604030504040204" pitchFamily="34" charset="0"/>
                <a:cs typeface="Tahoma" panose="020B0604030504040204" pitchFamily="34" charset="0"/>
              </a:rPr>
              <a:t>.</a:t>
            </a:r>
            <a:r>
              <a:rPr lang="hu-HU" altLang="hu-HU" sz="1600" b="1" dirty="0" smtClean="0"/>
              <a:t>		  </a:t>
            </a:r>
            <a:r>
              <a:rPr lang="hu-HU" altLang="hu-HU" sz="15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r>
              <a:rPr lang="hu-HU" altLang="hu-HU" sz="1400" b="1" dirty="0" smtClean="0"/>
              <a:t>	  </a:t>
            </a:r>
            <a:r>
              <a:rPr lang="hu-HU" altLang="hu-HU" sz="1600" b="1" dirty="0" smtClean="0"/>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241. 248. 244. 245. 246. §</a:t>
            </a:r>
            <a:r>
              <a:rPr lang="hu-HU" altLang="hu-HU" sz="1400" b="1" dirty="0" smtClean="0">
                <a:solidFill>
                  <a:srgbClr val="660066"/>
                </a:solidFill>
              </a:rPr>
              <a:t>  </a:t>
            </a:r>
            <a:r>
              <a:rPr lang="hu-HU" altLang="hu-HU" sz="1600" b="1" dirty="0" smtClean="0"/>
              <a:t>     </a:t>
            </a:r>
            <a:r>
              <a:rPr lang="hu-HU" altLang="hu-HU" sz="1600" b="1" dirty="0" smtClean="0">
                <a:latin typeface="Tahoma" panose="020B0604030504040204" pitchFamily="34" charset="0"/>
                <a:ea typeface="Tahoma" panose="020B0604030504040204" pitchFamily="34" charset="0"/>
                <a:cs typeface="Tahoma" panose="020B0604030504040204" pitchFamily="34" charset="0"/>
              </a:rPr>
              <a:t>- 563. §</a:t>
            </a:r>
          </a:p>
          <a:p>
            <a:pPr eaLnBrk="1" hangingPunct="1">
              <a:lnSpc>
                <a:spcPct val="80000"/>
              </a:lnSpc>
              <a:buFontTx/>
              <a:buNone/>
            </a:pPr>
            <a:r>
              <a:rPr lang="hu-HU" altLang="hu-HU" sz="1600" b="1" dirty="0" smtClean="0">
                <a:latin typeface="Tahoma" panose="020B0604030504040204" pitchFamily="34" charset="0"/>
                <a:ea typeface="Tahoma" panose="020B0604030504040204" pitchFamily="34" charset="0"/>
                <a:cs typeface="Tahoma" panose="020B0604030504040204" pitchFamily="34" charset="0"/>
              </a:rPr>
              <a:t>g) pont.</a:t>
            </a:r>
            <a:r>
              <a:rPr lang="hu-HU" altLang="hu-HU" sz="1600" b="1" dirty="0" smtClean="0"/>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177. 178. 193.</a:t>
            </a:r>
            <a:r>
              <a:rPr lang="hu-HU" altLang="hu-HU" sz="1400" b="1" dirty="0" smtClean="0">
                <a:solidFill>
                  <a:srgbClr val="660066"/>
                </a:solidFill>
              </a:rPr>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r>
              <a:rPr lang="hu-HU" altLang="hu-HU" sz="1400" b="1" dirty="0" smtClean="0">
                <a:solidFill>
                  <a:srgbClr val="660066"/>
                </a:solidFill>
              </a:rPr>
              <a:t>      		       </a:t>
            </a:r>
            <a:r>
              <a:rPr lang="hu-HU" altLang="hu-HU" sz="15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p>
          <a:p>
            <a:pPr eaLnBrk="1" hangingPunct="1">
              <a:lnSpc>
                <a:spcPct val="80000"/>
              </a:lnSpc>
              <a:buFontTx/>
              <a:buNone/>
            </a:pPr>
            <a:r>
              <a:rPr lang="hu-HU" altLang="hu-HU" sz="1400" b="1" dirty="0" smtClean="0">
                <a:solidFill>
                  <a:srgbClr val="660066"/>
                </a:solidFill>
              </a:rPr>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r>
              <a:rPr lang="hu-HU" altLang="hu-HU" sz="1400" b="1" dirty="0" smtClean="0">
                <a:solidFill>
                  <a:srgbClr val="660066"/>
                </a:solidFill>
              </a:rPr>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195. 196. 203.</a:t>
            </a:r>
            <a:r>
              <a:rPr lang="hu-HU" altLang="hu-HU" sz="1400" b="1" dirty="0" smtClean="0">
                <a:solidFill>
                  <a:srgbClr val="660066"/>
                </a:solidFill>
              </a:rPr>
              <a:t>	</a:t>
            </a:r>
            <a:r>
              <a:rPr lang="hu-HU" altLang="hu-HU" sz="800" b="1" dirty="0" smtClean="0">
                <a:solidFill>
                  <a:srgbClr val="660066"/>
                </a:solidFill>
              </a:rPr>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370. 371. §</a:t>
            </a:r>
            <a:r>
              <a:rPr lang="hu-HU" altLang="hu-HU" sz="1400" b="1" dirty="0" smtClean="0">
                <a:solidFill>
                  <a:srgbClr val="660066"/>
                </a:solidFill>
              </a:rPr>
              <a:t>	                   </a:t>
            </a:r>
            <a:r>
              <a:rPr lang="hu-HU" altLang="hu-HU" sz="1400" b="1" dirty="0" err="1" smtClean="0">
                <a:solidFill>
                  <a:srgbClr val="660066"/>
                </a:solidFill>
                <a:latin typeface="Tahoma" panose="020B0604030504040204" pitchFamily="34" charset="0"/>
                <a:ea typeface="Tahoma" panose="020B0604030504040204" pitchFamily="34" charset="0"/>
                <a:cs typeface="Tahoma" panose="020B0604030504040204" pitchFamily="34" charset="0"/>
              </a:rPr>
              <a:t>Vtv</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 75 - 77. §</a:t>
            </a:r>
          </a:p>
          <a:p>
            <a:pPr eaLnBrk="1" hangingPunct="1">
              <a:lnSpc>
                <a:spcPct val="80000"/>
              </a:lnSpc>
              <a:buFontTx/>
              <a:buNone/>
            </a:pPr>
            <a:r>
              <a:rPr lang="hu-HU" altLang="hu-HU" sz="1400" b="1" dirty="0" err="1" smtClean="0">
                <a:solidFill>
                  <a:srgbClr val="660066"/>
                </a:solidFill>
                <a:latin typeface="Tahoma" panose="020B0604030504040204" pitchFamily="34" charset="0"/>
                <a:ea typeface="Tahoma" panose="020B0604030504040204" pitchFamily="34" charset="0"/>
                <a:cs typeface="Tahoma" panose="020B0604030504040204" pitchFamily="34" charset="0"/>
              </a:rPr>
              <a:t>Evt</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 </a:t>
            </a:r>
            <a:r>
              <a:rPr lang="hu-HU" altLang="hu-HU" sz="1400" b="1" dirty="0" err="1" smtClean="0">
                <a:solidFill>
                  <a:srgbClr val="660066"/>
                </a:solidFill>
                <a:latin typeface="Tahoma" panose="020B0604030504040204" pitchFamily="34" charset="0"/>
                <a:ea typeface="Tahoma" panose="020B0604030504040204" pitchFamily="34" charset="0"/>
                <a:cs typeface="Tahoma" panose="020B0604030504040204" pitchFamily="34" charset="0"/>
              </a:rPr>
              <a:t>Vtv</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 </a:t>
            </a:r>
            <a:r>
              <a:rPr lang="hu-HU" altLang="hu-HU" sz="1400" b="1" dirty="0" err="1" smtClean="0">
                <a:solidFill>
                  <a:srgbClr val="660066"/>
                </a:solidFill>
                <a:latin typeface="Tahoma" panose="020B0604030504040204" pitchFamily="34" charset="0"/>
                <a:ea typeface="Tahoma" panose="020B0604030504040204" pitchFamily="34" charset="0"/>
                <a:cs typeface="Tahoma" panose="020B0604030504040204" pitchFamily="34" charset="0"/>
              </a:rPr>
              <a:t>Hhvtv</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r>
              <a:rPr lang="hu-HU" altLang="hu-HU" sz="1400" b="1" dirty="0" smtClean="0">
                <a:solidFill>
                  <a:srgbClr val="660066"/>
                </a:solidFill>
              </a:rPr>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215. 242. 243. 245. §</a:t>
            </a:r>
            <a:r>
              <a:rPr lang="hu-HU" altLang="hu-HU" sz="1400" b="1" dirty="0" smtClean="0">
                <a:solidFill>
                  <a:srgbClr val="660066"/>
                </a:solidFill>
              </a:rPr>
              <a:t>	 </a:t>
            </a:r>
            <a:endPar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endParaRPr>
          </a:p>
        </p:txBody>
      </p:sp>
      <p:sp>
        <p:nvSpPr>
          <p:cNvPr id="544772" name="Line 4"/>
          <p:cNvSpPr>
            <a:spLocks noChangeShapeType="1"/>
          </p:cNvSpPr>
          <p:nvPr/>
        </p:nvSpPr>
        <p:spPr bwMode="auto">
          <a:xfrm flipH="1">
            <a:off x="1692274" y="1916113"/>
            <a:ext cx="2879725" cy="2174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3" name="Line 5"/>
          <p:cNvSpPr>
            <a:spLocks noChangeShapeType="1"/>
          </p:cNvSpPr>
          <p:nvPr/>
        </p:nvSpPr>
        <p:spPr bwMode="auto">
          <a:xfrm>
            <a:off x="4572000" y="1916113"/>
            <a:ext cx="2808288" cy="2174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4" name="Line 6"/>
          <p:cNvSpPr>
            <a:spLocks noChangeShapeType="1"/>
          </p:cNvSpPr>
          <p:nvPr/>
        </p:nvSpPr>
        <p:spPr bwMode="auto">
          <a:xfrm>
            <a:off x="4572000" y="1916113"/>
            <a:ext cx="215900" cy="2174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5" name="Line 7"/>
          <p:cNvSpPr>
            <a:spLocks noChangeShapeType="1"/>
          </p:cNvSpPr>
          <p:nvPr/>
        </p:nvSpPr>
        <p:spPr bwMode="auto">
          <a:xfrm flipH="1">
            <a:off x="900113" y="3357563"/>
            <a:ext cx="1" cy="2873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6" name="Line 8"/>
          <p:cNvSpPr>
            <a:spLocks noChangeShapeType="1"/>
          </p:cNvSpPr>
          <p:nvPr/>
        </p:nvSpPr>
        <p:spPr bwMode="auto">
          <a:xfrm>
            <a:off x="2771775" y="3357563"/>
            <a:ext cx="0" cy="2889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7" name="Line 9"/>
          <p:cNvSpPr>
            <a:spLocks noChangeShapeType="1"/>
          </p:cNvSpPr>
          <p:nvPr/>
        </p:nvSpPr>
        <p:spPr bwMode="auto">
          <a:xfrm flipH="1">
            <a:off x="4859338" y="2852738"/>
            <a:ext cx="0" cy="7921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8" name="Line 10"/>
          <p:cNvSpPr>
            <a:spLocks noChangeShapeType="1"/>
          </p:cNvSpPr>
          <p:nvPr/>
        </p:nvSpPr>
        <p:spPr bwMode="auto">
          <a:xfrm>
            <a:off x="7451725" y="2924175"/>
            <a:ext cx="0" cy="6477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9" name="Line 11"/>
          <p:cNvSpPr>
            <a:spLocks noChangeShapeType="1"/>
          </p:cNvSpPr>
          <p:nvPr/>
        </p:nvSpPr>
        <p:spPr bwMode="auto">
          <a:xfrm>
            <a:off x="900113" y="4292600"/>
            <a:ext cx="0" cy="36036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80" name="Line 12"/>
          <p:cNvSpPr>
            <a:spLocks noChangeShapeType="1"/>
          </p:cNvSpPr>
          <p:nvPr/>
        </p:nvSpPr>
        <p:spPr bwMode="auto">
          <a:xfrm>
            <a:off x="2771775" y="4292600"/>
            <a:ext cx="0" cy="36036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81" name="Line 13"/>
          <p:cNvSpPr>
            <a:spLocks noChangeShapeType="1"/>
          </p:cNvSpPr>
          <p:nvPr/>
        </p:nvSpPr>
        <p:spPr bwMode="auto">
          <a:xfrm>
            <a:off x="4859338" y="4292600"/>
            <a:ext cx="0" cy="3619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82" name="Line 14"/>
          <p:cNvSpPr>
            <a:spLocks noChangeShapeType="1"/>
          </p:cNvSpPr>
          <p:nvPr/>
        </p:nvSpPr>
        <p:spPr bwMode="auto">
          <a:xfrm>
            <a:off x="7451725" y="4005263"/>
            <a:ext cx="0" cy="6477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83" name="Line 15"/>
          <p:cNvSpPr>
            <a:spLocks noChangeShapeType="1"/>
          </p:cNvSpPr>
          <p:nvPr/>
        </p:nvSpPr>
        <p:spPr bwMode="auto">
          <a:xfrm flipH="1">
            <a:off x="971550" y="2492375"/>
            <a:ext cx="720724"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44784" name="Line 16"/>
          <p:cNvSpPr>
            <a:spLocks noChangeShapeType="1"/>
          </p:cNvSpPr>
          <p:nvPr/>
        </p:nvSpPr>
        <p:spPr bwMode="auto">
          <a:xfrm>
            <a:off x="2195735" y="2492375"/>
            <a:ext cx="576039" cy="287338"/>
          </a:xfrm>
          <a:prstGeom prst="line">
            <a:avLst/>
          </a:prstGeom>
          <a:noFill/>
          <a:ln w="9525">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cxnSp>
        <p:nvCxnSpPr>
          <p:cNvPr id="3" name="Egyenes összekötő nyíllal 2"/>
          <p:cNvCxnSpPr>
            <a:stCxn id="544774" idx="0"/>
          </p:cNvCxnSpPr>
          <p:nvPr/>
        </p:nvCxnSpPr>
        <p:spPr bwMode="auto">
          <a:xfrm flipH="1">
            <a:off x="4211960" y="1916113"/>
            <a:ext cx="360040" cy="217487"/>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Egyenes összekötő nyíllal 4"/>
          <p:cNvCxnSpPr/>
          <p:nvPr/>
        </p:nvCxnSpPr>
        <p:spPr bwMode="auto">
          <a:xfrm flipH="1">
            <a:off x="3707904" y="2024856"/>
            <a:ext cx="504056" cy="467519"/>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Egyenes összekötő nyíllal 6"/>
          <p:cNvCxnSpPr/>
          <p:nvPr/>
        </p:nvCxnSpPr>
        <p:spPr bwMode="auto">
          <a:xfrm flipV="1">
            <a:off x="3707904" y="2133600"/>
            <a:ext cx="504056" cy="179387"/>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Egyenes összekötő nyíllal 9"/>
          <p:cNvCxnSpPr/>
          <p:nvPr/>
        </p:nvCxnSpPr>
        <p:spPr bwMode="auto">
          <a:xfrm flipV="1">
            <a:off x="3959932" y="2258615"/>
            <a:ext cx="252028" cy="23376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Line 16"/>
          <p:cNvSpPr>
            <a:spLocks noChangeShapeType="1"/>
          </p:cNvSpPr>
          <p:nvPr/>
        </p:nvSpPr>
        <p:spPr bwMode="auto">
          <a:xfrm flipH="1">
            <a:off x="3132136" y="1916113"/>
            <a:ext cx="1439864"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188641"/>
            <a:ext cx="8229600" cy="1511572"/>
          </a:xfrm>
        </p:spPr>
        <p:txBody>
          <a:bodyPr/>
          <a:lstStyle/>
          <a:p>
            <a:pPr eaLnBrk="1" hangingPunct="1"/>
            <a:r>
              <a:rPr lang="hu-HU" altLang="hu-HU" sz="3500" b="1" dirty="0" smtClean="0">
                <a:solidFill>
                  <a:srgbClr val="000099"/>
                </a:solidFill>
                <a:latin typeface="Tahoma" pitchFamily="34" charset="0"/>
                <a:cs typeface="Tahoma" pitchFamily="34" charset="0"/>
              </a:rPr>
              <a:t>TERMÉSZETI ÉRTÉKEK ÉS TERÜLETEK ÁLTALÁNOS VÉDELME</a:t>
            </a:r>
            <a:br>
              <a:rPr lang="hu-HU" altLang="hu-HU" sz="3500" b="1" dirty="0" smtClean="0">
                <a:solidFill>
                  <a:srgbClr val="000099"/>
                </a:solidFill>
                <a:latin typeface="Tahoma" pitchFamily="34" charset="0"/>
                <a:cs typeface="Tahoma" pitchFamily="34" charset="0"/>
              </a:rPr>
            </a:br>
            <a:r>
              <a:rPr lang="hu-HU" altLang="hu-HU" sz="3100" dirty="0" smtClean="0">
                <a:latin typeface="Tahoma" pitchFamily="34" charset="0"/>
                <a:cs typeface="Tahoma" pitchFamily="34" charset="0"/>
              </a:rPr>
              <a:t>(</a:t>
            </a:r>
            <a:r>
              <a:rPr lang="hu-HU" altLang="hu-HU" sz="3100" dirty="0" err="1" smtClean="0">
                <a:latin typeface="Tahoma" pitchFamily="34" charset="0"/>
                <a:cs typeface="Tahoma" pitchFamily="34" charset="0"/>
              </a:rPr>
              <a:t>Tvt</a:t>
            </a:r>
            <a:r>
              <a:rPr lang="hu-HU" altLang="hu-HU" sz="3100" dirty="0" smtClean="0">
                <a:latin typeface="Tahoma" pitchFamily="34" charset="0"/>
                <a:cs typeface="Tahoma" pitchFamily="34" charset="0"/>
              </a:rPr>
              <a:t>. II. Rész)</a:t>
            </a:r>
            <a:r>
              <a:rPr lang="hu-HU" altLang="hu-HU" sz="4000" dirty="0" smtClean="0">
                <a:latin typeface="Tahoma" pitchFamily="34" charset="0"/>
                <a:cs typeface="Tahoma" pitchFamily="34" charset="0"/>
              </a:rPr>
              <a:t> </a:t>
            </a:r>
          </a:p>
        </p:txBody>
      </p:sp>
      <p:sp>
        <p:nvSpPr>
          <p:cNvPr id="159747" name="Rectangle 3"/>
          <p:cNvSpPr>
            <a:spLocks noGrp="1" noChangeArrowheads="1"/>
          </p:cNvSpPr>
          <p:nvPr>
            <p:ph type="body" idx="1"/>
          </p:nvPr>
        </p:nvSpPr>
        <p:spPr>
          <a:xfrm>
            <a:off x="457200" y="1916113"/>
            <a:ext cx="8229600" cy="4210050"/>
          </a:xfrm>
        </p:spPr>
        <p:txBody>
          <a:bodyPr/>
          <a:lstStyle/>
          <a:p>
            <a:pPr marL="0" indent="0" eaLnBrk="1" hangingPunct="1">
              <a:buFontTx/>
              <a:buNone/>
            </a:pPr>
            <a:endParaRPr lang="hu-HU" altLang="hu-HU" sz="800" dirty="0" smtClean="0">
              <a:latin typeface="Tahoma" pitchFamily="34" charset="0"/>
              <a:cs typeface="Tahoma" pitchFamily="34" charset="0"/>
            </a:endParaRPr>
          </a:p>
          <a:p>
            <a:pPr marL="0" indent="0" eaLnBrk="1" hangingPunct="1">
              <a:buFontTx/>
              <a:buAutoNum type="arabicParenR"/>
            </a:pPr>
            <a:r>
              <a:rPr lang="hu-HU" altLang="hu-HU" dirty="0" smtClean="0">
                <a:solidFill>
                  <a:schemeClr val="hlink"/>
                </a:solidFill>
                <a:latin typeface="Tahoma" pitchFamily="34" charset="0"/>
                <a:cs typeface="Tahoma" pitchFamily="34" charset="0"/>
              </a:rPr>
              <a:t> Tájvédelem</a:t>
            </a:r>
          </a:p>
          <a:p>
            <a:pPr marL="0" indent="0" eaLnBrk="1" hangingPunct="1">
              <a:buFontTx/>
              <a:buAutoNum type="arabicParenR"/>
            </a:pPr>
            <a:r>
              <a:rPr lang="hu-HU" altLang="hu-HU" dirty="0" smtClean="0">
                <a:solidFill>
                  <a:srgbClr val="33CC33"/>
                </a:solidFill>
                <a:latin typeface="Tahoma" pitchFamily="34" charset="0"/>
                <a:cs typeface="Tahoma" pitchFamily="34" charset="0"/>
              </a:rPr>
              <a:t> A vadon élő élővilág általános védelme</a:t>
            </a:r>
          </a:p>
          <a:p>
            <a:pPr marL="0" indent="0" eaLnBrk="1" hangingPunct="1">
              <a:buFontTx/>
              <a:buAutoNum type="arabicParenR"/>
            </a:pPr>
            <a:r>
              <a:rPr lang="hu-HU" altLang="hu-HU" dirty="0" smtClean="0">
                <a:solidFill>
                  <a:srgbClr val="000099"/>
                </a:solidFill>
                <a:latin typeface="Tahoma" pitchFamily="34" charset="0"/>
                <a:cs typeface="Tahoma" pitchFamily="34" charset="0"/>
              </a:rPr>
              <a:t> A természeti területek általános védelme</a:t>
            </a:r>
          </a:p>
          <a:p>
            <a:pPr marL="0" indent="0" eaLnBrk="1" hangingPunct="1">
              <a:buFontTx/>
              <a:buAutoNum type="arabicParenR"/>
            </a:pPr>
            <a:r>
              <a:rPr lang="hu-HU" altLang="hu-HU" dirty="0" smtClean="0">
                <a:solidFill>
                  <a:srgbClr val="006600"/>
                </a:solidFill>
                <a:latin typeface="Tahoma" pitchFamily="34" charset="0"/>
                <a:cs typeface="Tahoma" pitchFamily="34" charset="0"/>
              </a:rPr>
              <a:t> Az élőhelyek általános védelme</a:t>
            </a:r>
          </a:p>
          <a:p>
            <a:pPr marL="0" indent="0" eaLnBrk="1" hangingPunct="1">
              <a:buFontTx/>
              <a:buAutoNum type="arabicParenR"/>
            </a:pPr>
            <a:r>
              <a:rPr lang="hu-HU" altLang="hu-HU" dirty="0" smtClean="0">
                <a:solidFill>
                  <a:srgbClr val="333333"/>
                </a:solidFill>
                <a:latin typeface="Tahoma" pitchFamily="34" charset="0"/>
                <a:cs typeface="Tahoma" pitchFamily="34" charset="0"/>
              </a:rPr>
              <a:t> A földtani természeti értékek általános védelme</a:t>
            </a:r>
          </a:p>
        </p:txBody>
      </p:sp>
    </p:spTree>
  </p:cSld>
  <p:clrMapOvr>
    <a:masterClrMapping/>
  </p:clrMapOvr>
  <p:transition/>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idx="4294967295"/>
          </p:nvPr>
        </p:nvSpPr>
        <p:spPr>
          <a:xfrm>
            <a:off x="468313" y="0"/>
            <a:ext cx="8229600" cy="836613"/>
          </a:xfrm>
        </p:spPr>
        <p:txBody>
          <a:bodyPr/>
          <a:lstStyle/>
          <a:p>
            <a:pPr eaLnBrk="1" hangingPunct="1"/>
            <a:r>
              <a:rPr lang="hu-HU" altLang="hu-HU" sz="3300" b="1" dirty="0" smtClean="0">
                <a:solidFill>
                  <a:srgbClr val="006600"/>
                </a:solidFill>
                <a:latin typeface="Tahoma" pitchFamily="34" charset="0"/>
                <a:cs typeface="Tahoma" pitchFamily="34" charset="0"/>
              </a:rPr>
              <a:t>Természetvédelmi </a:t>
            </a:r>
            <a:r>
              <a:rPr lang="hu-HU" altLang="hu-HU" sz="3300" b="1" dirty="0" smtClean="0">
                <a:solidFill>
                  <a:srgbClr val="A50021"/>
                </a:solidFill>
                <a:latin typeface="Tahoma" pitchFamily="34" charset="0"/>
                <a:cs typeface="Tahoma" pitchFamily="34" charset="0"/>
              </a:rPr>
              <a:t>bírság</a:t>
            </a:r>
            <a:r>
              <a:rPr lang="hu-HU" altLang="hu-HU" sz="3300" dirty="0" smtClean="0">
                <a:latin typeface="Tahoma" pitchFamily="34" charset="0"/>
                <a:cs typeface="Tahoma" pitchFamily="34" charset="0"/>
              </a:rPr>
              <a:t> </a:t>
            </a:r>
          </a:p>
        </p:txBody>
      </p:sp>
      <p:sp>
        <p:nvSpPr>
          <p:cNvPr id="545795" name="Rectangle 3"/>
          <p:cNvSpPr>
            <a:spLocks noGrp="1" noChangeArrowheads="1"/>
          </p:cNvSpPr>
          <p:nvPr>
            <p:ph type="body" idx="4294967295"/>
          </p:nvPr>
        </p:nvSpPr>
        <p:spPr>
          <a:xfrm>
            <a:off x="468313" y="908050"/>
            <a:ext cx="8229600" cy="5834063"/>
          </a:xfrm>
        </p:spPr>
        <p:txBody>
          <a:bodyPr/>
          <a:lstStyle/>
          <a:p>
            <a:pPr eaLnBrk="1" hangingPunct="1">
              <a:lnSpc>
                <a:spcPct val="80000"/>
              </a:lnSpc>
              <a:buFontTx/>
              <a:buNone/>
            </a:pPr>
            <a:r>
              <a:rPr lang="hu-HU" altLang="hu-HU" sz="2300" b="1" dirty="0" err="1" smtClean="0">
                <a:latin typeface="Tahoma" pitchFamily="34" charset="0"/>
                <a:cs typeface="Tahoma" pitchFamily="34" charset="0"/>
              </a:rPr>
              <a:t>Tvt</a:t>
            </a:r>
            <a:r>
              <a:rPr lang="hu-HU" altLang="hu-HU" sz="2300" b="1" dirty="0" smtClean="0">
                <a:latin typeface="Tahoma" pitchFamily="34" charset="0"/>
                <a:cs typeface="Tahoma" pitchFamily="34" charset="0"/>
              </a:rPr>
              <a:t>. 80. § (1)</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Aki tevékenységével vagy mulasztásával</a:t>
            </a:r>
          </a:p>
          <a:p>
            <a:pPr eaLnBrk="1" hangingPunct="1">
              <a:lnSpc>
                <a:spcPct val="80000"/>
              </a:lnSpc>
              <a:buFontTx/>
              <a:buNone/>
            </a:pPr>
            <a:r>
              <a:rPr lang="hu-HU" altLang="hu-HU" sz="2300" b="1" dirty="0" smtClean="0">
                <a:latin typeface="Tahoma" pitchFamily="34" charset="0"/>
                <a:cs typeface="Tahoma" pitchFamily="34" charset="0"/>
              </a:rPr>
              <a:t>a</a:t>
            </a:r>
            <a:r>
              <a:rPr lang="hu-HU" altLang="hu-HU" sz="2300" dirty="0" smtClean="0">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a:t>
            </a:r>
            <a:r>
              <a:rPr lang="hu-HU" altLang="hu-HU" sz="2300" b="1" dirty="0" err="1" smtClean="0">
                <a:solidFill>
                  <a:srgbClr val="006600"/>
                </a:solidFill>
                <a:latin typeface="Tahoma" pitchFamily="34" charset="0"/>
                <a:cs typeface="Tahoma" pitchFamily="34" charset="0"/>
              </a:rPr>
              <a:t>a</a:t>
            </a:r>
            <a:r>
              <a:rPr lang="hu-HU" altLang="hu-HU" sz="2300" b="1" dirty="0" smtClean="0">
                <a:solidFill>
                  <a:srgbClr val="006600"/>
                </a:solidFill>
                <a:latin typeface="Tahoma" pitchFamily="34" charset="0"/>
                <a:cs typeface="Tahoma" pitchFamily="34" charset="0"/>
              </a:rPr>
              <a:t> természet védelmét szolgáló</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006600"/>
                </a:solidFill>
                <a:latin typeface="Tahoma" pitchFamily="34" charset="0"/>
                <a:cs typeface="Tahoma" pitchFamily="34" charset="0"/>
              </a:rPr>
              <a:t>jogszabály,</a:t>
            </a:r>
            <a:r>
              <a:rPr lang="hu-HU" altLang="hu-HU" sz="2300" b="1" dirty="0" smtClean="0">
                <a:solidFill>
                  <a:srgbClr val="A50021"/>
                </a:solidFill>
                <a:latin typeface="Tahoma" pitchFamily="34" charset="0"/>
                <a:cs typeface="Tahoma" pitchFamily="34" charset="0"/>
              </a:rPr>
              <a:t> </a:t>
            </a:r>
            <a:r>
              <a:rPr lang="hu-HU" altLang="hu-HU" sz="2300" dirty="0" smtClean="0">
                <a:solidFill>
                  <a:srgbClr val="006600"/>
                </a:solidFill>
                <a:latin typeface="Tahoma" pitchFamily="34" charset="0"/>
                <a:cs typeface="Tahoma" pitchFamily="34" charset="0"/>
              </a:rPr>
              <a:t>illetve</a:t>
            </a:r>
            <a:r>
              <a:rPr lang="hu-HU" altLang="hu-HU" sz="2300" b="1" dirty="0" smtClean="0">
                <a:solidFill>
                  <a:srgbClr val="A50021"/>
                </a:solidFill>
                <a:latin typeface="Tahoma" pitchFamily="34" charset="0"/>
                <a:cs typeface="Tahoma" pitchFamily="34" charset="0"/>
              </a:rPr>
              <a:t> </a:t>
            </a:r>
            <a:r>
              <a:rPr lang="hu-HU" altLang="hu-HU" sz="2300" b="1" dirty="0" smtClean="0">
                <a:solidFill>
                  <a:srgbClr val="006600"/>
                </a:solidFill>
                <a:latin typeface="Tahoma" pitchFamily="34" charset="0"/>
                <a:cs typeface="Tahoma" pitchFamily="34" charset="0"/>
              </a:rPr>
              <a:t>egyedi határozat</a:t>
            </a:r>
            <a:r>
              <a:rPr lang="hu-HU" altLang="hu-HU" sz="2300" b="1" dirty="0" smtClean="0">
                <a:solidFill>
                  <a:srgbClr val="A50021"/>
                </a:solidFill>
                <a:latin typeface="Tahoma" pitchFamily="34" charset="0"/>
                <a:cs typeface="Tahoma" pitchFamily="34" charset="0"/>
              </a:rPr>
              <a:t> előírásait megsérti;</a:t>
            </a:r>
          </a:p>
          <a:p>
            <a:pPr eaLnBrk="1" hangingPunct="1">
              <a:lnSpc>
                <a:spcPct val="80000"/>
              </a:lnSpc>
              <a:buFontTx/>
              <a:buNone/>
            </a:pPr>
            <a:r>
              <a:rPr lang="hu-HU" altLang="hu-HU" sz="2300" b="1" dirty="0" smtClean="0">
                <a:latin typeface="Tahoma" pitchFamily="34" charset="0"/>
                <a:cs typeface="Tahoma" pitchFamily="34" charset="0"/>
              </a:rPr>
              <a:t>b</a:t>
            </a:r>
            <a:r>
              <a:rPr lang="hu-HU" altLang="hu-HU" sz="2300" dirty="0" smtClean="0">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a:t>
            </a:r>
            <a:r>
              <a:rPr lang="hu-HU" altLang="hu-HU" sz="2300" b="1" dirty="0">
                <a:solidFill>
                  <a:srgbClr val="006600"/>
                </a:solidFill>
                <a:latin typeface="Tahoma" pitchFamily="34" charset="0"/>
                <a:cs typeface="Tahoma" pitchFamily="34" charset="0"/>
              </a:rPr>
              <a:t>a</a:t>
            </a:r>
            <a:r>
              <a:rPr lang="hu-HU" altLang="hu-HU" sz="2300" b="1" dirty="0" smtClean="0">
                <a:solidFill>
                  <a:srgbClr val="006600"/>
                </a:solidFill>
                <a:latin typeface="Tahoma" pitchFamily="34" charset="0"/>
                <a:cs typeface="Tahoma" pitchFamily="34" charset="0"/>
              </a:rPr>
              <a:t> védett természeti értéket</a:t>
            </a:r>
            <a:r>
              <a:rPr lang="hu-HU" altLang="hu-HU" sz="2300" dirty="0" smtClean="0">
                <a:solidFill>
                  <a:srgbClr val="006600"/>
                </a:solidFill>
                <a:latin typeface="Tahoma" pitchFamily="34" charset="0"/>
                <a:cs typeface="Tahoma" pitchFamily="34" charset="0"/>
              </a:rPr>
              <a:t> </a:t>
            </a:r>
            <a:r>
              <a:rPr lang="hu-HU" altLang="hu-HU" sz="2300" dirty="0" smtClean="0">
                <a:solidFill>
                  <a:srgbClr val="A50021"/>
                </a:solidFill>
                <a:latin typeface="Tahoma" pitchFamily="34" charset="0"/>
                <a:cs typeface="Tahoma" pitchFamily="34" charset="0"/>
              </a:rPr>
              <a:t>jogellenesen</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veszélyezteti,</a:t>
            </a:r>
            <a:r>
              <a:rPr lang="hu-HU" altLang="hu-HU" sz="2300" dirty="0" smtClean="0">
                <a:solidFill>
                  <a:srgbClr val="A50021"/>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károsítja, elpusztítja</a:t>
            </a:r>
            <a:r>
              <a:rPr lang="hu-HU" altLang="hu-HU" sz="2300" dirty="0" smtClean="0">
                <a:solidFill>
                  <a:srgbClr val="A50021"/>
                </a:solidFill>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vagy </a:t>
            </a:r>
            <a:r>
              <a:rPr lang="hu-HU" altLang="hu-HU" sz="2300" b="1" dirty="0" smtClean="0">
                <a:solidFill>
                  <a:srgbClr val="006600"/>
                </a:solidFill>
                <a:latin typeface="Tahoma" pitchFamily="34" charset="0"/>
                <a:cs typeface="Tahoma" pitchFamily="34" charset="0"/>
              </a:rPr>
              <a:t>védett természeti terület állapotát, minőségét</a:t>
            </a:r>
            <a:r>
              <a:rPr lang="hu-HU" altLang="hu-HU" sz="2300" dirty="0" smtClean="0">
                <a:solidFill>
                  <a:srgbClr val="006600"/>
                </a:solidFill>
                <a:latin typeface="Tahoma" pitchFamily="34" charset="0"/>
                <a:cs typeface="Tahoma" pitchFamily="34" charset="0"/>
              </a:rPr>
              <a:t> </a:t>
            </a:r>
            <a:r>
              <a:rPr lang="hu-HU" altLang="hu-HU" sz="2300" dirty="0" smtClean="0">
                <a:solidFill>
                  <a:srgbClr val="A50021"/>
                </a:solidFill>
                <a:latin typeface="Tahoma" pitchFamily="34" charset="0"/>
                <a:cs typeface="Tahoma" pitchFamily="34" charset="0"/>
              </a:rPr>
              <a:t>jogellenesen</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veszélyezteti, rongálja, abban kárt okoz;</a:t>
            </a:r>
          </a:p>
          <a:p>
            <a:pPr eaLnBrk="1" hangingPunct="1">
              <a:lnSpc>
                <a:spcPct val="80000"/>
              </a:lnSpc>
              <a:buFontTx/>
              <a:buNone/>
            </a:pPr>
            <a:r>
              <a:rPr lang="hu-HU" altLang="hu-HU" sz="2300" b="1" dirty="0" smtClean="0">
                <a:latin typeface="Tahoma" pitchFamily="34" charset="0"/>
                <a:cs typeface="Tahoma" pitchFamily="34" charset="0"/>
              </a:rPr>
              <a:t>c</a:t>
            </a:r>
            <a:r>
              <a:rPr lang="hu-HU" altLang="hu-HU" sz="2300" dirty="0" smtClean="0">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006600"/>
                </a:solidFill>
                <a:latin typeface="Tahoma" pitchFamily="34" charset="0"/>
                <a:cs typeface="Tahoma" pitchFamily="34" charset="0"/>
              </a:rPr>
              <a:t>a védett természeti területet, továbbá barlangot</a:t>
            </a:r>
            <a:r>
              <a:rPr lang="hu-HU" altLang="hu-HU" sz="2300" dirty="0" smtClean="0">
                <a:solidFill>
                  <a:srgbClr val="006600"/>
                </a:solidFill>
                <a:latin typeface="Tahoma" pitchFamily="34" charset="0"/>
                <a:cs typeface="Tahoma" pitchFamily="34" charset="0"/>
              </a:rPr>
              <a:t> </a:t>
            </a:r>
            <a:r>
              <a:rPr lang="hu-HU" altLang="hu-HU" sz="2300" dirty="0" smtClean="0">
                <a:solidFill>
                  <a:srgbClr val="A50021"/>
                </a:solidFill>
                <a:latin typeface="Tahoma" pitchFamily="34" charset="0"/>
                <a:cs typeface="Tahoma" pitchFamily="34" charset="0"/>
              </a:rPr>
              <a:t>jogellenesen </a:t>
            </a:r>
            <a:r>
              <a:rPr lang="hu-HU" altLang="hu-HU" sz="2300" b="1" dirty="0" smtClean="0">
                <a:solidFill>
                  <a:srgbClr val="A50021"/>
                </a:solidFill>
                <a:latin typeface="Tahoma" pitchFamily="34" charset="0"/>
                <a:cs typeface="Tahoma" pitchFamily="34" charset="0"/>
              </a:rPr>
              <a:t>megváltoztatja</a:t>
            </a:r>
            <a:r>
              <a:rPr lang="hu-HU" altLang="hu-HU" sz="2300" dirty="0" smtClean="0">
                <a:solidFill>
                  <a:srgbClr val="A50021"/>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átalakítja,</a:t>
            </a:r>
            <a:r>
              <a:rPr lang="hu-HU" altLang="hu-HU" sz="2300" dirty="0" smtClean="0">
                <a:solidFill>
                  <a:srgbClr val="A50021"/>
                </a:solidFill>
                <a:latin typeface="Tahoma" pitchFamily="34" charset="0"/>
                <a:cs typeface="Tahoma" pitchFamily="34" charset="0"/>
              </a:rPr>
              <a:t> illetve azon vagy abban </a:t>
            </a:r>
            <a:r>
              <a:rPr lang="hu-HU" altLang="hu-HU" sz="2300" b="1" dirty="0" smtClean="0">
                <a:solidFill>
                  <a:srgbClr val="A50021"/>
                </a:solidFill>
                <a:latin typeface="Tahoma" pitchFamily="34" charset="0"/>
                <a:cs typeface="Tahoma" pitchFamily="34" charset="0"/>
              </a:rPr>
              <a:t>a védelem céljával</a:t>
            </a:r>
            <a:r>
              <a:rPr lang="hu-HU" altLang="hu-HU" sz="2300" dirty="0" smtClean="0">
                <a:solidFill>
                  <a:srgbClr val="A50021"/>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össze nem egyeztethető tevékenységet folytat;</a:t>
            </a:r>
          </a:p>
          <a:p>
            <a:pPr eaLnBrk="1" hangingPunct="1">
              <a:lnSpc>
                <a:spcPct val="80000"/>
              </a:lnSpc>
              <a:buFontTx/>
              <a:buNone/>
            </a:pPr>
            <a:r>
              <a:rPr lang="hu-HU" altLang="hu-HU" sz="2300" b="1" dirty="0" smtClean="0">
                <a:latin typeface="Tahoma" pitchFamily="34" charset="0"/>
                <a:cs typeface="Tahoma" pitchFamily="34" charset="0"/>
              </a:rPr>
              <a:t>d</a:t>
            </a:r>
            <a:r>
              <a:rPr lang="hu-HU" altLang="hu-HU" sz="2300" dirty="0" smtClean="0">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006600"/>
                </a:solidFill>
                <a:latin typeface="Tahoma" pitchFamily="34" charset="0"/>
                <a:cs typeface="Tahoma" pitchFamily="34" charset="0"/>
              </a:rPr>
              <a:t>a védett élő szervezet, életközösség élőhelyét, illetőleg élettevékenységét</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jelentős mértékben zavarja;</a:t>
            </a:r>
          </a:p>
          <a:p>
            <a:pPr eaLnBrk="1" hangingPunct="1">
              <a:lnSpc>
                <a:spcPct val="80000"/>
              </a:lnSpc>
              <a:buFontTx/>
              <a:buNone/>
            </a:pPr>
            <a:r>
              <a:rPr lang="hu-HU" altLang="hu-HU" sz="2300" b="1" dirty="0" smtClean="0">
                <a:latin typeface="Tahoma" pitchFamily="34" charset="0"/>
                <a:cs typeface="Tahoma" pitchFamily="34" charset="0"/>
              </a:rPr>
              <a:t>e</a:t>
            </a:r>
            <a:r>
              <a:rPr lang="hu-HU" altLang="hu-HU" sz="2300" dirty="0" smtClean="0">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006600"/>
                </a:solidFill>
                <a:latin typeface="Tahoma" pitchFamily="34" charset="0"/>
                <a:cs typeface="Tahoma" pitchFamily="34" charset="0"/>
              </a:rPr>
              <a:t>a természetvédelmi hatóság engedélyéhez, hozzájárulásához kötött </a:t>
            </a:r>
            <a:r>
              <a:rPr lang="hu-HU" altLang="hu-HU" sz="2300" b="1" dirty="0" smtClean="0">
                <a:solidFill>
                  <a:srgbClr val="A50021"/>
                </a:solidFill>
                <a:latin typeface="Tahoma" pitchFamily="34" charset="0"/>
                <a:cs typeface="Tahoma" pitchFamily="34" charset="0"/>
              </a:rPr>
              <a:t>tevékenységet</a:t>
            </a:r>
            <a:r>
              <a:rPr lang="hu-HU" altLang="hu-HU" sz="2300" dirty="0" smtClean="0">
                <a:solidFill>
                  <a:srgbClr val="A50021"/>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engedély, hozzájárulás nélkül vagy attól eltérően végez</a:t>
            </a:r>
            <a:r>
              <a:rPr lang="hu-HU" altLang="hu-HU" sz="2300" dirty="0" smtClean="0">
                <a:solidFill>
                  <a:srgbClr val="006600"/>
                </a:solidFill>
                <a:latin typeface="Tahoma" pitchFamily="34" charset="0"/>
                <a:cs typeface="Tahoma" pitchFamily="34" charset="0"/>
              </a:rPr>
              <a:t> </a:t>
            </a:r>
          </a:p>
          <a:p>
            <a:pPr eaLnBrk="1" hangingPunct="1">
              <a:lnSpc>
                <a:spcPct val="80000"/>
              </a:lnSpc>
              <a:buFontTx/>
              <a:buNone/>
            </a:pPr>
            <a:r>
              <a:rPr lang="hu-HU" altLang="hu-HU" sz="2300" b="1" u="sng" dirty="0" smtClean="0">
                <a:solidFill>
                  <a:srgbClr val="006600"/>
                </a:solidFill>
                <a:latin typeface="Tahoma" pitchFamily="34" charset="0"/>
                <a:cs typeface="Tahoma" pitchFamily="34" charset="0"/>
              </a:rPr>
              <a:t>természetvédelmi </a:t>
            </a:r>
            <a:r>
              <a:rPr lang="hu-HU" altLang="hu-HU" sz="2300" b="1" u="sng" dirty="0" smtClean="0">
                <a:solidFill>
                  <a:srgbClr val="A50021"/>
                </a:solidFill>
                <a:latin typeface="Tahoma" pitchFamily="34" charset="0"/>
                <a:cs typeface="Tahoma" pitchFamily="34" charset="0"/>
              </a:rPr>
              <a:t>bírságot</a:t>
            </a:r>
            <a:r>
              <a:rPr lang="hu-HU" altLang="hu-HU" sz="2300" b="1" dirty="0" smtClean="0">
                <a:solidFill>
                  <a:srgbClr val="006600"/>
                </a:solidFill>
                <a:latin typeface="Tahoma" pitchFamily="34" charset="0"/>
                <a:cs typeface="Tahoma" pitchFamily="34" charset="0"/>
              </a:rPr>
              <a:t> köteles fizetni.</a:t>
            </a:r>
          </a:p>
        </p:txBody>
      </p:sp>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body" idx="4294967295"/>
          </p:nvPr>
        </p:nvSpPr>
        <p:spPr>
          <a:xfrm>
            <a:off x="395288" y="908720"/>
            <a:ext cx="8518525" cy="5615905"/>
          </a:xfrm>
        </p:spPr>
        <p:txBody>
          <a:bodyPr/>
          <a:lstStyle/>
          <a:p>
            <a:pPr eaLnBrk="1" hangingPunct="1">
              <a:lnSpc>
                <a:spcPct val="80000"/>
              </a:lnSpc>
              <a:buFontTx/>
              <a:buNone/>
            </a:pPr>
            <a:r>
              <a:rPr lang="hu-HU" altLang="hu-HU" sz="2500" b="1" dirty="0" smtClean="0">
                <a:latin typeface="Tahoma" pitchFamily="34" charset="0"/>
                <a:cs typeface="Tahoma" pitchFamily="34" charset="0"/>
              </a:rPr>
              <a:t>(2)</a:t>
            </a:r>
            <a:r>
              <a:rPr lang="hu-HU" altLang="hu-HU" sz="2500" dirty="0" smtClean="0">
                <a:solidFill>
                  <a:srgbClr val="006600"/>
                </a:solidFill>
                <a:latin typeface="Tahoma" pitchFamily="34" charset="0"/>
                <a:cs typeface="Tahoma" pitchFamily="34" charset="0"/>
              </a:rPr>
              <a:t> </a:t>
            </a:r>
            <a:r>
              <a:rPr lang="hu-HU" altLang="hu-HU" sz="2500" b="1" dirty="0" smtClean="0">
                <a:solidFill>
                  <a:srgbClr val="006600"/>
                </a:solidFill>
                <a:latin typeface="Tahoma" pitchFamily="34" charset="0"/>
                <a:cs typeface="Tahoma" pitchFamily="34" charset="0"/>
              </a:rPr>
              <a:t>A természetvédelmi </a:t>
            </a:r>
            <a:r>
              <a:rPr lang="hu-HU" altLang="hu-HU" sz="2500" b="1" dirty="0" smtClean="0">
                <a:solidFill>
                  <a:srgbClr val="A50021"/>
                </a:solidFill>
                <a:latin typeface="Tahoma" pitchFamily="34" charset="0"/>
                <a:cs typeface="Tahoma" pitchFamily="34" charset="0"/>
              </a:rPr>
              <a:t>bírságot</a:t>
            </a:r>
            <a:r>
              <a:rPr lang="hu-HU" altLang="hu-HU" sz="2500" dirty="0" smtClean="0">
                <a:solidFill>
                  <a:srgbClr val="006600"/>
                </a:solidFill>
                <a:latin typeface="Tahoma" pitchFamily="34" charset="0"/>
                <a:cs typeface="Tahoma" pitchFamily="34" charset="0"/>
              </a:rPr>
              <a:t> </a:t>
            </a:r>
            <a:r>
              <a:rPr lang="hu-HU" altLang="hu-HU" sz="2500" b="1" dirty="0" smtClean="0">
                <a:solidFill>
                  <a:srgbClr val="006600"/>
                </a:solidFill>
                <a:latin typeface="Tahoma" pitchFamily="34" charset="0"/>
                <a:cs typeface="Tahoma" pitchFamily="34" charset="0"/>
              </a:rPr>
              <a:t>a természetvédelmi hatóság</a:t>
            </a:r>
            <a:r>
              <a:rPr lang="hu-HU" altLang="hu-HU" sz="2500" dirty="0" smtClean="0">
                <a:solidFill>
                  <a:srgbClr val="006600"/>
                </a:solidFill>
                <a:latin typeface="Tahoma" pitchFamily="34" charset="0"/>
                <a:cs typeface="Tahoma" pitchFamily="34" charset="0"/>
              </a:rPr>
              <a:t> </a:t>
            </a:r>
            <a:r>
              <a:rPr lang="hu-HU" altLang="hu-HU" sz="2500" b="1" dirty="0" smtClean="0">
                <a:solidFill>
                  <a:srgbClr val="006600"/>
                </a:solidFill>
                <a:latin typeface="Tahoma" pitchFamily="34" charset="0"/>
                <a:cs typeface="Tahoma" pitchFamily="34" charset="0"/>
              </a:rPr>
              <a:t>szabja ki</a:t>
            </a:r>
            <a:r>
              <a:rPr lang="hu-HU" altLang="hu-HU" sz="2500" dirty="0" smtClean="0">
                <a:solidFill>
                  <a:srgbClr val="006600"/>
                </a:solidFill>
                <a:latin typeface="Tahoma" pitchFamily="34" charset="0"/>
                <a:cs typeface="Tahoma" pitchFamily="34" charset="0"/>
              </a:rPr>
              <a:t>. A természetvédelmi </a:t>
            </a:r>
            <a:r>
              <a:rPr lang="hu-HU" altLang="hu-HU" sz="2500" dirty="0" smtClean="0">
                <a:solidFill>
                  <a:srgbClr val="A50021"/>
                </a:solidFill>
                <a:latin typeface="Tahoma" pitchFamily="34" charset="0"/>
                <a:cs typeface="Tahoma" pitchFamily="34" charset="0"/>
              </a:rPr>
              <a:t>bírság</a:t>
            </a:r>
            <a:r>
              <a:rPr lang="hu-HU" altLang="hu-HU" sz="2500" dirty="0" smtClean="0">
                <a:solidFill>
                  <a:srgbClr val="006600"/>
                </a:solidFill>
                <a:latin typeface="Tahoma" pitchFamily="34" charset="0"/>
                <a:cs typeface="Tahoma" pitchFamily="34" charset="0"/>
              </a:rPr>
              <a:t> </a:t>
            </a:r>
            <a:r>
              <a:rPr lang="hu-HU" altLang="hu-HU" sz="2500" u="sng" dirty="0" smtClean="0">
                <a:solidFill>
                  <a:srgbClr val="006600"/>
                </a:solidFill>
                <a:latin typeface="Tahoma" pitchFamily="34" charset="0"/>
                <a:cs typeface="Tahoma" pitchFamily="34" charset="0"/>
              </a:rPr>
              <a:t>adók módjára behajtandó</a:t>
            </a:r>
            <a:r>
              <a:rPr lang="hu-HU" altLang="hu-HU" sz="2500" dirty="0" smtClean="0">
                <a:solidFill>
                  <a:srgbClr val="006600"/>
                </a:solidFill>
                <a:latin typeface="Tahoma" pitchFamily="34" charset="0"/>
                <a:cs typeface="Tahoma" pitchFamily="34" charset="0"/>
              </a:rPr>
              <a:t> köztartozás.</a:t>
            </a:r>
          </a:p>
          <a:p>
            <a:pPr eaLnBrk="1" hangingPunct="1">
              <a:lnSpc>
                <a:spcPct val="80000"/>
              </a:lnSpc>
              <a:buFontTx/>
              <a:buNone/>
            </a:pPr>
            <a:r>
              <a:rPr lang="hu-HU" altLang="hu-HU" sz="2500" b="1" dirty="0" smtClean="0">
                <a:latin typeface="Tahoma" pitchFamily="34" charset="0"/>
                <a:cs typeface="Tahoma" pitchFamily="34" charset="0"/>
              </a:rPr>
              <a:t>(5)</a:t>
            </a:r>
            <a:r>
              <a:rPr lang="hu-HU" altLang="hu-HU" sz="2500" dirty="0" smtClean="0">
                <a:solidFill>
                  <a:srgbClr val="006600"/>
                </a:solidFill>
                <a:latin typeface="Tahoma" pitchFamily="34" charset="0"/>
                <a:cs typeface="Tahoma" pitchFamily="34" charset="0"/>
              </a:rPr>
              <a:t> A természetvédelmi </a:t>
            </a:r>
            <a:r>
              <a:rPr lang="hu-HU" altLang="hu-HU" sz="2500" dirty="0" smtClean="0">
                <a:solidFill>
                  <a:srgbClr val="A50021"/>
                </a:solidFill>
                <a:latin typeface="Tahoma" pitchFamily="34" charset="0"/>
                <a:cs typeface="Tahoma" pitchFamily="34" charset="0"/>
              </a:rPr>
              <a:t>bírság</a:t>
            </a:r>
            <a:r>
              <a:rPr lang="hu-HU" altLang="hu-HU" sz="2500" dirty="0" smtClean="0">
                <a:solidFill>
                  <a:srgbClr val="006600"/>
                </a:solidFill>
                <a:latin typeface="Tahoma" pitchFamily="34" charset="0"/>
                <a:cs typeface="Tahoma" pitchFamily="34" charset="0"/>
              </a:rPr>
              <a:t> </a:t>
            </a:r>
            <a:r>
              <a:rPr lang="hu-HU" altLang="hu-HU" sz="2500" b="1" dirty="0" smtClean="0">
                <a:solidFill>
                  <a:srgbClr val="006600"/>
                </a:solidFill>
                <a:latin typeface="Tahoma" pitchFamily="34" charset="0"/>
                <a:cs typeface="Tahoma" pitchFamily="34" charset="0"/>
              </a:rPr>
              <a:t>nem mentesít</a:t>
            </a:r>
            <a:r>
              <a:rPr lang="hu-HU" altLang="hu-HU" sz="2500" dirty="0" smtClean="0">
                <a:solidFill>
                  <a:srgbClr val="006600"/>
                </a:solidFill>
                <a:latin typeface="Tahoma" pitchFamily="34" charset="0"/>
                <a:cs typeface="Tahoma" pitchFamily="34" charset="0"/>
              </a:rPr>
              <a:t> a </a:t>
            </a:r>
            <a:r>
              <a:rPr lang="hu-HU" altLang="hu-HU" sz="2500" b="1" dirty="0" smtClean="0">
                <a:solidFill>
                  <a:srgbClr val="006600"/>
                </a:solidFill>
                <a:latin typeface="Tahoma" pitchFamily="34" charset="0"/>
                <a:cs typeface="Tahoma" pitchFamily="34" charset="0"/>
              </a:rPr>
              <a:t>büntetőjogi</a:t>
            </a:r>
            <a:r>
              <a:rPr lang="hu-HU" altLang="hu-HU" sz="2500" dirty="0" smtClean="0">
                <a:solidFill>
                  <a:srgbClr val="006600"/>
                </a:solidFill>
                <a:latin typeface="Tahoma" pitchFamily="34" charset="0"/>
                <a:cs typeface="Tahoma" pitchFamily="34" charset="0"/>
              </a:rPr>
              <a:t>, a kártérítési felelősség, valamint a tevékenység korlátozására, felfüggesztésére, tiltására, továbbá a helyreállításra vonatkozó kötelezettség teljesítése alól. </a:t>
            </a:r>
          </a:p>
          <a:p>
            <a:pPr eaLnBrk="1" hangingPunct="1">
              <a:lnSpc>
                <a:spcPct val="80000"/>
              </a:lnSpc>
              <a:buFontTx/>
              <a:buNone/>
            </a:pPr>
            <a:r>
              <a:rPr lang="hu-HU" altLang="hu-HU" sz="2500" dirty="0" smtClean="0">
                <a:solidFill>
                  <a:srgbClr val="006600"/>
                </a:solidFill>
                <a:latin typeface="Tahoma" pitchFamily="34" charset="0"/>
                <a:cs typeface="Tahoma" pitchFamily="34" charset="0"/>
              </a:rPr>
              <a:t>A természetvédelmi</a:t>
            </a:r>
            <a:r>
              <a:rPr lang="hu-HU" altLang="hu-HU" sz="2500" dirty="0" smtClean="0">
                <a:solidFill>
                  <a:srgbClr val="A50021"/>
                </a:solidFill>
                <a:latin typeface="Tahoma" pitchFamily="34" charset="0"/>
                <a:cs typeface="Tahoma" pitchFamily="34" charset="0"/>
              </a:rPr>
              <a:t> bírság</a:t>
            </a:r>
            <a:r>
              <a:rPr lang="hu-HU" altLang="hu-HU" sz="2500" dirty="0" smtClean="0">
                <a:solidFill>
                  <a:srgbClr val="006600"/>
                </a:solidFill>
                <a:latin typeface="Tahoma" pitchFamily="34" charset="0"/>
                <a:cs typeface="Tahoma" pitchFamily="34" charset="0"/>
              </a:rPr>
              <a:t> </a:t>
            </a:r>
            <a:r>
              <a:rPr lang="hu-HU" altLang="hu-HU" sz="2500" dirty="0" smtClean="0">
                <a:solidFill>
                  <a:srgbClr val="A50021"/>
                </a:solidFill>
                <a:latin typeface="Tahoma" pitchFamily="34" charset="0"/>
                <a:cs typeface="Tahoma" pitchFamily="34" charset="0"/>
              </a:rPr>
              <a:t>a hatóság tudomásszerzésétől számított egy éven, vagy az elkövetéstől számított öt éven túl nem szabható ki</a:t>
            </a:r>
            <a:r>
              <a:rPr lang="hu-HU" altLang="hu-HU" sz="2500" dirty="0" smtClean="0">
                <a:solidFill>
                  <a:srgbClr val="006600"/>
                </a:solidFill>
                <a:latin typeface="Tahoma" pitchFamily="34" charset="0"/>
                <a:cs typeface="Tahoma" pitchFamily="34" charset="0"/>
              </a:rPr>
              <a:t> </a:t>
            </a:r>
            <a:r>
              <a:rPr lang="hu-HU" altLang="hu-HU" sz="2500" dirty="0" smtClean="0">
                <a:latin typeface="Tahoma" pitchFamily="34" charset="0"/>
                <a:cs typeface="Tahoma" pitchFamily="34" charset="0"/>
              </a:rPr>
              <a:t>/80. § (3) </a:t>
            </a:r>
            <a:r>
              <a:rPr lang="hu-HU" altLang="hu-HU" sz="2500" dirty="0" err="1" smtClean="0">
                <a:latin typeface="Tahoma" pitchFamily="34" charset="0"/>
                <a:cs typeface="Tahoma" pitchFamily="34" charset="0"/>
              </a:rPr>
              <a:t>bek</a:t>
            </a:r>
            <a:r>
              <a:rPr lang="hu-HU" altLang="hu-HU" sz="2500" dirty="0" smtClean="0">
                <a:latin typeface="Tahoma" pitchFamily="34" charset="0"/>
                <a:cs typeface="Tahoma" pitchFamily="34" charset="0"/>
              </a:rPr>
              <a: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500" dirty="0" smtClean="0">
                <a:latin typeface="Tahoma" pitchFamily="34" charset="0"/>
                <a:cs typeface="Tahoma" pitchFamily="34" charset="0"/>
              </a:rPr>
              <a:t>A bírság kiszabásával kapcsolatos szabályokat, a bírság mértékét a </a:t>
            </a:r>
            <a:r>
              <a:rPr lang="hu-HU" altLang="hu-HU" sz="2500" u="sng" dirty="0" smtClean="0">
                <a:latin typeface="Tahoma" pitchFamily="34" charset="0"/>
                <a:cs typeface="Tahoma" pitchFamily="34" charset="0"/>
              </a:rPr>
              <a:t>33/1997. (II. 20.) Korm. rendelet</a:t>
            </a:r>
            <a:r>
              <a:rPr lang="hu-HU" altLang="hu-HU" sz="2500" dirty="0" smtClean="0">
                <a:latin typeface="Tahoma" pitchFamily="34" charset="0"/>
                <a:cs typeface="Tahoma" pitchFamily="34" charset="0"/>
              </a:rPr>
              <a:t> állapítja meg.</a:t>
            </a:r>
          </a:p>
          <a:p>
            <a:pPr eaLnBrk="1" hangingPunct="1">
              <a:lnSpc>
                <a:spcPct val="80000"/>
              </a:lnSpc>
            </a:pPr>
            <a:endParaRPr lang="hu-HU" altLang="hu-HU" sz="2600" dirty="0" smtClean="0">
              <a:solidFill>
                <a:srgbClr val="006600"/>
              </a:solidFill>
            </a:endParaRPr>
          </a:p>
        </p:txBody>
      </p:sp>
    </p:spTree>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idx="4294967295"/>
          </p:nvPr>
        </p:nvSpPr>
        <p:spPr>
          <a:xfrm>
            <a:off x="468313" y="0"/>
            <a:ext cx="8229600" cy="836613"/>
          </a:xfrm>
        </p:spPr>
        <p:txBody>
          <a:bodyPr/>
          <a:lstStyle/>
          <a:p>
            <a:pPr eaLnBrk="1" hangingPunct="1"/>
            <a:r>
              <a:rPr lang="hu-HU" altLang="hu-HU" sz="3300" b="1" dirty="0" smtClean="0">
                <a:solidFill>
                  <a:srgbClr val="A50021"/>
                </a:solidFill>
                <a:latin typeface="Tahoma" pitchFamily="34" charset="0"/>
                <a:cs typeface="Tahoma" pitchFamily="34" charset="0"/>
              </a:rPr>
              <a:t>Inváziós bírság</a:t>
            </a:r>
            <a:endParaRPr lang="hu-HU" altLang="hu-HU" sz="3300" dirty="0" smtClean="0">
              <a:latin typeface="Tahoma" pitchFamily="34" charset="0"/>
              <a:cs typeface="Tahoma" pitchFamily="34" charset="0"/>
            </a:endParaRPr>
          </a:p>
        </p:txBody>
      </p:sp>
      <p:sp>
        <p:nvSpPr>
          <p:cNvPr id="545795" name="Rectangle 3"/>
          <p:cNvSpPr>
            <a:spLocks noGrp="1" noChangeArrowheads="1"/>
          </p:cNvSpPr>
          <p:nvPr>
            <p:ph type="body" idx="4294967295"/>
          </p:nvPr>
        </p:nvSpPr>
        <p:spPr>
          <a:xfrm>
            <a:off x="395536" y="908051"/>
            <a:ext cx="8424935" cy="5617294"/>
          </a:xfrm>
        </p:spPr>
        <p:txBody>
          <a:bodyPr/>
          <a:lstStyle/>
          <a:p>
            <a:pPr eaLnBrk="1" hangingPunct="1">
              <a:lnSpc>
                <a:spcPct val="80000"/>
              </a:lnSpc>
              <a:buFontTx/>
              <a:buNone/>
            </a:pPr>
            <a:r>
              <a:rPr lang="hu-HU" altLang="hu-HU" sz="2000" b="1" dirty="0" err="1" smtClean="0">
                <a:latin typeface="Tahoma" pitchFamily="34" charset="0"/>
                <a:ea typeface="Tahoma" panose="020B0604030504040204" pitchFamily="34" charset="0"/>
                <a:cs typeface="Tahoma" panose="020B0604030504040204" pitchFamily="34" charset="0"/>
              </a:rPr>
              <a:t>Tvt</a:t>
            </a:r>
            <a:r>
              <a:rPr lang="hu-HU" altLang="hu-HU" sz="2000" b="1" dirty="0" smtClean="0">
                <a:latin typeface="Tahoma" pitchFamily="34" charset="0"/>
                <a:ea typeface="Tahoma" panose="020B0604030504040204" pitchFamily="34" charset="0"/>
                <a:cs typeface="Tahoma" panose="020B0604030504040204" pitchFamily="34" charset="0"/>
              </a:rPr>
              <a:t>. 80/A.  § (1)</a:t>
            </a:r>
            <a:r>
              <a:rPr lang="hu-HU" altLang="hu-HU" sz="2000" dirty="0" smtClean="0">
                <a:solidFill>
                  <a:srgbClr val="006600"/>
                </a:solidFill>
                <a:latin typeface="Tahoma" pitchFamily="34" charset="0"/>
                <a:ea typeface="Tahoma" panose="020B0604030504040204" pitchFamily="34" charset="0"/>
                <a:cs typeface="Tahoma" panose="020B0604030504040204" pitchFamily="34" charset="0"/>
              </a:rPr>
              <a:t> </a:t>
            </a:r>
            <a:r>
              <a:rPr lang="hu-HU" altLang="hu-HU" sz="2000" b="1" dirty="0" smtClean="0">
                <a:solidFill>
                  <a:srgbClr val="A50021"/>
                </a:solidFill>
                <a:latin typeface="Tahoma" pitchFamily="34" charset="0"/>
                <a:ea typeface="Tahoma" panose="020B0604030504040204" pitchFamily="34" charset="0"/>
                <a:cs typeface="Tahoma" panose="020B0604030504040204" pitchFamily="34" charset="0"/>
              </a:rPr>
              <a:t>Aki tevékenységével vagy mulasztásával </a:t>
            </a:r>
          </a:p>
          <a:p>
            <a:pPr eaLnBrk="1" hangingPunct="1">
              <a:lnSpc>
                <a:spcPct val="80000"/>
              </a:lnSpc>
              <a:buFontTx/>
              <a:buNone/>
            </a:pPr>
            <a:r>
              <a:rPr lang="hu-HU" sz="2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idegenhonos </a:t>
            </a:r>
            <a:r>
              <a:rPr lang="hu-HU" sz="2000" b="1" dirty="0">
                <a:solidFill>
                  <a:srgbClr val="A50021"/>
                </a:solidFill>
                <a:latin typeface="Tahoma" panose="020B0604030504040204" pitchFamily="34" charset="0"/>
                <a:ea typeface="Tahoma" panose="020B0604030504040204" pitchFamily="34" charset="0"/>
                <a:cs typeface="Tahoma" panose="020B0604030504040204" pitchFamily="34" charset="0"/>
              </a:rPr>
              <a:t>inváziós fajjal </a:t>
            </a:r>
            <a:r>
              <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rPr>
              <a:t>kapcsolatos előírásokat</a:t>
            </a:r>
            <a:r>
              <a:rPr lang="hu-HU" sz="2000" dirty="0">
                <a:solidFill>
                  <a:srgbClr val="A50021"/>
                </a:solidFill>
                <a:latin typeface="Tahoma" panose="020B0604030504040204" pitchFamily="34" charset="0"/>
                <a:ea typeface="Tahoma" panose="020B0604030504040204" pitchFamily="34" charset="0"/>
                <a:cs typeface="Tahoma" panose="020B0604030504040204" pitchFamily="34" charset="0"/>
              </a:rPr>
              <a:t>, valamint </a:t>
            </a:r>
            <a:endPar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rPr>
              <a:t>	hatósági határozatban </a:t>
            </a:r>
            <a:r>
              <a:rPr lang="hu-HU" sz="2000" dirty="0">
                <a:solidFill>
                  <a:srgbClr val="A50021"/>
                </a:solidFill>
                <a:latin typeface="Tahoma" panose="020B0604030504040204" pitchFamily="34" charset="0"/>
                <a:ea typeface="Tahoma" panose="020B0604030504040204" pitchFamily="34" charset="0"/>
                <a:cs typeface="Tahoma" panose="020B0604030504040204" pitchFamily="34" charset="0"/>
              </a:rPr>
              <a:t>foglaltakat </a:t>
            </a:r>
            <a:r>
              <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rPr>
              <a:t>megsérti</a:t>
            </a:r>
            <a:r>
              <a:rPr lang="hu-HU" sz="2000" dirty="0">
                <a:solidFill>
                  <a:srgbClr val="A50021"/>
                </a:solidFill>
                <a:latin typeface="Tahoma" panose="020B0604030504040204" pitchFamily="34" charset="0"/>
                <a:ea typeface="Tahoma" panose="020B0604030504040204" pitchFamily="34" charset="0"/>
                <a:cs typeface="Tahoma" panose="020B0604030504040204" pitchFamily="34" charset="0"/>
              </a:rPr>
              <a:t>, idegenhonos inváziós </a:t>
            </a:r>
            <a:endPar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rPr>
              <a:t>	fajokkal </a:t>
            </a:r>
            <a:r>
              <a:rPr lang="hu-HU" sz="2000" dirty="0">
                <a:solidFill>
                  <a:srgbClr val="A50021"/>
                </a:solidFill>
                <a:latin typeface="Tahoma" panose="020B0604030504040204" pitchFamily="34" charset="0"/>
                <a:ea typeface="Tahoma" panose="020B0604030504040204" pitchFamily="34" charset="0"/>
                <a:cs typeface="Tahoma" panose="020B0604030504040204" pitchFamily="34" charset="0"/>
              </a:rPr>
              <a:t>kapcsolatos </a:t>
            </a:r>
            <a:r>
              <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rPr>
              <a:t>bírságot (inváziós bírságot) fizet.</a:t>
            </a:r>
            <a:endParaRPr lang="hu-HU" altLang="hu-HU" sz="2000" b="1" dirty="0" smtClean="0">
              <a:solidFill>
                <a:srgbClr val="A50021"/>
              </a:solidFill>
              <a:latin typeface="Tahoma" pitchFamily="34" charset="0"/>
              <a:ea typeface="Tahoma" panose="020B0604030504040204" pitchFamily="34" charset="0"/>
              <a:cs typeface="Tahoma" panose="020B0604030504040204" pitchFamily="34" charset="0"/>
            </a:endParaRPr>
          </a:p>
          <a:p>
            <a:pPr eaLnBrk="1" hangingPunct="1">
              <a:lnSpc>
                <a:spcPct val="80000"/>
              </a:lnSpc>
              <a:buFontTx/>
              <a:buNone/>
            </a:pP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3) </a:t>
            </a:r>
            <a:r>
              <a:rPr lang="hu-HU" sz="2000" b="1" dirty="0">
                <a:solidFill>
                  <a:srgbClr val="A50021"/>
                </a:solidFill>
                <a:latin typeface="Tahoma" panose="020B0604030504040204" pitchFamily="34" charset="0"/>
                <a:ea typeface="Tahoma" panose="020B0604030504040204" pitchFamily="34" charset="0"/>
                <a:cs typeface="Tahoma" panose="020B0604030504040204" pitchFamily="34" charset="0"/>
              </a:rPr>
              <a:t>Az inváziós bírság</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megfizetése nem mentesít az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egyéb </a:t>
            </a:r>
          </a:p>
          <a:p>
            <a:pPr eaLnBrk="1" hangingPunct="1">
              <a:lnSpc>
                <a:spcPct val="80000"/>
              </a:lnSpc>
              <a:buFontTx/>
              <a:buNone/>
            </a:pP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közigazgatási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bírság megfizetése,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a tevékenység korlátozására</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endPar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felfüggesztésére</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megtiltására</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és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a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helyreállításra vonatkozó </a:t>
            </a:r>
          </a:p>
          <a:p>
            <a:pPr eaLnBrk="1" hangingPunct="1">
              <a:lnSpc>
                <a:spcPct val="80000"/>
              </a:lnSpc>
              <a:buFontTx/>
              <a:buNone/>
            </a:pP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kötelezettség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teljesítése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alól.</a:t>
            </a:r>
          </a:p>
          <a:p>
            <a:pPr eaLnBrk="1" hangingPunct="1">
              <a:lnSpc>
                <a:spcPct val="80000"/>
              </a:lnSpc>
              <a:buFontTx/>
              <a:buNone/>
            </a:pPr>
            <a:r>
              <a:rPr lang="hu-HU" sz="2000" b="1" dirty="0" err="1" smtClean="0">
                <a:solidFill>
                  <a:srgbClr val="474747"/>
                </a:solidFill>
                <a:latin typeface="Tahoma" panose="020B0604030504040204" pitchFamily="34" charset="0"/>
                <a:ea typeface="Tahoma" panose="020B0604030504040204" pitchFamily="34" charset="0"/>
                <a:cs typeface="Tahoma" panose="020B0604030504040204" pitchFamily="34" charset="0"/>
              </a:rPr>
              <a:t>Tvt</a:t>
            </a:r>
            <a:r>
              <a:rPr lang="hu-HU" sz="2000" b="1" dirty="0" smtClean="0">
                <a:solidFill>
                  <a:srgbClr val="474747"/>
                </a:solidFill>
                <a:latin typeface="Tahoma" panose="020B0604030504040204" pitchFamily="34" charset="0"/>
                <a:ea typeface="Tahoma" panose="020B0604030504040204" pitchFamily="34" charset="0"/>
                <a:cs typeface="Tahoma" panose="020B0604030504040204" pitchFamily="34" charset="0"/>
              </a:rPr>
              <a:t>. 10</a:t>
            </a:r>
            <a:r>
              <a:rPr lang="hu-HU" sz="2000" b="1" dirty="0">
                <a:solidFill>
                  <a:srgbClr val="474747"/>
                </a:solidFill>
                <a:latin typeface="Tahoma" panose="020B0604030504040204" pitchFamily="34" charset="0"/>
                <a:ea typeface="Tahoma" panose="020B0604030504040204" pitchFamily="34" charset="0"/>
                <a:cs typeface="Tahoma" panose="020B0604030504040204" pitchFamily="34" charset="0"/>
              </a:rPr>
              <a:t>. §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(2) A Magyarországon veszélyt jelentő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idegenhonos inváziós</a:t>
            </a:r>
          </a:p>
          <a:p>
            <a:pPr eaLnBrk="1" hangingPunct="1">
              <a:lnSpc>
                <a:spcPct val="80000"/>
              </a:lnSpc>
              <a:buFontTx/>
              <a:buNone/>
            </a:pP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fajok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körét a természetvédelemért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felelős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miniszter állapítja meg</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a:t>
            </a:r>
          </a:p>
          <a:p>
            <a:pPr eaLnBrk="1" hangingPunct="1">
              <a:lnSpc>
                <a:spcPct val="80000"/>
              </a:lnSpc>
              <a:buFontTx/>
              <a:buNone/>
            </a:pP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4) Az idegenhonos inváziós fajokkal kapcsolatos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engedélyezési</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endPar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ellenőrzési</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kötelezési és szankcionálási f</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eladatokat</a:t>
            </a:r>
            <a:endParaRPr lang="hu-HU" sz="2000" dirty="0" smtClean="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80000"/>
              </a:lnSpc>
              <a:buNone/>
            </a:pPr>
            <a:r>
              <a:rPr lang="hu-HU" sz="2000" b="1"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b="1" dirty="0" smtClean="0">
                <a:solidFill>
                  <a:srgbClr val="474747"/>
                </a:solidFill>
                <a:latin typeface="Tahoma" panose="020B0604030504040204" pitchFamily="34" charset="0"/>
                <a:ea typeface="Tahoma" panose="020B0604030504040204" pitchFamily="34" charset="0"/>
                <a:cs typeface="Tahoma" panose="020B0604030504040204" pitchFamily="34" charset="0"/>
              </a:rPr>
              <a:t>    a)</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az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a hatóság látja el, amelynek eljárása idegenhonos inváziós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a:t>
            </a:r>
          </a:p>
          <a:p>
            <a:pPr marL="0" indent="0" eaLnBrk="1" hangingPunct="1">
              <a:lnSpc>
                <a:spcPct val="80000"/>
              </a:lnSpc>
              <a:buNone/>
            </a:pP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fajt érint,</a:t>
            </a:r>
            <a:endParaRPr lang="hu-HU" sz="20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80000"/>
              </a:lnSpc>
              <a:buNone/>
            </a:pPr>
            <a:r>
              <a:rPr lang="hu-HU" sz="2000" b="1"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b="1" dirty="0" smtClean="0">
                <a:solidFill>
                  <a:srgbClr val="474747"/>
                </a:solidFill>
                <a:latin typeface="Tahoma" panose="020B0604030504040204" pitchFamily="34" charset="0"/>
                <a:ea typeface="Tahoma" panose="020B0604030504040204" pitchFamily="34" charset="0"/>
                <a:cs typeface="Tahoma" panose="020B0604030504040204" pitchFamily="34" charset="0"/>
              </a:rPr>
              <a:t>    b)</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az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a)</a:t>
            </a:r>
            <a:r>
              <a:rPr lang="hu-HU" sz="2000" i="1"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pont szerinti hatóság hiányában a természetvédelmi </a:t>
            </a:r>
            <a:endPar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80000"/>
              </a:lnSpc>
              <a:buNone/>
            </a:pP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hatóság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látja el</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a:t>
            </a:r>
            <a:endParaRPr lang="hu-HU" sz="2000" dirty="0" smtClean="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80000"/>
              </a:lnSpc>
              <a:buNone/>
            </a:pPr>
            <a:r>
              <a:rPr lang="hu-HU" sz="2000" b="1"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b="1" dirty="0" smtClean="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b="1" dirty="0">
                <a:solidFill>
                  <a:srgbClr val="474747"/>
                </a:solidFill>
                <a:latin typeface="Tahoma" panose="020B0604030504040204" pitchFamily="34" charset="0"/>
                <a:ea typeface="Tahoma" panose="020B0604030504040204" pitchFamily="34" charset="0"/>
                <a:cs typeface="Tahoma" panose="020B0604030504040204" pitchFamily="34" charset="0"/>
              </a:rPr>
              <a:t>5)</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Az idegenhonos inváziós fajokkal kapcsolatban hozott hatósági </a:t>
            </a:r>
            <a:endPar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80000"/>
              </a:lnSpc>
              <a:buNone/>
            </a:pP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határozat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ellen nincs helye fellebbezésnek.</a:t>
            </a:r>
            <a:endParaRPr lang="hu-HU" sz="20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endParaRPr lang="hu-HU" altLang="hu-HU" sz="2300" b="1" u="sng" dirty="0" smtClean="0">
              <a:solidFill>
                <a:srgbClr val="006600"/>
              </a:solidFill>
              <a:latin typeface="Tahoma" pitchFamily="34" charset="0"/>
              <a:ea typeface="Tahoma" panose="020B0604030504040204" pitchFamily="34" charset="0"/>
              <a:cs typeface="Tahoma" panose="020B0604030504040204" pitchFamily="34" charset="0"/>
            </a:endParaRPr>
          </a:p>
          <a:p>
            <a:pPr eaLnBrk="1" hangingPunct="1">
              <a:lnSpc>
                <a:spcPct val="80000"/>
              </a:lnSpc>
              <a:buFontTx/>
              <a:buNone/>
            </a:pPr>
            <a:endParaRPr lang="hu-HU" altLang="hu-HU" sz="2300" b="1" u="sng" dirty="0" smtClean="0">
              <a:solidFill>
                <a:srgbClr val="006600"/>
              </a:solidFill>
              <a:latin typeface="Tahoma" pitchFamily="34" charset="0"/>
              <a:ea typeface="Tahoma" panose="020B0604030504040204" pitchFamily="34" charset="0"/>
              <a:cs typeface="Tahoma" panose="020B0604030504040204" pitchFamily="34" charset="0"/>
            </a:endParaRPr>
          </a:p>
          <a:p>
            <a:pPr eaLnBrk="1" hangingPunct="1">
              <a:lnSpc>
                <a:spcPct val="80000"/>
              </a:lnSpc>
              <a:buFontTx/>
              <a:buNone/>
            </a:pPr>
            <a:endParaRPr lang="hu-HU" altLang="hu-HU" sz="2300" b="1" dirty="0" smtClean="0">
              <a:solidFill>
                <a:srgbClr val="006600"/>
              </a:solidFill>
              <a:latin typeface="Tahoma" pitchFamily="34" charset="0"/>
              <a:cs typeface="Tahoma" pitchFamily="34" charset="0"/>
            </a:endParaRPr>
          </a:p>
        </p:txBody>
      </p:sp>
    </p:spTree>
    <p:extLst>
      <p:ext uri="{BB962C8B-B14F-4D97-AF65-F5344CB8AC3E}">
        <p14:creationId xmlns:p14="http://schemas.microsoft.com/office/powerpoint/2010/main" val="3915098540"/>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idx="4294967295"/>
          </p:nvPr>
        </p:nvSpPr>
        <p:spPr>
          <a:xfrm>
            <a:off x="250825" y="0"/>
            <a:ext cx="8435975" cy="1268413"/>
          </a:xfrm>
        </p:spPr>
        <p:txBody>
          <a:bodyPr/>
          <a:lstStyle/>
          <a:p>
            <a:pPr eaLnBrk="1" hangingPunct="1"/>
            <a:r>
              <a:rPr lang="hu-HU" altLang="hu-HU" sz="3200" b="1" dirty="0" smtClean="0">
                <a:solidFill>
                  <a:srgbClr val="5F5F5F"/>
                </a:solidFill>
              </a:rPr>
              <a:t/>
            </a:r>
            <a:br>
              <a:rPr lang="hu-HU" altLang="hu-HU" sz="3200" b="1" dirty="0" smtClean="0">
                <a:solidFill>
                  <a:srgbClr val="5F5F5F"/>
                </a:solidFill>
              </a:rPr>
            </a:br>
            <a:r>
              <a:rPr lang="hu-HU" altLang="hu-HU" sz="3300" b="1" dirty="0" smtClean="0">
                <a:solidFill>
                  <a:srgbClr val="5F5F5F"/>
                </a:solidFill>
                <a:latin typeface="Tahoma" pitchFamily="34" charset="0"/>
                <a:cs typeface="Tahoma" pitchFamily="34" charset="0"/>
              </a:rPr>
              <a:t>A közúti közlekedésről szóló </a:t>
            </a:r>
            <a:br>
              <a:rPr lang="hu-HU" altLang="hu-HU" sz="3300" b="1" dirty="0" smtClean="0">
                <a:solidFill>
                  <a:srgbClr val="5F5F5F"/>
                </a:solidFill>
                <a:latin typeface="Tahoma" pitchFamily="34" charset="0"/>
                <a:cs typeface="Tahoma" pitchFamily="34" charset="0"/>
              </a:rPr>
            </a:br>
            <a:r>
              <a:rPr lang="hu-HU" altLang="hu-HU" sz="3300" b="1" dirty="0" smtClean="0">
                <a:solidFill>
                  <a:srgbClr val="5F5F5F"/>
                </a:solidFill>
                <a:latin typeface="Tahoma" pitchFamily="34" charset="0"/>
                <a:cs typeface="Tahoma" pitchFamily="34" charset="0"/>
              </a:rPr>
              <a:t>1988. évi I. törvény</a:t>
            </a:r>
            <a:r>
              <a:rPr lang="hu-HU" altLang="hu-HU" sz="3200" b="1" dirty="0" smtClean="0">
                <a:solidFill>
                  <a:srgbClr val="5F5F5F"/>
                </a:solidFill>
                <a:latin typeface="Tahoma" pitchFamily="34" charset="0"/>
                <a:cs typeface="Tahoma" pitchFamily="34" charset="0"/>
              </a:rPr>
              <a:t> </a:t>
            </a:r>
            <a:r>
              <a:rPr lang="hu-HU" altLang="hu-HU" sz="2800" dirty="0" smtClean="0">
                <a:solidFill>
                  <a:srgbClr val="5F5F5F"/>
                </a:solidFill>
                <a:latin typeface="Tahoma" pitchFamily="34" charset="0"/>
                <a:cs typeface="Tahoma" pitchFamily="34" charset="0"/>
              </a:rPr>
              <a:t>(objektív felelősség)</a:t>
            </a:r>
            <a:r>
              <a:rPr lang="hu-HU" altLang="hu-HU" sz="3200" dirty="0" smtClean="0">
                <a:solidFill>
                  <a:srgbClr val="006600"/>
                </a:solidFill>
                <a:latin typeface="Tahoma" pitchFamily="34" charset="0"/>
                <a:cs typeface="Tahoma" pitchFamily="34" charset="0"/>
              </a:rPr>
              <a:t/>
            </a:r>
            <a:br>
              <a:rPr lang="hu-HU" altLang="hu-HU" sz="3200" dirty="0" smtClean="0">
                <a:solidFill>
                  <a:srgbClr val="006600"/>
                </a:solidFill>
                <a:latin typeface="Tahoma" pitchFamily="34" charset="0"/>
                <a:cs typeface="Tahoma" pitchFamily="34" charset="0"/>
              </a:rPr>
            </a:br>
            <a:endParaRPr lang="hu-HU" altLang="hu-HU" sz="3200" dirty="0" smtClean="0">
              <a:solidFill>
                <a:srgbClr val="006600"/>
              </a:solidFill>
              <a:latin typeface="Tahoma" pitchFamily="34" charset="0"/>
              <a:cs typeface="Tahoma" pitchFamily="34" charset="0"/>
            </a:endParaRPr>
          </a:p>
        </p:txBody>
      </p:sp>
      <p:sp>
        <p:nvSpPr>
          <p:cNvPr id="547843" name="Rectangle 3"/>
          <p:cNvSpPr>
            <a:spLocks noGrp="1" noChangeArrowheads="1"/>
          </p:cNvSpPr>
          <p:nvPr>
            <p:ph type="body" idx="4294967295"/>
          </p:nvPr>
        </p:nvSpPr>
        <p:spPr>
          <a:xfrm>
            <a:off x="468313" y="1484312"/>
            <a:ext cx="8229600" cy="4969023"/>
          </a:xfrm>
        </p:spPr>
        <p:txBody>
          <a:bodyPr/>
          <a:lstStyle/>
          <a:p>
            <a:pPr eaLnBrk="1" hangingPunct="1">
              <a:lnSpc>
                <a:spcPct val="80000"/>
              </a:lnSpc>
              <a:buFontTx/>
              <a:buNone/>
            </a:pPr>
            <a:r>
              <a:rPr lang="hu-HU" altLang="hu-HU" sz="2200" b="1" dirty="0" smtClean="0">
                <a:latin typeface="Tahoma" pitchFamily="34" charset="0"/>
                <a:cs typeface="Tahoma" pitchFamily="34" charset="0"/>
              </a:rPr>
              <a:t>21. § (1)</a:t>
            </a:r>
            <a:r>
              <a:rPr lang="hu-HU" altLang="hu-HU" sz="2200" dirty="0" smtClean="0">
                <a:solidFill>
                  <a:srgbClr val="006600"/>
                </a:solidFill>
                <a:latin typeface="Tahoma" pitchFamily="34" charset="0"/>
                <a:cs typeface="Tahoma" pitchFamily="34" charset="0"/>
              </a:rPr>
              <a:t> </a:t>
            </a:r>
            <a:r>
              <a:rPr lang="hu-HU" altLang="hu-HU" sz="2200" u="sng" dirty="0" smtClean="0">
                <a:solidFill>
                  <a:srgbClr val="000000"/>
                </a:solidFill>
                <a:latin typeface="Tahoma" pitchFamily="34" charset="0"/>
                <a:cs typeface="Tahoma" pitchFamily="34" charset="0"/>
              </a:rPr>
              <a:t>A gépjármű üzemben tartója,</a:t>
            </a:r>
            <a:r>
              <a:rPr lang="hu-HU" altLang="hu-HU" sz="2200" dirty="0" smtClean="0">
                <a:solidFill>
                  <a:srgbClr val="000000"/>
                </a:solidFill>
                <a:latin typeface="Tahoma" pitchFamily="34" charset="0"/>
                <a:cs typeface="Tahoma" pitchFamily="34" charset="0"/>
              </a:rPr>
              <a:t> illetve ……meghatározott esetben a gépjárművet használatra átvevő személy</a:t>
            </a:r>
            <a:r>
              <a:rPr lang="hu-HU" altLang="hu-HU" sz="2200" dirty="0" smtClean="0">
                <a:solidFill>
                  <a:srgbClr val="5F5F5F"/>
                </a:solidFill>
                <a:latin typeface="Tahoma" pitchFamily="34" charset="0"/>
                <a:cs typeface="Tahoma" pitchFamily="34" charset="0"/>
              </a:rPr>
              <a:t> </a:t>
            </a:r>
            <a:r>
              <a:rPr lang="hu-HU" altLang="hu-HU" sz="2200" b="1" dirty="0" smtClean="0">
                <a:latin typeface="Tahoma" pitchFamily="34" charset="0"/>
                <a:cs typeface="Tahoma" pitchFamily="34" charset="0"/>
              </a:rPr>
              <a:t>felel azért,</a:t>
            </a:r>
            <a:r>
              <a:rPr lang="hu-HU" altLang="hu-HU" sz="2200" dirty="0" smtClean="0">
                <a:solidFill>
                  <a:srgbClr val="5F5F5F"/>
                </a:solidFill>
                <a:latin typeface="Tahoma" pitchFamily="34" charset="0"/>
                <a:cs typeface="Tahoma" pitchFamily="34" charset="0"/>
              </a:rPr>
              <a:t> </a:t>
            </a:r>
            <a:r>
              <a:rPr lang="hu-HU" altLang="hu-HU" sz="2200" dirty="0" smtClean="0">
                <a:solidFill>
                  <a:srgbClr val="000000"/>
                </a:solidFill>
                <a:latin typeface="Tahoma" pitchFamily="34" charset="0"/>
                <a:cs typeface="Tahoma" pitchFamily="34" charset="0"/>
              </a:rPr>
              <a:t>hogy az általa üzemeltetett, illetve használt gépjárművel</a:t>
            </a:r>
          </a:p>
          <a:p>
            <a:pPr eaLnBrk="1" hangingPunct="1">
              <a:lnSpc>
                <a:spcPct val="80000"/>
              </a:lnSpc>
              <a:buFontTx/>
              <a:buNone/>
            </a:pPr>
            <a:r>
              <a:rPr lang="hu-HU" altLang="hu-HU" sz="2200" i="1" dirty="0" smtClean="0">
                <a:solidFill>
                  <a:srgbClr val="000000"/>
                </a:solidFill>
                <a:latin typeface="Tahoma" pitchFamily="34" charset="0"/>
                <a:cs typeface="Tahoma" pitchFamily="34" charset="0"/>
              </a:rPr>
              <a:t>	a) </a:t>
            </a:r>
            <a:r>
              <a:rPr lang="hu-HU" altLang="hu-HU" sz="2200" dirty="0" err="1" smtClean="0">
                <a:solidFill>
                  <a:srgbClr val="000000"/>
                </a:solidFill>
                <a:latin typeface="Tahoma" pitchFamily="34" charset="0"/>
                <a:cs typeface="Tahoma" pitchFamily="34" charset="0"/>
              </a:rPr>
              <a:t>a</a:t>
            </a:r>
            <a:r>
              <a:rPr lang="hu-HU" altLang="hu-HU" sz="2200" dirty="0" smtClean="0">
                <a:solidFill>
                  <a:srgbClr val="000000"/>
                </a:solidFill>
                <a:latin typeface="Tahoma" pitchFamily="34" charset="0"/>
                <a:cs typeface="Tahoma" pitchFamily="34" charset="0"/>
              </a:rPr>
              <a:t> megengedett legnagyobb sebességre,</a:t>
            </a:r>
          </a:p>
          <a:p>
            <a:pPr eaLnBrk="1" hangingPunct="1">
              <a:lnSpc>
                <a:spcPct val="80000"/>
              </a:lnSpc>
              <a:buFontTx/>
              <a:buNone/>
            </a:pPr>
            <a:r>
              <a:rPr lang="hu-HU" altLang="hu-HU" sz="2200" i="1" dirty="0" smtClean="0">
                <a:solidFill>
                  <a:srgbClr val="000000"/>
                </a:solidFill>
                <a:latin typeface="Tahoma" pitchFamily="34" charset="0"/>
                <a:cs typeface="Tahoma" pitchFamily="34" charset="0"/>
              </a:rPr>
              <a:t>	b) </a:t>
            </a:r>
            <a:r>
              <a:rPr lang="hu-HU" altLang="hu-HU" sz="2200" dirty="0" smtClean="0">
                <a:solidFill>
                  <a:srgbClr val="000000"/>
                </a:solidFill>
                <a:latin typeface="Tahoma" pitchFamily="34" charset="0"/>
                <a:cs typeface="Tahoma" pitchFamily="34" charset="0"/>
              </a:rPr>
              <a:t>a vasúti átjárón való áthaladásra </a:t>
            </a:r>
            <a:r>
              <a:rPr lang="hu-HU" altLang="hu-HU" sz="2200" b="1" dirty="0" smtClean="0">
                <a:solidFill>
                  <a:srgbClr val="000000"/>
                </a:solidFill>
                <a:latin typeface="Tahoma" pitchFamily="34" charset="0"/>
                <a:cs typeface="Tahoma" pitchFamily="34" charset="0"/>
              </a:rPr>
              <a:t>…………..</a:t>
            </a:r>
            <a:endParaRPr lang="hu-HU" altLang="hu-HU" sz="2200" dirty="0" smtClean="0">
              <a:solidFill>
                <a:srgbClr val="000000"/>
              </a:solidFill>
              <a:latin typeface="Tahoma" pitchFamily="34" charset="0"/>
              <a:cs typeface="Tahoma" pitchFamily="34" charset="0"/>
            </a:endParaRPr>
          </a:p>
          <a:p>
            <a:pPr eaLnBrk="1" hangingPunct="1">
              <a:lnSpc>
                <a:spcPct val="80000"/>
              </a:lnSpc>
              <a:buFontTx/>
              <a:buNone/>
            </a:pPr>
            <a:r>
              <a:rPr lang="hu-HU" altLang="hu-HU" sz="2200" b="1" i="1" dirty="0" smtClean="0">
                <a:solidFill>
                  <a:srgbClr val="006600"/>
                </a:solidFill>
                <a:latin typeface="Tahoma" pitchFamily="34" charset="0"/>
                <a:cs typeface="Tahoma" pitchFamily="34" charset="0"/>
              </a:rPr>
              <a:t>	g) </a:t>
            </a:r>
            <a:r>
              <a:rPr lang="hu-HU" altLang="hu-HU" sz="2200" b="1" dirty="0" smtClean="0">
                <a:solidFill>
                  <a:srgbClr val="006600"/>
                </a:solidFill>
                <a:latin typeface="Tahoma" pitchFamily="34" charset="0"/>
                <a:cs typeface="Tahoma" pitchFamily="34" charset="0"/>
              </a:rPr>
              <a:t>a természet védelmére</a:t>
            </a:r>
          </a:p>
          <a:p>
            <a:pPr eaLnBrk="1" hangingPunct="1">
              <a:lnSpc>
                <a:spcPct val="80000"/>
              </a:lnSpc>
              <a:buFontTx/>
              <a:buNone/>
            </a:pPr>
            <a:r>
              <a:rPr lang="hu-HU" altLang="hu-HU" sz="2200" dirty="0" smtClean="0">
                <a:solidFill>
                  <a:srgbClr val="006600"/>
                </a:solidFill>
                <a:latin typeface="Tahoma" pitchFamily="34" charset="0"/>
                <a:cs typeface="Tahoma" pitchFamily="34" charset="0"/>
              </a:rPr>
              <a:t>	</a:t>
            </a:r>
            <a:r>
              <a:rPr lang="hu-HU" altLang="hu-HU" sz="2200" dirty="0" smtClean="0">
                <a:solidFill>
                  <a:srgbClr val="000000"/>
                </a:solidFill>
                <a:latin typeface="Tahoma" pitchFamily="34" charset="0"/>
                <a:cs typeface="Tahoma" pitchFamily="34" charset="0"/>
              </a:rPr>
              <a:t>vonatkozó - külön jogszabályban meghatározott - egyes előírások betartásra kerüljenek.</a:t>
            </a:r>
          </a:p>
          <a:p>
            <a:pPr eaLnBrk="1" hangingPunct="1">
              <a:lnSpc>
                <a:spcPct val="80000"/>
              </a:lnSpc>
              <a:buFontTx/>
              <a:buNone/>
            </a:pPr>
            <a:r>
              <a:rPr lang="hu-HU" altLang="hu-HU" sz="2200" dirty="0" smtClean="0">
                <a:solidFill>
                  <a:srgbClr val="000000"/>
                </a:solidFill>
                <a:latin typeface="Tahoma" pitchFamily="34" charset="0"/>
                <a:cs typeface="Tahoma" pitchFamily="34" charset="0"/>
              </a:rPr>
              <a:t>	</a:t>
            </a:r>
            <a:r>
              <a:rPr lang="hu-HU" altLang="hu-HU" sz="2200" b="1" dirty="0" smtClean="0">
                <a:solidFill>
                  <a:srgbClr val="000000"/>
                </a:solidFill>
                <a:latin typeface="Tahoma" pitchFamily="34" charset="0"/>
                <a:cs typeface="Tahoma" pitchFamily="34" charset="0"/>
              </a:rPr>
              <a:t>(2)</a:t>
            </a:r>
            <a:r>
              <a:rPr lang="hu-HU" altLang="hu-HU" sz="2200" dirty="0" smtClean="0">
                <a:solidFill>
                  <a:srgbClr val="000000"/>
                </a:solidFill>
                <a:latin typeface="Tahoma" pitchFamily="34" charset="0"/>
                <a:cs typeface="Tahoma" pitchFamily="34" charset="0"/>
              </a:rPr>
              <a:t> Ha az (1) bekezdés szerinti egyes előírásokat megszegik, </a:t>
            </a:r>
          </a:p>
          <a:p>
            <a:pPr eaLnBrk="1" hangingPunct="1">
              <a:lnSpc>
                <a:spcPct val="80000"/>
              </a:lnSpc>
              <a:buFontTx/>
              <a:buNone/>
            </a:pPr>
            <a:r>
              <a:rPr lang="hu-HU" altLang="hu-HU" sz="2200" dirty="0">
                <a:solidFill>
                  <a:srgbClr val="000000"/>
                </a:solidFill>
                <a:latin typeface="Tahoma" pitchFamily="34" charset="0"/>
                <a:cs typeface="Tahoma" pitchFamily="34" charset="0"/>
              </a:rPr>
              <a:t>	</a:t>
            </a:r>
            <a:r>
              <a:rPr lang="hu-HU" altLang="hu-HU" sz="2200" dirty="0" smtClean="0">
                <a:solidFill>
                  <a:srgbClr val="000000"/>
                </a:solidFill>
                <a:latin typeface="Tahoma" pitchFamily="34" charset="0"/>
                <a:cs typeface="Tahoma" pitchFamily="34" charset="0"/>
              </a:rPr>
              <a:t>az üzemben tartóval, illetve ….. meghatározott esetben a </a:t>
            </a:r>
          </a:p>
          <a:p>
            <a:pPr eaLnBrk="1" hangingPunct="1">
              <a:lnSpc>
                <a:spcPct val="80000"/>
              </a:lnSpc>
              <a:buFontTx/>
              <a:buNone/>
            </a:pPr>
            <a:r>
              <a:rPr lang="hu-HU" altLang="hu-HU" sz="2200" dirty="0">
                <a:solidFill>
                  <a:srgbClr val="000000"/>
                </a:solidFill>
                <a:latin typeface="Tahoma" pitchFamily="34" charset="0"/>
                <a:cs typeface="Tahoma" pitchFamily="34" charset="0"/>
              </a:rPr>
              <a:t>	</a:t>
            </a:r>
            <a:r>
              <a:rPr lang="hu-HU" altLang="hu-HU" sz="2200" dirty="0" smtClean="0">
                <a:solidFill>
                  <a:srgbClr val="000000"/>
                </a:solidFill>
                <a:latin typeface="Tahoma" pitchFamily="34" charset="0"/>
                <a:cs typeface="Tahoma" pitchFamily="34" charset="0"/>
              </a:rPr>
              <a:t>gépjárművet használatra átvevő személlyel szemben </a:t>
            </a:r>
            <a:r>
              <a:rPr lang="hu-HU" altLang="hu-HU" sz="2200" b="1" dirty="0" smtClean="0">
                <a:solidFill>
                  <a:srgbClr val="000000"/>
                </a:solidFill>
                <a:latin typeface="Tahoma" pitchFamily="34" charset="0"/>
                <a:cs typeface="Tahoma" pitchFamily="34" charset="0"/>
              </a:rPr>
              <a:t>30 000 </a:t>
            </a:r>
          </a:p>
          <a:p>
            <a:pPr eaLnBrk="1" hangingPunct="1">
              <a:lnSpc>
                <a:spcPct val="80000"/>
              </a:lnSpc>
              <a:buFontTx/>
              <a:buNone/>
            </a:pPr>
            <a:r>
              <a:rPr lang="hu-HU" altLang="hu-HU" sz="2200" b="1" dirty="0">
                <a:solidFill>
                  <a:srgbClr val="000000"/>
                </a:solidFill>
                <a:latin typeface="Tahoma" pitchFamily="34" charset="0"/>
                <a:cs typeface="Tahoma" pitchFamily="34" charset="0"/>
              </a:rPr>
              <a:t>	</a:t>
            </a:r>
            <a:r>
              <a:rPr lang="hu-HU" altLang="hu-HU" sz="2200" b="1" dirty="0" smtClean="0">
                <a:solidFill>
                  <a:srgbClr val="000000"/>
                </a:solidFill>
                <a:latin typeface="Tahoma" pitchFamily="34" charset="0"/>
                <a:cs typeface="Tahoma" pitchFamily="34" charset="0"/>
              </a:rPr>
              <a:t>forinttól 300 000 forintig terjedő közigazgatási </a:t>
            </a:r>
          </a:p>
          <a:p>
            <a:pPr eaLnBrk="1" hangingPunct="1">
              <a:lnSpc>
                <a:spcPct val="80000"/>
              </a:lnSpc>
              <a:buFontTx/>
              <a:buNone/>
            </a:pPr>
            <a:r>
              <a:rPr lang="hu-HU" altLang="hu-HU" sz="2200" b="1" dirty="0">
                <a:solidFill>
                  <a:srgbClr val="000000"/>
                </a:solidFill>
                <a:latin typeface="Tahoma" pitchFamily="34" charset="0"/>
                <a:cs typeface="Tahoma" pitchFamily="34" charset="0"/>
              </a:rPr>
              <a:t>	</a:t>
            </a:r>
            <a:r>
              <a:rPr lang="hu-HU" altLang="hu-HU" sz="2200" b="1" dirty="0" smtClean="0">
                <a:solidFill>
                  <a:srgbClr val="000000"/>
                </a:solidFill>
                <a:latin typeface="Tahoma" pitchFamily="34" charset="0"/>
                <a:cs typeface="Tahoma" pitchFamily="34" charset="0"/>
              </a:rPr>
              <a:t>bírságot</a:t>
            </a:r>
            <a:r>
              <a:rPr lang="hu-HU" altLang="hu-HU" sz="2200" dirty="0" smtClean="0">
                <a:solidFill>
                  <a:srgbClr val="000000"/>
                </a:solidFill>
                <a:latin typeface="Tahoma" pitchFamily="34" charset="0"/>
                <a:cs typeface="Tahoma" pitchFamily="34" charset="0"/>
              </a:rPr>
              <a:t> </a:t>
            </a:r>
            <a:r>
              <a:rPr lang="hu-HU" altLang="hu-HU" sz="2200" b="1" dirty="0" smtClean="0">
                <a:solidFill>
                  <a:srgbClr val="000000"/>
                </a:solidFill>
                <a:latin typeface="Tahoma" pitchFamily="34" charset="0"/>
                <a:cs typeface="Tahoma" pitchFamily="34" charset="0"/>
              </a:rPr>
              <a:t>kell kiszabni.</a:t>
            </a:r>
            <a:r>
              <a:rPr lang="hu-HU" altLang="hu-HU" sz="2200" dirty="0" smtClean="0">
                <a:solidFill>
                  <a:srgbClr val="000000"/>
                </a:solidFill>
                <a:latin typeface="Tahoma" pitchFamily="34" charset="0"/>
                <a:cs typeface="Tahoma" pitchFamily="34" charset="0"/>
              </a:rPr>
              <a:t> A kiszabható bírságok összegét </a:t>
            </a:r>
          </a:p>
          <a:p>
            <a:pPr eaLnBrk="1" hangingPunct="1">
              <a:lnSpc>
                <a:spcPct val="80000"/>
              </a:lnSpc>
              <a:buFontTx/>
              <a:buNone/>
            </a:pPr>
            <a:r>
              <a:rPr lang="hu-HU" altLang="hu-HU" sz="2200" dirty="0" smtClean="0">
                <a:solidFill>
                  <a:srgbClr val="000000"/>
                </a:solidFill>
                <a:latin typeface="Tahoma" pitchFamily="34" charset="0"/>
                <a:cs typeface="Tahoma" pitchFamily="34" charset="0"/>
              </a:rPr>
              <a:t>	</a:t>
            </a:r>
            <a:r>
              <a:rPr lang="hu-HU" altLang="hu-HU" sz="2200" u="sng" dirty="0" smtClean="0">
                <a:solidFill>
                  <a:srgbClr val="000000"/>
                </a:solidFill>
                <a:latin typeface="Tahoma" pitchFamily="34" charset="0"/>
                <a:cs typeface="Tahoma" pitchFamily="34" charset="0"/>
              </a:rPr>
              <a:t>a Kormány rendeletben határozza meg.</a:t>
            </a:r>
            <a:r>
              <a:rPr lang="hu-HU" altLang="hu-HU" sz="2200" dirty="0" smtClean="0">
                <a:solidFill>
                  <a:srgbClr val="000000"/>
                </a:solidFill>
                <a:latin typeface="Tahoma" pitchFamily="34" charset="0"/>
                <a:cs typeface="Tahoma" pitchFamily="34" charset="0"/>
              </a:rPr>
              <a:t> </a:t>
            </a:r>
          </a:p>
          <a:p>
            <a:pPr eaLnBrk="1" hangingPunct="1">
              <a:lnSpc>
                <a:spcPct val="80000"/>
              </a:lnSpc>
            </a:pPr>
            <a:endParaRPr lang="hu-HU" altLang="hu-HU" sz="2200" dirty="0" smtClean="0">
              <a:solidFill>
                <a:srgbClr val="5F5F5F"/>
              </a:solidFill>
            </a:endParaRPr>
          </a:p>
        </p:txBody>
      </p:sp>
    </p:spTree>
    <p:extLst>
      <p:ext uri="{BB962C8B-B14F-4D97-AF65-F5344CB8AC3E}">
        <p14:creationId xmlns:p14="http://schemas.microsoft.com/office/powerpoint/2010/main" val="1810425107"/>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idx="4294967295"/>
          </p:nvPr>
        </p:nvSpPr>
        <p:spPr>
          <a:xfrm>
            <a:off x="250825" y="115888"/>
            <a:ext cx="8713788" cy="1368425"/>
          </a:xfrm>
        </p:spPr>
        <p:txBody>
          <a:bodyPr/>
          <a:lstStyle/>
          <a:p>
            <a:pPr eaLnBrk="1" hangingPunct="1"/>
            <a:r>
              <a:rPr lang="hu-HU" altLang="hu-HU" sz="1900" b="1" dirty="0" smtClean="0">
                <a:solidFill>
                  <a:srgbClr val="000000"/>
                </a:solidFill>
                <a:latin typeface="Tahoma" pitchFamily="34" charset="0"/>
                <a:cs typeface="Tahoma" pitchFamily="34" charset="0"/>
              </a:rPr>
              <a:t>A közigazgatási bírsággal sújtandó közlekedési szabályszegések köréről, az e tevékenységekre vonatkozó rendelkezések megsértése esetén kiszabható bírságok összegéről, felhasználásának rendjéről és az ellenőrzésben történő közreműködés feltételeiről</a:t>
            </a:r>
            <a:br>
              <a:rPr lang="hu-HU" altLang="hu-HU" sz="1900" b="1" dirty="0" smtClean="0">
                <a:solidFill>
                  <a:srgbClr val="000000"/>
                </a:solidFill>
                <a:latin typeface="Tahoma" pitchFamily="34" charset="0"/>
                <a:cs typeface="Tahoma" pitchFamily="34" charset="0"/>
              </a:rPr>
            </a:br>
            <a:r>
              <a:rPr lang="hu-HU" altLang="hu-HU" sz="1900" b="1" dirty="0" smtClean="0">
                <a:solidFill>
                  <a:srgbClr val="000000"/>
                </a:solidFill>
                <a:latin typeface="Tahoma" pitchFamily="34" charset="0"/>
                <a:cs typeface="Tahoma" pitchFamily="34" charset="0"/>
              </a:rPr>
              <a:t>szóló 410/2007. (XII. 29.) Korm. rendelet</a:t>
            </a:r>
          </a:p>
        </p:txBody>
      </p:sp>
      <p:sp>
        <p:nvSpPr>
          <p:cNvPr id="548867" name="Rectangle 3"/>
          <p:cNvSpPr>
            <a:spLocks noGrp="1" noChangeArrowheads="1"/>
          </p:cNvSpPr>
          <p:nvPr>
            <p:ph type="body" sz="half" idx="4294967295"/>
          </p:nvPr>
        </p:nvSpPr>
        <p:spPr>
          <a:xfrm>
            <a:off x="468313" y="1844675"/>
            <a:ext cx="8280400" cy="5491163"/>
          </a:xfrm>
        </p:spPr>
        <p:txBody>
          <a:bodyPr/>
          <a:lstStyle/>
          <a:p>
            <a:pPr eaLnBrk="1" hangingPunct="1">
              <a:lnSpc>
                <a:spcPct val="90000"/>
              </a:lnSpc>
              <a:buFontTx/>
              <a:buNone/>
            </a:pPr>
            <a:r>
              <a:rPr lang="hu-HU" altLang="hu-HU" sz="1800" b="1" i="1" u="sng" smtClean="0">
                <a:solidFill>
                  <a:srgbClr val="006600"/>
                </a:solidFill>
                <a:latin typeface="Tahoma" pitchFamily="34" charset="0"/>
                <a:cs typeface="Tahoma" pitchFamily="34" charset="0"/>
              </a:rPr>
              <a:t>7. melléklet a 410/2007. (XII. 29.) Korm. rendelethez</a:t>
            </a:r>
            <a:endParaRPr lang="hu-HU" altLang="hu-HU" sz="1800" b="1" smtClean="0">
              <a:solidFill>
                <a:srgbClr val="006600"/>
              </a:solidFill>
              <a:latin typeface="Tahoma" pitchFamily="34" charset="0"/>
              <a:cs typeface="Tahoma" pitchFamily="34" charset="0"/>
            </a:endParaRPr>
          </a:p>
          <a:p>
            <a:pPr eaLnBrk="1" hangingPunct="1">
              <a:lnSpc>
                <a:spcPct val="90000"/>
              </a:lnSpc>
              <a:buFontTx/>
              <a:buNone/>
            </a:pPr>
            <a:endParaRPr lang="hu-HU" altLang="hu-HU" sz="1800" b="1" smtClean="0"/>
          </a:p>
        </p:txBody>
      </p:sp>
      <p:graphicFrame>
        <p:nvGraphicFramePr>
          <p:cNvPr id="548868" name="Object 4"/>
          <p:cNvGraphicFramePr>
            <a:graphicFrameLocks noGrp="1" noChangeAspect="1"/>
          </p:cNvGraphicFramePr>
          <p:nvPr>
            <p:ph sz="half" idx="4294967295"/>
            <p:extLst>
              <p:ext uri="{D42A27DB-BD31-4B8C-83A1-F6EECF244321}">
                <p14:modId xmlns:p14="http://schemas.microsoft.com/office/powerpoint/2010/main" val="1732666377"/>
              </p:ext>
            </p:extLst>
          </p:nvPr>
        </p:nvGraphicFramePr>
        <p:xfrm>
          <a:off x="107504" y="2708275"/>
          <a:ext cx="10009112" cy="3308350"/>
        </p:xfrm>
        <a:graphic>
          <a:graphicData uri="http://schemas.openxmlformats.org/presentationml/2006/ole">
            <mc:AlternateContent xmlns:mc="http://schemas.openxmlformats.org/markup-compatibility/2006">
              <mc:Choice xmlns:v="urn:schemas-microsoft-com:vml" Requires="v">
                <p:oleObj spid="_x0000_s549420" name="Document" r:id="rId4" imgW="6445671" imgH="2211062" progId="Word.Document.8">
                  <p:embed/>
                </p:oleObj>
              </mc:Choice>
              <mc:Fallback>
                <p:oleObj name="Document" r:id="rId4" imgW="6445671" imgH="2211062"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708275"/>
                        <a:ext cx="10009112" cy="3308350"/>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a:xfrm>
            <a:off x="457200" y="0"/>
            <a:ext cx="8229600" cy="1196752"/>
          </a:xfrm>
        </p:spPr>
        <p:txBody>
          <a:bodyPr/>
          <a:lstStyle/>
          <a:p>
            <a:pPr eaLnBrk="1" hangingPunct="1"/>
            <a:r>
              <a:rPr lang="hu-HU" altLang="hu-HU" sz="3200" b="1" dirty="0" smtClean="0">
                <a:solidFill>
                  <a:srgbClr val="A50021"/>
                </a:solidFill>
                <a:latin typeface="Tahoma" pitchFamily="34" charset="0"/>
                <a:cs typeface="Tahoma" pitchFamily="34" charset="0"/>
              </a:rPr>
              <a:t>További közigazgatási bírságok</a:t>
            </a:r>
          </a:p>
        </p:txBody>
      </p:sp>
      <p:sp>
        <p:nvSpPr>
          <p:cNvPr id="549891" name="Rectangle 3"/>
          <p:cNvSpPr>
            <a:spLocks noGrp="1" noChangeArrowheads="1"/>
          </p:cNvSpPr>
          <p:nvPr>
            <p:ph type="body" idx="1"/>
          </p:nvPr>
        </p:nvSpPr>
        <p:spPr>
          <a:xfrm>
            <a:off x="457200" y="1412776"/>
            <a:ext cx="8229600" cy="4713387"/>
          </a:xfrm>
        </p:spPr>
        <p:txBody>
          <a:bodyPr/>
          <a:lstStyle/>
          <a:p>
            <a:pPr eaLnBrk="1" hangingPunct="1">
              <a:buFontTx/>
              <a:buNone/>
            </a:pPr>
            <a:r>
              <a:rPr lang="hu-HU" altLang="hu-HU" sz="2500" b="1" dirty="0" smtClean="0">
                <a:solidFill>
                  <a:srgbClr val="006600"/>
                </a:solidFill>
                <a:latin typeface="Tahoma" pitchFamily="34" charset="0"/>
                <a:cs typeface="Tahoma" pitchFamily="34" charset="0"/>
              </a:rPr>
              <a:t>Erdészeti hatóság </a:t>
            </a:r>
            <a:r>
              <a:rPr lang="hu-HU" altLang="hu-HU" sz="2500" dirty="0" smtClean="0">
                <a:solidFill>
                  <a:srgbClr val="006600"/>
                </a:solidFill>
                <a:latin typeface="Tahoma" pitchFamily="34" charset="0"/>
                <a:cs typeface="Tahoma" pitchFamily="34" charset="0"/>
              </a:rPr>
              <a:t>(lásd </a:t>
            </a:r>
            <a:r>
              <a:rPr lang="hu-HU" altLang="hu-HU" sz="2500" dirty="0" err="1" smtClean="0">
                <a:solidFill>
                  <a:srgbClr val="006600"/>
                </a:solidFill>
                <a:latin typeface="Tahoma" pitchFamily="34" charset="0"/>
                <a:cs typeface="Tahoma" pitchFamily="34" charset="0"/>
              </a:rPr>
              <a:t>Evt</a:t>
            </a:r>
            <a:r>
              <a:rPr lang="hu-HU" altLang="hu-HU" sz="2500" dirty="0" smtClean="0">
                <a:solidFill>
                  <a:srgbClr val="006600"/>
                </a:solidFill>
                <a:latin typeface="Tahoma" pitchFamily="34" charset="0"/>
                <a:cs typeface="Tahoma" pitchFamily="34" charset="0"/>
              </a:rPr>
              <a:t>.):</a:t>
            </a:r>
            <a:endParaRPr lang="hu-HU" altLang="hu-HU" sz="2500" b="1" dirty="0" smtClean="0">
              <a:solidFill>
                <a:srgbClr val="006600"/>
              </a:solidFill>
              <a:latin typeface="Tahoma" pitchFamily="34" charset="0"/>
              <a:cs typeface="Tahoma" pitchFamily="34" charset="0"/>
            </a:endParaRPr>
          </a:p>
          <a:p>
            <a:pPr eaLnBrk="1" hangingPunct="1">
              <a:buFontTx/>
              <a:buNone/>
            </a:pPr>
            <a:r>
              <a:rPr lang="hu-HU" altLang="hu-HU" sz="2500" b="1" dirty="0" smtClean="0">
                <a:solidFill>
                  <a:srgbClr val="006600"/>
                </a:solidFill>
                <a:latin typeface="Tahoma" pitchFamily="34" charset="0"/>
                <a:cs typeface="Tahoma" pitchFamily="34" charset="0"/>
              </a:rPr>
              <a:t>	- erdőgazdálkodási bírság,</a:t>
            </a:r>
            <a:endParaRPr lang="hu-HU" altLang="hu-HU" sz="2500" dirty="0" smtClean="0">
              <a:solidFill>
                <a:srgbClr val="006600"/>
              </a:solidFill>
              <a:latin typeface="Tahoma" pitchFamily="34" charset="0"/>
              <a:cs typeface="Tahoma" pitchFamily="34" charset="0"/>
            </a:endParaRPr>
          </a:p>
          <a:p>
            <a:pPr eaLnBrk="1" hangingPunct="1">
              <a:buFontTx/>
              <a:buNone/>
            </a:pPr>
            <a:r>
              <a:rPr lang="hu-HU" altLang="hu-HU" sz="2500" b="1" dirty="0" smtClean="0">
                <a:solidFill>
                  <a:srgbClr val="006600"/>
                </a:solidFill>
                <a:latin typeface="Tahoma" pitchFamily="34" charset="0"/>
                <a:cs typeface="Tahoma" pitchFamily="34" charset="0"/>
              </a:rPr>
              <a:t>	- erdővédelmi bírság. </a:t>
            </a:r>
          </a:p>
          <a:p>
            <a:pPr eaLnBrk="1" hangingPunct="1">
              <a:buFontTx/>
              <a:buNone/>
            </a:pPr>
            <a:endParaRPr lang="hu-HU" altLang="hu-HU" sz="1000" dirty="0" smtClean="0">
              <a:solidFill>
                <a:srgbClr val="006600"/>
              </a:solidFill>
              <a:latin typeface="Tahoma" pitchFamily="34" charset="0"/>
              <a:cs typeface="Tahoma" pitchFamily="34" charset="0"/>
            </a:endParaRPr>
          </a:p>
          <a:p>
            <a:pPr eaLnBrk="1" hangingPunct="1">
              <a:buFontTx/>
              <a:buNone/>
            </a:pPr>
            <a:r>
              <a:rPr lang="hu-HU" altLang="hu-HU" sz="2500" b="1" dirty="0" smtClean="0">
                <a:solidFill>
                  <a:srgbClr val="006600"/>
                </a:solidFill>
                <a:latin typeface="Tahoma" pitchFamily="34" charset="0"/>
                <a:cs typeface="Tahoma" pitchFamily="34" charset="0"/>
              </a:rPr>
              <a:t>Vadászati hatóság </a:t>
            </a:r>
            <a:r>
              <a:rPr lang="hu-HU" altLang="hu-HU" sz="2500" dirty="0" smtClean="0">
                <a:solidFill>
                  <a:srgbClr val="336600"/>
                </a:solidFill>
                <a:latin typeface="Tahoma" pitchFamily="34" charset="0"/>
                <a:cs typeface="Tahoma" pitchFamily="34" charset="0"/>
              </a:rPr>
              <a:t>(lásd </a:t>
            </a:r>
            <a:r>
              <a:rPr lang="hu-HU" altLang="hu-HU" sz="2500" dirty="0" err="1" smtClean="0">
                <a:solidFill>
                  <a:srgbClr val="336600"/>
                </a:solidFill>
                <a:latin typeface="Tahoma" pitchFamily="34" charset="0"/>
                <a:cs typeface="Tahoma" pitchFamily="34" charset="0"/>
              </a:rPr>
              <a:t>Vtv</a:t>
            </a:r>
            <a:r>
              <a:rPr lang="hu-HU" altLang="hu-HU" sz="2500" dirty="0" smtClean="0">
                <a:solidFill>
                  <a:srgbClr val="336600"/>
                </a:solidFill>
                <a:latin typeface="Tahoma" pitchFamily="34" charset="0"/>
                <a:cs typeface="Tahoma" pitchFamily="34" charset="0"/>
              </a:rPr>
              <a:t>.):</a:t>
            </a:r>
          </a:p>
          <a:p>
            <a:pPr eaLnBrk="1" hangingPunct="1">
              <a:buFontTx/>
              <a:buNone/>
            </a:pPr>
            <a:r>
              <a:rPr lang="hu-HU" altLang="hu-HU" sz="2500" b="1" dirty="0" smtClean="0">
                <a:solidFill>
                  <a:srgbClr val="336600"/>
                </a:solidFill>
                <a:latin typeface="Tahoma" pitchFamily="34" charset="0"/>
                <a:cs typeface="Tahoma" pitchFamily="34" charset="0"/>
              </a:rPr>
              <a:t>	- vadgazdálkodási bírság, 	</a:t>
            </a:r>
          </a:p>
          <a:p>
            <a:pPr eaLnBrk="1" hangingPunct="1">
              <a:buFontTx/>
              <a:buNone/>
            </a:pPr>
            <a:r>
              <a:rPr lang="hu-HU" altLang="hu-HU" sz="2500" b="1" dirty="0" smtClean="0">
                <a:solidFill>
                  <a:srgbClr val="336600"/>
                </a:solidFill>
                <a:latin typeface="Tahoma" pitchFamily="34" charset="0"/>
                <a:cs typeface="Tahoma" pitchFamily="34" charset="0"/>
              </a:rPr>
              <a:t>	- vadvédelmi bírság.</a:t>
            </a:r>
          </a:p>
          <a:p>
            <a:pPr eaLnBrk="1" hangingPunct="1">
              <a:buFontTx/>
              <a:buNone/>
            </a:pPr>
            <a:endParaRPr lang="hu-HU" altLang="hu-HU" sz="1000" b="1" dirty="0" smtClean="0">
              <a:solidFill>
                <a:srgbClr val="336600"/>
              </a:solidFill>
              <a:latin typeface="Tahoma" pitchFamily="34" charset="0"/>
              <a:cs typeface="Tahoma" pitchFamily="34" charset="0"/>
            </a:endParaRPr>
          </a:p>
          <a:p>
            <a:pPr eaLnBrk="1" hangingPunct="1">
              <a:buFontTx/>
              <a:buNone/>
            </a:pPr>
            <a:r>
              <a:rPr lang="hu-HU" altLang="hu-HU" sz="2500" b="1" dirty="0" smtClean="0">
                <a:solidFill>
                  <a:srgbClr val="003399"/>
                </a:solidFill>
                <a:latin typeface="Tahoma" pitchFamily="34" charset="0"/>
                <a:cs typeface="Tahoma" pitchFamily="34" charset="0"/>
              </a:rPr>
              <a:t>Halgazdálkodási hatóság </a:t>
            </a:r>
            <a:r>
              <a:rPr lang="hu-HU" altLang="hu-HU" sz="2500" dirty="0" smtClean="0">
                <a:solidFill>
                  <a:srgbClr val="003399"/>
                </a:solidFill>
                <a:latin typeface="Tahoma" pitchFamily="34" charset="0"/>
                <a:cs typeface="Tahoma" pitchFamily="34" charset="0"/>
              </a:rPr>
              <a:t>(lásd </a:t>
            </a:r>
            <a:r>
              <a:rPr lang="hu-HU" altLang="hu-HU" sz="2500" dirty="0" err="1" smtClean="0">
                <a:solidFill>
                  <a:srgbClr val="003399"/>
                </a:solidFill>
                <a:latin typeface="Tahoma" pitchFamily="34" charset="0"/>
                <a:cs typeface="Tahoma" pitchFamily="34" charset="0"/>
              </a:rPr>
              <a:t>Hhvtv</a:t>
            </a:r>
            <a:r>
              <a:rPr lang="hu-HU" altLang="hu-HU" sz="2500" dirty="0" smtClean="0">
                <a:solidFill>
                  <a:srgbClr val="003399"/>
                </a:solidFill>
                <a:latin typeface="Tahoma" pitchFamily="34" charset="0"/>
                <a:cs typeface="Tahoma" pitchFamily="34" charset="0"/>
              </a:rPr>
              <a:t>.):</a:t>
            </a:r>
            <a:endParaRPr lang="hu-HU" altLang="hu-HU" sz="2500" b="1" dirty="0" smtClean="0">
              <a:solidFill>
                <a:srgbClr val="003399"/>
              </a:solidFill>
              <a:latin typeface="Tahoma" pitchFamily="34" charset="0"/>
              <a:cs typeface="Tahoma" pitchFamily="34" charset="0"/>
            </a:endParaRPr>
          </a:p>
          <a:p>
            <a:pPr eaLnBrk="1" hangingPunct="1">
              <a:buFontTx/>
              <a:buNone/>
            </a:pPr>
            <a:r>
              <a:rPr lang="hu-HU" altLang="hu-HU" sz="2500" b="1" dirty="0" smtClean="0">
                <a:solidFill>
                  <a:srgbClr val="003399"/>
                </a:solidFill>
                <a:latin typeface="Tahoma" pitchFamily="34" charset="0"/>
                <a:cs typeface="Tahoma" pitchFamily="34" charset="0"/>
              </a:rPr>
              <a:t>	- halgazdálkodási bírság,</a:t>
            </a:r>
            <a:endParaRPr lang="hu-HU" altLang="hu-HU" sz="2500" dirty="0" smtClean="0">
              <a:solidFill>
                <a:srgbClr val="003399"/>
              </a:solidFill>
              <a:latin typeface="Tahoma" pitchFamily="34" charset="0"/>
              <a:cs typeface="Tahoma" pitchFamily="34" charset="0"/>
            </a:endParaRPr>
          </a:p>
          <a:p>
            <a:pPr eaLnBrk="1" hangingPunct="1">
              <a:buFontTx/>
              <a:buNone/>
            </a:pPr>
            <a:r>
              <a:rPr lang="hu-HU" altLang="hu-HU" sz="2500" b="1" dirty="0" smtClean="0">
                <a:solidFill>
                  <a:srgbClr val="003399"/>
                </a:solidFill>
                <a:latin typeface="Tahoma" pitchFamily="34" charset="0"/>
                <a:cs typeface="Tahoma" pitchFamily="34" charset="0"/>
              </a:rPr>
              <a:t>	- halvédelmi bírság.</a:t>
            </a:r>
            <a:endParaRPr lang="hu-HU" altLang="hu-HU" sz="2500" dirty="0" smtClean="0">
              <a:solidFill>
                <a:srgbClr val="003399"/>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FF5050"/>
                </a:solidFill>
                <a:latin typeface="Tahoma" pitchFamily="34" charset="0"/>
                <a:cs typeface="Tahoma" pitchFamily="34" charset="0"/>
              </a:rPr>
              <a:t>Szabálysértés,</a:t>
            </a:r>
            <a:r>
              <a:rPr lang="hu-HU" altLang="hu-HU" sz="3300" b="1" dirty="0" smtClean="0">
                <a:latin typeface="Tahoma" pitchFamily="34" charset="0"/>
                <a:cs typeface="Tahoma" pitchFamily="34" charset="0"/>
              </a:rPr>
              <a:t> </a:t>
            </a:r>
            <a:r>
              <a:rPr lang="hu-HU" altLang="hu-HU" sz="3300" b="1" dirty="0" smtClean="0">
                <a:solidFill>
                  <a:srgbClr val="FF0000"/>
                </a:solidFill>
                <a:latin typeface="Tahoma" pitchFamily="34" charset="0"/>
                <a:cs typeface="Tahoma" pitchFamily="34" charset="0"/>
              </a:rPr>
              <a:t>bűncselekmény</a:t>
            </a:r>
          </a:p>
        </p:txBody>
      </p:sp>
      <p:sp>
        <p:nvSpPr>
          <p:cNvPr id="550915" name="Rectangle 3"/>
          <p:cNvSpPr>
            <a:spLocks noGrp="1" noChangeArrowheads="1"/>
          </p:cNvSpPr>
          <p:nvPr>
            <p:ph type="body" idx="1"/>
          </p:nvPr>
        </p:nvSpPr>
        <p:spPr>
          <a:xfrm>
            <a:off x="457200" y="1196752"/>
            <a:ext cx="8229600" cy="5184998"/>
          </a:xfrm>
        </p:spPr>
        <p:txBody>
          <a:bodyPr/>
          <a:lstStyle/>
          <a:p>
            <a:pPr eaLnBrk="1" hangingPunct="1">
              <a:lnSpc>
                <a:spcPct val="80000"/>
              </a:lnSpc>
              <a:buFontTx/>
              <a:buNone/>
            </a:pPr>
            <a:r>
              <a:rPr lang="hu-HU" altLang="hu-HU" sz="2400" dirty="0" smtClean="0">
                <a:latin typeface="Tahoma" pitchFamily="34" charset="0"/>
                <a:cs typeface="Tahoma" pitchFamily="34" charset="0"/>
              </a:rPr>
              <a:t>A jogellenes, jogsértő tevékenység annak súlya, </a:t>
            </a:r>
          </a:p>
          <a:p>
            <a:pPr eaLnBrk="1" hangingPunct="1">
              <a:lnSpc>
                <a:spcPct val="80000"/>
              </a:lnSpc>
              <a:buFontTx/>
              <a:buNone/>
            </a:pPr>
            <a:r>
              <a:rPr lang="hu-HU" altLang="hu-HU" sz="2400" dirty="0" smtClean="0">
                <a:latin typeface="Tahoma" pitchFamily="34" charset="0"/>
                <a:cs typeface="Tahoma" pitchFamily="34" charset="0"/>
              </a:rPr>
              <a:t>társadalomra való veszélyessége szerint lehet </a:t>
            </a:r>
          </a:p>
          <a:p>
            <a:pPr eaLnBrk="1" hangingPunct="1">
              <a:lnSpc>
                <a:spcPct val="80000"/>
              </a:lnSpc>
              <a:buFontTx/>
              <a:buNone/>
            </a:pPr>
            <a:r>
              <a:rPr lang="hu-HU" altLang="hu-HU" sz="2400" b="1" dirty="0" smtClean="0">
                <a:solidFill>
                  <a:srgbClr val="FF5050"/>
                </a:solidFill>
                <a:latin typeface="Tahoma" pitchFamily="34" charset="0"/>
                <a:cs typeface="Tahoma" pitchFamily="34" charset="0"/>
              </a:rPr>
              <a:t>szabálysértés</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vagy</a:t>
            </a:r>
            <a:r>
              <a:rPr lang="hu-HU" altLang="hu-HU" sz="2400" b="1" dirty="0" smtClean="0">
                <a:latin typeface="Tahoma" pitchFamily="34" charset="0"/>
                <a:cs typeface="Tahoma" pitchFamily="34" charset="0"/>
              </a:rPr>
              <a:t> </a:t>
            </a:r>
            <a:r>
              <a:rPr lang="hu-HU" altLang="hu-HU" sz="2400" b="1" dirty="0" smtClean="0">
                <a:solidFill>
                  <a:srgbClr val="FF0000"/>
                </a:solidFill>
                <a:latin typeface="Tahoma" pitchFamily="34" charset="0"/>
                <a:cs typeface="Tahoma" pitchFamily="34" charset="0"/>
              </a:rPr>
              <a:t>bűncselekmény.</a:t>
            </a:r>
            <a:r>
              <a:rPr lang="hu-HU" altLang="hu-HU" sz="2400" dirty="0" smtClean="0">
                <a:latin typeface="Tahoma" pitchFamily="34" charset="0"/>
                <a:cs typeface="Tahoma" pitchFamily="34" charset="0"/>
              </a:rPr>
              <a:t>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b="1" u="sng" dirty="0" smtClean="0">
                <a:solidFill>
                  <a:srgbClr val="FF5050"/>
                </a:solidFill>
                <a:latin typeface="Tahoma" pitchFamily="34" charset="0"/>
                <a:cs typeface="Tahoma" pitchFamily="34" charset="0"/>
              </a:rPr>
              <a:t>Szabálysértés</a:t>
            </a:r>
            <a:r>
              <a:rPr lang="hu-HU" altLang="hu-HU" sz="2400" dirty="0" smtClean="0">
                <a:latin typeface="Tahoma" pitchFamily="34" charset="0"/>
                <a:cs typeface="Tahoma" pitchFamily="34" charset="0"/>
              </a:rPr>
              <a:t> az a jogellenes, törvény által büntetni </a:t>
            </a:r>
          </a:p>
          <a:p>
            <a:pPr eaLnBrk="1" hangingPunct="1">
              <a:lnSpc>
                <a:spcPct val="80000"/>
              </a:lnSpc>
              <a:buFontTx/>
              <a:buNone/>
            </a:pPr>
            <a:r>
              <a:rPr lang="hu-HU" altLang="hu-HU" sz="2400" dirty="0" smtClean="0">
                <a:latin typeface="Tahoma" pitchFamily="34" charset="0"/>
                <a:cs typeface="Tahoma" pitchFamily="34" charset="0"/>
              </a:rPr>
              <a:t>rendelt tevékenység vagy mulasztás (szándékos vagy</a:t>
            </a:r>
          </a:p>
          <a:p>
            <a:pPr eaLnBrk="1" hangingPunct="1">
              <a:lnSpc>
                <a:spcPct val="80000"/>
              </a:lnSpc>
              <a:buFontTx/>
              <a:buNone/>
            </a:pPr>
            <a:r>
              <a:rPr lang="hu-HU" altLang="hu-HU" sz="2400" dirty="0" smtClean="0">
                <a:latin typeface="Tahoma" pitchFamily="34" charset="0"/>
                <a:cs typeface="Tahoma" pitchFamily="34" charset="0"/>
              </a:rPr>
              <a:t>gondatlan), amely veszélyes a társadalomra </a:t>
            </a:r>
          </a:p>
          <a:p>
            <a:pPr eaLnBrk="1" hangingPunct="1">
              <a:lnSpc>
                <a:spcPct val="80000"/>
              </a:lnSpc>
              <a:buFontTx/>
              <a:buNone/>
            </a:pPr>
            <a:r>
              <a:rPr lang="hu-HU" altLang="hu-HU" sz="2400" dirty="0" smtClean="0">
                <a:latin typeface="Tahoma" pitchFamily="34" charset="0"/>
                <a:cs typeface="Tahoma" pitchFamily="34" charset="0"/>
              </a:rPr>
              <a:t>(a bűncselekménynél kisebb fokban). </a:t>
            </a:r>
          </a:p>
          <a:p>
            <a:pPr eaLnBrk="1" hangingPunct="1">
              <a:lnSpc>
                <a:spcPct val="80000"/>
              </a:lnSpc>
              <a:buFontTx/>
              <a:buNone/>
            </a:pPr>
            <a:r>
              <a:rPr lang="hu-HU" altLang="hu-HU" sz="2400" u="sng" dirty="0" smtClean="0">
                <a:latin typeface="Tahoma" pitchFamily="34" charset="0"/>
                <a:cs typeface="Tahoma" pitchFamily="34" charset="0"/>
              </a:rPr>
              <a:t>Szabálysértés nem állapítható meg, ha</a:t>
            </a:r>
            <a:r>
              <a:rPr lang="hu-HU" altLang="hu-HU" sz="2400" dirty="0" smtClean="0">
                <a:latin typeface="Tahoma" pitchFamily="34" charset="0"/>
                <a:cs typeface="Tahoma" pitchFamily="34" charset="0"/>
              </a:rPr>
              <a:t> a tevékenység </a:t>
            </a:r>
          </a:p>
          <a:p>
            <a:pPr eaLnBrk="1" hangingPunct="1">
              <a:lnSpc>
                <a:spcPct val="80000"/>
              </a:lnSpc>
              <a:buFontTx/>
              <a:buNone/>
            </a:pPr>
            <a:r>
              <a:rPr lang="hu-HU" altLang="hu-HU" sz="2400" dirty="0" smtClean="0">
                <a:latin typeface="Tahoma" pitchFamily="34" charset="0"/>
                <a:cs typeface="Tahoma" pitchFamily="34" charset="0"/>
              </a:rPr>
              <a:t>vagy mulasztás bűncselekményt valósít meg, vagy arra </a:t>
            </a:r>
          </a:p>
          <a:p>
            <a:pPr eaLnBrk="1" hangingPunct="1">
              <a:lnSpc>
                <a:spcPct val="80000"/>
              </a:lnSpc>
              <a:buFontTx/>
              <a:buNone/>
            </a:pPr>
            <a:r>
              <a:rPr lang="hu-HU" altLang="hu-HU" sz="2400" dirty="0" smtClean="0">
                <a:latin typeface="Tahoma" pitchFamily="34" charset="0"/>
                <a:cs typeface="Tahoma" pitchFamily="34" charset="0"/>
              </a:rPr>
              <a:t>törvény ill. kormányrendelet közigazgatási bírság </a:t>
            </a:r>
          </a:p>
          <a:p>
            <a:pPr eaLnBrk="1" hangingPunct="1">
              <a:lnSpc>
                <a:spcPct val="80000"/>
              </a:lnSpc>
              <a:buFontTx/>
              <a:buNone/>
            </a:pPr>
            <a:r>
              <a:rPr lang="hu-HU" altLang="hu-HU" sz="2400" dirty="0" smtClean="0">
                <a:latin typeface="Tahoma" pitchFamily="34" charset="0"/>
                <a:cs typeface="Tahoma" pitchFamily="34" charset="0"/>
              </a:rPr>
              <a:t>alkalmazását rendeli el. </a:t>
            </a:r>
          </a:p>
          <a:p>
            <a:pPr eaLnBrk="1" hangingPunct="1">
              <a:lnSpc>
                <a:spcPct val="80000"/>
              </a:lnSpc>
              <a:buFontTx/>
              <a:buNone/>
            </a:pPr>
            <a:r>
              <a:rPr lang="hu-HU" altLang="hu-HU" sz="2400" dirty="0" smtClean="0">
                <a:latin typeface="Tahoma" pitchFamily="34" charset="0"/>
                <a:cs typeface="Tahoma" pitchFamily="34" charset="0"/>
              </a:rPr>
              <a:t>Szabálysértési és közigazgatási eljárás párhuzamosan </a:t>
            </a:r>
          </a:p>
          <a:p>
            <a:pPr eaLnBrk="1" hangingPunct="1">
              <a:lnSpc>
                <a:spcPct val="80000"/>
              </a:lnSpc>
              <a:buFontTx/>
              <a:buNone/>
            </a:pPr>
            <a:r>
              <a:rPr lang="hu-HU" altLang="hu-HU" sz="2400" dirty="0" smtClean="0">
                <a:latin typeface="Tahoma" pitchFamily="34" charset="0"/>
                <a:cs typeface="Tahoma" pitchFamily="34" charset="0"/>
              </a:rPr>
              <a:t>nem alkalmazható.</a:t>
            </a:r>
          </a:p>
          <a:p>
            <a:pPr eaLnBrk="1" hangingPunct="1">
              <a:lnSpc>
                <a:spcPct val="80000"/>
              </a:lnSpc>
              <a:buFontTx/>
              <a:buNone/>
            </a:pPr>
            <a:endParaRPr lang="hu-HU" altLang="hu-HU" sz="2400" dirty="0" smtClean="0"/>
          </a:p>
          <a:p>
            <a:pPr eaLnBrk="1" hangingPunct="1">
              <a:lnSpc>
                <a:spcPct val="80000"/>
              </a:lnSpc>
              <a:buFontTx/>
              <a:buNone/>
            </a:pPr>
            <a:endParaRPr lang="hu-HU" altLang="hu-HU" sz="1800" dirty="0" smtClean="0"/>
          </a:p>
        </p:txBody>
      </p:sp>
    </p:spTree>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FF5050"/>
                </a:solidFill>
                <a:latin typeface="Tahoma" pitchFamily="34" charset="0"/>
                <a:cs typeface="Tahoma" pitchFamily="34" charset="0"/>
              </a:rPr>
              <a:t>Szabálysértés,</a:t>
            </a:r>
            <a:r>
              <a:rPr lang="hu-HU" altLang="hu-HU" sz="3300" b="1" dirty="0" smtClean="0">
                <a:latin typeface="Tahoma" pitchFamily="34" charset="0"/>
                <a:cs typeface="Tahoma" pitchFamily="34" charset="0"/>
              </a:rPr>
              <a:t> </a:t>
            </a:r>
            <a:r>
              <a:rPr lang="hu-HU" altLang="hu-HU" sz="3300" b="1" dirty="0" smtClean="0">
                <a:solidFill>
                  <a:srgbClr val="FF0000"/>
                </a:solidFill>
                <a:latin typeface="Tahoma" pitchFamily="34" charset="0"/>
                <a:cs typeface="Tahoma" pitchFamily="34" charset="0"/>
              </a:rPr>
              <a:t>bűncselekmény</a:t>
            </a:r>
          </a:p>
        </p:txBody>
      </p:sp>
      <p:sp>
        <p:nvSpPr>
          <p:cNvPr id="551939" name="Rectangle 3"/>
          <p:cNvSpPr>
            <a:spLocks noGrp="1" noChangeArrowheads="1"/>
          </p:cNvSpPr>
          <p:nvPr>
            <p:ph type="body" idx="1"/>
          </p:nvPr>
        </p:nvSpPr>
        <p:spPr>
          <a:xfrm>
            <a:off x="457200" y="1268760"/>
            <a:ext cx="8229600" cy="4857403"/>
          </a:xfrm>
        </p:spPr>
        <p:txBody>
          <a:bodyPr/>
          <a:lstStyle/>
          <a:p>
            <a:pPr eaLnBrk="1" hangingPunct="1">
              <a:lnSpc>
                <a:spcPct val="80000"/>
              </a:lnSpc>
              <a:buFontTx/>
              <a:buNone/>
            </a:pPr>
            <a:r>
              <a:rPr lang="hu-HU" altLang="hu-HU" sz="2400" b="1" dirty="0" smtClean="0">
                <a:solidFill>
                  <a:srgbClr val="FF5050"/>
                </a:solidFill>
                <a:latin typeface="Tahoma" pitchFamily="34" charset="0"/>
                <a:cs typeface="Tahoma" pitchFamily="34" charset="0"/>
              </a:rPr>
              <a:t>A természetvédelmi </a:t>
            </a:r>
            <a:r>
              <a:rPr lang="hu-HU" altLang="hu-HU" sz="2400" b="1" u="sng" dirty="0" smtClean="0">
                <a:solidFill>
                  <a:srgbClr val="FF5050"/>
                </a:solidFill>
                <a:latin typeface="Tahoma" pitchFamily="34" charset="0"/>
                <a:cs typeface="Tahoma" pitchFamily="34" charset="0"/>
              </a:rPr>
              <a:t>szabálysértéseket</a:t>
            </a:r>
            <a:r>
              <a:rPr lang="hu-HU" altLang="hu-HU" sz="2400" b="1" dirty="0" smtClean="0">
                <a:solidFill>
                  <a:srgbClr val="FF6600"/>
                </a:solidFill>
                <a:latin typeface="Tahoma" pitchFamily="34" charset="0"/>
                <a:cs typeface="Tahoma" pitchFamily="34" charset="0"/>
              </a:rPr>
              <a:t> </a:t>
            </a:r>
          </a:p>
          <a:p>
            <a:pPr eaLnBrk="1" hangingPunct="1">
              <a:lnSpc>
                <a:spcPct val="80000"/>
              </a:lnSpc>
              <a:buFontTx/>
              <a:buNone/>
            </a:pPr>
            <a:r>
              <a:rPr lang="hu-HU" altLang="hu-HU" sz="2400" b="1" dirty="0" smtClean="0">
                <a:latin typeface="Tahoma" pitchFamily="34" charset="0"/>
                <a:cs typeface="Tahoma" pitchFamily="34" charset="0"/>
              </a:rPr>
              <a:t>a szabálysértésekről, a szabálysértési eljárásról és a </a:t>
            </a:r>
          </a:p>
          <a:p>
            <a:pPr eaLnBrk="1" hangingPunct="1">
              <a:lnSpc>
                <a:spcPct val="80000"/>
              </a:lnSpc>
              <a:buFontTx/>
              <a:buNone/>
            </a:pPr>
            <a:r>
              <a:rPr lang="hu-HU" altLang="hu-HU" sz="2400" b="1" dirty="0" smtClean="0">
                <a:latin typeface="Tahoma" pitchFamily="34" charset="0"/>
                <a:cs typeface="Tahoma" pitchFamily="34" charset="0"/>
              </a:rPr>
              <a:t>szabálysértési nyilvántartási rendszerről szóló 2012. </a:t>
            </a:r>
          </a:p>
          <a:p>
            <a:pPr eaLnBrk="1" hangingPunct="1">
              <a:lnSpc>
                <a:spcPct val="80000"/>
              </a:lnSpc>
              <a:buFontTx/>
              <a:buNone/>
            </a:pPr>
            <a:r>
              <a:rPr lang="hu-HU" altLang="hu-HU" sz="2400" b="1" dirty="0" smtClean="0">
                <a:latin typeface="Tahoma" pitchFamily="34" charset="0"/>
                <a:cs typeface="Tahoma" pitchFamily="34" charset="0"/>
              </a:rPr>
              <a:t>évi II. törvény (</a:t>
            </a:r>
            <a:r>
              <a:rPr lang="hu-HU" altLang="hu-HU" sz="2400" b="1" dirty="0" err="1" smtClean="0">
                <a:latin typeface="Tahoma" pitchFamily="34" charset="0"/>
                <a:cs typeface="Tahoma" pitchFamily="34" charset="0"/>
              </a:rPr>
              <a:t>Szabstv</a:t>
            </a: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187. §</a:t>
            </a:r>
            <a:r>
              <a:rPr lang="hu-HU" altLang="hu-HU" sz="2400" dirty="0" err="1" smtClean="0">
                <a:latin typeface="Tahoma" pitchFamily="34" charset="0"/>
                <a:cs typeface="Tahoma" pitchFamily="34" charset="0"/>
              </a:rPr>
              <a:t>-a</a:t>
            </a:r>
            <a:r>
              <a:rPr lang="hu-HU" altLang="hu-HU" sz="2400" dirty="0" smtClean="0">
                <a:latin typeface="Tahoma" pitchFamily="34" charset="0"/>
                <a:cs typeface="Tahoma" pitchFamily="34" charset="0"/>
              </a:rPr>
              <a:t>, </a:t>
            </a:r>
          </a:p>
          <a:p>
            <a:pPr eaLnBrk="1" hangingPunct="1">
              <a:lnSpc>
                <a:spcPct val="80000"/>
              </a:lnSpc>
              <a:buFontTx/>
              <a:buNone/>
            </a:pPr>
            <a:endParaRPr lang="hu-HU" altLang="hu-HU" sz="10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FF0000"/>
                </a:solidFill>
                <a:latin typeface="Tahoma" pitchFamily="34" charset="0"/>
                <a:cs typeface="Tahoma" pitchFamily="34" charset="0"/>
              </a:rPr>
              <a:t>a természetkárosítás </a:t>
            </a:r>
            <a:r>
              <a:rPr lang="hu-HU" altLang="hu-HU" sz="2400" b="1" u="sng" dirty="0" smtClean="0">
                <a:solidFill>
                  <a:srgbClr val="FF0000"/>
                </a:solidFill>
                <a:latin typeface="Tahoma" pitchFamily="34" charset="0"/>
                <a:cs typeface="Tahoma" pitchFamily="34" charset="0"/>
              </a:rPr>
              <a:t>bűncselekményi</a:t>
            </a:r>
            <a:r>
              <a:rPr lang="hu-HU" altLang="hu-HU" sz="2400" b="1" dirty="0" smtClean="0">
                <a:solidFill>
                  <a:srgbClr val="FF0000"/>
                </a:solidFill>
                <a:latin typeface="Tahoma" pitchFamily="34" charset="0"/>
                <a:cs typeface="Tahoma" pitchFamily="34" charset="0"/>
              </a:rPr>
              <a:t> tényállásait</a:t>
            </a:r>
            <a:r>
              <a:rPr lang="hu-HU" altLang="hu-HU" sz="2400" dirty="0" smtClean="0">
                <a:solidFill>
                  <a:srgbClr val="FF0000"/>
                </a:solidFill>
                <a:latin typeface="Tahoma" pitchFamily="34" charset="0"/>
                <a:cs typeface="Tahoma" pitchFamily="34" charset="0"/>
              </a:rPr>
              <a:t> </a:t>
            </a:r>
          </a:p>
          <a:p>
            <a:pPr eaLnBrk="1" hangingPunct="1">
              <a:lnSpc>
                <a:spcPct val="80000"/>
              </a:lnSpc>
              <a:buFontTx/>
              <a:buNone/>
            </a:pPr>
            <a:r>
              <a:rPr lang="hu-HU" altLang="hu-HU" sz="2400" b="1" dirty="0" smtClean="0">
                <a:latin typeface="Tahoma" pitchFamily="34" charset="0"/>
                <a:cs typeface="Tahoma" pitchFamily="34" charset="0"/>
              </a:rPr>
              <a:t>a Büntető Törvénykönyvről szóló 2012. évi C. </a:t>
            </a:r>
          </a:p>
          <a:p>
            <a:pPr eaLnBrk="1" hangingPunct="1">
              <a:lnSpc>
                <a:spcPct val="80000"/>
              </a:lnSpc>
              <a:buFontTx/>
              <a:buNone/>
            </a:pPr>
            <a:r>
              <a:rPr lang="hu-HU" altLang="hu-HU" sz="2400" b="1" dirty="0" smtClean="0">
                <a:latin typeface="Tahoma" pitchFamily="34" charset="0"/>
                <a:cs typeface="Tahoma" pitchFamily="34" charset="0"/>
              </a:rPr>
              <a:t>törvény (Btk.)</a:t>
            </a:r>
            <a:r>
              <a:rPr lang="hu-HU" altLang="hu-HU" sz="2400" dirty="0" smtClean="0">
                <a:latin typeface="Tahoma" pitchFamily="34" charset="0"/>
                <a:cs typeface="Tahoma" pitchFamily="34" charset="0"/>
              </a:rPr>
              <a:t> 242 – 243. §</a:t>
            </a:r>
            <a:r>
              <a:rPr lang="hu-HU" altLang="hu-HU" sz="2400" dirty="0" err="1" smtClean="0">
                <a:latin typeface="Tahoma" pitchFamily="34" charset="0"/>
                <a:cs typeface="Tahoma" pitchFamily="34" charset="0"/>
              </a:rPr>
              <a:t>-ai</a:t>
            </a:r>
            <a:r>
              <a:rPr lang="hu-HU" altLang="hu-HU" sz="2400" dirty="0" smtClean="0">
                <a:latin typeface="Tahoma" pitchFamily="34" charset="0"/>
                <a:cs typeface="Tahoma" pitchFamily="34" charset="0"/>
              </a:rPr>
              <a:t> állapítják meg.</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 </a:t>
            </a:r>
            <a:r>
              <a:rPr lang="hu-HU" altLang="hu-HU" sz="2400" dirty="0" err="1" smtClean="0">
                <a:latin typeface="Tahoma" pitchFamily="34" charset="0"/>
                <a:cs typeface="Tahoma" pitchFamily="34" charset="0"/>
              </a:rPr>
              <a:t>Szabstv</a:t>
            </a:r>
            <a:r>
              <a:rPr lang="hu-HU" altLang="hu-HU" sz="2400" dirty="0" smtClean="0">
                <a:latin typeface="Tahoma" pitchFamily="34" charset="0"/>
                <a:cs typeface="Tahoma" pitchFamily="34" charset="0"/>
              </a:rPr>
              <a:t>. és a Btk. számos más, </a:t>
            </a:r>
            <a:r>
              <a:rPr lang="hu-HU" altLang="hu-HU" sz="2400" b="1" dirty="0" smtClean="0">
                <a:latin typeface="Tahoma" pitchFamily="34" charset="0"/>
                <a:cs typeface="Tahoma" pitchFamily="34" charset="0"/>
              </a:rPr>
              <a:t>a természet  </a:t>
            </a:r>
          </a:p>
          <a:p>
            <a:pPr eaLnBrk="1" hangingPunct="1">
              <a:lnSpc>
                <a:spcPct val="80000"/>
              </a:lnSpc>
              <a:buFontTx/>
              <a:buNone/>
            </a:pPr>
            <a:r>
              <a:rPr lang="hu-HU" altLang="hu-HU" sz="2400" b="1" dirty="0" smtClean="0">
                <a:latin typeface="Tahoma" pitchFamily="34" charset="0"/>
                <a:cs typeface="Tahoma" pitchFamily="34" charset="0"/>
              </a:rPr>
              <a:t>védelmével összefüggő</a:t>
            </a:r>
            <a:r>
              <a:rPr lang="hu-HU" altLang="hu-HU" sz="2400" dirty="0" smtClean="0">
                <a:latin typeface="Tahoma" pitchFamily="34" charset="0"/>
                <a:cs typeface="Tahoma" pitchFamily="34" charset="0"/>
              </a:rPr>
              <a:t> szabálysértést, illetve </a:t>
            </a:r>
          </a:p>
          <a:p>
            <a:pPr eaLnBrk="1" hangingPunct="1">
              <a:lnSpc>
                <a:spcPct val="80000"/>
              </a:lnSpc>
              <a:buFontTx/>
              <a:buNone/>
            </a:pPr>
            <a:r>
              <a:rPr lang="hu-HU" altLang="hu-HU" sz="2400" dirty="0" smtClean="0">
                <a:latin typeface="Tahoma" pitchFamily="34" charset="0"/>
                <a:cs typeface="Tahoma" pitchFamily="34" charset="0"/>
              </a:rPr>
              <a:t>bűncselekményt is megállapít a továbbiak szerint.</a:t>
            </a:r>
          </a:p>
          <a:p>
            <a:pPr eaLnBrk="1" hangingPunct="1">
              <a:lnSpc>
                <a:spcPct val="80000"/>
              </a:lnSpc>
              <a:buFontTx/>
              <a:buNone/>
            </a:pPr>
            <a:endParaRPr lang="hu-HU" altLang="hu-HU" sz="2400" dirty="0" smtClean="0"/>
          </a:p>
          <a:p>
            <a:pPr eaLnBrk="1" hangingPunct="1">
              <a:lnSpc>
                <a:spcPct val="80000"/>
              </a:lnSpc>
              <a:buFontTx/>
              <a:buNone/>
            </a:pPr>
            <a:endParaRPr lang="hu-HU" altLang="hu-HU" sz="2200" dirty="0" smtClean="0"/>
          </a:p>
          <a:p>
            <a:pPr eaLnBrk="1" hangingPunct="1">
              <a:lnSpc>
                <a:spcPct val="80000"/>
              </a:lnSpc>
              <a:buFontTx/>
              <a:buNone/>
            </a:pPr>
            <a:endParaRPr lang="hu-HU" altLang="hu-HU" sz="1800" dirty="0" smtClean="0"/>
          </a:p>
        </p:txBody>
      </p:sp>
    </p:spTree>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FF5050"/>
                </a:solidFill>
                <a:latin typeface="Tahoma" pitchFamily="34" charset="0"/>
                <a:cs typeface="Tahoma" pitchFamily="34" charset="0"/>
              </a:rPr>
              <a:t>Szabálysértés (</a:t>
            </a:r>
            <a:r>
              <a:rPr lang="hu-HU" altLang="hu-HU" sz="3300" b="1" dirty="0" err="1" smtClean="0">
                <a:solidFill>
                  <a:srgbClr val="FF5050"/>
                </a:solidFill>
                <a:latin typeface="Tahoma" pitchFamily="34" charset="0"/>
                <a:cs typeface="Tahoma" pitchFamily="34" charset="0"/>
              </a:rPr>
              <a:t>Szabstv</a:t>
            </a:r>
            <a:r>
              <a:rPr lang="hu-HU" altLang="hu-HU" sz="3300" b="1" dirty="0" smtClean="0">
                <a:solidFill>
                  <a:srgbClr val="FF5050"/>
                </a:solidFill>
                <a:latin typeface="Tahoma" pitchFamily="34" charset="0"/>
                <a:cs typeface="Tahoma" pitchFamily="34" charset="0"/>
              </a:rPr>
              <a:t>.)</a:t>
            </a:r>
          </a:p>
        </p:txBody>
      </p:sp>
      <p:sp>
        <p:nvSpPr>
          <p:cNvPr id="552963" name="Rectangle 3"/>
          <p:cNvSpPr>
            <a:spLocks noGrp="1" noChangeArrowheads="1"/>
          </p:cNvSpPr>
          <p:nvPr>
            <p:ph type="body" idx="1"/>
          </p:nvPr>
        </p:nvSpPr>
        <p:spPr>
          <a:xfrm>
            <a:off x="457200" y="1196752"/>
            <a:ext cx="8229600" cy="5327873"/>
          </a:xfrm>
        </p:spPr>
        <p:txBody>
          <a:bodyPr/>
          <a:lstStyle/>
          <a:p>
            <a:pPr eaLnBrk="1" hangingPunct="1">
              <a:lnSpc>
                <a:spcPct val="80000"/>
              </a:lnSpc>
              <a:buFontTx/>
              <a:buNone/>
            </a:pPr>
            <a:r>
              <a:rPr lang="hu-HU" altLang="hu-HU" sz="2100" b="1" dirty="0" smtClean="0">
                <a:latin typeface="Tahoma" pitchFamily="34" charset="0"/>
                <a:cs typeface="Tahoma" pitchFamily="34" charset="0"/>
              </a:rPr>
              <a:t>2. § </a:t>
            </a:r>
            <a:r>
              <a:rPr lang="hu-HU" altLang="hu-HU" sz="2100" dirty="0" smtClean="0">
                <a:latin typeface="Tahoma" pitchFamily="34" charset="0"/>
                <a:cs typeface="Tahoma" pitchFamily="34" charset="0"/>
              </a:rPr>
              <a:t>(1) Szabálysértés miatt az vonható felelősségre, akinek a cselekménye szándékos vagy gondatlan, kivéve, ha a szabálysértést meghatározó jogszabály csak a szándékos elkövetést bünteti.</a:t>
            </a:r>
          </a:p>
          <a:p>
            <a:pPr eaLnBrk="1" hangingPunct="1">
              <a:lnSpc>
                <a:spcPct val="80000"/>
              </a:lnSpc>
              <a:buFontTx/>
              <a:buNone/>
            </a:pPr>
            <a:r>
              <a:rPr lang="hu-HU" altLang="hu-HU" sz="2100" dirty="0" smtClean="0">
                <a:latin typeface="Tahoma" pitchFamily="34" charset="0"/>
                <a:cs typeface="Tahoma" pitchFamily="34" charset="0"/>
              </a:rPr>
              <a:t>	(2) A szabálysértést elköveti a felbujtó és a bűnsegéd is.</a:t>
            </a:r>
          </a:p>
          <a:p>
            <a:pPr eaLnBrk="1" hangingPunct="1">
              <a:lnSpc>
                <a:spcPct val="80000"/>
              </a:lnSpc>
              <a:buFontTx/>
              <a:buNone/>
            </a:pPr>
            <a:r>
              <a:rPr lang="hu-HU" altLang="hu-HU" sz="2100" b="1" dirty="0" smtClean="0">
                <a:solidFill>
                  <a:srgbClr val="FF6600"/>
                </a:solidFill>
                <a:latin typeface="Tahoma" pitchFamily="34" charset="0"/>
                <a:cs typeface="Tahoma" pitchFamily="34" charset="0"/>
              </a:rPr>
              <a:t>	</a:t>
            </a:r>
            <a:r>
              <a:rPr lang="hu-HU" altLang="hu-HU" sz="2100" b="1" dirty="0" smtClean="0">
                <a:solidFill>
                  <a:srgbClr val="FF5050"/>
                </a:solidFill>
                <a:latin typeface="Tahoma" pitchFamily="34" charset="0"/>
                <a:cs typeface="Tahoma" pitchFamily="34" charset="0"/>
              </a:rPr>
              <a:t>(4) Nem állapítható meg szabálysértés, ha a tevékenység vagy a mulasztás bűncselekményt valósít meg, úgyszintén, ha a tevékenységre vagy mulasztásra törvény vagy kormányrendelet közigazgatási bírság alkalmazását rendeli el.</a:t>
            </a:r>
          </a:p>
          <a:p>
            <a:pPr eaLnBrk="1" hangingPunct="1">
              <a:lnSpc>
                <a:spcPct val="80000"/>
              </a:lnSpc>
              <a:buFontTx/>
              <a:buNone/>
            </a:pPr>
            <a:endParaRPr lang="hu-HU" altLang="hu-HU" sz="1000" b="1" dirty="0" smtClean="0">
              <a:latin typeface="Tahoma" pitchFamily="34" charset="0"/>
              <a:cs typeface="Tahoma" pitchFamily="34" charset="0"/>
            </a:endParaRPr>
          </a:p>
          <a:p>
            <a:pPr eaLnBrk="1" hangingPunct="1">
              <a:lnSpc>
                <a:spcPct val="80000"/>
              </a:lnSpc>
              <a:buFontTx/>
              <a:buNone/>
            </a:pPr>
            <a:r>
              <a:rPr lang="hu-HU" altLang="hu-HU" sz="2100" b="1" dirty="0" smtClean="0">
                <a:latin typeface="Tahoma" pitchFamily="34" charset="0"/>
                <a:cs typeface="Tahoma" pitchFamily="34" charset="0"/>
              </a:rPr>
              <a:t>Szabálysértési ügyben</a:t>
            </a:r>
            <a:r>
              <a:rPr lang="hu-HU" altLang="hu-HU" sz="2100" dirty="0" smtClean="0">
                <a:latin typeface="Tahoma" pitchFamily="34" charset="0"/>
                <a:cs typeface="Tahoma" pitchFamily="34" charset="0"/>
              </a:rPr>
              <a:t> </a:t>
            </a:r>
            <a:r>
              <a:rPr lang="hu-HU" altLang="hu-HU" sz="2100" u="sng" dirty="0" smtClean="0">
                <a:latin typeface="Tahoma" pitchFamily="34" charset="0"/>
                <a:cs typeface="Tahoma" pitchFamily="34" charset="0"/>
              </a:rPr>
              <a:t>a szabálysértési hatóság</a:t>
            </a:r>
            <a:r>
              <a:rPr lang="hu-HU" altLang="hu-HU" sz="2100" dirty="0" smtClean="0">
                <a:latin typeface="Tahoma" pitchFamily="34" charset="0"/>
                <a:cs typeface="Tahoma" pitchFamily="34" charset="0"/>
              </a:rPr>
              <a:t> vagy</a:t>
            </a:r>
            <a:endParaRPr lang="hu-HU" altLang="hu-HU" sz="2100" u="sng" dirty="0" smtClean="0">
              <a:latin typeface="Tahoma" pitchFamily="34" charset="0"/>
              <a:cs typeface="Tahoma" pitchFamily="34" charset="0"/>
            </a:endParaRPr>
          </a:p>
          <a:p>
            <a:pPr eaLnBrk="1" hangingPunct="1">
              <a:lnSpc>
                <a:spcPct val="80000"/>
              </a:lnSpc>
              <a:buFontTx/>
              <a:buNone/>
            </a:pPr>
            <a:r>
              <a:rPr lang="hu-HU" altLang="hu-HU" sz="2100" dirty="0" smtClean="0">
                <a:latin typeface="Tahoma" pitchFamily="34" charset="0"/>
                <a:cs typeface="Tahoma" pitchFamily="34" charset="0"/>
              </a:rPr>
              <a:t>(elzárással büntethető szabálysértések esetén) </a:t>
            </a:r>
            <a:r>
              <a:rPr lang="hu-HU" altLang="hu-HU" sz="2100" u="sng" dirty="0" smtClean="0">
                <a:latin typeface="Tahoma" pitchFamily="34" charset="0"/>
                <a:cs typeface="Tahoma" pitchFamily="34" charset="0"/>
              </a:rPr>
              <a:t>a bíróság</a:t>
            </a:r>
            <a:r>
              <a:rPr lang="hu-HU" altLang="hu-HU" sz="2100" dirty="0" smtClean="0">
                <a:latin typeface="Tahoma" pitchFamily="34" charset="0"/>
                <a:cs typeface="Tahoma" pitchFamily="34" charset="0"/>
              </a:rPr>
              <a:t> jár el. </a:t>
            </a:r>
          </a:p>
          <a:p>
            <a:pPr eaLnBrk="1" hangingPunct="1">
              <a:lnSpc>
                <a:spcPct val="80000"/>
              </a:lnSpc>
              <a:buFontTx/>
              <a:buNone/>
            </a:pPr>
            <a:r>
              <a:rPr lang="hu-HU" altLang="hu-HU" sz="2100" u="sng" dirty="0" smtClean="0">
                <a:latin typeface="Tahoma" pitchFamily="34" charset="0"/>
                <a:cs typeface="Tahoma" pitchFamily="34" charset="0"/>
              </a:rPr>
              <a:t>Az elévülés</a:t>
            </a:r>
            <a:r>
              <a:rPr lang="hu-HU" altLang="hu-HU" sz="2100" dirty="0" smtClean="0">
                <a:latin typeface="Tahoma" pitchFamily="34" charset="0"/>
                <a:cs typeface="Tahoma" pitchFamily="34" charset="0"/>
              </a:rPr>
              <a:t> 6 hónap (</a:t>
            </a:r>
            <a:r>
              <a:rPr lang="hu-HU" altLang="hu-HU" sz="2100" dirty="0" err="1" smtClean="0">
                <a:latin typeface="Tahoma" pitchFamily="34" charset="0"/>
                <a:cs typeface="Tahoma" pitchFamily="34" charset="0"/>
              </a:rPr>
              <a:t>max</a:t>
            </a:r>
            <a:r>
              <a:rPr lang="hu-HU" altLang="hu-HU" sz="2100" dirty="0" smtClean="0">
                <a:latin typeface="Tahoma" pitchFamily="34" charset="0"/>
                <a:cs typeface="Tahoma" pitchFamily="34" charset="0"/>
              </a:rPr>
              <a:t>. 2 év).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100" b="1" dirty="0" smtClean="0">
                <a:latin typeface="Tahoma" pitchFamily="34" charset="0"/>
                <a:cs typeface="Tahoma" pitchFamily="34" charset="0"/>
              </a:rPr>
              <a:t>Szabálysértési bírság:</a:t>
            </a:r>
            <a:r>
              <a:rPr lang="hu-HU" altLang="hu-HU" sz="2100" dirty="0" smtClean="0">
                <a:latin typeface="Tahoma" pitchFamily="34" charset="0"/>
                <a:cs typeface="Tahoma" pitchFamily="34" charset="0"/>
              </a:rPr>
              <a:t> 5 – 150.000 Ft (elzárással is sújtható </a:t>
            </a:r>
          </a:p>
          <a:p>
            <a:pPr eaLnBrk="1" hangingPunct="1">
              <a:lnSpc>
                <a:spcPct val="80000"/>
              </a:lnSpc>
              <a:buFontTx/>
              <a:buNone/>
            </a:pPr>
            <a:r>
              <a:rPr lang="hu-HU" altLang="hu-HU" sz="2100" dirty="0" smtClean="0">
                <a:latin typeface="Tahoma" pitchFamily="34" charset="0"/>
                <a:cs typeface="Tahoma" pitchFamily="34" charset="0"/>
              </a:rPr>
              <a:t>szabálysértésnél </a:t>
            </a:r>
            <a:r>
              <a:rPr lang="hu-HU" altLang="hu-HU" sz="2100" dirty="0" err="1" smtClean="0">
                <a:latin typeface="Tahoma" pitchFamily="34" charset="0"/>
                <a:cs typeface="Tahoma" pitchFamily="34" charset="0"/>
              </a:rPr>
              <a:t>max</a:t>
            </a:r>
            <a:r>
              <a:rPr lang="hu-HU" altLang="hu-HU" sz="2100" dirty="0" smtClean="0">
                <a:latin typeface="Tahoma" pitchFamily="34" charset="0"/>
                <a:cs typeface="Tahoma" pitchFamily="34" charset="0"/>
              </a:rPr>
              <a:t>. 300.000 Ft), helyszíni bírság: 5 – 50.000 </a:t>
            </a:r>
          </a:p>
          <a:p>
            <a:pPr eaLnBrk="1" hangingPunct="1">
              <a:lnSpc>
                <a:spcPct val="80000"/>
              </a:lnSpc>
              <a:buFontTx/>
              <a:buNone/>
            </a:pPr>
            <a:r>
              <a:rPr lang="hu-HU" altLang="hu-HU" sz="2100" dirty="0" smtClean="0">
                <a:latin typeface="Tahoma" pitchFamily="34" charset="0"/>
                <a:cs typeface="Tahoma" pitchFamily="34" charset="0"/>
              </a:rPr>
              <a:t>(6 hónapon belül ismételt elkövetésnél 70.000 Ft).</a:t>
            </a:r>
          </a:p>
          <a:p>
            <a:pPr eaLnBrk="1" hangingPunct="1">
              <a:lnSpc>
                <a:spcPct val="80000"/>
              </a:lnSpc>
              <a:buFontTx/>
              <a:buNone/>
            </a:pPr>
            <a:r>
              <a:rPr lang="hu-HU" altLang="hu-HU" sz="2200" dirty="0" smtClean="0"/>
              <a:t>	</a:t>
            </a:r>
          </a:p>
        </p:txBody>
      </p:sp>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Természetvédelmi</a:t>
            </a:r>
            <a:r>
              <a:rPr lang="hu-HU" altLang="hu-HU" sz="3300" b="1" dirty="0" smtClean="0">
                <a:latin typeface="Tahoma" pitchFamily="34" charset="0"/>
                <a:cs typeface="Tahoma" pitchFamily="34" charset="0"/>
              </a:rPr>
              <a:t> </a:t>
            </a:r>
            <a:r>
              <a:rPr lang="hu-HU" altLang="hu-HU" sz="3300" b="1" dirty="0" smtClean="0">
                <a:solidFill>
                  <a:srgbClr val="FF5050"/>
                </a:solidFill>
                <a:latin typeface="Tahoma" pitchFamily="34" charset="0"/>
                <a:cs typeface="Tahoma" pitchFamily="34" charset="0"/>
              </a:rPr>
              <a:t>szabálysértés</a:t>
            </a:r>
          </a:p>
        </p:txBody>
      </p:sp>
      <p:sp>
        <p:nvSpPr>
          <p:cNvPr id="553987" name="Rectangle 3"/>
          <p:cNvSpPr>
            <a:spLocks noGrp="1" noChangeArrowheads="1"/>
          </p:cNvSpPr>
          <p:nvPr>
            <p:ph type="body" idx="1"/>
          </p:nvPr>
        </p:nvSpPr>
        <p:spPr>
          <a:xfrm>
            <a:off x="457200" y="1268760"/>
            <a:ext cx="8229600" cy="5112990"/>
          </a:xfrm>
        </p:spPr>
        <p:txBody>
          <a:bodyPr/>
          <a:lstStyle/>
          <a:p>
            <a:pPr marL="609600" indent="-609600" eaLnBrk="1" hangingPunct="1">
              <a:lnSpc>
                <a:spcPct val="80000"/>
              </a:lnSpc>
              <a:buFontTx/>
              <a:buNone/>
            </a:pPr>
            <a:r>
              <a:rPr lang="hu-HU" altLang="hu-HU" sz="2400" b="1" dirty="0" smtClean="0"/>
              <a:t> </a:t>
            </a:r>
            <a:r>
              <a:rPr lang="hu-HU" altLang="hu-HU" sz="2300" b="1" dirty="0" smtClean="0">
                <a:latin typeface="Tahoma" pitchFamily="34" charset="0"/>
                <a:cs typeface="Tahoma" pitchFamily="34" charset="0"/>
              </a:rPr>
              <a:t>187. § (1)</a:t>
            </a:r>
            <a:r>
              <a:rPr lang="hu-HU" altLang="hu-HU" sz="2300" dirty="0" smtClean="0">
                <a:latin typeface="Tahoma" pitchFamily="34" charset="0"/>
                <a:cs typeface="Tahoma" pitchFamily="34" charset="0"/>
              </a:rPr>
              <a:t> Aki </a:t>
            </a:r>
          </a:p>
          <a:p>
            <a:pPr marL="609600" indent="-609600" eaLnBrk="1" hangingPunct="1">
              <a:lnSpc>
                <a:spcPct val="80000"/>
              </a:lnSpc>
              <a:buFontTx/>
              <a:buNone/>
            </a:pPr>
            <a:r>
              <a:rPr lang="hu-HU" altLang="hu-HU" sz="2300" b="1" i="1" dirty="0" smtClean="0">
                <a:latin typeface="Tahoma" pitchFamily="34" charset="0"/>
                <a:cs typeface="Tahoma" pitchFamily="34" charset="0"/>
              </a:rPr>
              <a:t> a</a:t>
            </a:r>
            <a:r>
              <a:rPr lang="hu-HU" altLang="hu-HU" sz="2300" i="1" dirty="0" smtClean="0">
                <a:latin typeface="Tahoma" pitchFamily="34" charset="0"/>
                <a:cs typeface="Tahoma" pitchFamily="34" charset="0"/>
              </a:rPr>
              <a:t>)</a:t>
            </a:r>
            <a:r>
              <a:rPr lang="hu-HU" altLang="hu-HU" sz="2300" b="1" i="1" dirty="0" smtClean="0">
                <a:latin typeface="Tahoma" pitchFamily="34" charset="0"/>
                <a:cs typeface="Tahoma" pitchFamily="34" charset="0"/>
              </a:rPr>
              <a:t>  </a:t>
            </a:r>
            <a:r>
              <a:rPr lang="hu-HU" altLang="hu-HU" sz="2300" dirty="0" err="1" smtClean="0">
                <a:solidFill>
                  <a:srgbClr val="008000"/>
                </a:solidFill>
                <a:latin typeface="Tahoma" pitchFamily="34" charset="0"/>
                <a:cs typeface="Tahoma" pitchFamily="34" charset="0"/>
              </a:rPr>
              <a:t>a</a:t>
            </a:r>
            <a:r>
              <a:rPr lang="hu-HU" altLang="hu-HU" sz="2300" dirty="0" smtClean="0">
                <a:solidFill>
                  <a:srgbClr val="008000"/>
                </a:solidFill>
                <a:latin typeface="Tahoma" pitchFamily="34" charset="0"/>
                <a:cs typeface="Tahoma" pitchFamily="34" charset="0"/>
              </a:rPr>
              <a:t> természetvédelmi államigazgatási szerv</a:t>
            </a:r>
          </a:p>
          <a:p>
            <a:pPr marL="609600" indent="-609600" eaLnBrk="1" hangingPunct="1">
              <a:lnSpc>
                <a:spcPct val="80000"/>
              </a:lnSpc>
              <a:buFontTx/>
              <a:buNone/>
            </a:pP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engedélyéhez vagy szakhatósági </a:t>
            </a:r>
          </a:p>
          <a:p>
            <a:pPr marL="609600" indent="-609600" eaLnBrk="1" hangingPunct="1">
              <a:lnSpc>
                <a:spcPct val="80000"/>
              </a:lnSpc>
              <a:buFontTx/>
              <a:buNone/>
            </a:pP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hozzájárulásához kötött</a:t>
            </a:r>
            <a:r>
              <a:rPr lang="hu-HU" altLang="hu-HU" sz="2300" dirty="0" smtClean="0">
                <a:solidFill>
                  <a:srgbClr val="008000"/>
                </a:solidFill>
                <a:latin typeface="Tahoma" pitchFamily="34" charset="0"/>
                <a:cs typeface="Tahoma" pitchFamily="34" charset="0"/>
              </a:rPr>
              <a:t> tevékenységet</a:t>
            </a:r>
            <a:r>
              <a:rPr lang="hu-HU" altLang="hu-HU" sz="2300" dirty="0" smtClean="0">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engedély </a:t>
            </a:r>
          </a:p>
          <a:p>
            <a:pPr marL="609600" indent="-609600" eaLnBrk="1" hangingPunct="1">
              <a:lnSpc>
                <a:spcPct val="80000"/>
              </a:lnSpc>
              <a:buFontTx/>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vagy szakhatósági hozzájárulás nélkül,</a:t>
            </a:r>
            <a:r>
              <a:rPr lang="hu-HU" altLang="hu-HU" sz="2300" dirty="0" smtClean="0">
                <a:solidFill>
                  <a:srgbClr val="FF5050"/>
                </a:solidFill>
                <a:latin typeface="Tahoma" pitchFamily="34" charset="0"/>
                <a:cs typeface="Tahoma" pitchFamily="34" charset="0"/>
              </a:rPr>
              <a:t> vagy</a:t>
            </a:r>
          </a:p>
          <a:p>
            <a:pPr marL="609600" indent="-609600" eaLnBrk="1" hangingPunct="1">
              <a:lnSpc>
                <a:spcPct val="80000"/>
              </a:lnSpc>
              <a:buFontTx/>
              <a:buNone/>
            </a:pPr>
            <a:r>
              <a:rPr lang="hu-HU" altLang="hu-HU" sz="2300" dirty="0">
                <a:solidFill>
                  <a:srgbClr val="FF5050"/>
                </a:solidFill>
                <a:latin typeface="Tahoma" pitchFamily="34" charset="0"/>
                <a:cs typeface="Tahoma" pitchFamily="34" charset="0"/>
              </a:rPr>
              <a:t> </a:t>
            </a:r>
            <a:r>
              <a:rPr lang="hu-HU" altLang="hu-HU" sz="2300" dirty="0" smtClean="0">
                <a:solidFill>
                  <a:srgbClr val="FF5050"/>
                </a:solidFill>
                <a:latin typeface="Tahoma" pitchFamily="34" charset="0"/>
                <a:cs typeface="Tahoma" pitchFamily="34" charset="0"/>
              </a:rPr>
              <a:t>     az engedélytől, szakhatósági hozzájárulástól </a:t>
            </a:r>
            <a:r>
              <a:rPr lang="hu-HU" altLang="hu-HU" sz="2300" b="1" dirty="0" smtClean="0">
                <a:solidFill>
                  <a:srgbClr val="FF5050"/>
                </a:solidFill>
                <a:latin typeface="Tahoma" pitchFamily="34" charset="0"/>
                <a:cs typeface="Tahoma" pitchFamily="34" charset="0"/>
              </a:rPr>
              <a:t>eltérő </a:t>
            </a:r>
          </a:p>
          <a:p>
            <a:pPr marL="609600" indent="-609600" eaLnBrk="1" hangingPunct="1">
              <a:lnSpc>
                <a:spcPct val="80000"/>
              </a:lnSpc>
              <a:buFontTx/>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módon</a:t>
            </a:r>
            <a:r>
              <a:rPr lang="hu-HU" altLang="hu-HU" sz="2300" dirty="0" smtClean="0">
                <a:solidFill>
                  <a:srgbClr val="FF5050"/>
                </a:solidFill>
                <a:latin typeface="Tahoma" pitchFamily="34" charset="0"/>
                <a:cs typeface="Tahoma" pitchFamily="34" charset="0"/>
              </a:rPr>
              <a:t> végez vagy végeztet, vagy </a:t>
            </a:r>
            <a:r>
              <a:rPr lang="hu-HU" altLang="hu-HU" sz="2300" b="1" dirty="0" smtClean="0">
                <a:solidFill>
                  <a:srgbClr val="FF5050"/>
                </a:solidFill>
                <a:latin typeface="Tahoma" pitchFamily="34" charset="0"/>
                <a:cs typeface="Tahoma" pitchFamily="34" charset="0"/>
              </a:rPr>
              <a:t>bejelentési  </a:t>
            </a:r>
          </a:p>
          <a:p>
            <a:pPr marL="609600" indent="-609600" eaLnBrk="1" hangingPunct="1">
              <a:lnSpc>
                <a:spcPct val="80000"/>
              </a:lnSpc>
              <a:buFontTx/>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kötelezettségének</a:t>
            </a:r>
            <a:r>
              <a:rPr lang="hu-HU" altLang="hu-HU" sz="2300" dirty="0" smtClean="0">
                <a:solidFill>
                  <a:srgbClr val="FF5050"/>
                </a:solidFill>
                <a:latin typeface="Tahoma" pitchFamily="34" charset="0"/>
                <a:cs typeface="Tahoma" pitchFamily="34" charset="0"/>
              </a:rPr>
              <a:t> nem tesz eleget, </a:t>
            </a:r>
          </a:p>
          <a:p>
            <a:pPr marL="609600" indent="-609600" eaLnBrk="1" hangingPunct="1">
              <a:lnSpc>
                <a:spcPct val="80000"/>
              </a:lnSpc>
              <a:buFontTx/>
              <a:buNone/>
            </a:pPr>
            <a:endParaRPr lang="hu-HU" altLang="hu-HU" sz="1050" dirty="0" smtClean="0">
              <a:latin typeface="Tahoma" pitchFamily="34" charset="0"/>
              <a:cs typeface="Tahoma" pitchFamily="34" charset="0"/>
            </a:endParaRPr>
          </a:p>
          <a:p>
            <a:pPr marL="0" indent="0" eaLnBrk="1" hangingPunct="1">
              <a:lnSpc>
                <a:spcPct val="80000"/>
              </a:lnSpc>
              <a:buNone/>
            </a:pPr>
            <a:r>
              <a:rPr lang="hu-HU" altLang="hu-HU" sz="2300" b="1" i="1" dirty="0" smtClean="0">
                <a:latin typeface="Tahoma" pitchFamily="34" charset="0"/>
                <a:cs typeface="Tahoma" pitchFamily="34" charset="0"/>
              </a:rPr>
              <a:t> b</a:t>
            </a:r>
            <a:r>
              <a:rPr lang="hu-HU" altLang="hu-HU" sz="2300" i="1" dirty="0" smtClean="0">
                <a:latin typeface="Tahoma" pitchFamily="34" charset="0"/>
                <a:cs typeface="Tahoma" pitchFamily="34" charset="0"/>
              </a:rPr>
              <a:t>)</a:t>
            </a: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természeti területen</a:t>
            </a:r>
            <a:r>
              <a:rPr lang="hu-HU" altLang="hu-HU" sz="2300" dirty="0" smtClean="0">
                <a:solidFill>
                  <a:srgbClr val="008000"/>
                </a:solidFill>
                <a:latin typeface="Tahoma" pitchFamily="34" charset="0"/>
                <a:cs typeface="Tahoma" pitchFamily="34" charset="0"/>
              </a:rPr>
              <a:t> – beleértve a védett </a:t>
            </a:r>
          </a:p>
          <a:p>
            <a:pPr marL="0" indent="0" eaLnBrk="1" hangingPunct="1">
              <a:lnSpc>
                <a:spcPct val="80000"/>
              </a:lnSpc>
              <a:buNone/>
            </a:pPr>
            <a:r>
              <a:rPr lang="hu-HU" altLang="hu-HU" sz="2300" dirty="0">
                <a:solidFill>
                  <a:srgbClr val="008000"/>
                </a:solidFill>
                <a:latin typeface="Tahoma" pitchFamily="34" charset="0"/>
                <a:cs typeface="Tahoma" pitchFamily="34" charset="0"/>
              </a:rPr>
              <a:t> </a:t>
            </a:r>
            <a:r>
              <a:rPr lang="hu-HU" altLang="hu-HU" sz="2300" dirty="0" smtClean="0">
                <a:solidFill>
                  <a:srgbClr val="008000"/>
                </a:solidFill>
                <a:latin typeface="Tahoma" pitchFamily="34" charset="0"/>
                <a:cs typeface="Tahoma" pitchFamily="34" charset="0"/>
              </a:rPr>
              <a:t>     természeti, </a:t>
            </a:r>
            <a:r>
              <a:rPr lang="hu-HU" altLang="hu-HU" sz="2300" dirty="0" err="1" smtClean="0">
                <a:solidFill>
                  <a:srgbClr val="008000"/>
                </a:solidFill>
                <a:latin typeface="Tahoma" pitchFamily="34" charset="0"/>
                <a:cs typeface="Tahoma" pitchFamily="34" charset="0"/>
              </a:rPr>
              <a:t>Natura</a:t>
            </a:r>
            <a:r>
              <a:rPr lang="hu-HU" altLang="hu-HU" sz="2300" dirty="0" smtClean="0">
                <a:solidFill>
                  <a:srgbClr val="008000"/>
                </a:solidFill>
                <a:latin typeface="Tahoma" pitchFamily="34" charset="0"/>
                <a:cs typeface="Tahoma" pitchFamily="34" charset="0"/>
              </a:rPr>
              <a:t> 2000 területet is – </a:t>
            </a:r>
            <a:r>
              <a:rPr lang="hu-HU" altLang="hu-HU" sz="2300" b="1" dirty="0" smtClean="0">
                <a:solidFill>
                  <a:srgbClr val="008000"/>
                </a:solidFill>
                <a:latin typeface="Tahoma" pitchFamily="34" charset="0"/>
                <a:cs typeface="Tahoma" pitchFamily="34" charset="0"/>
              </a:rPr>
              <a:t>a  </a:t>
            </a:r>
          </a:p>
          <a:p>
            <a:pPr marL="0" indent="0" eaLnBrk="1" hangingPunct="1">
              <a:lnSpc>
                <a:spcPct val="80000"/>
              </a:lnSpc>
              <a:buNone/>
            </a:pP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természetvédelmi célokkal</a:t>
            </a:r>
            <a:r>
              <a:rPr lang="hu-HU" altLang="hu-HU" sz="2300" b="1" dirty="0" smtClean="0">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össze nem </a:t>
            </a:r>
          </a:p>
          <a:p>
            <a:pPr marL="0" indent="0" eaLnBrk="1" hangingPunct="1">
              <a:lnSpc>
                <a:spcPct val="80000"/>
              </a:lnSpc>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egyeztethető tevékenységet</a:t>
            </a:r>
            <a:r>
              <a:rPr lang="hu-HU" altLang="hu-HU" sz="2300" dirty="0" smtClean="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folytat, szemetel,</a:t>
            </a:r>
          </a:p>
          <a:p>
            <a:pPr marL="0" indent="0" eaLnBrk="1" hangingPunct="1">
              <a:lnSpc>
                <a:spcPct val="80000"/>
              </a:lnSpc>
              <a:buNone/>
            </a:pPr>
            <a:r>
              <a:rPr lang="hu-HU" altLang="hu-HU" sz="2300" b="1" dirty="0" smtClean="0">
                <a:solidFill>
                  <a:srgbClr val="FF5050"/>
                </a:solidFill>
                <a:latin typeface="Tahoma" pitchFamily="34" charset="0"/>
                <a:cs typeface="Tahoma" pitchFamily="34" charset="0"/>
              </a:rPr>
              <a:t>      a területet más módon szennyezi, tiltott helyen      </a:t>
            </a:r>
          </a:p>
          <a:p>
            <a:pPr marL="0" indent="0" eaLnBrk="1" hangingPunct="1">
              <a:lnSpc>
                <a:spcPct val="80000"/>
              </a:lnSpc>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tartózkodik, engedély nélkül tüzet rak,</a:t>
            </a:r>
            <a:r>
              <a:rPr lang="hu-HU" altLang="hu-HU" sz="2300" dirty="0" smtClean="0">
                <a:solidFill>
                  <a:srgbClr val="FF660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188640"/>
            <a:ext cx="8229600" cy="1228998"/>
          </a:xfrm>
        </p:spPr>
        <p:txBody>
          <a:bodyPr/>
          <a:lstStyle/>
          <a:p>
            <a:pPr eaLnBrk="1" hangingPunct="1"/>
            <a:r>
              <a:rPr lang="hu-HU" altLang="hu-HU" sz="3500" b="1" dirty="0" smtClean="0">
                <a:solidFill>
                  <a:schemeClr val="hlink"/>
                </a:solidFill>
                <a:latin typeface="Tahoma" pitchFamily="34" charset="0"/>
                <a:cs typeface="Tahoma" pitchFamily="34" charset="0"/>
              </a:rPr>
              <a:t>TÁJVÉDELEM</a:t>
            </a:r>
          </a:p>
        </p:txBody>
      </p:sp>
      <p:sp>
        <p:nvSpPr>
          <p:cNvPr id="160771" name="Rectangle 3"/>
          <p:cNvSpPr>
            <a:spLocks noGrp="1" noChangeArrowheads="1"/>
          </p:cNvSpPr>
          <p:nvPr>
            <p:ph type="body" idx="1"/>
          </p:nvPr>
        </p:nvSpPr>
        <p:spPr>
          <a:xfrm>
            <a:off x="457200" y="1484784"/>
            <a:ext cx="8229600" cy="4641379"/>
          </a:xfrm>
        </p:spPr>
        <p:txBody>
          <a:bodyPr/>
          <a:lstStyle/>
          <a:p>
            <a:pPr eaLnBrk="1" hangingPunct="1">
              <a:lnSpc>
                <a:spcPct val="90000"/>
              </a:lnSpc>
              <a:buFontTx/>
              <a:buNone/>
            </a:pPr>
            <a:r>
              <a:rPr lang="hu-HU" altLang="hu-HU" b="1" dirty="0" smtClean="0">
                <a:solidFill>
                  <a:srgbClr val="009999"/>
                </a:solidFill>
                <a:latin typeface="Tahoma" pitchFamily="34" charset="0"/>
                <a:cs typeface="Tahoma" pitchFamily="34" charset="0"/>
              </a:rPr>
              <a:t>Tájvédelem:</a:t>
            </a:r>
          </a:p>
          <a:p>
            <a:pPr eaLnBrk="1" hangingPunct="1">
              <a:lnSpc>
                <a:spcPct val="90000"/>
              </a:lnSpc>
              <a:buFontTx/>
              <a:buNone/>
            </a:pPr>
            <a:r>
              <a:rPr lang="hu-HU" altLang="hu-HU" dirty="0" smtClean="0">
                <a:latin typeface="Tahoma" pitchFamily="34" charset="0"/>
                <a:cs typeface="Tahoma" pitchFamily="34" charset="0"/>
              </a:rPr>
              <a:t>1) tájkarakter (tájjelleg) védelme,</a:t>
            </a:r>
          </a:p>
          <a:p>
            <a:pPr eaLnBrk="1" hangingPunct="1">
              <a:lnSpc>
                <a:spcPct val="90000"/>
              </a:lnSpc>
              <a:buFontTx/>
              <a:buNone/>
            </a:pPr>
            <a:r>
              <a:rPr lang="hu-HU" altLang="hu-HU" dirty="0" smtClean="0">
                <a:latin typeface="Tahoma" pitchFamily="34" charset="0"/>
                <a:cs typeface="Tahoma" pitchFamily="34" charset="0"/>
              </a:rPr>
              <a:t>2) egyedi tájértékek (kisemlékek) védelme,</a:t>
            </a:r>
          </a:p>
          <a:p>
            <a:pPr eaLnBrk="1" hangingPunct="1">
              <a:lnSpc>
                <a:spcPct val="90000"/>
              </a:lnSpc>
              <a:buFontTx/>
              <a:buNone/>
            </a:pPr>
            <a:r>
              <a:rPr lang="hu-HU" altLang="hu-HU" dirty="0" smtClean="0">
                <a:latin typeface="Tahoma" pitchFamily="34" charset="0"/>
                <a:cs typeface="Tahoma" pitchFamily="34" charset="0"/>
              </a:rPr>
              <a:t>3) tájhasználat lehetőségeinek megőrzése.</a:t>
            </a:r>
          </a:p>
          <a:p>
            <a:pPr eaLnBrk="1" hangingPunct="1">
              <a:lnSpc>
                <a:spcPct val="90000"/>
              </a:lnSpc>
              <a:buFontTx/>
              <a:buNone/>
            </a:pPr>
            <a:endParaRPr lang="hu-HU" altLang="hu-HU" sz="1000" dirty="0" smtClean="0">
              <a:solidFill>
                <a:srgbClr val="009999"/>
              </a:solidFill>
              <a:latin typeface="Tahoma" pitchFamily="34" charset="0"/>
              <a:cs typeface="Tahoma" pitchFamily="34" charset="0"/>
            </a:endParaRPr>
          </a:p>
          <a:p>
            <a:pPr eaLnBrk="1" hangingPunct="1">
              <a:lnSpc>
                <a:spcPct val="90000"/>
              </a:lnSpc>
              <a:buFontTx/>
              <a:buNone/>
            </a:pPr>
            <a:r>
              <a:rPr lang="hu-HU" altLang="hu-HU" dirty="0" smtClean="0">
                <a:solidFill>
                  <a:srgbClr val="009999"/>
                </a:solidFill>
                <a:latin typeface="Tahoma" pitchFamily="34" charset="0"/>
                <a:cs typeface="Tahoma" pitchFamily="34" charset="0"/>
              </a:rPr>
              <a:t>Egyedi tájértékek:</a:t>
            </a:r>
          </a:p>
          <a:p>
            <a:pPr eaLnBrk="1" hangingPunct="1">
              <a:lnSpc>
                <a:spcPct val="90000"/>
              </a:lnSpc>
              <a:buFontTx/>
              <a:buChar char="-"/>
            </a:pPr>
            <a:r>
              <a:rPr lang="hu-HU" altLang="hu-HU" dirty="0" smtClean="0">
                <a:latin typeface="Tahoma" pitchFamily="34" charset="0"/>
                <a:cs typeface="Tahoma" pitchFamily="34" charset="0"/>
              </a:rPr>
              <a:t>kultúrtörténeti egyedi tájértékek,</a:t>
            </a:r>
          </a:p>
          <a:p>
            <a:pPr eaLnBrk="1" hangingPunct="1">
              <a:lnSpc>
                <a:spcPct val="90000"/>
              </a:lnSpc>
              <a:buFontTx/>
              <a:buChar char="-"/>
            </a:pPr>
            <a:r>
              <a:rPr lang="hu-HU" altLang="hu-HU" dirty="0" smtClean="0">
                <a:latin typeface="Tahoma" pitchFamily="34" charset="0"/>
                <a:cs typeface="Tahoma" pitchFamily="34" charset="0"/>
              </a:rPr>
              <a:t>természeti egyedi tájértékek,</a:t>
            </a:r>
          </a:p>
          <a:p>
            <a:pPr eaLnBrk="1" hangingPunct="1">
              <a:lnSpc>
                <a:spcPct val="90000"/>
              </a:lnSpc>
              <a:buFontTx/>
              <a:buChar char="-"/>
            </a:pPr>
            <a:r>
              <a:rPr lang="hu-HU" altLang="hu-HU" dirty="0" smtClean="0">
                <a:latin typeface="Tahoma" pitchFamily="34" charset="0"/>
                <a:cs typeface="Tahoma" pitchFamily="34" charset="0"/>
              </a:rPr>
              <a:t>tájképi egyedi tájértékek.</a:t>
            </a:r>
          </a:p>
        </p:txBody>
      </p:sp>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Természetvédelmi</a:t>
            </a:r>
            <a:r>
              <a:rPr lang="hu-HU" altLang="hu-HU" sz="3300" b="1" dirty="0" smtClean="0">
                <a:solidFill>
                  <a:srgbClr val="993366"/>
                </a:solidFill>
                <a:latin typeface="Tahoma" pitchFamily="34" charset="0"/>
                <a:cs typeface="Tahoma" pitchFamily="34" charset="0"/>
              </a:rPr>
              <a:t> </a:t>
            </a:r>
            <a:r>
              <a:rPr lang="hu-HU" altLang="hu-HU" sz="3300" b="1" dirty="0" smtClean="0">
                <a:solidFill>
                  <a:srgbClr val="FF6600"/>
                </a:solidFill>
                <a:latin typeface="Tahoma" pitchFamily="34" charset="0"/>
                <a:cs typeface="Tahoma" pitchFamily="34" charset="0"/>
              </a:rPr>
              <a:t>szabálysértés</a:t>
            </a:r>
            <a:endParaRPr lang="hu-HU" altLang="hu-HU" sz="3300" b="1" dirty="0" smtClean="0">
              <a:solidFill>
                <a:srgbClr val="993366"/>
              </a:solidFill>
              <a:latin typeface="Tahoma" pitchFamily="34" charset="0"/>
              <a:cs typeface="Tahoma" pitchFamily="34" charset="0"/>
            </a:endParaRPr>
          </a:p>
        </p:txBody>
      </p:sp>
      <p:sp>
        <p:nvSpPr>
          <p:cNvPr id="555011" name="Rectangle 3"/>
          <p:cNvSpPr>
            <a:spLocks noGrp="1" noChangeArrowheads="1"/>
          </p:cNvSpPr>
          <p:nvPr>
            <p:ph type="body" idx="1"/>
          </p:nvPr>
        </p:nvSpPr>
        <p:spPr>
          <a:xfrm>
            <a:off x="457200" y="1340768"/>
            <a:ext cx="8229600" cy="4785395"/>
          </a:xfrm>
        </p:spPr>
        <p:txBody>
          <a:bodyPr/>
          <a:lstStyle/>
          <a:p>
            <a:pPr marL="0" indent="0" eaLnBrk="1" hangingPunct="1">
              <a:lnSpc>
                <a:spcPct val="90000"/>
              </a:lnSpc>
              <a:buNone/>
            </a:pPr>
            <a:r>
              <a:rPr lang="hu-HU" altLang="hu-HU" sz="2300" b="1" i="1" dirty="0" smtClean="0">
                <a:latin typeface="Tahoma" pitchFamily="34" charset="0"/>
                <a:cs typeface="Tahoma" pitchFamily="34" charset="0"/>
              </a:rPr>
              <a:t>c</a:t>
            </a:r>
            <a:r>
              <a:rPr lang="hu-HU" altLang="hu-HU" sz="2300" i="1" dirty="0" smtClean="0">
                <a:latin typeface="Tahoma" pitchFamily="34" charset="0"/>
                <a:cs typeface="Tahoma" pitchFamily="34" charset="0"/>
              </a:rPr>
              <a:t>)</a:t>
            </a:r>
            <a:r>
              <a:rPr lang="hu-HU" altLang="hu-HU" sz="2300" b="1" dirty="0" smtClean="0">
                <a:solidFill>
                  <a:srgbClr val="008000"/>
                </a:solidFill>
                <a:latin typeface="Tahoma" pitchFamily="34" charset="0"/>
                <a:cs typeface="Tahoma" pitchFamily="34" charset="0"/>
              </a:rPr>
              <a:t>  védett élő szervezet</a:t>
            </a:r>
            <a:r>
              <a:rPr lang="hu-HU" altLang="hu-HU" sz="2300" dirty="0" smtClean="0">
                <a:solidFill>
                  <a:srgbClr val="008000"/>
                </a:solidFill>
                <a:latin typeface="Tahoma" pitchFamily="34" charset="0"/>
                <a:cs typeface="Tahoma" pitchFamily="34" charset="0"/>
              </a:rPr>
              <a:t> egyedét, származékát vagy     </a:t>
            </a:r>
          </a:p>
          <a:p>
            <a:pPr marL="0" indent="0" eaLnBrk="1" hangingPunct="1">
              <a:lnSpc>
                <a:spcPct val="90000"/>
              </a:lnSpc>
              <a:buNone/>
            </a:pP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barlangi képződményt</a:t>
            </a:r>
            <a:r>
              <a:rPr lang="hu-HU" altLang="hu-HU" sz="2300" dirty="0" smtClean="0">
                <a:latin typeface="Tahoma" pitchFamily="34" charset="0"/>
                <a:cs typeface="Tahoma" pitchFamily="34" charset="0"/>
              </a:rPr>
              <a:t> </a:t>
            </a:r>
            <a:r>
              <a:rPr lang="hu-HU" altLang="hu-HU" sz="2300" dirty="0" smtClean="0">
                <a:solidFill>
                  <a:srgbClr val="FF5050"/>
                </a:solidFill>
                <a:latin typeface="Tahoma" pitchFamily="34" charset="0"/>
                <a:cs typeface="Tahoma" pitchFamily="34" charset="0"/>
              </a:rPr>
              <a:t>jogellenesen </a:t>
            </a:r>
            <a:r>
              <a:rPr lang="hu-HU" altLang="hu-HU" sz="2300" b="1" dirty="0" smtClean="0">
                <a:solidFill>
                  <a:srgbClr val="FF5050"/>
                </a:solidFill>
                <a:latin typeface="Tahoma" pitchFamily="34" charset="0"/>
                <a:cs typeface="Tahoma" pitchFamily="34" charset="0"/>
              </a:rPr>
              <a:t>megrongál,  </a:t>
            </a:r>
          </a:p>
          <a:p>
            <a:pPr marL="0" indent="0" eaLnBrk="1" hangingPunct="1">
              <a:lnSpc>
                <a:spcPct val="90000"/>
              </a:lnSpc>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elvisz vagy elpusztít,</a:t>
            </a:r>
            <a:r>
              <a:rPr lang="hu-HU" altLang="hu-HU" sz="2300" dirty="0" smtClean="0">
                <a:solidFill>
                  <a:srgbClr val="FF6600"/>
                </a:solidFill>
                <a:latin typeface="Tahoma" pitchFamily="34" charset="0"/>
                <a:cs typeface="Tahoma" pitchFamily="34" charset="0"/>
              </a:rPr>
              <a:t> </a:t>
            </a:r>
            <a:r>
              <a:rPr lang="hu-HU" altLang="hu-HU" sz="2300" dirty="0" smtClean="0">
                <a:solidFill>
                  <a:srgbClr val="008000"/>
                </a:solidFill>
                <a:latin typeface="Tahoma" pitchFamily="34" charset="0"/>
                <a:cs typeface="Tahoma" pitchFamily="34" charset="0"/>
              </a:rPr>
              <a:t>illetve </a:t>
            </a:r>
            <a:r>
              <a:rPr lang="hu-HU" altLang="hu-HU" sz="2300" b="1" dirty="0" smtClean="0">
                <a:solidFill>
                  <a:srgbClr val="008000"/>
                </a:solidFill>
                <a:latin typeface="Tahoma" pitchFamily="34" charset="0"/>
                <a:cs typeface="Tahoma" pitchFamily="34" charset="0"/>
              </a:rPr>
              <a:t>védett vagy  </a:t>
            </a:r>
          </a:p>
          <a:p>
            <a:pPr marL="0" indent="0" eaLnBrk="1" hangingPunct="1">
              <a:lnSpc>
                <a:spcPct val="90000"/>
              </a:lnSpc>
              <a:buNone/>
            </a:pP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fokozottan védett állatfaj</a:t>
            </a:r>
            <a:r>
              <a:rPr lang="hu-HU" altLang="hu-HU" sz="2300" dirty="0" smtClean="0">
                <a:solidFill>
                  <a:srgbClr val="008000"/>
                </a:solidFill>
                <a:latin typeface="Tahoma" pitchFamily="34" charset="0"/>
                <a:cs typeface="Tahoma" pitchFamily="34" charset="0"/>
              </a:rPr>
              <a:t> egyedét</a:t>
            </a:r>
            <a:r>
              <a:rPr lang="hu-HU" altLang="hu-HU" sz="2300" dirty="0" smtClean="0">
                <a:solidFill>
                  <a:srgbClr val="FF6600"/>
                </a:solidFill>
                <a:latin typeface="Tahoma" pitchFamily="34" charset="0"/>
                <a:cs typeface="Tahoma" pitchFamily="34" charset="0"/>
              </a:rPr>
              <a:t> </a:t>
            </a:r>
          </a:p>
          <a:p>
            <a:pPr marL="0" indent="0" eaLnBrk="1" hangingPunct="1">
              <a:lnSpc>
                <a:spcPct val="90000"/>
              </a:lnSpc>
              <a:buNone/>
            </a:pPr>
            <a:r>
              <a:rPr lang="hu-HU" altLang="hu-HU" sz="2300" b="1" dirty="0">
                <a:solidFill>
                  <a:srgbClr val="FF6600"/>
                </a:solidFill>
                <a:latin typeface="Tahoma" pitchFamily="34" charset="0"/>
                <a:cs typeface="Tahoma" pitchFamily="34" charset="0"/>
              </a:rPr>
              <a:t> </a:t>
            </a:r>
            <a:r>
              <a:rPr lang="hu-HU" altLang="hu-HU" sz="2300" b="1" dirty="0" smtClean="0">
                <a:solidFill>
                  <a:srgbClr val="FF660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élettevékenységében jelentős mértékben zavar,</a:t>
            </a:r>
            <a:r>
              <a:rPr lang="hu-HU" altLang="hu-HU" sz="2300" dirty="0" smtClean="0">
                <a:solidFill>
                  <a:srgbClr val="FF5050"/>
                </a:solidFill>
                <a:latin typeface="Tahoma" pitchFamily="34" charset="0"/>
                <a:cs typeface="Tahoma" pitchFamily="34" charset="0"/>
              </a:rPr>
              <a:t> </a:t>
            </a:r>
          </a:p>
          <a:p>
            <a:pPr eaLnBrk="1" hangingPunct="1">
              <a:lnSpc>
                <a:spcPct val="90000"/>
              </a:lnSpc>
              <a:buFontTx/>
              <a:buNone/>
            </a:pPr>
            <a:r>
              <a:rPr lang="hu-HU" altLang="hu-HU" sz="2300" b="1" dirty="0" smtClean="0">
                <a:solidFill>
                  <a:srgbClr val="FF5050"/>
                </a:solidFill>
                <a:latin typeface="Tahoma" pitchFamily="34" charset="0"/>
                <a:cs typeface="Tahoma" pitchFamily="34" charset="0"/>
              </a:rPr>
              <a:t>	 </a:t>
            </a:r>
            <a:r>
              <a:rPr lang="hu-HU" altLang="hu-HU" sz="2300" b="1" u="sng" dirty="0" smtClean="0">
                <a:solidFill>
                  <a:srgbClr val="FF5050"/>
                </a:solidFill>
                <a:latin typeface="Tahoma" pitchFamily="34" charset="0"/>
                <a:cs typeface="Tahoma" pitchFamily="34" charset="0"/>
              </a:rPr>
              <a:t>szabálysértést követ el.</a:t>
            </a:r>
          </a:p>
          <a:p>
            <a:pPr eaLnBrk="1" hangingPunct="1">
              <a:lnSpc>
                <a:spcPct val="90000"/>
              </a:lnSpc>
              <a:buFontTx/>
              <a:buNone/>
            </a:pPr>
            <a:endParaRPr lang="hu-HU" altLang="hu-HU" sz="2300" dirty="0" smtClean="0">
              <a:solidFill>
                <a:srgbClr val="FF6600"/>
              </a:solidFill>
              <a:latin typeface="Tahoma" pitchFamily="34" charset="0"/>
              <a:cs typeface="Tahoma" pitchFamily="34" charset="0"/>
            </a:endParaRPr>
          </a:p>
          <a:p>
            <a:pPr eaLnBrk="1" hangingPunct="1">
              <a:lnSpc>
                <a:spcPct val="90000"/>
              </a:lnSpc>
              <a:buFontTx/>
              <a:buNone/>
            </a:pPr>
            <a:r>
              <a:rPr lang="hu-HU" altLang="hu-HU" sz="2400" b="1" dirty="0" smtClean="0">
                <a:latin typeface="Tahoma" pitchFamily="34" charset="0"/>
                <a:cs typeface="Tahoma" pitchFamily="34" charset="0"/>
              </a:rPr>
              <a:t>(2)</a:t>
            </a:r>
            <a:r>
              <a:rPr lang="hu-HU" altLang="hu-HU" sz="2400" dirty="0" smtClean="0">
                <a:latin typeface="Tahoma" pitchFamily="34" charset="0"/>
                <a:cs typeface="Tahoma" pitchFamily="34" charset="0"/>
              </a:rPr>
              <a:t> Az (1) bekezdésben meghatározott szabálysértés </a:t>
            </a:r>
          </a:p>
          <a:p>
            <a:pPr eaLnBrk="1" hangingPunct="1">
              <a:lnSpc>
                <a:spcPct val="90000"/>
              </a:lnSpc>
              <a:buFontTx/>
              <a:buNone/>
            </a:pP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   </a:t>
            </a:r>
            <a:r>
              <a:rPr lang="hu-HU" altLang="hu-HU" sz="800" dirty="0" smtClean="0">
                <a:latin typeface="Tahoma" pitchFamily="34" charset="0"/>
                <a:cs typeface="Tahoma" pitchFamily="34" charset="0"/>
              </a:rPr>
              <a:t>  </a:t>
            </a:r>
            <a:r>
              <a:rPr lang="hu-HU" altLang="hu-HU" sz="2400" dirty="0" smtClean="0">
                <a:latin typeface="Tahoma" pitchFamily="34" charset="0"/>
                <a:cs typeface="Tahoma" pitchFamily="34" charset="0"/>
              </a:rPr>
              <a:t>elkövetőjére </a:t>
            </a:r>
            <a:r>
              <a:rPr lang="hu-HU" altLang="hu-HU" sz="2400" b="1" dirty="0" smtClean="0">
                <a:solidFill>
                  <a:srgbClr val="008000"/>
                </a:solidFill>
                <a:latin typeface="Tahoma" pitchFamily="34" charset="0"/>
                <a:cs typeface="Tahoma" pitchFamily="34" charset="0"/>
              </a:rPr>
              <a:t>a természetvédelmi őr, az  </a:t>
            </a:r>
          </a:p>
          <a:p>
            <a:pPr eaLnBrk="1" hangingPunct="1">
              <a:lnSpc>
                <a:spcPct val="90000"/>
              </a:lnSpc>
              <a:buFontTx/>
              <a:buNone/>
            </a:pPr>
            <a:r>
              <a:rPr lang="hu-HU" altLang="hu-HU" sz="2400" b="1" dirty="0">
                <a:solidFill>
                  <a:srgbClr val="008000"/>
                </a:solidFill>
                <a:latin typeface="Tahoma" pitchFamily="34" charset="0"/>
                <a:cs typeface="Tahoma" pitchFamily="34" charset="0"/>
              </a:rPr>
              <a:t> </a:t>
            </a:r>
            <a:r>
              <a:rPr lang="hu-HU" altLang="hu-HU" sz="2400" b="1" dirty="0" smtClean="0">
                <a:solidFill>
                  <a:srgbClr val="008000"/>
                </a:solidFill>
                <a:latin typeface="Tahoma" pitchFamily="34" charset="0"/>
                <a:cs typeface="Tahoma" pitchFamily="34" charset="0"/>
              </a:rPr>
              <a:t>    önkormányzati természetvédelmi őr</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is</a:t>
            </a:r>
            <a:r>
              <a:rPr lang="hu-HU" altLang="hu-HU" sz="2400" b="1" dirty="0" smtClean="0">
                <a:latin typeface="Tahoma" pitchFamily="34" charset="0"/>
                <a:cs typeface="Tahoma" pitchFamily="34" charset="0"/>
              </a:rPr>
              <a:t> </a:t>
            </a:r>
          </a:p>
          <a:p>
            <a:pPr eaLnBrk="1" hangingPunct="1">
              <a:lnSpc>
                <a:spcPct val="90000"/>
              </a:lnSpc>
              <a:buFontTx/>
              <a:buNone/>
            </a:pPr>
            <a:r>
              <a:rPr lang="hu-HU" altLang="hu-HU" sz="2400" b="1" dirty="0">
                <a:solidFill>
                  <a:srgbClr val="FF6600"/>
                </a:solidFill>
                <a:latin typeface="Tahoma" pitchFamily="34" charset="0"/>
                <a:cs typeface="Tahoma" pitchFamily="34" charset="0"/>
              </a:rPr>
              <a:t> </a:t>
            </a:r>
            <a:r>
              <a:rPr lang="hu-HU" altLang="hu-HU" sz="2400" b="1" dirty="0" smtClean="0">
                <a:solidFill>
                  <a:srgbClr val="FF6600"/>
                </a:solidFill>
                <a:latin typeface="Tahoma" pitchFamily="34" charset="0"/>
                <a:cs typeface="Tahoma" pitchFamily="34" charset="0"/>
              </a:rPr>
              <a:t>    </a:t>
            </a:r>
            <a:r>
              <a:rPr lang="hu-HU" altLang="hu-HU" sz="2400" b="1" dirty="0" smtClean="0">
                <a:solidFill>
                  <a:srgbClr val="FF5050"/>
                </a:solidFill>
                <a:latin typeface="Tahoma" pitchFamily="34" charset="0"/>
                <a:cs typeface="Tahoma" pitchFamily="34" charset="0"/>
              </a:rPr>
              <a:t>szabhat ki helyszíni bírságot.</a:t>
            </a:r>
            <a:r>
              <a:rPr lang="hu-HU" altLang="hu-HU" sz="2400" dirty="0" smtClean="0">
                <a:solidFill>
                  <a:srgbClr val="FF505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457200" y="0"/>
            <a:ext cx="8229600" cy="1268760"/>
          </a:xfrm>
        </p:spPr>
        <p:txBody>
          <a:bodyPr/>
          <a:lstStyle/>
          <a:p>
            <a:pPr eaLnBrk="1" hangingPunct="1"/>
            <a:r>
              <a:rPr lang="hu-HU" altLang="hu-HU" sz="3300" b="1" dirty="0" smtClean="0">
                <a:solidFill>
                  <a:srgbClr val="008000"/>
                </a:solidFill>
                <a:latin typeface="Tahoma" pitchFamily="34" charset="0"/>
                <a:cs typeface="Tahoma" pitchFamily="34" charset="0"/>
              </a:rPr>
              <a:t>Természetvédelemmel összefüggő</a:t>
            </a:r>
            <a:r>
              <a:rPr lang="hu-HU" altLang="hu-HU" sz="3300" b="1" dirty="0" smtClean="0">
                <a:solidFill>
                  <a:srgbClr val="993366"/>
                </a:solidFill>
                <a:latin typeface="Tahoma" pitchFamily="34" charset="0"/>
                <a:cs typeface="Tahoma" pitchFamily="34" charset="0"/>
              </a:rPr>
              <a:t> </a:t>
            </a:r>
            <a:r>
              <a:rPr lang="hu-HU" altLang="hu-HU" sz="3300" b="1" dirty="0" smtClean="0">
                <a:solidFill>
                  <a:srgbClr val="FF5050"/>
                </a:solidFill>
                <a:latin typeface="Tahoma" pitchFamily="34" charset="0"/>
                <a:cs typeface="Tahoma" pitchFamily="34" charset="0"/>
              </a:rPr>
              <a:t>szabálysértések</a:t>
            </a:r>
          </a:p>
        </p:txBody>
      </p:sp>
      <p:sp>
        <p:nvSpPr>
          <p:cNvPr id="556035" name="Rectangle 3"/>
          <p:cNvSpPr>
            <a:spLocks noGrp="1" noChangeArrowheads="1"/>
          </p:cNvSpPr>
          <p:nvPr>
            <p:ph type="body" idx="1"/>
          </p:nvPr>
        </p:nvSpPr>
        <p:spPr>
          <a:xfrm>
            <a:off x="457200" y="1412776"/>
            <a:ext cx="8229600" cy="4824536"/>
          </a:xfrm>
        </p:spPr>
        <p:txBody>
          <a:bodyPr/>
          <a:lstStyle/>
          <a:p>
            <a:pPr eaLnBrk="1" hangingPunct="1">
              <a:lnSpc>
                <a:spcPct val="80000"/>
              </a:lnSpc>
              <a:buFontTx/>
              <a:buNone/>
            </a:pPr>
            <a:r>
              <a:rPr lang="hu-HU" altLang="hu-HU" sz="2200" b="1" dirty="0" smtClean="0">
                <a:solidFill>
                  <a:srgbClr val="008000"/>
                </a:solidFill>
                <a:latin typeface="Tahoma" pitchFamily="34" charset="0"/>
                <a:cs typeface="Tahoma" pitchFamily="34" charset="0"/>
              </a:rPr>
              <a:t>A természet általános védelmével</a:t>
            </a:r>
            <a:r>
              <a:rPr lang="hu-HU" altLang="hu-HU" sz="2200" dirty="0" smtClean="0">
                <a:latin typeface="Tahoma" pitchFamily="34" charset="0"/>
                <a:cs typeface="Tahoma" pitchFamily="34" charset="0"/>
              </a:rPr>
              <a:t> összefüggő</a:t>
            </a:r>
          </a:p>
          <a:p>
            <a:pPr eaLnBrk="1" hangingPunct="1">
              <a:lnSpc>
                <a:spcPct val="80000"/>
              </a:lnSpc>
              <a:buFontTx/>
              <a:buNone/>
            </a:pPr>
            <a:r>
              <a:rPr lang="hu-HU" altLang="hu-HU" sz="2200" b="1" u="sng" dirty="0" smtClean="0">
                <a:solidFill>
                  <a:srgbClr val="FF5050"/>
                </a:solidFill>
                <a:latin typeface="Tahoma" pitchFamily="34" charset="0"/>
                <a:cs typeface="Tahoma" pitchFamily="34" charset="0"/>
              </a:rPr>
              <a:t>szabálysértések</a:t>
            </a:r>
            <a:r>
              <a:rPr lang="hu-HU" altLang="hu-HU" sz="2200" dirty="0" smtClean="0">
                <a:latin typeface="Tahoma" pitchFamily="34" charset="0"/>
                <a:cs typeface="Tahoma" pitchFamily="34" charset="0"/>
              </a:rPr>
              <a:t> a következők:</a:t>
            </a:r>
          </a:p>
          <a:p>
            <a:pPr eaLnBrk="1" hangingPunct="1">
              <a:lnSpc>
                <a:spcPct val="80000"/>
              </a:lnSpc>
              <a:buFontTx/>
              <a:buNone/>
            </a:pPr>
            <a:r>
              <a:rPr lang="hu-HU" altLang="hu-HU" sz="2200" b="1" dirty="0">
                <a:latin typeface="Tahoma" pitchFamily="34" charset="0"/>
                <a:cs typeface="Tahoma" pitchFamily="34" charset="0"/>
              </a:rPr>
              <a:t>l</a:t>
            </a:r>
            <a:r>
              <a:rPr lang="hu-HU" altLang="hu-HU" sz="2200" b="1" dirty="0" smtClean="0">
                <a:latin typeface="Tahoma" pitchFamily="34" charset="0"/>
                <a:cs typeface="Tahoma" pitchFamily="34" charset="0"/>
              </a:rPr>
              <a:t>opás, jogtalan elsajátítás </a:t>
            </a:r>
            <a:r>
              <a:rPr lang="hu-HU" altLang="hu-HU" sz="2200" dirty="0" smtClean="0">
                <a:latin typeface="Tahoma" pitchFamily="34" charset="0"/>
                <a:cs typeface="Tahoma" pitchFamily="34" charset="0"/>
              </a:rPr>
              <a:t>(177. §),</a:t>
            </a:r>
          </a:p>
          <a:p>
            <a:pPr eaLnBrk="1" hangingPunct="1">
              <a:lnSpc>
                <a:spcPct val="80000"/>
              </a:lnSpc>
              <a:buFontTx/>
              <a:buNone/>
            </a:pPr>
            <a:r>
              <a:rPr lang="hu-HU" altLang="hu-HU" sz="2200" b="1" dirty="0" smtClean="0">
                <a:latin typeface="Tahoma" pitchFamily="34" charset="0"/>
                <a:cs typeface="Tahoma" pitchFamily="34" charset="0"/>
              </a:rPr>
              <a:t>jogosulatlan vadászat </a:t>
            </a:r>
            <a:r>
              <a:rPr lang="hu-HU" altLang="hu-HU" sz="2200" dirty="0" smtClean="0">
                <a:latin typeface="Tahoma" pitchFamily="34" charset="0"/>
                <a:cs typeface="Tahoma" pitchFamily="34" charset="0"/>
              </a:rPr>
              <a:t>(178. §), </a:t>
            </a:r>
          </a:p>
          <a:p>
            <a:pPr eaLnBrk="1" hangingPunct="1">
              <a:lnSpc>
                <a:spcPct val="80000"/>
              </a:lnSpc>
              <a:buFontTx/>
              <a:buNone/>
            </a:pPr>
            <a:r>
              <a:rPr lang="hu-HU" altLang="hu-HU" sz="2200" b="1" dirty="0" smtClean="0">
                <a:latin typeface="Tahoma" pitchFamily="34" charset="0"/>
                <a:cs typeface="Tahoma" pitchFamily="34" charset="0"/>
              </a:rPr>
              <a:t>vadászati, halászati tilalom megszegése </a:t>
            </a:r>
            <a:r>
              <a:rPr lang="hu-HU" altLang="hu-HU" sz="2200" dirty="0" smtClean="0">
                <a:latin typeface="Tahoma" pitchFamily="34" charset="0"/>
                <a:cs typeface="Tahoma" pitchFamily="34" charset="0"/>
              </a:rPr>
              <a:t>(215. §),</a:t>
            </a:r>
          </a:p>
          <a:p>
            <a:pPr eaLnBrk="1" hangingPunct="1">
              <a:lnSpc>
                <a:spcPct val="80000"/>
              </a:lnSpc>
              <a:buFontTx/>
              <a:buNone/>
            </a:pPr>
            <a:r>
              <a:rPr lang="hu-HU" altLang="hu-HU" sz="2200" b="1" dirty="0" smtClean="0">
                <a:latin typeface="Tahoma" pitchFamily="34" charset="0"/>
                <a:cs typeface="Tahoma" pitchFamily="34" charset="0"/>
              </a:rPr>
              <a:t>veszélyeztetés kutyával </a:t>
            </a:r>
            <a:r>
              <a:rPr lang="hu-HU" altLang="hu-HU" sz="2200" dirty="0" smtClean="0">
                <a:latin typeface="Tahoma" pitchFamily="34" charset="0"/>
                <a:cs typeface="Tahoma" pitchFamily="34" charset="0"/>
              </a:rPr>
              <a:t>(193. §), </a:t>
            </a:r>
            <a:r>
              <a:rPr lang="hu-HU" altLang="hu-HU" sz="2200" b="1" dirty="0" smtClean="0">
                <a:latin typeface="Tahoma" pitchFamily="34" charset="0"/>
                <a:cs typeface="Tahoma" pitchFamily="34" charset="0"/>
              </a:rPr>
              <a:t>csendháborítás </a:t>
            </a:r>
            <a:r>
              <a:rPr lang="hu-HU" altLang="hu-HU" sz="2200" dirty="0" smtClean="0">
                <a:latin typeface="Tahoma" pitchFamily="34" charset="0"/>
                <a:cs typeface="Tahoma" pitchFamily="34" charset="0"/>
              </a:rPr>
              <a:t>(195. §),</a:t>
            </a:r>
          </a:p>
          <a:p>
            <a:pPr eaLnBrk="1" hangingPunct="1">
              <a:lnSpc>
                <a:spcPct val="80000"/>
              </a:lnSpc>
              <a:buFontTx/>
              <a:buNone/>
            </a:pPr>
            <a:r>
              <a:rPr lang="hu-HU" altLang="hu-HU" sz="2200" b="1" dirty="0" smtClean="0">
                <a:latin typeface="Tahoma" pitchFamily="34" charset="0"/>
                <a:cs typeface="Tahoma" pitchFamily="34" charset="0"/>
              </a:rPr>
              <a:t>köztisztasági szabálysértés </a:t>
            </a:r>
            <a:r>
              <a:rPr lang="hu-HU" altLang="hu-HU" sz="2200" dirty="0" smtClean="0">
                <a:latin typeface="Tahoma" pitchFamily="34" charset="0"/>
                <a:cs typeface="Tahoma" pitchFamily="34" charset="0"/>
              </a:rPr>
              <a:t>(196. §), </a:t>
            </a:r>
          </a:p>
          <a:p>
            <a:pPr eaLnBrk="1" hangingPunct="1">
              <a:lnSpc>
                <a:spcPct val="80000"/>
              </a:lnSpc>
              <a:buFontTx/>
              <a:buNone/>
            </a:pPr>
            <a:r>
              <a:rPr lang="hu-HU" altLang="hu-HU" sz="2200" b="1" dirty="0" smtClean="0">
                <a:latin typeface="Tahoma" pitchFamily="34" charset="0"/>
                <a:cs typeface="Tahoma" pitchFamily="34" charset="0"/>
              </a:rPr>
              <a:t>tiltott fürdés </a:t>
            </a:r>
            <a:r>
              <a:rPr lang="hu-HU" altLang="hu-HU" sz="2200" dirty="0" smtClean="0">
                <a:latin typeface="Tahoma" pitchFamily="34" charset="0"/>
                <a:cs typeface="Tahoma" pitchFamily="34" charset="0"/>
              </a:rPr>
              <a:t>(202/A. §)</a:t>
            </a:r>
            <a:r>
              <a:rPr lang="hu-HU" altLang="hu-HU" sz="2200" b="1" dirty="0" smtClean="0">
                <a:latin typeface="Tahoma" pitchFamily="34" charset="0"/>
                <a:cs typeface="Tahoma" pitchFamily="34" charset="0"/>
              </a:rPr>
              <a:t>, vízszennyezés </a:t>
            </a:r>
            <a:r>
              <a:rPr lang="hu-HU" altLang="hu-HU" sz="2200" dirty="0" smtClean="0">
                <a:latin typeface="Tahoma" pitchFamily="34" charset="0"/>
                <a:cs typeface="Tahoma" pitchFamily="34" charset="0"/>
              </a:rPr>
              <a:t>(245. §),</a:t>
            </a:r>
          </a:p>
          <a:p>
            <a:pPr eaLnBrk="1" hangingPunct="1">
              <a:lnSpc>
                <a:spcPct val="80000"/>
              </a:lnSpc>
              <a:buFontTx/>
              <a:buNone/>
            </a:pPr>
            <a:r>
              <a:rPr lang="hu-HU" altLang="hu-HU" sz="2200" b="1" dirty="0" smtClean="0">
                <a:latin typeface="Tahoma" pitchFamily="34" charset="0"/>
                <a:cs typeface="Tahoma" pitchFamily="34" charset="0"/>
              </a:rPr>
              <a:t>erdőrendészeti szabálysértés </a:t>
            </a:r>
            <a:r>
              <a:rPr lang="hu-HU" altLang="hu-HU" sz="2200" dirty="0" smtClean="0">
                <a:latin typeface="Tahoma" pitchFamily="34" charset="0"/>
                <a:cs typeface="Tahoma" pitchFamily="34" charset="0"/>
              </a:rPr>
              <a:t>(242. §),</a:t>
            </a:r>
          </a:p>
          <a:p>
            <a:pPr eaLnBrk="1" hangingPunct="1">
              <a:lnSpc>
                <a:spcPct val="80000"/>
              </a:lnSpc>
              <a:buFontTx/>
              <a:buNone/>
            </a:pPr>
            <a:r>
              <a:rPr lang="hu-HU" altLang="hu-HU" sz="2200" b="1" dirty="0" smtClean="0">
                <a:latin typeface="Tahoma" pitchFamily="34" charset="0"/>
                <a:cs typeface="Tahoma" pitchFamily="34" charset="0"/>
              </a:rPr>
              <a:t>erdei haszonvételek jogosulatlan gyakorlása </a:t>
            </a:r>
            <a:r>
              <a:rPr lang="hu-HU" altLang="hu-HU" sz="2200" dirty="0" smtClean="0">
                <a:latin typeface="Tahoma" pitchFamily="34" charset="0"/>
                <a:cs typeface="Tahoma" pitchFamily="34" charset="0"/>
              </a:rPr>
              <a:t>(243. §).</a:t>
            </a:r>
          </a:p>
          <a:p>
            <a:pPr eaLnBrk="1" hangingPunct="1">
              <a:lnSpc>
                <a:spcPct val="80000"/>
              </a:lnSpc>
              <a:buFontTx/>
              <a:buNone/>
            </a:pPr>
            <a:r>
              <a:rPr lang="hu-HU" altLang="hu-HU" sz="2200" b="1" dirty="0" smtClean="0">
                <a:latin typeface="Tahoma" pitchFamily="34" charset="0"/>
                <a:cs typeface="Tahoma" pitchFamily="34" charset="0"/>
              </a:rPr>
              <a:t>Egyes természetvédelmi szabálysértéseken </a:t>
            </a:r>
            <a:r>
              <a:rPr lang="hu-HU" altLang="hu-HU" sz="2200" dirty="0" smtClean="0">
                <a:latin typeface="Tahoma" pitchFamily="34" charset="0"/>
                <a:cs typeface="Tahoma" pitchFamily="34" charset="0"/>
              </a:rPr>
              <a:t>(187. §)</a:t>
            </a:r>
            <a:r>
              <a:rPr lang="hu-HU" altLang="hu-HU" sz="2200" b="1" dirty="0" smtClean="0">
                <a:latin typeface="Tahoma" pitchFamily="34" charset="0"/>
                <a:cs typeface="Tahoma" pitchFamily="34" charset="0"/>
              </a:rPr>
              <a:t> kívül </a:t>
            </a: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természeti és védett természeti területen </a:t>
            </a: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a természetvédelmi őr</a:t>
            </a:r>
            <a:r>
              <a:rPr lang="hu-HU" altLang="hu-HU" sz="2200" dirty="0" smtClean="0">
                <a:latin typeface="Tahoma" pitchFamily="34" charset="0"/>
                <a:cs typeface="Tahoma" pitchFamily="34" charset="0"/>
              </a:rPr>
              <a:t> a 178. és a 215. § kivételével </a:t>
            </a:r>
          </a:p>
          <a:p>
            <a:pPr eaLnBrk="1" hangingPunct="1">
              <a:lnSpc>
                <a:spcPct val="80000"/>
              </a:lnSpc>
              <a:buFontTx/>
              <a:buNone/>
            </a:pPr>
            <a:r>
              <a:rPr lang="hu-HU" altLang="hu-HU" sz="2200" b="1" u="sng" dirty="0" smtClean="0">
                <a:solidFill>
                  <a:srgbClr val="FF5050"/>
                </a:solidFill>
                <a:latin typeface="Tahoma" pitchFamily="34" charset="0"/>
                <a:cs typeface="Tahoma" pitchFamily="34" charset="0"/>
              </a:rPr>
              <a:t>helyszíni bírságot</a:t>
            </a:r>
            <a:r>
              <a:rPr lang="hu-HU" altLang="hu-HU" sz="2200" b="1" dirty="0" smtClean="0">
                <a:solidFill>
                  <a:srgbClr val="FF5050"/>
                </a:solidFill>
                <a:latin typeface="Tahoma" pitchFamily="34" charset="0"/>
                <a:cs typeface="Tahoma" pitchFamily="34" charset="0"/>
              </a:rPr>
              <a:t> </a:t>
            </a:r>
            <a:r>
              <a:rPr lang="hu-HU" altLang="hu-HU" sz="2200" b="1" u="sng" dirty="0" smtClean="0">
                <a:solidFill>
                  <a:srgbClr val="FF5050"/>
                </a:solidFill>
                <a:latin typeface="Tahoma" pitchFamily="34" charset="0"/>
                <a:cs typeface="Tahoma" pitchFamily="34" charset="0"/>
              </a:rPr>
              <a:t>szabhat ki.</a:t>
            </a:r>
          </a:p>
          <a:p>
            <a:pPr eaLnBrk="1" hangingPunct="1">
              <a:lnSpc>
                <a:spcPct val="80000"/>
              </a:lnSpc>
              <a:buFontTx/>
              <a:buNone/>
            </a:pPr>
            <a:endParaRPr lang="hu-HU" altLang="hu-HU" sz="2200" dirty="0" smtClean="0"/>
          </a:p>
        </p:txBody>
      </p:sp>
    </p:spTree>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FF0000"/>
                </a:solidFill>
                <a:latin typeface="Tahoma" pitchFamily="34" charset="0"/>
                <a:cs typeface="Tahoma" pitchFamily="34" charset="0"/>
              </a:rPr>
              <a:t>Bűncselekmény </a:t>
            </a:r>
            <a:r>
              <a:rPr lang="hu-HU" altLang="hu-HU" sz="3300" dirty="0" smtClean="0">
                <a:solidFill>
                  <a:srgbClr val="FF0000"/>
                </a:solidFill>
                <a:latin typeface="Tahoma" pitchFamily="34" charset="0"/>
                <a:cs typeface="Tahoma" pitchFamily="34" charset="0"/>
              </a:rPr>
              <a:t>(Btk. 4 - 5. §)</a:t>
            </a:r>
          </a:p>
        </p:txBody>
      </p:sp>
      <p:sp>
        <p:nvSpPr>
          <p:cNvPr id="557059" name="Rectangle 3"/>
          <p:cNvSpPr>
            <a:spLocks noGrp="1" noChangeArrowheads="1"/>
          </p:cNvSpPr>
          <p:nvPr>
            <p:ph type="body" idx="1"/>
          </p:nvPr>
        </p:nvSpPr>
        <p:spPr>
          <a:xfrm>
            <a:off x="468313" y="1268761"/>
            <a:ext cx="8229600" cy="4885978"/>
          </a:xfrm>
        </p:spPr>
        <p:txBody>
          <a:bodyPr/>
          <a:lstStyle/>
          <a:p>
            <a:pPr eaLnBrk="1" hangingPunct="1">
              <a:lnSpc>
                <a:spcPct val="80000"/>
              </a:lnSpc>
              <a:buFontTx/>
              <a:buNone/>
            </a:pPr>
            <a:r>
              <a:rPr lang="hu-HU" altLang="hu-HU" sz="2400" b="1" dirty="0" smtClean="0">
                <a:solidFill>
                  <a:srgbClr val="FF0000"/>
                </a:solidFill>
                <a:latin typeface="Tahoma" pitchFamily="34" charset="0"/>
                <a:cs typeface="Tahoma" pitchFamily="34" charset="0"/>
              </a:rPr>
              <a:t>Bűncselekmény</a:t>
            </a:r>
            <a:r>
              <a:rPr lang="hu-HU" altLang="hu-HU" sz="2400" dirty="0" smtClean="0">
                <a:latin typeface="Tahoma" pitchFamily="34" charset="0"/>
                <a:cs typeface="Tahoma" pitchFamily="34" charset="0"/>
              </a:rPr>
              <a:t> az a szándékosan vagy − ha a Btk. a </a:t>
            </a:r>
          </a:p>
          <a:p>
            <a:pPr eaLnBrk="1" hangingPunct="1">
              <a:lnSpc>
                <a:spcPct val="80000"/>
              </a:lnSpc>
              <a:buFontTx/>
              <a:buNone/>
            </a:pPr>
            <a:r>
              <a:rPr lang="hu-HU" altLang="hu-HU" sz="2400" dirty="0" smtClean="0">
                <a:latin typeface="Tahoma" pitchFamily="34" charset="0"/>
                <a:cs typeface="Tahoma" pitchFamily="34" charset="0"/>
              </a:rPr>
              <a:t>gondatlan elkövetést is büntetni rendeli − gondatlanságból </a:t>
            </a:r>
          </a:p>
          <a:p>
            <a:pPr eaLnBrk="1" hangingPunct="1">
              <a:lnSpc>
                <a:spcPct val="80000"/>
              </a:lnSpc>
              <a:buFontTx/>
              <a:buNone/>
            </a:pPr>
            <a:r>
              <a:rPr lang="hu-HU" altLang="hu-HU" sz="2400" dirty="0" smtClean="0">
                <a:latin typeface="Tahoma" pitchFamily="34" charset="0"/>
                <a:cs typeface="Tahoma" pitchFamily="34" charset="0"/>
              </a:rPr>
              <a:t>elkövetett cselekmény, amely </a:t>
            </a:r>
            <a:r>
              <a:rPr lang="hu-HU" altLang="hu-HU" sz="2400" u="sng" dirty="0" smtClean="0">
                <a:latin typeface="Tahoma" pitchFamily="34" charset="0"/>
                <a:cs typeface="Tahoma" pitchFamily="34" charset="0"/>
              </a:rPr>
              <a:t>veszélyes a társadalomra,</a:t>
            </a:r>
            <a:r>
              <a:rPr lang="hu-HU" altLang="hu-HU" sz="2400" dirty="0" smtClean="0">
                <a:latin typeface="Tahoma" pitchFamily="34" charset="0"/>
                <a:cs typeface="Tahoma" pitchFamily="34" charset="0"/>
              </a:rPr>
              <a:t> és </a:t>
            </a:r>
          </a:p>
          <a:p>
            <a:pPr eaLnBrk="1" hangingPunct="1">
              <a:lnSpc>
                <a:spcPct val="80000"/>
              </a:lnSpc>
              <a:buFontTx/>
              <a:buNone/>
            </a:pPr>
            <a:r>
              <a:rPr lang="hu-HU" altLang="hu-HU" sz="2400" dirty="0" smtClean="0">
                <a:latin typeface="Tahoma" pitchFamily="34" charset="0"/>
                <a:cs typeface="Tahoma" pitchFamily="34" charset="0"/>
              </a:rPr>
              <a:t>amelyre a törvény büntetés kiszabását rendeli. </a:t>
            </a:r>
          </a:p>
          <a:p>
            <a:pPr eaLnBrk="1" hangingPunct="1">
              <a:lnSpc>
                <a:spcPct val="80000"/>
              </a:lnSpc>
              <a:buFontTx/>
              <a:buNone/>
            </a:pPr>
            <a:r>
              <a:rPr lang="hu-HU" altLang="hu-HU" sz="2400" u="sng" dirty="0" smtClean="0">
                <a:latin typeface="Tahoma" pitchFamily="34" charset="0"/>
                <a:cs typeface="Tahoma" pitchFamily="34" charset="0"/>
              </a:rPr>
              <a:t>Társadalomra veszélyes cselekmény</a:t>
            </a:r>
            <a:r>
              <a:rPr lang="hu-HU" altLang="hu-HU" sz="2400" dirty="0" smtClean="0">
                <a:latin typeface="Tahoma" pitchFamily="34" charset="0"/>
                <a:cs typeface="Tahoma" pitchFamily="34" charset="0"/>
              </a:rPr>
              <a:t> az a tevékenység </a:t>
            </a:r>
          </a:p>
          <a:p>
            <a:pPr eaLnBrk="1" hangingPunct="1">
              <a:lnSpc>
                <a:spcPct val="80000"/>
              </a:lnSpc>
              <a:buFontTx/>
              <a:buNone/>
            </a:pPr>
            <a:r>
              <a:rPr lang="hu-HU" altLang="hu-HU" sz="2400" dirty="0" smtClean="0">
                <a:latin typeface="Tahoma" pitchFamily="34" charset="0"/>
                <a:cs typeface="Tahoma" pitchFamily="34" charset="0"/>
              </a:rPr>
              <a:t>vagy mulasztás, amely mások személyét vagy jogait, illetve </a:t>
            </a:r>
          </a:p>
          <a:p>
            <a:pPr eaLnBrk="1" hangingPunct="1">
              <a:lnSpc>
                <a:spcPct val="80000"/>
              </a:lnSpc>
              <a:buFontTx/>
              <a:buNone/>
            </a:pPr>
            <a:r>
              <a:rPr lang="hu-HU" altLang="hu-HU" sz="2400" dirty="0" smtClean="0">
                <a:latin typeface="Tahoma" pitchFamily="34" charset="0"/>
                <a:cs typeface="Tahoma" pitchFamily="34" charset="0"/>
              </a:rPr>
              <a:t>Magyarország Alaptörvény szerinti társadalmi, gazdasági, </a:t>
            </a:r>
          </a:p>
          <a:p>
            <a:pPr eaLnBrk="1" hangingPunct="1">
              <a:lnSpc>
                <a:spcPct val="80000"/>
              </a:lnSpc>
              <a:buFontTx/>
              <a:buNone/>
            </a:pPr>
            <a:r>
              <a:rPr lang="hu-HU" altLang="hu-HU" sz="2400" dirty="0" smtClean="0">
                <a:latin typeface="Tahoma" pitchFamily="34" charset="0"/>
                <a:cs typeface="Tahoma" pitchFamily="34" charset="0"/>
              </a:rPr>
              <a:t>állami rendjét sérti vagy veszélyezteti.</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 </a:t>
            </a:r>
            <a:r>
              <a:rPr lang="hu-HU" altLang="hu-HU" sz="2400" b="1" dirty="0" smtClean="0">
                <a:latin typeface="Tahoma" pitchFamily="34" charset="0"/>
                <a:cs typeface="Tahoma" pitchFamily="34" charset="0"/>
              </a:rPr>
              <a:t>bűncselekmény</a:t>
            </a:r>
            <a:r>
              <a:rPr lang="hu-HU" altLang="hu-HU" sz="2400" dirty="0" smtClean="0">
                <a:latin typeface="Tahoma" pitchFamily="34" charset="0"/>
                <a:cs typeface="Tahoma" pitchFamily="34" charset="0"/>
              </a:rPr>
              <a:t> lehet </a:t>
            </a:r>
            <a:r>
              <a:rPr lang="hu-HU" altLang="hu-HU" sz="2400" b="1" dirty="0" smtClean="0">
                <a:latin typeface="Tahoma" pitchFamily="34" charset="0"/>
                <a:cs typeface="Tahoma" pitchFamily="34" charset="0"/>
              </a:rPr>
              <a:t>bűntett</a:t>
            </a:r>
            <a:r>
              <a:rPr lang="hu-HU" altLang="hu-HU" sz="2400" dirty="0" smtClean="0">
                <a:latin typeface="Tahoma" pitchFamily="34" charset="0"/>
                <a:cs typeface="Tahoma" pitchFamily="34" charset="0"/>
              </a:rPr>
              <a:t> vagy </a:t>
            </a:r>
            <a:r>
              <a:rPr lang="hu-HU" altLang="hu-HU" sz="2400" b="1" dirty="0" smtClean="0">
                <a:latin typeface="Tahoma" pitchFamily="34" charset="0"/>
                <a:cs typeface="Tahoma" pitchFamily="34" charset="0"/>
              </a:rPr>
              <a:t>vétség.</a:t>
            </a:r>
            <a:r>
              <a:rPr lang="hu-HU" altLang="hu-HU" sz="2400" dirty="0" smtClean="0">
                <a:latin typeface="Tahoma" pitchFamily="34" charset="0"/>
                <a:cs typeface="Tahoma" pitchFamily="34" charset="0"/>
              </a:rPr>
              <a:t> </a:t>
            </a:r>
            <a:r>
              <a:rPr lang="hu-HU" altLang="hu-HU" sz="2400" b="1" dirty="0" smtClean="0">
                <a:solidFill>
                  <a:srgbClr val="FF0000"/>
                </a:solidFill>
                <a:latin typeface="Tahoma" pitchFamily="34" charset="0"/>
                <a:cs typeface="Tahoma" pitchFamily="34" charset="0"/>
              </a:rPr>
              <a:t>Bűntett</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az a szándékosan elkövetett bűncselekmény, amelyre a </a:t>
            </a:r>
          </a:p>
          <a:p>
            <a:pPr eaLnBrk="1" hangingPunct="1">
              <a:lnSpc>
                <a:spcPct val="80000"/>
              </a:lnSpc>
              <a:buFontTx/>
              <a:buNone/>
            </a:pPr>
            <a:r>
              <a:rPr lang="hu-HU" altLang="hu-HU" sz="2400" dirty="0" smtClean="0">
                <a:latin typeface="Tahoma" pitchFamily="34" charset="0"/>
                <a:cs typeface="Tahoma" pitchFamily="34" charset="0"/>
              </a:rPr>
              <a:t>Btk. kétévi szabadságvesztésnél súlyosabb büntetés </a:t>
            </a:r>
          </a:p>
          <a:p>
            <a:pPr eaLnBrk="1" hangingPunct="1">
              <a:lnSpc>
                <a:spcPct val="80000"/>
              </a:lnSpc>
              <a:buFontTx/>
              <a:buNone/>
            </a:pPr>
            <a:r>
              <a:rPr lang="hu-HU" altLang="hu-HU" sz="2400" dirty="0" smtClean="0">
                <a:latin typeface="Tahoma" pitchFamily="34" charset="0"/>
                <a:cs typeface="Tahoma" pitchFamily="34" charset="0"/>
              </a:rPr>
              <a:t>kiszabását rendeli, minden más bűncselekmény </a:t>
            </a:r>
            <a:r>
              <a:rPr lang="hu-HU" altLang="hu-HU" sz="2400" b="1" dirty="0" smtClean="0">
                <a:solidFill>
                  <a:srgbClr val="FF0000"/>
                </a:solidFill>
                <a:latin typeface="Tahoma" pitchFamily="34" charset="0"/>
                <a:cs typeface="Tahoma" pitchFamily="34" charset="0"/>
              </a:rPr>
              <a:t>vétség.</a:t>
            </a:r>
          </a:p>
          <a:p>
            <a:pPr eaLnBrk="1" hangingPunct="1">
              <a:lnSpc>
                <a:spcPct val="80000"/>
              </a:lnSpc>
              <a:buFontTx/>
              <a:buNone/>
            </a:pPr>
            <a:endParaRPr lang="hu-HU" altLang="hu-HU" sz="2400" b="1" dirty="0" smtClean="0">
              <a:solidFill>
                <a:srgbClr val="CC0000"/>
              </a:solidFill>
            </a:endParaRPr>
          </a:p>
          <a:p>
            <a:pPr eaLnBrk="1" hangingPunct="1">
              <a:lnSpc>
                <a:spcPct val="80000"/>
              </a:lnSpc>
              <a:buFontTx/>
              <a:buNone/>
            </a:pPr>
            <a:endParaRPr lang="hu-HU" altLang="hu-HU" sz="2000" dirty="0" smtClean="0"/>
          </a:p>
        </p:txBody>
      </p:sp>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a:xfrm>
            <a:off x="457200" y="0"/>
            <a:ext cx="8229600" cy="1268760"/>
          </a:xfrm>
        </p:spPr>
        <p:txBody>
          <a:bodyPr/>
          <a:lstStyle/>
          <a:p>
            <a:pPr eaLnBrk="1" hangingPunct="1"/>
            <a:r>
              <a:rPr lang="hu-HU" altLang="hu-HU" sz="3300" b="1" dirty="0" smtClean="0">
                <a:solidFill>
                  <a:srgbClr val="008000"/>
                </a:solidFill>
                <a:latin typeface="Tahoma" pitchFamily="34" charset="0"/>
                <a:cs typeface="Tahoma" pitchFamily="34" charset="0"/>
              </a:rPr>
              <a:t>Természetvédelemmel összefüggő </a:t>
            </a:r>
            <a:r>
              <a:rPr lang="hu-HU" altLang="hu-HU" sz="3300" b="1" dirty="0" smtClean="0">
                <a:solidFill>
                  <a:srgbClr val="FF0000"/>
                </a:solidFill>
                <a:latin typeface="Tahoma" pitchFamily="34" charset="0"/>
                <a:cs typeface="Tahoma" pitchFamily="34" charset="0"/>
              </a:rPr>
              <a:t>bűncselekmények</a:t>
            </a:r>
          </a:p>
        </p:txBody>
      </p:sp>
      <p:sp>
        <p:nvSpPr>
          <p:cNvPr id="558083" name="Rectangle 3"/>
          <p:cNvSpPr>
            <a:spLocks noGrp="1" noChangeArrowheads="1"/>
          </p:cNvSpPr>
          <p:nvPr>
            <p:ph type="body" idx="1"/>
          </p:nvPr>
        </p:nvSpPr>
        <p:spPr>
          <a:xfrm>
            <a:off x="457200" y="1412776"/>
            <a:ext cx="8229600" cy="4713387"/>
          </a:xfrm>
        </p:spPr>
        <p:txBody>
          <a:bodyPr/>
          <a:lstStyle/>
          <a:p>
            <a:pPr eaLnBrk="1" hangingPunct="1">
              <a:lnSpc>
                <a:spcPct val="80000"/>
              </a:lnSpc>
              <a:buFontTx/>
              <a:buNone/>
            </a:pPr>
            <a:r>
              <a:rPr lang="hu-HU" altLang="hu-HU" sz="2200" b="1" dirty="0" smtClean="0">
                <a:latin typeface="Tahoma" pitchFamily="34" charset="0"/>
                <a:cs typeface="Tahoma" pitchFamily="34" charset="0"/>
              </a:rPr>
              <a:t>A Büntető Törvénykönyvről szóló 2012. évi C. törvény </a:t>
            </a:r>
          </a:p>
          <a:p>
            <a:pPr eaLnBrk="1" hangingPunct="1">
              <a:lnSpc>
                <a:spcPct val="80000"/>
              </a:lnSpc>
              <a:buFontTx/>
              <a:buNone/>
            </a:pPr>
            <a:r>
              <a:rPr lang="hu-HU" altLang="hu-HU" sz="2200" b="1" dirty="0" smtClean="0">
                <a:latin typeface="Tahoma" pitchFamily="34" charset="0"/>
                <a:cs typeface="Tahoma" pitchFamily="34" charset="0"/>
              </a:rPr>
              <a:t>(Btk.)</a:t>
            </a:r>
            <a:r>
              <a:rPr lang="hu-HU" altLang="hu-HU" sz="2200" dirty="0" smtClean="0">
                <a:latin typeface="Tahoma" pitchFamily="34" charset="0"/>
                <a:cs typeface="Tahoma" pitchFamily="34" charset="0"/>
              </a:rPr>
              <a:t> az alábbi, </a:t>
            </a:r>
            <a:r>
              <a:rPr lang="hu-HU" altLang="hu-HU" sz="2200" u="sng" dirty="0" smtClean="0">
                <a:latin typeface="Tahoma" pitchFamily="34" charset="0"/>
                <a:cs typeface="Tahoma" pitchFamily="34" charset="0"/>
              </a:rPr>
              <a:t>természetvédelemmel</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összefüggő, </a:t>
            </a:r>
          </a:p>
          <a:p>
            <a:pPr eaLnBrk="1" hangingPunct="1">
              <a:lnSpc>
                <a:spcPct val="80000"/>
              </a:lnSpc>
              <a:buFontTx/>
              <a:buNone/>
            </a:pPr>
            <a:r>
              <a:rPr lang="hu-HU" altLang="hu-HU" sz="2200" b="1" u="sng" dirty="0" smtClean="0">
                <a:solidFill>
                  <a:srgbClr val="008000"/>
                </a:solidFill>
                <a:latin typeface="Tahoma" pitchFamily="34" charset="0"/>
                <a:cs typeface="Tahoma" pitchFamily="34" charset="0"/>
              </a:rPr>
              <a:t>a környezet és a természet elleni bűncselekményeket</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tartalmazza (Btk. XXIII. </a:t>
            </a:r>
          </a:p>
          <a:p>
            <a:pPr eaLnBrk="1" hangingPunct="1">
              <a:lnSpc>
                <a:spcPct val="80000"/>
              </a:lnSpc>
              <a:buFontTx/>
              <a:buNone/>
            </a:pPr>
            <a:r>
              <a:rPr lang="hu-HU" altLang="hu-HU" sz="2200" dirty="0" smtClean="0">
                <a:latin typeface="Tahoma" pitchFamily="34" charset="0"/>
                <a:cs typeface="Tahoma" pitchFamily="34" charset="0"/>
              </a:rPr>
              <a:t>FEJEZET): </a:t>
            </a:r>
          </a:p>
          <a:p>
            <a:pPr eaLnBrk="1" hangingPunct="1">
              <a:lnSpc>
                <a:spcPct val="80000"/>
              </a:lnSpc>
            </a:pPr>
            <a:r>
              <a:rPr lang="hu-HU" altLang="hu-HU" sz="2200" b="1" dirty="0" smtClean="0">
                <a:solidFill>
                  <a:srgbClr val="000000"/>
                </a:solidFill>
                <a:latin typeface="Tahoma" pitchFamily="34" charset="0"/>
                <a:cs typeface="Tahoma" pitchFamily="34" charset="0"/>
              </a:rPr>
              <a:t>környezetkárosítás </a:t>
            </a:r>
            <a:r>
              <a:rPr lang="hu-HU" altLang="hu-HU" sz="2200" dirty="0" smtClean="0">
                <a:solidFill>
                  <a:srgbClr val="000000"/>
                </a:solidFill>
                <a:latin typeface="Tahoma" pitchFamily="34" charset="0"/>
                <a:cs typeface="Tahoma" pitchFamily="34" charset="0"/>
              </a:rPr>
              <a:t>(Btk. 241. §),</a:t>
            </a:r>
          </a:p>
          <a:p>
            <a:pPr eaLnBrk="1" hangingPunct="1">
              <a:lnSpc>
                <a:spcPct val="80000"/>
              </a:lnSpc>
            </a:pPr>
            <a:r>
              <a:rPr lang="hu-HU" altLang="hu-HU" sz="2200" b="1" dirty="0" smtClean="0">
                <a:solidFill>
                  <a:srgbClr val="000000"/>
                </a:solidFill>
                <a:latin typeface="Tahoma" pitchFamily="34" charset="0"/>
                <a:cs typeface="Tahoma" pitchFamily="34" charset="0"/>
              </a:rPr>
              <a:t>természetkárosítás </a:t>
            </a:r>
            <a:r>
              <a:rPr lang="hu-HU" altLang="hu-HU" sz="2200" dirty="0" smtClean="0">
                <a:solidFill>
                  <a:srgbClr val="000000"/>
                </a:solidFill>
                <a:latin typeface="Tahoma" pitchFamily="34" charset="0"/>
                <a:cs typeface="Tahoma" pitchFamily="34" charset="0"/>
              </a:rPr>
              <a:t>(Btk. 242 – 243. §),</a:t>
            </a:r>
            <a:r>
              <a:rPr lang="hu-HU" altLang="hu-HU" sz="2200" b="1" dirty="0" smtClean="0">
                <a:solidFill>
                  <a:srgbClr val="000000"/>
                </a:solidFill>
                <a:latin typeface="Tahoma" pitchFamily="34" charset="0"/>
                <a:cs typeface="Tahoma" pitchFamily="34" charset="0"/>
              </a:rPr>
              <a:t> </a:t>
            </a:r>
            <a:endParaRPr lang="hu-HU" altLang="hu-HU" sz="2200" dirty="0" smtClean="0">
              <a:solidFill>
                <a:srgbClr val="000000"/>
              </a:solidFill>
              <a:latin typeface="Tahoma" pitchFamily="34" charset="0"/>
              <a:cs typeface="Tahoma" pitchFamily="34" charset="0"/>
            </a:endParaRPr>
          </a:p>
          <a:p>
            <a:pPr eaLnBrk="1" hangingPunct="1">
              <a:lnSpc>
                <a:spcPct val="80000"/>
              </a:lnSpc>
            </a:pPr>
            <a:r>
              <a:rPr lang="hu-HU" altLang="hu-HU" sz="2200" b="1" dirty="0" smtClean="0">
                <a:solidFill>
                  <a:srgbClr val="000000"/>
                </a:solidFill>
                <a:latin typeface="Tahoma" pitchFamily="34" charset="0"/>
                <a:cs typeface="Tahoma" pitchFamily="34" charset="0"/>
              </a:rPr>
              <a:t>állatkínzás </a:t>
            </a:r>
            <a:r>
              <a:rPr lang="hu-HU" altLang="hu-HU" sz="2200" dirty="0" smtClean="0">
                <a:solidFill>
                  <a:srgbClr val="000000"/>
                </a:solidFill>
                <a:latin typeface="Tahoma" pitchFamily="34" charset="0"/>
                <a:cs typeface="Tahoma" pitchFamily="34" charset="0"/>
              </a:rPr>
              <a:t>(Btk. 244. §),</a:t>
            </a:r>
            <a:r>
              <a:rPr lang="hu-HU" altLang="hu-HU" sz="2200" b="1" dirty="0" smtClean="0">
                <a:solidFill>
                  <a:srgbClr val="000000"/>
                </a:solidFill>
                <a:latin typeface="Tahoma" pitchFamily="34" charset="0"/>
                <a:cs typeface="Tahoma" pitchFamily="34" charset="0"/>
              </a:rPr>
              <a:t> </a:t>
            </a:r>
          </a:p>
          <a:p>
            <a:pPr eaLnBrk="1" hangingPunct="1">
              <a:lnSpc>
                <a:spcPct val="80000"/>
              </a:lnSpc>
            </a:pPr>
            <a:r>
              <a:rPr lang="hu-HU" altLang="hu-HU" sz="2200" b="1" dirty="0" smtClean="0">
                <a:solidFill>
                  <a:srgbClr val="000000"/>
                </a:solidFill>
                <a:latin typeface="Tahoma" pitchFamily="34" charset="0"/>
                <a:cs typeface="Tahoma" pitchFamily="34" charset="0"/>
              </a:rPr>
              <a:t>orvvadászat </a:t>
            </a:r>
            <a:r>
              <a:rPr lang="hu-HU" altLang="hu-HU" sz="2200" dirty="0" smtClean="0">
                <a:solidFill>
                  <a:srgbClr val="000000"/>
                </a:solidFill>
                <a:latin typeface="Tahoma" pitchFamily="34" charset="0"/>
                <a:cs typeface="Tahoma" pitchFamily="34" charset="0"/>
              </a:rPr>
              <a:t>(Btk. 245. §),</a:t>
            </a:r>
          </a:p>
          <a:p>
            <a:pPr eaLnBrk="1" hangingPunct="1">
              <a:lnSpc>
                <a:spcPct val="80000"/>
              </a:lnSpc>
            </a:pPr>
            <a:r>
              <a:rPr lang="hu-HU" altLang="hu-HU" sz="2200" b="1" dirty="0" smtClean="0">
                <a:solidFill>
                  <a:srgbClr val="000000"/>
                </a:solidFill>
                <a:latin typeface="Tahoma" pitchFamily="34" charset="0"/>
                <a:cs typeface="Tahoma" pitchFamily="34" charset="0"/>
              </a:rPr>
              <a:t>orvhalászat </a:t>
            </a:r>
            <a:r>
              <a:rPr lang="hu-HU" altLang="hu-HU" sz="2200" dirty="0" smtClean="0">
                <a:solidFill>
                  <a:srgbClr val="000000"/>
                </a:solidFill>
                <a:latin typeface="Tahoma" pitchFamily="34" charset="0"/>
                <a:cs typeface="Tahoma" pitchFamily="34" charset="0"/>
              </a:rPr>
              <a:t>(Btk. 246. §),</a:t>
            </a:r>
            <a:r>
              <a:rPr lang="hu-HU" altLang="hu-HU" sz="2200" b="1" dirty="0" smtClean="0">
                <a:solidFill>
                  <a:srgbClr val="000000"/>
                </a:solidFill>
                <a:latin typeface="Tahoma" pitchFamily="34" charset="0"/>
                <a:cs typeface="Tahoma" pitchFamily="34" charset="0"/>
              </a:rPr>
              <a:t> </a:t>
            </a:r>
          </a:p>
          <a:p>
            <a:pPr eaLnBrk="1" hangingPunct="1">
              <a:lnSpc>
                <a:spcPct val="80000"/>
              </a:lnSpc>
            </a:pPr>
            <a:r>
              <a:rPr lang="hu-HU" altLang="hu-HU" sz="2200" b="1" dirty="0" smtClean="0">
                <a:solidFill>
                  <a:srgbClr val="000000"/>
                </a:solidFill>
                <a:latin typeface="Tahoma" pitchFamily="34" charset="0"/>
                <a:cs typeface="Tahoma" pitchFamily="34" charset="0"/>
              </a:rPr>
              <a:t>tiltott állatviadal szervezése </a:t>
            </a:r>
            <a:r>
              <a:rPr lang="hu-HU" altLang="hu-HU" sz="2200" dirty="0" smtClean="0">
                <a:solidFill>
                  <a:srgbClr val="000000"/>
                </a:solidFill>
                <a:latin typeface="Tahoma" pitchFamily="34" charset="0"/>
                <a:cs typeface="Tahoma" pitchFamily="34" charset="0"/>
              </a:rPr>
              <a:t>(247. §),</a:t>
            </a:r>
          </a:p>
          <a:p>
            <a:pPr eaLnBrk="1" hangingPunct="1">
              <a:lnSpc>
                <a:spcPct val="80000"/>
              </a:lnSpc>
            </a:pPr>
            <a:r>
              <a:rPr lang="hu-HU" altLang="hu-HU" sz="2200" b="1" dirty="0" smtClean="0">
                <a:solidFill>
                  <a:srgbClr val="000000"/>
                </a:solidFill>
                <a:latin typeface="Tahoma" pitchFamily="34" charset="0"/>
                <a:cs typeface="Tahoma" pitchFamily="34" charset="0"/>
              </a:rPr>
              <a:t>a hulladékgazdálkodás rendjének megsértése </a:t>
            </a:r>
            <a:r>
              <a:rPr lang="hu-HU" altLang="hu-HU" sz="2200" dirty="0" smtClean="0">
                <a:solidFill>
                  <a:srgbClr val="000000"/>
                </a:solidFill>
                <a:latin typeface="Tahoma" pitchFamily="34" charset="0"/>
                <a:cs typeface="Tahoma" pitchFamily="34" charset="0"/>
              </a:rPr>
              <a:t>(Btk. 248. §),</a:t>
            </a:r>
          </a:p>
          <a:p>
            <a:pPr eaLnBrk="1" hangingPunct="1">
              <a:lnSpc>
                <a:spcPct val="80000"/>
              </a:lnSpc>
            </a:pPr>
            <a:r>
              <a:rPr lang="hu-HU" altLang="hu-HU" sz="2200" b="1" dirty="0" smtClean="0">
                <a:solidFill>
                  <a:srgbClr val="000000"/>
                </a:solidFill>
                <a:latin typeface="Tahoma" pitchFamily="34" charset="0"/>
                <a:cs typeface="Tahoma" pitchFamily="34" charset="0"/>
              </a:rPr>
              <a:t>lopás </a:t>
            </a:r>
            <a:r>
              <a:rPr lang="hu-HU" altLang="hu-HU" sz="2200" dirty="0" smtClean="0">
                <a:solidFill>
                  <a:srgbClr val="000000"/>
                </a:solidFill>
                <a:latin typeface="Tahoma" pitchFamily="34" charset="0"/>
                <a:cs typeface="Tahoma" pitchFamily="34" charset="0"/>
              </a:rPr>
              <a:t>(Btk. 370. §),</a:t>
            </a:r>
            <a:r>
              <a:rPr lang="hu-HU" altLang="hu-HU" sz="2200" b="1" dirty="0" smtClean="0">
                <a:solidFill>
                  <a:srgbClr val="000000"/>
                </a:solidFill>
                <a:latin typeface="Tahoma" pitchFamily="34" charset="0"/>
                <a:cs typeface="Tahoma" pitchFamily="34" charset="0"/>
              </a:rPr>
              <a:t> rongálás </a:t>
            </a:r>
            <a:r>
              <a:rPr lang="hu-HU" altLang="hu-HU" sz="2200" dirty="0" smtClean="0">
                <a:solidFill>
                  <a:srgbClr val="000000"/>
                </a:solidFill>
                <a:latin typeface="Tahoma" pitchFamily="34" charset="0"/>
                <a:cs typeface="Tahoma" pitchFamily="34" charset="0"/>
              </a:rPr>
              <a:t>(Btk. 371. §).</a:t>
            </a:r>
            <a:r>
              <a:rPr lang="hu-HU" altLang="hu-HU" sz="2200" b="1" dirty="0" smtClean="0">
                <a:solidFill>
                  <a:srgbClr val="00000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idx="4294967295"/>
          </p:nvPr>
        </p:nvSpPr>
        <p:spPr>
          <a:xfrm>
            <a:off x="468313" y="1"/>
            <a:ext cx="8229600" cy="1124743"/>
          </a:xfrm>
        </p:spPr>
        <p:txBody>
          <a:bodyPr/>
          <a:lstStyle/>
          <a:p>
            <a:pPr eaLnBrk="1" hangingPunct="1"/>
            <a:r>
              <a:rPr lang="hu-HU" altLang="hu-HU" sz="3100" b="1" dirty="0" smtClean="0">
                <a:solidFill>
                  <a:srgbClr val="336600"/>
                </a:solidFill>
                <a:latin typeface="Tahoma" pitchFamily="34" charset="0"/>
                <a:cs typeface="Tahoma" pitchFamily="34" charset="0"/>
              </a:rPr>
              <a:t>Természetkárosítás</a:t>
            </a:r>
            <a:r>
              <a:rPr lang="hu-HU" altLang="hu-HU" sz="3100" b="1" dirty="0" smtClean="0">
                <a:solidFill>
                  <a:srgbClr val="006600"/>
                </a:solidFill>
                <a:latin typeface="Tahoma" pitchFamily="34" charset="0"/>
                <a:cs typeface="Tahoma" pitchFamily="34" charset="0"/>
              </a:rPr>
              <a:t> </a:t>
            </a:r>
            <a:r>
              <a:rPr lang="hu-HU" altLang="hu-HU" sz="3100" b="1" dirty="0" smtClean="0">
                <a:solidFill>
                  <a:srgbClr val="FF0000"/>
                </a:solidFill>
                <a:latin typeface="Tahoma" pitchFamily="34" charset="0"/>
                <a:cs typeface="Tahoma" pitchFamily="34" charset="0"/>
              </a:rPr>
              <a:t>bűncselekménye</a:t>
            </a:r>
          </a:p>
        </p:txBody>
      </p:sp>
      <p:sp>
        <p:nvSpPr>
          <p:cNvPr id="559107" name="Rectangle 3"/>
          <p:cNvSpPr>
            <a:spLocks noGrp="1" noChangeArrowheads="1"/>
          </p:cNvSpPr>
          <p:nvPr>
            <p:ph type="body" idx="4294967295"/>
          </p:nvPr>
        </p:nvSpPr>
        <p:spPr>
          <a:xfrm>
            <a:off x="468313" y="1124744"/>
            <a:ext cx="8147050" cy="5399881"/>
          </a:xfrm>
        </p:spPr>
        <p:txBody>
          <a:bodyPr/>
          <a:lstStyle/>
          <a:p>
            <a:pPr eaLnBrk="1" hangingPunct="1">
              <a:lnSpc>
                <a:spcPct val="80000"/>
              </a:lnSpc>
              <a:buFontTx/>
              <a:buNone/>
            </a:pPr>
            <a:r>
              <a:rPr lang="hu-HU" altLang="hu-HU" sz="2200" b="1" dirty="0" smtClean="0">
                <a:latin typeface="Tahoma" pitchFamily="34" charset="0"/>
                <a:cs typeface="Tahoma" pitchFamily="34" charset="0"/>
              </a:rPr>
              <a:t>Btk. 242. § (1)</a:t>
            </a:r>
            <a:r>
              <a:rPr lang="hu-HU" altLang="hu-HU" sz="2100" dirty="0" smtClean="0">
                <a:solidFill>
                  <a:srgbClr val="006600"/>
                </a:solidFill>
                <a:latin typeface="Tahoma" pitchFamily="34" charset="0"/>
                <a:cs typeface="Tahoma" pitchFamily="34" charset="0"/>
              </a:rPr>
              <a:t> </a:t>
            </a:r>
            <a:r>
              <a:rPr lang="hu-HU" altLang="hu-HU" sz="2100" b="1" dirty="0" smtClean="0">
                <a:latin typeface="Tahoma" pitchFamily="34" charset="0"/>
                <a:cs typeface="Tahoma" pitchFamily="34" charset="0"/>
              </a:rPr>
              <a:t>Aki</a:t>
            </a:r>
          </a:p>
          <a:p>
            <a:pPr eaLnBrk="1" hangingPunct="1">
              <a:lnSpc>
                <a:spcPct val="80000"/>
              </a:lnSpc>
              <a:buFontTx/>
              <a:buNone/>
            </a:pPr>
            <a:r>
              <a:rPr lang="hu-HU" altLang="hu-HU" sz="2100" b="1" i="1" dirty="0" smtClean="0">
                <a:latin typeface="Tahoma" pitchFamily="34" charset="0"/>
                <a:cs typeface="Tahoma" pitchFamily="34" charset="0"/>
              </a:rPr>
              <a:t>a</a:t>
            </a:r>
            <a:r>
              <a:rPr lang="hu-HU" altLang="hu-HU" sz="2100" i="1" dirty="0" smtClean="0">
                <a:latin typeface="Tahoma" pitchFamily="34" charset="0"/>
                <a:cs typeface="Tahoma" pitchFamily="34" charset="0"/>
              </a:rPr>
              <a:t>)</a:t>
            </a:r>
            <a:r>
              <a:rPr lang="hu-HU" altLang="hu-HU" sz="2100" i="1"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fokozottan védett élő szervezet egyedét</a:t>
            </a:r>
            <a:r>
              <a:rPr lang="hu-HU" altLang="hu-HU" sz="2100" dirty="0" smtClean="0">
                <a:solidFill>
                  <a:srgbClr val="006600"/>
                </a:solidFill>
                <a:latin typeface="Tahoma" pitchFamily="34" charset="0"/>
                <a:cs typeface="Tahoma" pitchFamily="34" charset="0"/>
              </a:rPr>
              <a:t>,</a:t>
            </a:r>
          </a:p>
          <a:p>
            <a:pPr eaLnBrk="1" hangingPunct="1">
              <a:lnSpc>
                <a:spcPct val="80000"/>
              </a:lnSpc>
              <a:buFontTx/>
              <a:buNone/>
            </a:pPr>
            <a:r>
              <a:rPr lang="hu-HU" altLang="hu-HU" sz="2100" b="1" i="1" dirty="0" smtClean="0">
                <a:solidFill>
                  <a:srgbClr val="000000"/>
                </a:solidFill>
                <a:latin typeface="Tahoma" pitchFamily="34" charset="0"/>
                <a:cs typeface="Tahoma" pitchFamily="34" charset="0"/>
              </a:rPr>
              <a:t>b</a:t>
            </a:r>
            <a:r>
              <a:rPr lang="hu-HU" altLang="hu-HU" sz="2100" i="1" dirty="0" smtClean="0">
                <a:solidFill>
                  <a:srgbClr val="000000"/>
                </a:solidFill>
                <a:latin typeface="Tahoma" pitchFamily="34" charset="0"/>
                <a:cs typeface="Tahoma" pitchFamily="34" charset="0"/>
              </a:rPr>
              <a:t>)</a:t>
            </a:r>
            <a:r>
              <a:rPr lang="hu-HU" altLang="hu-HU" sz="2100" i="1"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védett élő szervezet vagy az Európai Unióban természetvédelmi szempontból jelentős növény- vagy állatfaj</a:t>
            </a:r>
            <a:r>
              <a:rPr lang="hu-HU" altLang="hu-HU" sz="2100"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 egyedeit</a:t>
            </a:r>
            <a:r>
              <a:rPr lang="hu-HU" altLang="hu-HU" sz="2100"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feltéve,</a:t>
            </a:r>
            <a:r>
              <a:rPr lang="hu-HU" altLang="hu-HU" sz="2100" dirty="0" smtClean="0">
                <a:solidFill>
                  <a:srgbClr val="006600"/>
                </a:solidFill>
                <a:latin typeface="Tahoma" pitchFamily="34" charset="0"/>
                <a:cs typeface="Tahoma" pitchFamily="34" charset="0"/>
              </a:rPr>
              <a:t> hogy azok külön jogszabályban meghatározott, pénzben kifejezett értékének együttes összege </a:t>
            </a:r>
            <a:r>
              <a:rPr lang="hu-HU" altLang="hu-HU" sz="2100" u="sng" dirty="0" smtClean="0">
                <a:solidFill>
                  <a:srgbClr val="006600"/>
                </a:solidFill>
                <a:latin typeface="Tahoma" pitchFamily="34" charset="0"/>
                <a:cs typeface="Tahoma" pitchFamily="34" charset="0"/>
              </a:rPr>
              <a:t>eléri a fokozottan védett élő szervezet egyedei esetében megállapított,</a:t>
            </a:r>
            <a:r>
              <a:rPr lang="hu-HU" altLang="hu-HU" sz="2100" dirty="0" smtClean="0">
                <a:solidFill>
                  <a:srgbClr val="006600"/>
                </a:solidFill>
                <a:latin typeface="Tahoma" pitchFamily="34" charset="0"/>
                <a:cs typeface="Tahoma" pitchFamily="34" charset="0"/>
              </a:rPr>
              <a:t> </a:t>
            </a:r>
            <a:r>
              <a:rPr lang="hu-HU" altLang="hu-HU" sz="2100" b="1" dirty="0" smtClean="0">
                <a:solidFill>
                  <a:srgbClr val="FF0000"/>
                </a:solidFill>
                <a:latin typeface="Tahoma" pitchFamily="34" charset="0"/>
                <a:cs typeface="Tahoma" pitchFamily="34" charset="0"/>
              </a:rPr>
              <a:t>pénzben kifejezett legalacsonyabb értéket</a:t>
            </a:r>
            <a:r>
              <a:rPr lang="hu-HU" altLang="hu-HU" sz="2100" dirty="0" smtClean="0">
                <a:solidFill>
                  <a:srgbClr val="FF0000"/>
                </a:solidFill>
                <a:latin typeface="Tahoma" pitchFamily="34" charset="0"/>
                <a:cs typeface="Tahoma" pitchFamily="34" charset="0"/>
              </a:rPr>
              <a:t>,</a:t>
            </a:r>
            <a:r>
              <a:rPr lang="hu-HU" altLang="hu-HU" sz="2000" dirty="0" smtClean="0">
                <a:solidFill>
                  <a:srgbClr val="000000"/>
                </a:solidFill>
                <a:latin typeface="Tahoma" pitchFamily="34" charset="0"/>
                <a:cs typeface="Tahoma" pitchFamily="34" charset="0"/>
              </a:rPr>
              <a:t>*</a:t>
            </a:r>
          </a:p>
          <a:p>
            <a:pPr eaLnBrk="1" hangingPunct="1">
              <a:lnSpc>
                <a:spcPct val="80000"/>
              </a:lnSpc>
              <a:buFontTx/>
              <a:buNone/>
            </a:pPr>
            <a:r>
              <a:rPr lang="hu-HU" altLang="hu-HU" sz="2100" b="1" i="1" dirty="0" smtClean="0">
                <a:latin typeface="Tahoma" pitchFamily="34" charset="0"/>
                <a:cs typeface="Tahoma" pitchFamily="34" charset="0"/>
              </a:rPr>
              <a:t>c</a:t>
            </a:r>
            <a:r>
              <a:rPr lang="hu-HU" altLang="hu-HU" sz="2100" i="1" dirty="0" smtClean="0">
                <a:latin typeface="Tahoma" pitchFamily="34" charset="0"/>
                <a:cs typeface="Tahoma" pitchFamily="34" charset="0"/>
              </a:rPr>
              <a:t>)</a:t>
            </a:r>
            <a:r>
              <a:rPr lang="hu-HU" altLang="hu-HU" sz="2100" i="1"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a vadon élő állat- és növényfajok számára kereskedelmük szabályozása által biztosított védelemről szóló EK tanácsi rendelet</a:t>
            </a:r>
            <a:r>
              <a:rPr lang="hu-HU" altLang="hu-HU" sz="2100"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A és B melléklete</a:t>
            </a:r>
            <a:r>
              <a:rPr lang="hu-HU" altLang="hu-HU" sz="2100" dirty="0" smtClean="0">
                <a:solidFill>
                  <a:srgbClr val="006600"/>
                </a:solidFill>
                <a:latin typeface="Tahoma" pitchFamily="34" charset="0"/>
                <a:cs typeface="Tahoma" pitchFamily="34" charset="0"/>
              </a:rPr>
              <a:t> hatálya alá tartozó élő szervezet egyedét</a:t>
            </a:r>
            <a:endParaRPr lang="hu-HU" altLang="hu-HU" sz="21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100" b="1" dirty="0" smtClean="0">
                <a:solidFill>
                  <a:srgbClr val="FF0000"/>
                </a:solidFill>
                <a:latin typeface="Tahoma" pitchFamily="34" charset="0"/>
                <a:cs typeface="Tahoma" pitchFamily="34" charset="0"/>
              </a:rPr>
              <a:t>jogellenesen megszerzi, tartja, forgalomba hozza</a:t>
            </a:r>
            <a:r>
              <a:rPr lang="hu-HU" altLang="hu-HU" sz="2100" dirty="0" smtClean="0">
                <a:solidFill>
                  <a:srgbClr val="FF0000"/>
                </a:solidFill>
                <a:latin typeface="Tahoma" pitchFamily="34" charset="0"/>
                <a:cs typeface="Tahoma" pitchFamily="34" charset="0"/>
              </a:rPr>
              <a:t>, </a:t>
            </a:r>
            <a:r>
              <a:rPr lang="hu-HU" altLang="hu-HU" sz="2100" b="1" dirty="0" smtClean="0">
                <a:solidFill>
                  <a:srgbClr val="FF0000"/>
                </a:solidFill>
                <a:latin typeface="Tahoma" pitchFamily="34" charset="0"/>
                <a:cs typeface="Tahoma" pitchFamily="34" charset="0"/>
              </a:rPr>
              <a:t>az </a:t>
            </a:r>
          </a:p>
          <a:p>
            <a:pPr eaLnBrk="1" hangingPunct="1">
              <a:lnSpc>
                <a:spcPct val="80000"/>
              </a:lnSpc>
              <a:buFontTx/>
              <a:buNone/>
            </a:pPr>
            <a:r>
              <a:rPr lang="hu-HU" altLang="hu-HU" sz="2100" b="1" dirty="0">
                <a:solidFill>
                  <a:srgbClr val="FF0000"/>
                </a:solidFill>
                <a:latin typeface="Tahoma" pitchFamily="34" charset="0"/>
                <a:cs typeface="Tahoma" pitchFamily="34" charset="0"/>
              </a:rPr>
              <a:t>o</a:t>
            </a:r>
            <a:r>
              <a:rPr lang="hu-HU" altLang="hu-HU" sz="2100" b="1" dirty="0" smtClean="0">
                <a:solidFill>
                  <a:srgbClr val="FF0000"/>
                </a:solidFill>
                <a:latin typeface="Tahoma" pitchFamily="34" charset="0"/>
                <a:cs typeface="Tahoma" pitchFamily="34" charset="0"/>
              </a:rPr>
              <a:t>rszág területére behozza, onnan kiviszi, azon átszállítja, </a:t>
            </a:r>
          </a:p>
          <a:p>
            <a:pPr eaLnBrk="1" hangingPunct="1">
              <a:lnSpc>
                <a:spcPct val="80000"/>
              </a:lnSpc>
              <a:buFontTx/>
              <a:buNone/>
            </a:pPr>
            <a:r>
              <a:rPr lang="hu-HU" altLang="hu-HU" sz="2100" b="1" dirty="0" smtClean="0">
                <a:solidFill>
                  <a:srgbClr val="FF0000"/>
                </a:solidFill>
                <a:latin typeface="Tahoma" pitchFamily="34" charset="0"/>
                <a:cs typeface="Tahoma" pitchFamily="34" charset="0"/>
              </a:rPr>
              <a:t>azzal kereskedik, illetve azt károsítja vagy elpusztítja, </a:t>
            </a:r>
          </a:p>
          <a:p>
            <a:pPr eaLnBrk="1" hangingPunct="1">
              <a:lnSpc>
                <a:spcPct val="80000"/>
              </a:lnSpc>
              <a:buFontTx/>
              <a:buNone/>
            </a:pPr>
            <a:r>
              <a:rPr lang="hu-HU" altLang="hu-HU" sz="2100" b="1" u="sng" dirty="0" smtClean="0">
                <a:solidFill>
                  <a:srgbClr val="FF0000"/>
                </a:solidFill>
                <a:latin typeface="Tahoma" pitchFamily="34" charset="0"/>
                <a:cs typeface="Tahoma" pitchFamily="34" charset="0"/>
              </a:rPr>
              <a:t>bűntett </a:t>
            </a:r>
            <a:r>
              <a:rPr lang="hu-HU" altLang="hu-HU" sz="2100" b="1" dirty="0" smtClean="0">
                <a:solidFill>
                  <a:srgbClr val="FF0000"/>
                </a:solidFill>
                <a:latin typeface="Tahoma" pitchFamily="34" charset="0"/>
                <a:cs typeface="Tahoma" pitchFamily="34" charset="0"/>
              </a:rPr>
              <a:t>miatt </a:t>
            </a:r>
            <a:r>
              <a:rPr lang="hu-HU" altLang="hu-HU" sz="2100" b="1" u="sng" dirty="0" smtClean="0">
                <a:solidFill>
                  <a:srgbClr val="FF0000"/>
                </a:solidFill>
                <a:latin typeface="Tahoma" pitchFamily="34" charset="0"/>
                <a:cs typeface="Tahoma" pitchFamily="34" charset="0"/>
              </a:rPr>
              <a:t>három évig </a:t>
            </a:r>
            <a:r>
              <a:rPr lang="hu-HU" altLang="hu-HU" sz="2100" b="1" dirty="0" smtClean="0">
                <a:solidFill>
                  <a:srgbClr val="FF0000"/>
                </a:solidFill>
                <a:latin typeface="Tahoma" pitchFamily="34" charset="0"/>
                <a:cs typeface="Tahoma" pitchFamily="34" charset="0"/>
              </a:rPr>
              <a:t>terjedő szabadságvesztéssel </a:t>
            </a:r>
          </a:p>
          <a:p>
            <a:pPr eaLnBrk="1" hangingPunct="1">
              <a:lnSpc>
                <a:spcPct val="80000"/>
              </a:lnSpc>
              <a:buFontTx/>
              <a:buNone/>
            </a:pPr>
            <a:r>
              <a:rPr lang="hu-HU" altLang="hu-HU" sz="2100" b="1" dirty="0" smtClean="0">
                <a:solidFill>
                  <a:srgbClr val="FF0000"/>
                </a:solidFill>
                <a:latin typeface="Tahoma" pitchFamily="34" charset="0"/>
                <a:cs typeface="Tahoma" pitchFamily="34" charset="0"/>
              </a:rPr>
              <a:t>büntetendő</a:t>
            </a:r>
            <a:r>
              <a:rPr lang="hu-HU" altLang="hu-HU" sz="2100" dirty="0" smtClean="0">
                <a:solidFill>
                  <a:srgbClr val="FF0000"/>
                </a:solidFill>
                <a:latin typeface="Tahoma" pitchFamily="34" charset="0"/>
                <a:cs typeface="Tahoma" pitchFamily="34" charset="0"/>
              </a:rPr>
              <a:t>.</a:t>
            </a:r>
            <a:r>
              <a:rPr lang="hu-HU" altLang="hu-HU" sz="2000" dirty="0">
                <a:solidFill>
                  <a:srgbClr val="FF0000"/>
                </a:solidFill>
                <a:latin typeface="Tahoma" pitchFamily="34" charset="0"/>
                <a:cs typeface="Tahoma" pitchFamily="34" charset="0"/>
              </a:rPr>
              <a:t> </a:t>
            </a:r>
            <a:r>
              <a:rPr lang="hu-HU" altLang="hu-HU" sz="2000" dirty="0" smtClean="0">
                <a:solidFill>
                  <a:srgbClr val="000000"/>
                </a:solidFill>
                <a:latin typeface="Tahoma" pitchFamily="34" charset="0"/>
                <a:cs typeface="Tahoma" pitchFamily="34" charset="0"/>
              </a:rPr>
              <a:t>* 100.000 Ft</a:t>
            </a:r>
            <a:endParaRPr lang="hu-HU" altLang="hu-HU" sz="2100" dirty="0" smtClean="0">
              <a:solidFill>
                <a:srgbClr val="000000"/>
              </a:solidFill>
              <a:latin typeface="Tahoma" pitchFamily="34" charset="0"/>
              <a:cs typeface="Tahoma" pitchFamily="34" charset="0"/>
            </a:endParaRPr>
          </a:p>
          <a:p>
            <a:pPr eaLnBrk="1" hangingPunct="1">
              <a:lnSpc>
                <a:spcPct val="80000"/>
              </a:lnSpc>
              <a:buFontTx/>
              <a:buNone/>
            </a:pPr>
            <a:endParaRPr lang="hu-HU" altLang="hu-HU" sz="2100" dirty="0" smtClean="0">
              <a:solidFill>
                <a:srgbClr val="CC0000"/>
              </a:solidFill>
            </a:endParaRPr>
          </a:p>
          <a:p>
            <a:pPr eaLnBrk="1" hangingPunct="1">
              <a:lnSpc>
                <a:spcPct val="80000"/>
              </a:lnSpc>
              <a:buFontTx/>
              <a:buNone/>
            </a:pPr>
            <a:endParaRPr lang="hu-HU" altLang="hu-HU" sz="2000" b="1" dirty="0" smtClean="0">
              <a:solidFill>
                <a:srgbClr val="006600"/>
              </a:solidFill>
            </a:endParaRPr>
          </a:p>
          <a:p>
            <a:pPr eaLnBrk="1" hangingPunct="1">
              <a:lnSpc>
                <a:spcPct val="80000"/>
              </a:lnSpc>
            </a:pPr>
            <a:endParaRPr lang="hu-HU" altLang="hu-HU" sz="2000" dirty="0" smtClean="0">
              <a:solidFill>
                <a:srgbClr val="006600"/>
              </a:solidFill>
            </a:endParaRPr>
          </a:p>
        </p:txBody>
      </p:sp>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idx="4294967295"/>
          </p:nvPr>
        </p:nvSpPr>
        <p:spPr>
          <a:xfrm>
            <a:off x="468313" y="0"/>
            <a:ext cx="8229600" cy="1124743"/>
          </a:xfrm>
        </p:spPr>
        <p:txBody>
          <a:bodyPr/>
          <a:lstStyle/>
          <a:p>
            <a:pPr eaLnBrk="1" hangingPunct="1"/>
            <a:r>
              <a:rPr lang="hu-HU" altLang="hu-HU" sz="3100" b="1" dirty="0" smtClean="0">
                <a:solidFill>
                  <a:srgbClr val="336600"/>
                </a:solidFill>
                <a:latin typeface="Tahoma" pitchFamily="34" charset="0"/>
                <a:cs typeface="Tahoma" pitchFamily="34" charset="0"/>
              </a:rPr>
              <a:t>Természetkárosítás</a:t>
            </a:r>
            <a:r>
              <a:rPr lang="hu-HU" altLang="hu-HU" sz="3100" b="1" dirty="0" smtClean="0">
                <a:solidFill>
                  <a:srgbClr val="006600"/>
                </a:solidFill>
                <a:latin typeface="Tahoma" pitchFamily="34" charset="0"/>
                <a:cs typeface="Tahoma" pitchFamily="34" charset="0"/>
              </a:rPr>
              <a:t> </a:t>
            </a:r>
            <a:r>
              <a:rPr lang="hu-HU" altLang="hu-HU" sz="3100" b="1" dirty="0" smtClean="0">
                <a:solidFill>
                  <a:srgbClr val="FF0000"/>
                </a:solidFill>
                <a:latin typeface="Tahoma" pitchFamily="34" charset="0"/>
                <a:cs typeface="Tahoma" pitchFamily="34" charset="0"/>
              </a:rPr>
              <a:t>bűncselekménye</a:t>
            </a:r>
          </a:p>
        </p:txBody>
      </p:sp>
      <p:sp>
        <p:nvSpPr>
          <p:cNvPr id="560131" name="Rectangle 3"/>
          <p:cNvSpPr>
            <a:spLocks noGrp="1" noChangeArrowheads="1"/>
          </p:cNvSpPr>
          <p:nvPr>
            <p:ph type="body" idx="4294967295"/>
          </p:nvPr>
        </p:nvSpPr>
        <p:spPr>
          <a:xfrm>
            <a:off x="468313" y="1125538"/>
            <a:ext cx="8229600" cy="5038725"/>
          </a:xfrm>
        </p:spPr>
        <p:txBody>
          <a:bodyPr/>
          <a:lstStyle/>
          <a:p>
            <a:pPr marL="609600" indent="-609600" eaLnBrk="1" hangingPunct="1">
              <a:lnSpc>
                <a:spcPct val="90000"/>
              </a:lnSpc>
              <a:buFontTx/>
              <a:buNone/>
            </a:pPr>
            <a:r>
              <a:rPr lang="hu-HU" altLang="hu-HU" sz="2200" b="1" dirty="0" smtClean="0">
                <a:latin typeface="Tahoma" pitchFamily="34" charset="0"/>
                <a:cs typeface="Tahoma" pitchFamily="34" charset="0"/>
              </a:rPr>
              <a:t>(2)</a:t>
            </a:r>
            <a:r>
              <a:rPr lang="hu-HU" altLang="hu-HU" sz="2200"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A büntetés</a:t>
            </a:r>
            <a:r>
              <a:rPr lang="hu-HU" altLang="hu-HU" sz="2200" b="1" dirty="0" smtClean="0">
                <a:solidFill>
                  <a:srgbClr val="CC0000"/>
                </a:solidFill>
                <a:latin typeface="Tahoma" pitchFamily="34" charset="0"/>
                <a:cs typeface="Tahoma" pitchFamily="34" charset="0"/>
              </a:rPr>
              <a:t> </a:t>
            </a:r>
            <a:r>
              <a:rPr lang="hu-HU" altLang="hu-HU" sz="2200" b="1" u="sng" dirty="0" smtClean="0">
                <a:solidFill>
                  <a:srgbClr val="FF0000"/>
                </a:solidFill>
                <a:latin typeface="Tahoma" pitchFamily="34" charset="0"/>
                <a:cs typeface="Tahoma" pitchFamily="34" charset="0"/>
              </a:rPr>
              <a:t>egy évtől öt évig</a:t>
            </a:r>
            <a:r>
              <a:rPr lang="hu-HU" altLang="hu-HU" sz="2200" b="1" dirty="0" smtClean="0">
                <a:solidFill>
                  <a:srgbClr val="FF0000"/>
                </a:solidFill>
                <a:latin typeface="Tahoma" pitchFamily="34" charset="0"/>
                <a:cs typeface="Tahoma" pitchFamily="34" charset="0"/>
              </a:rPr>
              <a:t> terjedő</a:t>
            </a:r>
            <a:r>
              <a:rPr lang="hu-HU" altLang="hu-HU" sz="2200" dirty="0" smtClean="0">
                <a:solidFill>
                  <a:srgbClr val="FF0000"/>
                </a:solidFill>
                <a:latin typeface="Tahoma" pitchFamily="34" charset="0"/>
                <a:cs typeface="Tahoma" pitchFamily="34" charset="0"/>
              </a:rPr>
              <a:t> </a:t>
            </a:r>
          </a:p>
          <a:p>
            <a:pPr marL="609600" indent="-609600" eaLnBrk="1" hangingPunct="1">
              <a:lnSpc>
                <a:spcPct val="90000"/>
              </a:lnSpc>
              <a:buFontTx/>
              <a:buNone/>
            </a:pPr>
            <a:r>
              <a:rPr lang="hu-HU" altLang="hu-HU" sz="2200" b="1" dirty="0">
                <a:solidFill>
                  <a:srgbClr val="FF0000"/>
                </a:solidFill>
                <a:latin typeface="Tahoma" pitchFamily="34" charset="0"/>
                <a:cs typeface="Tahoma" pitchFamily="34" charset="0"/>
              </a:rPr>
              <a:t> </a:t>
            </a:r>
            <a:r>
              <a:rPr lang="hu-HU" altLang="hu-HU" sz="2200" b="1" dirty="0" smtClean="0">
                <a:solidFill>
                  <a:srgbClr val="FF0000"/>
                </a:solidFill>
                <a:latin typeface="Tahoma" pitchFamily="34" charset="0"/>
                <a:cs typeface="Tahoma" pitchFamily="34" charset="0"/>
              </a:rPr>
              <a:t>      szabadságvesztés,</a:t>
            </a:r>
            <a:r>
              <a:rPr lang="hu-HU" altLang="hu-HU" sz="2200" dirty="0">
                <a:solidFill>
                  <a:srgbClr val="FF0000"/>
                </a:solidFill>
                <a:latin typeface="Tahoma" pitchFamily="34" charset="0"/>
                <a:cs typeface="Tahoma" pitchFamily="34" charset="0"/>
              </a:rPr>
              <a:t> </a:t>
            </a:r>
            <a:r>
              <a:rPr lang="hu-HU" altLang="hu-HU" sz="2200" dirty="0" smtClean="0">
                <a:solidFill>
                  <a:srgbClr val="FF0000"/>
                </a:solidFill>
                <a:latin typeface="Tahoma" pitchFamily="34" charset="0"/>
                <a:cs typeface="Tahoma" pitchFamily="34" charset="0"/>
              </a:rPr>
              <a:t>ha</a:t>
            </a:r>
          </a:p>
          <a:p>
            <a:pPr marL="609600" indent="-609600" eaLnBrk="1" hangingPunct="1">
              <a:lnSpc>
                <a:spcPct val="90000"/>
              </a:lnSpc>
              <a:buFontTx/>
              <a:buNone/>
            </a:pPr>
            <a:r>
              <a:rPr lang="hu-HU" altLang="hu-HU" sz="2200" b="1" dirty="0" smtClean="0">
                <a:solidFill>
                  <a:srgbClr val="CC0000"/>
                </a:solidFill>
                <a:latin typeface="Tahoma" pitchFamily="34" charset="0"/>
                <a:cs typeface="Tahoma" pitchFamily="34" charset="0"/>
              </a:rPr>
              <a:t>     </a:t>
            </a:r>
            <a:r>
              <a:rPr lang="hu-HU" altLang="hu-HU" sz="2200" dirty="0">
                <a:solidFill>
                  <a:srgbClr val="CC0000"/>
                </a:solidFill>
                <a:latin typeface="Tahoma" pitchFamily="34" charset="0"/>
                <a:cs typeface="Tahoma" pitchFamily="34" charset="0"/>
              </a:rPr>
              <a:t> </a:t>
            </a:r>
            <a:r>
              <a:rPr lang="hu-HU" altLang="hu-HU" sz="2200" dirty="0" smtClean="0">
                <a:solidFill>
                  <a:srgbClr val="CC0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a</a:t>
            </a:r>
            <a:r>
              <a:rPr lang="hu-HU" altLang="hu-HU" sz="2200" dirty="0" smtClean="0">
                <a:solidFill>
                  <a:srgbClr val="CC0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természetkárosítás</a:t>
            </a:r>
            <a:r>
              <a:rPr lang="hu-HU" altLang="hu-HU" sz="2200" dirty="0" smtClean="0">
                <a:solidFill>
                  <a:srgbClr val="006600"/>
                </a:solidFill>
                <a:latin typeface="Tahoma" pitchFamily="34" charset="0"/>
                <a:cs typeface="Tahoma" pitchFamily="34" charset="0"/>
              </a:rPr>
              <a:t> az élő szervezet egyedeinek </a:t>
            </a:r>
          </a:p>
          <a:p>
            <a:pPr marL="609600" indent="-609600" eaLnBrk="1" hangingPunct="1">
              <a:lnSpc>
                <a:spcPct val="90000"/>
              </a:lnSpc>
              <a:buFontTx/>
              <a:buNone/>
            </a:pPr>
            <a:r>
              <a:rPr lang="hu-HU" altLang="hu-HU" sz="2200" dirty="0" smtClean="0">
                <a:solidFill>
                  <a:srgbClr val="CC0000"/>
                </a:solidFill>
                <a:latin typeface="Tahoma" pitchFamily="34" charset="0"/>
                <a:cs typeface="Tahoma" pitchFamily="34" charset="0"/>
              </a:rPr>
              <a:t>       </a:t>
            </a:r>
            <a:r>
              <a:rPr lang="hu-HU" altLang="hu-HU" sz="2200" dirty="0" smtClean="0">
                <a:solidFill>
                  <a:srgbClr val="FF0000"/>
                </a:solidFill>
                <a:latin typeface="Tahoma" pitchFamily="34" charset="0"/>
                <a:cs typeface="Tahoma" pitchFamily="34" charset="0"/>
              </a:rPr>
              <a:t>olyan mértékű pusztulását okozza</a:t>
            </a:r>
          </a:p>
          <a:p>
            <a:pPr marL="609600" indent="-609600" eaLnBrk="1" hangingPunct="1">
              <a:lnSpc>
                <a:spcPct val="90000"/>
              </a:lnSpc>
              <a:buFontTx/>
              <a:buNone/>
            </a:pPr>
            <a:r>
              <a:rPr lang="hu-HU" altLang="hu-HU" sz="2200" b="1" i="1" dirty="0" smtClean="0">
                <a:latin typeface="Tahoma" pitchFamily="34" charset="0"/>
                <a:cs typeface="Tahoma" pitchFamily="34" charset="0"/>
              </a:rPr>
              <a:t>a</a:t>
            </a:r>
            <a:r>
              <a:rPr lang="hu-HU" altLang="hu-HU" sz="2200" i="1" dirty="0" smtClean="0">
                <a:latin typeface="Tahoma" pitchFamily="34" charset="0"/>
                <a:cs typeface="Tahoma" pitchFamily="34" charset="0"/>
              </a:rPr>
              <a:t>)</a:t>
            </a:r>
            <a:r>
              <a:rPr lang="hu-HU" altLang="hu-HU" sz="2200" b="1" dirty="0" smtClean="0">
                <a:solidFill>
                  <a:srgbClr val="CC0000"/>
                </a:solidFill>
                <a:latin typeface="Tahoma" pitchFamily="34" charset="0"/>
                <a:cs typeface="Tahoma" pitchFamily="34" charset="0"/>
              </a:rPr>
              <a:t> </a:t>
            </a:r>
            <a:r>
              <a:rPr lang="hu-HU" altLang="hu-HU" sz="2200" dirty="0" smtClean="0">
                <a:latin typeface="Tahoma" pitchFamily="34" charset="0"/>
                <a:cs typeface="Tahoma" pitchFamily="34" charset="0"/>
              </a:rPr>
              <a:t>hogy </a:t>
            </a:r>
            <a:r>
              <a:rPr lang="hu-HU" altLang="hu-HU" sz="2200" b="1" dirty="0" smtClean="0">
                <a:latin typeface="Tahoma" pitchFamily="34" charset="0"/>
                <a:cs typeface="Tahoma" pitchFamily="34" charset="0"/>
              </a:rPr>
              <a:t>az (1) </a:t>
            </a:r>
            <a:r>
              <a:rPr lang="hu-HU" altLang="hu-HU" sz="2200" b="1" dirty="0" err="1" smtClean="0">
                <a:latin typeface="Tahoma" pitchFamily="34" charset="0"/>
                <a:cs typeface="Tahoma" pitchFamily="34" charset="0"/>
              </a:rPr>
              <a:t>bek</a:t>
            </a:r>
            <a:r>
              <a:rPr lang="hu-HU" altLang="hu-HU" sz="2200" b="1" dirty="0" smtClean="0">
                <a:latin typeface="Tahoma" pitchFamily="34" charset="0"/>
                <a:cs typeface="Tahoma" pitchFamily="34" charset="0"/>
              </a:rPr>
              <a:t>. </a:t>
            </a:r>
            <a:r>
              <a:rPr lang="hu-HU" altLang="hu-HU" sz="2200" b="1" i="1" dirty="0" smtClean="0">
                <a:latin typeface="Tahoma" pitchFamily="34" charset="0"/>
                <a:cs typeface="Tahoma" pitchFamily="34" charset="0"/>
              </a:rPr>
              <a:t>a</a:t>
            </a:r>
            <a:r>
              <a:rPr lang="hu-HU" altLang="hu-HU" sz="2200" i="1" dirty="0" smtClean="0">
                <a:latin typeface="Tahoma" pitchFamily="34" charset="0"/>
                <a:cs typeface="Tahoma" pitchFamily="34" charset="0"/>
              </a:rPr>
              <a:t>)</a:t>
            </a:r>
            <a:r>
              <a:rPr lang="hu-HU" altLang="hu-HU" sz="2200" b="1" dirty="0" smtClean="0">
                <a:latin typeface="Tahoma" pitchFamily="34" charset="0"/>
                <a:cs typeface="Tahoma" pitchFamily="34" charset="0"/>
              </a:rPr>
              <a:t> és </a:t>
            </a:r>
            <a:r>
              <a:rPr lang="hu-HU" altLang="hu-HU" sz="2200" b="1" i="1" dirty="0" smtClean="0">
                <a:latin typeface="Tahoma" pitchFamily="34" charset="0"/>
                <a:cs typeface="Tahoma" pitchFamily="34" charset="0"/>
              </a:rPr>
              <a:t>b</a:t>
            </a:r>
            <a:r>
              <a:rPr lang="hu-HU" altLang="hu-HU" sz="2200" i="1" dirty="0" smtClean="0">
                <a:latin typeface="Tahoma" pitchFamily="34" charset="0"/>
                <a:cs typeface="Tahoma" pitchFamily="34" charset="0"/>
              </a:rPr>
              <a:t>)</a:t>
            </a:r>
            <a:r>
              <a:rPr lang="hu-HU" altLang="hu-HU" sz="2200" b="1" dirty="0" smtClean="0">
                <a:latin typeface="Tahoma" pitchFamily="34" charset="0"/>
                <a:cs typeface="Tahoma" pitchFamily="34" charset="0"/>
              </a:rPr>
              <a:t> pontja esetében</a:t>
            </a:r>
            <a:r>
              <a:rPr lang="hu-HU" altLang="hu-HU" sz="2200" dirty="0" smtClean="0">
                <a:solidFill>
                  <a:srgbClr val="CC0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az elpusztított </a:t>
            </a:r>
          </a:p>
          <a:p>
            <a:pPr marL="609600" indent="-609600" eaLnBrk="1" hangingPunct="1">
              <a:lnSpc>
                <a:spcPct val="90000"/>
              </a:lnSpc>
              <a:buFontTx/>
              <a:buNone/>
            </a:pPr>
            <a:r>
              <a:rPr lang="hu-HU" altLang="hu-HU" sz="2200" dirty="0" smtClean="0">
                <a:solidFill>
                  <a:srgbClr val="008000"/>
                </a:solidFill>
                <a:latin typeface="Tahoma" pitchFamily="34" charset="0"/>
                <a:cs typeface="Tahoma" pitchFamily="34" charset="0"/>
              </a:rPr>
              <a:t>    élő szervezet egyedeinek külön jogszabályban </a:t>
            </a:r>
          </a:p>
          <a:p>
            <a:pPr marL="609600" indent="-609600" eaLnBrk="1" hangingPunct="1">
              <a:lnSpc>
                <a:spcPct val="90000"/>
              </a:lnSpc>
              <a:buFontTx/>
              <a:buNone/>
            </a:pPr>
            <a:r>
              <a:rPr lang="hu-HU" altLang="hu-HU" sz="2200" dirty="0" smtClean="0">
                <a:solidFill>
                  <a:srgbClr val="008000"/>
                </a:solidFill>
                <a:latin typeface="Tahoma" pitchFamily="34" charset="0"/>
                <a:cs typeface="Tahoma" pitchFamily="34" charset="0"/>
              </a:rPr>
              <a:t>    meghatározott, pénzben kifejezett értékének együttes </a:t>
            </a:r>
          </a:p>
          <a:p>
            <a:pPr marL="609600" indent="-609600" eaLnBrk="1" hangingPunct="1">
              <a:lnSpc>
                <a:spcPct val="90000"/>
              </a:lnSpc>
              <a:buFontTx/>
              <a:buNone/>
            </a:pPr>
            <a:r>
              <a:rPr lang="hu-HU" altLang="hu-HU" sz="2200" dirty="0" smtClean="0">
                <a:solidFill>
                  <a:srgbClr val="008000"/>
                </a:solidFill>
                <a:latin typeface="Tahoma" pitchFamily="34" charset="0"/>
                <a:cs typeface="Tahoma" pitchFamily="34" charset="0"/>
              </a:rPr>
              <a:t>    összege </a:t>
            </a:r>
            <a:r>
              <a:rPr lang="hu-HU" altLang="hu-HU" sz="2200" u="sng" dirty="0" smtClean="0">
                <a:solidFill>
                  <a:srgbClr val="008000"/>
                </a:solidFill>
                <a:latin typeface="Tahoma" pitchFamily="34" charset="0"/>
                <a:cs typeface="Tahoma" pitchFamily="34" charset="0"/>
              </a:rPr>
              <a:t>eléri a fokozottan védett élő szervezet egyedei </a:t>
            </a:r>
          </a:p>
          <a:p>
            <a:pPr marL="609600" indent="-609600" eaLnBrk="1" hangingPunct="1">
              <a:lnSpc>
                <a:spcPct val="90000"/>
              </a:lnSpc>
              <a:buFontTx/>
              <a:buNone/>
            </a:pPr>
            <a:r>
              <a:rPr lang="hu-HU" altLang="hu-HU" sz="2200" dirty="0" smtClean="0">
                <a:solidFill>
                  <a:srgbClr val="008000"/>
                </a:solidFill>
                <a:latin typeface="Tahoma" pitchFamily="34" charset="0"/>
                <a:cs typeface="Tahoma" pitchFamily="34" charset="0"/>
              </a:rPr>
              <a:t>    </a:t>
            </a:r>
            <a:r>
              <a:rPr lang="hu-HU" altLang="hu-HU" sz="2200" u="sng" dirty="0" smtClean="0">
                <a:solidFill>
                  <a:srgbClr val="008000"/>
                </a:solidFill>
                <a:latin typeface="Tahoma" pitchFamily="34" charset="0"/>
                <a:cs typeface="Tahoma" pitchFamily="34" charset="0"/>
              </a:rPr>
              <a:t>esetében megállapított</a:t>
            </a:r>
            <a:r>
              <a:rPr lang="hu-HU" altLang="hu-HU" sz="2200" b="1" dirty="0" smtClean="0">
                <a:solidFill>
                  <a:srgbClr val="008000"/>
                </a:solidFill>
                <a:latin typeface="Tahoma" pitchFamily="34" charset="0"/>
                <a:cs typeface="Tahoma" pitchFamily="34" charset="0"/>
              </a:rPr>
              <a:t>,</a:t>
            </a:r>
            <a:r>
              <a:rPr lang="hu-HU" altLang="hu-HU" sz="2200" b="1" dirty="0" smtClean="0">
                <a:solidFill>
                  <a:srgbClr val="CC0000"/>
                </a:solidFill>
                <a:latin typeface="Tahoma" pitchFamily="34" charset="0"/>
                <a:cs typeface="Tahoma" pitchFamily="34" charset="0"/>
              </a:rPr>
              <a:t> </a:t>
            </a:r>
            <a:r>
              <a:rPr lang="hu-HU" altLang="hu-HU" sz="2200" b="1" dirty="0" smtClean="0">
                <a:solidFill>
                  <a:srgbClr val="FF0000"/>
                </a:solidFill>
                <a:latin typeface="Tahoma" pitchFamily="34" charset="0"/>
                <a:cs typeface="Tahoma" pitchFamily="34" charset="0"/>
              </a:rPr>
              <a:t>pénzben kifejezett </a:t>
            </a:r>
          </a:p>
          <a:p>
            <a:pPr marL="609600" indent="-609600" eaLnBrk="1" hangingPunct="1">
              <a:lnSpc>
                <a:spcPct val="90000"/>
              </a:lnSpc>
              <a:buFontTx/>
              <a:buNone/>
            </a:pPr>
            <a:r>
              <a:rPr lang="hu-HU" altLang="hu-HU" sz="2200" b="1" dirty="0" smtClean="0">
                <a:solidFill>
                  <a:srgbClr val="FF0000"/>
                </a:solidFill>
                <a:latin typeface="Tahoma" pitchFamily="34" charset="0"/>
                <a:cs typeface="Tahoma" pitchFamily="34" charset="0"/>
              </a:rPr>
              <a:t>     legmagasabb érték kétszeresét </a:t>
            </a:r>
            <a:r>
              <a:rPr lang="hu-HU" altLang="hu-HU" sz="2200" dirty="0" smtClean="0">
                <a:solidFill>
                  <a:srgbClr val="FF0000"/>
                </a:solidFill>
                <a:latin typeface="Tahoma" pitchFamily="34" charset="0"/>
                <a:cs typeface="Tahoma" pitchFamily="34" charset="0"/>
              </a:rPr>
              <a:t>(0,5 ill. 2 millió Ft),</a:t>
            </a:r>
            <a:r>
              <a:rPr lang="hu-HU" altLang="hu-HU" sz="2200" dirty="0" smtClean="0">
                <a:solidFill>
                  <a:srgbClr val="006600"/>
                </a:solidFill>
                <a:latin typeface="Tahoma" pitchFamily="34" charset="0"/>
                <a:cs typeface="Tahoma" pitchFamily="34" charset="0"/>
              </a:rPr>
              <a:t> </a:t>
            </a:r>
            <a:endParaRPr lang="hu-HU" altLang="hu-HU" sz="2200" dirty="0" smtClean="0">
              <a:latin typeface="Tahoma" pitchFamily="34" charset="0"/>
              <a:cs typeface="Tahoma" pitchFamily="34" charset="0"/>
            </a:endParaRPr>
          </a:p>
          <a:p>
            <a:pPr marL="609600" indent="-609600" eaLnBrk="1" hangingPunct="1">
              <a:lnSpc>
                <a:spcPct val="90000"/>
              </a:lnSpc>
              <a:buFontTx/>
              <a:buNone/>
            </a:pPr>
            <a:r>
              <a:rPr lang="hu-HU" altLang="hu-HU" sz="2200" b="1" i="1" dirty="0" smtClean="0">
                <a:latin typeface="Tahoma" pitchFamily="34" charset="0"/>
                <a:cs typeface="Tahoma" pitchFamily="34" charset="0"/>
              </a:rPr>
              <a:t>b</a:t>
            </a:r>
            <a:r>
              <a:rPr lang="hu-HU" altLang="hu-HU" sz="2200" i="1" dirty="0" smtClean="0">
                <a:latin typeface="Tahoma" pitchFamily="34" charset="0"/>
                <a:cs typeface="Tahoma" pitchFamily="34" charset="0"/>
              </a:rPr>
              <a:t>)</a:t>
            </a:r>
            <a:r>
              <a:rPr lang="hu-HU" altLang="hu-HU" sz="2200" dirty="0" smtClean="0">
                <a:latin typeface="Tahoma" pitchFamily="34" charset="0"/>
                <a:cs typeface="Tahoma" pitchFamily="34" charset="0"/>
              </a:rPr>
              <a:t> amely </a:t>
            </a:r>
            <a:r>
              <a:rPr lang="hu-HU" altLang="hu-HU" sz="2200" b="1" dirty="0" smtClean="0">
                <a:latin typeface="Tahoma" pitchFamily="34" charset="0"/>
                <a:cs typeface="Tahoma" pitchFamily="34" charset="0"/>
              </a:rPr>
              <a:t>az (1) </a:t>
            </a:r>
            <a:r>
              <a:rPr lang="hu-HU" altLang="hu-HU" sz="2200" b="1" dirty="0" err="1" smtClean="0">
                <a:latin typeface="Tahoma" pitchFamily="34" charset="0"/>
                <a:cs typeface="Tahoma" pitchFamily="34" charset="0"/>
              </a:rPr>
              <a:t>bek</a:t>
            </a:r>
            <a:r>
              <a:rPr lang="hu-HU" altLang="hu-HU" sz="2200" b="1" dirty="0" smtClean="0">
                <a:latin typeface="Tahoma" pitchFamily="34" charset="0"/>
                <a:cs typeface="Tahoma" pitchFamily="34" charset="0"/>
              </a:rPr>
              <a:t>. </a:t>
            </a:r>
            <a:r>
              <a:rPr lang="hu-HU" altLang="hu-HU" sz="2200" b="1" i="1" dirty="0" smtClean="0">
                <a:latin typeface="Tahoma" pitchFamily="34" charset="0"/>
                <a:cs typeface="Tahoma" pitchFamily="34" charset="0"/>
              </a:rPr>
              <a:t>c</a:t>
            </a:r>
            <a:r>
              <a:rPr lang="hu-HU" altLang="hu-HU" sz="2200" i="1" dirty="0" smtClean="0">
                <a:latin typeface="Tahoma" pitchFamily="34" charset="0"/>
                <a:cs typeface="Tahoma" pitchFamily="34" charset="0"/>
              </a:rPr>
              <a:t>)</a:t>
            </a:r>
            <a:r>
              <a:rPr lang="hu-HU" altLang="hu-HU" sz="2200" b="1" i="1" dirty="0" smtClean="0">
                <a:latin typeface="Tahoma" pitchFamily="34" charset="0"/>
                <a:cs typeface="Tahoma" pitchFamily="34" charset="0"/>
              </a:rPr>
              <a:t> </a:t>
            </a:r>
            <a:r>
              <a:rPr lang="hu-HU" altLang="hu-HU" sz="2200" b="1" dirty="0" smtClean="0">
                <a:latin typeface="Tahoma" pitchFamily="34" charset="0"/>
                <a:cs typeface="Tahoma" pitchFamily="34" charset="0"/>
              </a:rPr>
              <a:t>pontja esetében</a:t>
            </a:r>
            <a:r>
              <a:rPr lang="hu-HU" altLang="hu-HU" sz="2200" dirty="0" smtClean="0">
                <a:solidFill>
                  <a:srgbClr val="006600"/>
                </a:solidFill>
                <a:latin typeface="Tahoma" pitchFamily="34" charset="0"/>
                <a:cs typeface="Tahoma" pitchFamily="34" charset="0"/>
              </a:rPr>
              <a:t> az élő szervezet</a:t>
            </a:r>
            <a:r>
              <a:rPr lang="hu-HU" altLang="hu-HU" sz="2200" b="1" dirty="0" smtClean="0">
                <a:solidFill>
                  <a:srgbClr val="CC0000"/>
                </a:solidFill>
                <a:latin typeface="Tahoma" pitchFamily="34" charset="0"/>
                <a:cs typeface="Tahoma" pitchFamily="34" charset="0"/>
              </a:rPr>
              <a:t> </a:t>
            </a:r>
          </a:p>
          <a:p>
            <a:pPr marL="609600" indent="-609600" eaLnBrk="1" hangingPunct="1">
              <a:lnSpc>
                <a:spcPct val="90000"/>
              </a:lnSpc>
              <a:buFontTx/>
              <a:buNone/>
            </a:pPr>
            <a:r>
              <a:rPr lang="hu-HU" altLang="hu-HU" sz="2200" b="1" dirty="0" smtClean="0">
                <a:solidFill>
                  <a:srgbClr val="CC00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állományának </a:t>
            </a:r>
            <a:r>
              <a:rPr lang="hu-HU" altLang="hu-HU" sz="2200" b="1" dirty="0" smtClean="0">
                <a:solidFill>
                  <a:srgbClr val="FF0000"/>
                </a:solidFill>
                <a:latin typeface="Tahoma" pitchFamily="34" charset="0"/>
                <a:cs typeface="Tahoma" pitchFamily="34" charset="0"/>
              </a:rPr>
              <a:t>fennmaradását veszélyezteti.</a:t>
            </a:r>
          </a:p>
          <a:p>
            <a:pPr marL="609600" indent="-609600" eaLnBrk="1" hangingPunct="1">
              <a:lnSpc>
                <a:spcPct val="90000"/>
              </a:lnSpc>
            </a:pPr>
            <a:endParaRPr lang="hu-HU" altLang="hu-HU" sz="2200" b="1" dirty="0" smtClean="0">
              <a:solidFill>
                <a:srgbClr val="CC0000"/>
              </a:solidFill>
            </a:endParaRPr>
          </a:p>
          <a:p>
            <a:pPr marL="609600" indent="-609600" eaLnBrk="1" hangingPunct="1">
              <a:lnSpc>
                <a:spcPct val="90000"/>
              </a:lnSpc>
              <a:buFontTx/>
              <a:buNone/>
            </a:pPr>
            <a:endParaRPr lang="hu-HU" altLang="hu-HU" sz="1800" dirty="0" smtClean="0">
              <a:solidFill>
                <a:srgbClr val="006600"/>
              </a:solidFill>
            </a:endParaRPr>
          </a:p>
          <a:p>
            <a:pPr marL="609600" indent="-609600" eaLnBrk="1" hangingPunct="1">
              <a:lnSpc>
                <a:spcPct val="90000"/>
              </a:lnSpc>
            </a:pPr>
            <a:endParaRPr lang="hu-HU" altLang="hu-HU" sz="1400" dirty="0" smtClean="0"/>
          </a:p>
        </p:txBody>
      </p:sp>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a:xfrm>
            <a:off x="457200" y="1"/>
            <a:ext cx="8229600" cy="1124744"/>
          </a:xfrm>
        </p:spPr>
        <p:txBody>
          <a:bodyPr/>
          <a:lstStyle/>
          <a:p>
            <a:pPr eaLnBrk="1" hangingPunct="1"/>
            <a:r>
              <a:rPr lang="hu-HU" altLang="hu-HU" sz="3100" b="1" dirty="0" smtClean="0">
                <a:solidFill>
                  <a:srgbClr val="336600"/>
                </a:solidFill>
                <a:latin typeface="Tahoma" pitchFamily="34" charset="0"/>
                <a:cs typeface="Tahoma" pitchFamily="34" charset="0"/>
              </a:rPr>
              <a:t>Természetkárosítás</a:t>
            </a:r>
            <a:r>
              <a:rPr lang="hu-HU" altLang="hu-HU" sz="3100" b="1" dirty="0" smtClean="0">
                <a:solidFill>
                  <a:srgbClr val="006600"/>
                </a:solidFill>
                <a:latin typeface="Tahoma" pitchFamily="34" charset="0"/>
                <a:cs typeface="Tahoma" pitchFamily="34" charset="0"/>
              </a:rPr>
              <a:t> </a:t>
            </a:r>
            <a:r>
              <a:rPr lang="hu-HU" altLang="hu-HU" sz="3100" b="1" dirty="0" smtClean="0">
                <a:solidFill>
                  <a:srgbClr val="FF0000"/>
                </a:solidFill>
                <a:latin typeface="Tahoma" pitchFamily="34" charset="0"/>
                <a:cs typeface="Tahoma" pitchFamily="34" charset="0"/>
              </a:rPr>
              <a:t>bűncselekménye</a:t>
            </a:r>
          </a:p>
        </p:txBody>
      </p:sp>
      <p:sp>
        <p:nvSpPr>
          <p:cNvPr id="561155" name="Rectangle 3"/>
          <p:cNvSpPr>
            <a:spLocks noGrp="1" noChangeArrowheads="1"/>
          </p:cNvSpPr>
          <p:nvPr>
            <p:ph type="body" idx="1"/>
          </p:nvPr>
        </p:nvSpPr>
        <p:spPr>
          <a:xfrm>
            <a:off x="457200" y="1124744"/>
            <a:ext cx="8229600" cy="5257006"/>
          </a:xfrm>
        </p:spPr>
        <p:txBody>
          <a:bodyPr/>
          <a:lstStyle/>
          <a:p>
            <a:pPr marL="609600" indent="-609600" eaLnBrk="1" hangingPunct="1">
              <a:buFontTx/>
              <a:buNone/>
            </a:pPr>
            <a:r>
              <a:rPr lang="hu-HU" altLang="hu-HU" sz="2100" b="1" dirty="0" smtClean="0">
                <a:latin typeface="Tahoma" pitchFamily="34" charset="0"/>
                <a:cs typeface="Tahoma" pitchFamily="34" charset="0"/>
              </a:rPr>
              <a:t>(3)</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Aki a (2) bekezdésben</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meghatározott </a:t>
            </a:r>
            <a:r>
              <a:rPr lang="hu-HU" altLang="hu-HU" sz="2100" dirty="0" smtClean="0">
                <a:solidFill>
                  <a:srgbClr val="FF0000"/>
                </a:solidFill>
                <a:latin typeface="Tahoma" pitchFamily="34" charset="0"/>
                <a:cs typeface="Tahoma" pitchFamily="34" charset="0"/>
              </a:rPr>
              <a:t>bűncselekményt</a:t>
            </a:r>
            <a:r>
              <a:rPr lang="hu-HU" altLang="hu-HU" sz="2100" b="1" dirty="0" smtClean="0">
                <a:solidFill>
                  <a:srgbClr val="FF0000"/>
                </a:solidFill>
                <a:latin typeface="Tahoma" pitchFamily="34" charset="0"/>
                <a:cs typeface="Tahoma" pitchFamily="34" charset="0"/>
              </a:rPr>
              <a:t> </a:t>
            </a:r>
          </a:p>
          <a:p>
            <a:pPr marL="609600" indent="-609600" eaLnBrk="1" hangingPunct="1">
              <a:buFontTx/>
              <a:buNone/>
            </a:pPr>
            <a:r>
              <a:rPr lang="hu-HU" altLang="hu-HU" sz="2100" b="1" dirty="0" smtClean="0">
                <a:solidFill>
                  <a:srgbClr val="FF0000"/>
                </a:solidFill>
                <a:latin typeface="Tahoma" pitchFamily="34" charset="0"/>
                <a:cs typeface="Tahoma" pitchFamily="34" charset="0"/>
              </a:rPr>
              <a:t>      gondatlanságból </a:t>
            </a:r>
            <a:r>
              <a:rPr lang="hu-HU" altLang="hu-HU" sz="2100" dirty="0" smtClean="0">
                <a:solidFill>
                  <a:srgbClr val="FF0000"/>
                </a:solidFill>
                <a:latin typeface="Tahoma" pitchFamily="34" charset="0"/>
                <a:cs typeface="Tahoma" pitchFamily="34" charset="0"/>
              </a:rPr>
              <a:t>követi el,</a:t>
            </a:r>
            <a:r>
              <a:rPr lang="hu-HU" altLang="hu-HU" sz="2100" b="1" dirty="0" smtClean="0">
                <a:solidFill>
                  <a:srgbClr val="FF0000"/>
                </a:solidFill>
                <a:latin typeface="Tahoma" pitchFamily="34" charset="0"/>
                <a:cs typeface="Tahoma" pitchFamily="34" charset="0"/>
              </a:rPr>
              <a:t> </a:t>
            </a:r>
            <a:r>
              <a:rPr lang="hu-HU" altLang="hu-HU" sz="2100" b="1" u="sng" dirty="0" smtClean="0">
                <a:solidFill>
                  <a:srgbClr val="FF0000"/>
                </a:solidFill>
                <a:latin typeface="Tahoma" pitchFamily="34" charset="0"/>
                <a:cs typeface="Tahoma" pitchFamily="34" charset="0"/>
              </a:rPr>
              <a:t>vétség</a:t>
            </a:r>
            <a:r>
              <a:rPr lang="hu-HU" altLang="hu-HU" sz="2100" b="1" dirty="0" smtClean="0">
                <a:solidFill>
                  <a:srgbClr val="FF0000"/>
                </a:solidFill>
                <a:latin typeface="Tahoma" pitchFamily="34" charset="0"/>
                <a:cs typeface="Tahoma" pitchFamily="34" charset="0"/>
              </a:rPr>
              <a:t> miatt </a:t>
            </a:r>
            <a:r>
              <a:rPr lang="hu-HU" altLang="hu-HU" sz="2100" b="1" u="sng" dirty="0" smtClean="0">
                <a:solidFill>
                  <a:srgbClr val="FF0000"/>
                </a:solidFill>
                <a:latin typeface="Tahoma" pitchFamily="34" charset="0"/>
                <a:cs typeface="Tahoma" pitchFamily="34" charset="0"/>
              </a:rPr>
              <a:t>két évig terjedő</a:t>
            </a:r>
            <a:r>
              <a:rPr lang="hu-HU" altLang="hu-HU" sz="2100" b="1" dirty="0" smtClean="0">
                <a:solidFill>
                  <a:srgbClr val="FF0000"/>
                </a:solidFill>
                <a:latin typeface="Tahoma" pitchFamily="34" charset="0"/>
                <a:cs typeface="Tahoma" pitchFamily="34" charset="0"/>
              </a:rPr>
              <a:t> </a:t>
            </a:r>
          </a:p>
          <a:p>
            <a:pPr marL="609600" indent="-609600" eaLnBrk="1" hangingPunct="1">
              <a:buFontTx/>
              <a:buNone/>
            </a:pPr>
            <a:r>
              <a:rPr lang="hu-HU" altLang="hu-HU" sz="2100" b="1" dirty="0" smtClean="0">
                <a:solidFill>
                  <a:srgbClr val="FF0000"/>
                </a:solidFill>
                <a:latin typeface="Tahoma" pitchFamily="34" charset="0"/>
                <a:cs typeface="Tahoma" pitchFamily="34" charset="0"/>
              </a:rPr>
              <a:t>      szabadságvesztéssel büntetendő.</a:t>
            </a:r>
          </a:p>
          <a:p>
            <a:pPr marL="609600" indent="-609600" eaLnBrk="1" hangingPunct="1">
              <a:buFontTx/>
              <a:buNone/>
            </a:pPr>
            <a:r>
              <a:rPr lang="hu-HU" altLang="hu-HU" sz="2100" b="1" dirty="0" smtClean="0">
                <a:latin typeface="Tahoma" pitchFamily="34" charset="0"/>
                <a:cs typeface="Tahoma" pitchFamily="34" charset="0"/>
              </a:rPr>
              <a:t>(4)</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E § alkalmazásában élő szervezet egyede:</a:t>
            </a:r>
          </a:p>
          <a:p>
            <a:pPr marL="609600" indent="-609600" eaLnBrk="1" hangingPunct="1">
              <a:buFontTx/>
              <a:buNone/>
            </a:pPr>
            <a:r>
              <a:rPr lang="hu-HU" altLang="hu-HU" sz="2100" b="1" i="1" dirty="0" smtClean="0">
                <a:latin typeface="Tahoma" pitchFamily="34" charset="0"/>
                <a:cs typeface="Tahoma" pitchFamily="34" charset="0"/>
              </a:rPr>
              <a:t>a</a:t>
            </a:r>
            <a:r>
              <a:rPr lang="hu-HU" altLang="hu-HU" sz="2100" i="1" dirty="0" smtClean="0">
                <a:latin typeface="Tahoma" pitchFamily="34" charset="0"/>
                <a:cs typeface="Tahoma" pitchFamily="34" charset="0"/>
              </a:rPr>
              <a:t>)</a:t>
            </a:r>
            <a:r>
              <a:rPr lang="hu-HU" altLang="hu-HU" sz="2100" dirty="0" smtClean="0">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az élő szervezet egyedének valamennyi fejlődési szakasza, </a:t>
            </a:r>
          </a:p>
          <a:p>
            <a:pPr marL="609600" indent="-609600" eaLnBrk="1" hangingPunct="1">
              <a:buFontTx/>
              <a:buNone/>
            </a:pPr>
            <a:r>
              <a:rPr lang="hu-HU" altLang="hu-HU" sz="2100" dirty="0" smtClean="0">
                <a:solidFill>
                  <a:srgbClr val="008000"/>
                </a:solidFill>
                <a:latin typeface="Tahoma" pitchFamily="34" charset="0"/>
                <a:cs typeface="Tahoma" pitchFamily="34" charset="0"/>
              </a:rPr>
              <a:t>     alakja, állapota,</a:t>
            </a:r>
          </a:p>
          <a:p>
            <a:pPr marL="609600" indent="-609600" eaLnBrk="1" hangingPunct="1">
              <a:buFontTx/>
              <a:buNone/>
            </a:pPr>
            <a:r>
              <a:rPr lang="hu-HU" altLang="hu-HU" sz="2100" b="1" i="1" dirty="0" smtClean="0">
                <a:latin typeface="Tahoma" pitchFamily="34" charset="0"/>
                <a:cs typeface="Tahoma" pitchFamily="34" charset="0"/>
              </a:rPr>
              <a:t>b</a:t>
            </a:r>
            <a:r>
              <a:rPr lang="hu-HU" altLang="hu-HU" sz="2100" i="1" dirty="0" smtClean="0">
                <a:latin typeface="Tahoma" pitchFamily="34" charset="0"/>
                <a:cs typeface="Tahoma" pitchFamily="34" charset="0"/>
              </a:rPr>
              <a:t>)</a:t>
            </a:r>
            <a:r>
              <a:rPr lang="hu-HU" altLang="hu-HU" sz="2100" b="1" i="1" dirty="0" smtClean="0">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az élő szervezetek keresztezéseként, kereszteződéseként </a:t>
            </a:r>
          </a:p>
          <a:p>
            <a:pPr marL="609600" indent="-609600" eaLnBrk="1" hangingPunct="1">
              <a:buFontTx/>
              <a:buNone/>
            </a:pPr>
            <a:r>
              <a:rPr lang="hu-HU" altLang="hu-HU" sz="2100" dirty="0" smtClean="0">
                <a:solidFill>
                  <a:srgbClr val="008000"/>
                </a:solidFill>
                <a:latin typeface="Tahoma" pitchFamily="34" charset="0"/>
                <a:cs typeface="Tahoma" pitchFamily="34" charset="0"/>
              </a:rPr>
              <a:t>     létrejött egyed</a:t>
            </a:r>
            <a:r>
              <a:rPr lang="hu-HU" altLang="hu-HU" sz="2100" b="1" i="1" dirty="0" smtClean="0">
                <a:solidFill>
                  <a:srgbClr val="008000"/>
                </a:solidFill>
                <a:latin typeface="Tahoma" pitchFamily="34" charset="0"/>
                <a:cs typeface="Tahoma" pitchFamily="34" charset="0"/>
              </a:rPr>
              <a:t>,</a:t>
            </a:r>
            <a:endParaRPr lang="hu-HU" altLang="hu-HU" sz="2100" i="1" dirty="0" smtClean="0">
              <a:solidFill>
                <a:srgbClr val="008000"/>
              </a:solidFill>
              <a:latin typeface="Tahoma" pitchFamily="34" charset="0"/>
              <a:cs typeface="Tahoma" pitchFamily="34" charset="0"/>
            </a:endParaRPr>
          </a:p>
          <a:p>
            <a:pPr marL="609600" indent="-609600" eaLnBrk="1" hangingPunct="1">
              <a:buFontTx/>
              <a:buNone/>
            </a:pPr>
            <a:r>
              <a:rPr lang="hu-HU" altLang="hu-HU" sz="2100" b="1" i="1" dirty="0" smtClean="0">
                <a:latin typeface="Tahoma" pitchFamily="34" charset="0"/>
                <a:cs typeface="Tahoma" pitchFamily="34" charset="0"/>
              </a:rPr>
              <a:t>c</a:t>
            </a:r>
            <a:r>
              <a:rPr lang="hu-HU" altLang="hu-HU" sz="2100" i="1" dirty="0" smtClean="0">
                <a:latin typeface="Tahoma" pitchFamily="34" charset="0"/>
                <a:cs typeface="Tahoma" pitchFamily="34" charset="0"/>
              </a:rPr>
              <a:t>)</a:t>
            </a:r>
            <a:r>
              <a:rPr lang="hu-HU" altLang="hu-HU" sz="2100" b="1" i="1" dirty="0" smtClean="0">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az élő szervezet egyedének származéka, ami alatt érteni kell </a:t>
            </a:r>
          </a:p>
          <a:p>
            <a:pPr marL="609600" indent="-609600" eaLnBrk="1" hangingPunct="1">
              <a:buFontTx/>
              <a:buNone/>
            </a:pPr>
            <a:r>
              <a:rPr lang="hu-HU" altLang="hu-HU" sz="2100" dirty="0" smtClean="0">
                <a:solidFill>
                  <a:srgbClr val="008000"/>
                </a:solidFill>
                <a:latin typeface="Tahoma" pitchFamily="34" charset="0"/>
                <a:cs typeface="Tahoma" pitchFamily="34" charset="0"/>
              </a:rPr>
              <a:t>     az elpusztult élőlényt, annak vagy az élő szervezet </a:t>
            </a:r>
          </a:p>
          <a:p>
            <a:pPr marL="609600" indent="-609600" eaLnBrk="1" hangingPunct="1">
              <a:buFontTx/>
              <a:buNone/>
            </a:pPr>
            <a:r>
              <a:rPr lang="hu-HU" altLang="hu-HU" sz="2100" dirty="0" smtClean="0">
                <a:solidFill>
                  <a:srgbClr val="008000"/>
                </a:solidFill>
                <a:latin typeface="Tahoma" pitchFamily="34" charset="0"/>
                <a:cs typeface="Tahoma" pitchFamily="34" charset="0"/>
              </a:rPr>
              <a:t>     egyedének bármely részét, továbbá azt a terméket vagy </a:t>
            </a:r>
          </a:p>
          <a:p>
            <a:pPr marL="609600" indent="-609600" eaLnBrk="1" hangingPunct="1">
              <a:buFontTx/>
              <a:buNone/>
            </a:pPr>
            <a:r>
              <a:rPr lang="hu-HU" altLang="hu-HU" sz="2100" dirty="0" smtClean="0">
                <a:solidFill>
                  <a:srgbClr val="008000"/>
                </a:solidFill>
                <a:latin typeface="Tahoma" pitchFamily="34" charset="0"/>
                <a:cs typeface="Tahoma" pitchFamily="34" charset="0"/>
              </a:rPr>
              <a:t>     készítményt, amely a felsoroltak valamelyikéből készült,</a:t>
            </a:r>
          </a:p>
          <a:p>
            <a:pPr marL="609600" indent="-609600" eaLnBrk="1" hangingPunct="1">
              <a:buFontTx/>
              <a:buNone/>
            </a:pPr>
            <a:r>
              <a:rPr lang="hu-HU" altLang="hu-HU" sz="2100" dirty="0" smtClean="0">
                <a:solidFill>
                  <a:srgbClr val="008000"/>
                </a:solidFill>
                <a:latin typeface="Tahoma" pitchFamily="34" charset="0"/>
                <a:cs typeface="Tahoma" pitchFamily="34" charset="0"/>
              </a:rPr>
              <a:t>     illetve ezek valamelyikéből származó összetevőt tartalmaz.</a:t>
            </a:r>
            <a:endParaRPr lang="hu-HU" altLang="hu-HU" sz="2100" b="1" i="1" dirty="0" smtClean="0">
              <a:solidFill>
                <a:srgbClr val="008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457200" y="1"/>
            <a:ext cx="8229600" cy="1124744"/>
          </a:xfrm>
        </p:spPr>
        <p:txBody>
          <a:bodyPr/>
          <a:lstStyle/>
          <a:p>
            <a:pPr eaLnBrk="1" hangingPunct="1"/>
            <a:r>
              <a:rPr lang="hu-HU" altLang="hu-HU" sz="3100" b="1" dirty="0" smtClean="0">
                <a:solidFill>
                  <a:srgbClr val="336600"/>
                </a:solidFill>
                <a:latin typeface="Tahoma" pitchFamily="34" charset="0"/>
                <a:cs typeface="Tahoma" pitchFamily="34" charset="0"/>
              </a:rPr>
              <a:t>Természetkárosítás</a:t>
            </a:r>
            <a:r>
              <a:rPr lang="hu-HU" altLang="hu-HU" sz="3100" b="1" dirty="0" smtClean="0">
                <a:solidFill>
                  <a:srgbClr val="006600"/>
                </a:solidFill>
                <a:latin typeface="Tahoma" pitchFamily="34" charset="0"/>
                <a:cs typeface="Tahoma" pitchFamily="34" charset="0"/>
              </a:rPr>
              <a:t> </a:t>
            </a:r>
            <a:r>
              <a:rPr lang="hu-HU" altLang="hu-HU" sz="3100" b="1" dirty="0" smtClean="0">
                <a:solidFill>
                  <a:srgbClr val="FF0000"/>
                </a:solidFill>
                <a:latin typeface="Tahoma" pitchFamily="34" charset="0"/>
                <a:cs typeface="Tahoma" pitchFamily="34" charset="0"/>
              </a:rPr>
              <a:t>bűncselekménye</a:t>
            </a:r>
          </a:p>
        </p:txBody>
      </p:sp>
      <p:sp>
        <p:nvSpPr>
          <p:cNvPr id="562179" name="Rectangle 3"/>
          <p:cNvSpPr>
            <a:spLocks noGrp="1" noChangeArrowheads="1"/>
          </p:cNvSpPr>
          <p:nvPr>
            <p:ph type="body" idx="1"/>
          </p:nvPr>
        </p:nvSpPr>
        <p:spPr>
          <a:xfrm>
            <a:off x="457200" y="1124744"/>
            <a:ext cx="8229600" cy="5257007"/>
          </a:xfrm>
        </p:spPr>
        <p:txBody>
          <a:bodyPr/>
          <a:lstStyle/>
          <a:p>
            <a:pPr eaLnBrk="1" hangingPunct="1">
              <a:buFontTx/>
              <a:buNone/>
            </a:pPr>
            <a:r>
              <a:rPr lang="hu-HU" altLang="hu-HU" sz="2200" b="1" dirty="0" smtClean="0">
                <a:latin typeface="Tahoma" pitchFamily="34" charset="0"/>
                <a:cs typeface="Tahoma" pitchFamily="34" charset="0"/>
              </a:rPr>
              <a:t>Btk. 243. § (1) </a:t>
            </a:r>
            <a:r>
              <a:rPr lang="hu-HU" altLang="hu-HU" sz="2200" b="1" dirty="0" smtClean="0">
                <a:solidFill>
                  <a:srgbClr val="008000"/>
                </a:solidFill>
                <a:latin typeface="Tahoma" pitchFamily="34" charset="0"/>
                <a:cs typeface="Tahoma" pitchFamily="34" charset="0"/>
              </a:rPr>
              <a:t>Aki </a:t>
            </a:r>
            <a:r>
              <a:rPr lang="hu-HU" altLang="hu-HU" sz="2200" b="1" dirty="0" err="1" smtClean="0">
                <a:solidFill>
                  <a:srgbClr val="008000"/>
                </a:solidFill>
                <a:latin typeface="Tahoma" pitchFamily="34" charset="0"/>
                <a:cs typeface="Tahoma" pitchFamily="34" charset="0"/>
              </a:rPr>
              <a:t>Natura</a:t>
            </a:r>
            <a:r>
              <a:rPr lang="hu-HU" altLang="hu-HU" sz="2200" b="1" dirty="0" smtClean="0">
                <a:solidFill>
                  <a:srgbClr val="008000"/>
                </a:solidFill>
                <a:latin typeface="Tahoma" pitchFamily="34" charset="0"/>
                <a:cs typeface="Tahoma" pitchFamily="34" charset="0"/>
              </a:rPr>
              <a:t> 2000 területet, védett barlangot, védett természeti területet vagy védett élő szervezetek életközösségét, illetve azok élőhelyét</a:t>
            </a:r>
            <a:r>
              <a:rPr lang="hu-HU" altLang="hu-HU" sz="2200" dirty="0" smtClean="0">
                <a:latin typeface="Tahoma" pitchFamily="34" charset="0"/>
                <a:cs typeface="Tahoma" pitchFamily="34" charset="0"/>
              </a:rPr>
              <a:t> </a:t>
            </a:r>
            <a:r>
              <a:rPr lang="hu-HU" altLang="hu-HU" sz="2200" b="1" dirty="0" smtClean="0">
                <a:solidFill>
                  <a:srgbClr val="FF0000"/>
                </a:solidFill>
                <a:latin typeface="Tahoma" pitchFamily="34" charset="0"/>
                <a:cs typeface="Tahoma" pitchFamily="34" charset="0"/>
              </a:rPr>
              <a:t>jogellenesen jelentős mértékben megváltoztatja, </a:t>
            </a:r>
            <a:r>
              <a:rPr lang="hu-HU" altLang="hu-HU" sz="2200" b="1" u="sng" dirty="0" smtClean="0">
                <a:solidFill>
                  <a:srgbClr val="FF0000"/>
                </a:solidFill>
                <a:latin typeface="Tahoma" pitchFamily="34" charset="0"/>
                <a:cs typeface="Tahoma" pitchFamily="34" charset="0"/>
              </a:rPr>
              <a:t>bűntett</a:t>
            </a:r>
            <a:r>
              <a:rPr lang="hu-HU" altLang="hu-HU" sz="2200" b="1" dirty="0" smtClean="0">
                <a:solidFill>
                  <a:srgbClr val="FF0000"/>
                </a:solidFill>
                <a:latin typeface="Tahoma" pitchFamily="34" charset="0"/>
                <a:cs typeface="Tahoma" pitchFamily="34" charset="0"/>
              </a:rPr>
              <a:t> miatt </a:t>
            </a:r>
            <a:r>
              <a:rPr lang="hu-HU" altLang="hu-HU" sz="2200" b="1" u="sng" dirty="0" smtClean="0">
                <a:solidFill>
                  <a:srgbClr val="FF0000"/>
                </a:solidFill>
                <a:latin typeface="Tahoma" pitchFamily="34" charset="0"/>
                <a:cs typeface="Tahoma" pitchFamily="34" charset="0"/>
              </a:rPr>
              <a:t>három évig terjedő</a:t>
            </a:r>
            <a:r>
              <a:rPr lang="hu-HU" altLang="hu-HU" sz="2200" b="1" dirty="0" smtClean="0">
                <a:solidFill>
                  <a:srgbClr val="FF0000"/>
                </a:solidFill>
                <a:latin typeface="Tahoma" pitchFamily="34" charset="0"/>
                <a:cs typeface="Tahoma" pitchFamily="34" charset="0"/>
              </a:rPr>
              <a:t> szabadságvesztéssel büntetendő.</a:t>
            </a:r>
          </a:p>
          <a:p>
            <a:pPr eaLnBrk="1" hangingPunct="1">
              <a:buFontTx/>
              <a:buNone/>
            </a:pPr>
            <a:r>
              <a:rPr lang="hu-HU" altLang="hu-HU" sz="2200" b="1" dirty="0" smtClean="0">
                <a:latin typeface="Tahoma" pitchFamily="34" charset="0"/>
                <a:cs typeface="Tahoma" pitchFamily="34" charset="0"/>
              </a:rPr>
              <a:t>(2)</a:t>
            </a:r>
            <a:r>
              <a:rPr lang="hu-HU" altLang="hu-HU" sz="2200" dirty="0" smtClean="0">
                <a:latin typeface="Tahoma" pitchFamily="34" charset="0"/>
                <a:cs typeface="Tahoma" pitchFamily="34" charset="0"/>
              </a:rPr>
              <a:t> </a:t>
            </a:r>
            <a:r>
              <a:rPr lang="hu-HU" altLang="hu-HU" sz="2200" dirty="0" smtClean="0">
                <a:solidFill>
                  <a:srgbClr val="FF0000"/>
                </a:solidFill>
                <a:latin typeface="Tahoma" pitchFamily="34" charset="0"/>
                <a:cs typeface="Tahoma" pitchFamily="34" charset="0"/>
              </a:rPr>
              <a:t>A büntetés </a:t>
            </a:r>
            <a:r>
              <a:rPr lang="hu-HU" altLang="hu-HU" sz="2200" b="1" u="sng" dirty="0" smtClean="0">
                <a:solidFill>
                  <a:srgbClr val="FF0000"/>
                </a:solidFill>
                <a:latin typeface="Tahoma" pitchFamily="34" charset="0"/>
                <a:cs typeface="Tahoma" pitchFamily="34" charset="0"/>
              </a:rPr>
              <a:t>egytől öt évig terjedő</a:t>
            </a:r>
            <a:r>
              <a:rPr lang="hu-HU" altLang="hu-HU" sz="2200" dirty="0" smtClean="0">
                <a:solidFill>
                  <a:srgbClr val="FF0000"/>
                </a:solidFill>
                <a:latin typeface="Tahoma" pitchFamily="34" charset="0"/>
                <a:cs typeface="Tahoma" pitchFamily="34" charset="0"/>
              </a:rPr>
              <a:t> szabadságvesztés, ha a természetkárosítás</a:t>
            </a:r>
            <a:r>
              <a:rPr lang="hu-HU" altLang="hu-HU" sz="2200" dirty="0" smtClean="0">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a </a:t>
            </a:r>
            <a:r>
              <a:rPr lang="hu-HU" altLang="hu-HU" sz="2200" b="1" dirty="0" err="1" smtClean="0">
                <a:solidFill>
                  <a:srgbClr val="008000"/>
                </a:solidFill>
                <a:latin typeface="Tahoma" pitchFamily="34" charset="0"/>
                <a:cs typeface="Tahoma" pitchFamily="34" charset="0"/>
              </a:rPr>
              <a:t>Natura</a:t>
            </a:r>
            <a:r>
              <a:rPr lang="hu-HU" altLang="hu-HU" sz="2200" b="1" dirty="0" smtClean="0">
                <a:solidFill>
                  <a:srgbClr val="008000"/>
                </a:solidFill>
                <a:latin typeface="Tahoma" pitchFamily="34" charset="0"/>
                <a:cs typeface="Tahoma" pitchFamily="34" charset="0"/>
              </a:rPr>
              <a:t> 2000 terület, a védett barlang, a védett természeti terület vagy a védett élő szervezetek életközössége, illetve azok élőhelye</a:t>
            </a:r>
            <a:r>
              <a:rPr lang="hu-HU" altLang="hu-HU" sz="2200" dirty="0" smtClean="0">
                <a:latin typeface="Tahoma" pitchFamily="34" charset="0"/>
                <a:cs typeface="Tahoma" pitchFamily="34" charset="0"/>
              </a:rPr>
              <a:t> </a:t>
            </a:r>
            <a:r>
              <a:rPr lang="hu-HU" altLang="hu-HU" sz="2200" b="1" dirty="0" smtClean="0">
                <a:solidFill>
                  <a:srgbClr val="FF0000"/>
                </a:solidFill>
                <a:latin typeface="Tahoma" pitchFamily="34" charset="0"/>
                <a:cs typeface="Tahoma" pitchFamily="34" charset="0"/>
              </a:rPr>
              <a:t>jelentős károsodását vagy megsemmisülését okozza.</a:t>
            </a:r>
          </a:p>
          <a:p>
            <a:pPr eaLnBrk="1" hangingPunct="1">
              <a:buFontTx/>
              <a:buNone/>
            </a:pPr>
            <a:r>
              <a:rPr lang="hu-HU" altLang="hu-HU" sz="2200" b="1" dirty="0" smtClean="0">
                <a:latin typeface="Tahoma" pitchFamily="34" charset="0"/>
                <a:cs typeface="Tahoma" pitchFamily="34" charset="0"/>
              </a:rPr>
              <a:t>(3)</a:t>
            </a: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Aki a (2) bekezdésben</a:t>
            </a:r>
            <a:r>
              <a:rPr lang="hu-HU" altLang="hu-HU" sz="2200" dirty="0" smtClean="0">
                <a:latin typeface="Tahoma" pitchFamily="34" charset="0"/>
                <a:cs typeface="Tahoma" pitchFamily="34" charset="0"/>
              </a:rPr>
              <a:t> </a:t>
            </a:r>
            <a:r>
              <a:rPr lang="hu-HU" altLang="hu-HU" sz="2200" dirty="0" smtClean="0">
                <a:solidFill>
                  <a:srgbClr val="FF0000"/>
                </a:solidFill>
                <a:latin typeface="Tahoma" pitchFamily="34" charset="0"/>
                <a:cs typeface="Tahoma" pitchFamily="34" charset="0"/>
              </a:rPr>
              <a:t>meghatározott bűncselekményt </a:t>
            </a:r>
            <a:r>
              <a:rPr lang="hu-HU" altLang="hu-HU" sz="2200" b="1" dirty="0" smtClean="0">
                <a:solidFill>
                  <a:srgbClr val="FF0000"/>
                </a:solidFill>
                <a:latin typeface="Tahoma" pitchFamily="34" charset="0"/>
                <a:cs typeface="Tahoma" pitchFamily="34" charset="0"/>
              </a:rPr>
              <a:t>gondatlanságból</a:t>
            </a:r>
            <a:r>
              <a:rPr lang="hu-HU" altLang="hu-HU" sz="2200" dirty="0" smtClean="0">
                <a:solidFill>
                  <a:srgbClr val="FF0000"/>
                </a:solidFill>
                <a:latin typeface="Tahoma" pitchFamily="34" charset="0"/>
                <a:cs typeface="Tahoma" pitchFamily="34" charset="0"/>
              </a:rPr>
              <a:t> követi el, </a:t>
            </a:r>
            <a:r>
              <a:rPr lang="hu-HU" altLang="hu-HU" sz="2200" b="1" u="sng" dirty="0" smtClean="0">
                <a:solidFill>
                  <a:srgbClr val="FF0000"/>
                </a:solidFill>
                <a:latin typeface="Tahoma" pitchFamily="34" charset="0"/>
                <a:cs typeface="Tahoma" pitchFamily="34" charset="0"/>
              </a:rPr>
              <a:t>vétség</a:t>
            </a:r>
            <a:r>
              <a:rPr lang="hu-HU" altLang="hu-HU" sz="2200" b="1" dirty="0" smtClean="0">
                <a:solidFill>
                  <a:srgbClr val="FF0000"/>
                </a:solidFill>
                <a:latin typeface="Tahoma" pitchFamily="34" charset="0"/>
                <a:cs typeface="Tahoma" pitchFamily="34" charset="0"/>
              </a:rPr>
              <a:t> miatt két évig terjedő</a:t>
            </a:r>
            <a:r>
              <a:rPr lang="hu-HU" altLang="hu-HU" sz="2200" dirty="0" smtClean="0">
                <a:solidFill>
                  <a:srgbClr val="FF0000"/>
                </a:solidFill>
                <a:latin typeface="Tahoma" pitchFamily="34" charset="0"/>
                <a:cs typeface="Tahoma" pitchFamily="34" charset="0"/>
              </a:rPr>
              <a:t> </a:t>
            </a:r>
            <a:r>
              <a:rPr lang="hu-HU" altLang="hu-HU" sz="2200" b="1" dirty="0" smtClean="0">
                <a:solidFill>
                  <a:srgbClr val="FF0000"/>
                </a:solidFill>
                <a:latin typeface="Tahoma" pitchFamily="34" charset="0"/>
                <a:cs typeface="Tahoma" pitchFamily="34" charset="0"/>
              </a:rPr>
              <a:t>szabadságvesztéssel büntetendő.</a:t>
            </a:r>
          </a:p>
        </p:txBody>
      </p:sp>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0000"/>
                </a:solidFill>
                <a:latin typeface="Tahoma" pitchFamily="34" charset="0"/>
                <a:cs typeface="Tahoma" pitchFamily="34" charset="0"/>
              </a:rPr>
              <a:t>Állatkínzás</a:t>
            </a:r>
            <a:r>
              <a:rPr lang="hu-HU" altLang="hu-HU" sz="3300" b="1" dirty="0" smtClean="0">
                <a:solidFill>
                  <a:srgbClr val="CC0000"/>
                </a:solidFill>
                <a:latin typeface="Tahoma" pitchFamily="34" charset="0"/>
                <a:cs typeface="Tahoma" pitchFamily="34" charset="0"/>
              </a:rPr>
              <a:t> </a:t>
            </a:r>
            <a:r>
              <a:rPr lang="hu-HU" altLang="hu-HU" sz="3300" b="1" dirty="0" smtClean="0">
                <a:solidFill>
                  <a:srgbClr val="FF0000"/>
                </a:solidFill>
                <a:latin typeface="Tahoma" pitchFamily="34" charset="0"/>
                <a:cs typeface="Tahoma" pitchFamily="34" charset="0"/>
              </a:rPr>
              <a:t>bűncselekménye</a:t>
            </a:r>
          </a:p>
        </p:txBody>
      </p:sp>
      <p:sp>
        <p:nvSpPr>
          <p:cNvPr id="563203" name="Rectangle 3"/>
          <p:cNvSpPr>
            <a:spLocks noGrp="1" noChangeArrowheads="1"/>
          </p:cNvSpPr>
          <p:nvPr>
            <p:ph type="body" idx="1"/>
          </p:nvPr>
        </p:nvSpPr>
        <p:spPr>
          <a:xfrm>
            <a:off x="457200" y="1124744"/>
            <a:ext cx="8229600" cy="5001419"/>
          </a:xfrm>
        </p:spPr>
        <p:txBody>
          <a:bodyPr/>
          <a:lstStyle/>
          <a:p>
            <a:pPr eaLnBrk="1" hangingPunct="1">
              <a:buFontTx/>
              <a:buNone/>
            </a:pPr>
            <a:r>
              <a:rPr lang="hu-HU" altLang="hu-HU" sz="2100" b="1" dirty="0" smtClean="0">
                <a:latin typeface="Tahoma" pitchFamily="34" charset="0"/>
                <a:cs typeface="Tahoma" pitchFamily="34" charset="0"/>
              </a:rPr>
              <a:t>Btk. 244. §</a:t>
            </a:r>
            <a:r>
              <a:rPr lang="hu-HU" altLang="hu-HU" sz="2100" b="1" dirty="0" smtClean="0">
                <a:solidFill>
                  <a:srgbClr val="006600"/>
                </a:solidFill>
                <a:latin typeface="Tahoma" pitchFamily="34" charset="0"/>
                <a:cs typeface="Tahoma" pitchFamily="34" charset="0"/>
              </a:rPr>
              <a:t> </a:t>
            </a:r>
            <a:r>
              <a:rPr lang="hu-HU" altLang="hu-HU" sz="2100" b="1" dirty="0" smtClean="0">
                <a:latin typeface="Tahoma" pitchFamily="34" charset="0"/>
                <a:cs typeface="Tahoma" pitchFamily="34" charset="0"/>
              </a:rPr>
              <a:t>(1)</a:t>
            </a:r>
            <a:r>
              <a:rPr lang="hu-HU" altLang="hu-HU" sz="2100" b="1" dirty="0" smtClean="0">
                <a:solidFill>
                  <a:srgbClr val="006600"/>
                </a:solidFill>
                <a:latin typeface="Tahoma" pitchFamily="34" charset="0"/>
                <a:cs typeface="Tahoma" pitchFamily="34" charset="0"/>
              </a:rPr>
              <a:t> </a:t>
            </a:r>
            <a:r>
              <a:rPr lang="hu-HU" altLang="hu-HU" sz="2100" b="1" dirty="0" smtClean="0">
                <a:latin typeface="Tahoma" pitchFamily="34" charset="0"/>
                <a:cs typeface="Tahoma" pitchFamily="34" charset="0"/>
              </a:rPr>
              <a:t>Aki</a:t>
            </a:r>
          </a:p>
          <a:p>
            <a:pPr eaLnBrk="1" hangingPunct="1">
              <a:buFontTx/>
              <a:buNone/>
            </a:pPr>
            <a:r>
              <a:rPr lang="hu-HU" altLang="hu-HU" sz="2100" b="1" i="1" dirty="0" smtClean="0">
                <a:latin typeface="Tahoma" pitchFamily="34" charset="0"/>
                <a:cs typeface="Tahoma" pitchFamily="34" charset="0"/>
              </a:rPr>
              <a:t>a</a:t>
            </a:r>
            <a:r>
              <a:rPr lang="hu-HU" altLang="hu-HU" sz="2100" i="1" dirty="0" smtClean="0">
                <a:latin typeface="Tahoma" pitchFamily="34" charset="0"/>
                <a:cs typeface="Tahoma" pitchFamily="34" charset="0"/>
              </a:rPr>
              <a:t>)</a:t>
            </a:r>
            <a:r>
              <a:rPr lang="hu-HU" altLang="hu-HU" sz="2100" b="1" dirty="0" smtClean="0">
                <a:latin typeface="Tahoma" pitchFamily="34" charset="0"/>
                <a:cs typeface="Tahoma" pitchFamily="34" charset="0"/>
              </a:rPr>
              <a:t> gerinces állatot</a:t>
            </a:r>
            <a:r>
              <a:rPr lang="hu-HU" altLang="hu-HU" sz="2100" dirty="0" smtClean="0">
                <a:latin typeface="Tahoma" pitchFamily="34" charset="0"/>
                <a:cs typeface="Tahoma" pitchFamily="34" charset="0"/>
              </a:rPr>
              <a:t> indokolatlanul oly módon </a:t>
            </a:r>
            <a:r>
              <a:rPr lang="hu-HU" altLang="hu-HU" sz="2100" b="1" dirty="0" smtClean="0">
                <a:latin typeface="Tahoma" pitchFamily="34" charset="0"/>
                <a:cs typeface="Tahoma" pitchFamily="34" charset="0"/>
              </a:rPr>
              <a:t>bántalmaz,</a:t>
            </a:r>
            <a:r>
              <a:rPr lang="hu-HU" altLang="hu-HU" sz="2100" dirty="0" smtClean="0">
                <a:latin typeface="Tahoma" pitchFamily="34" charset="0"/>
                <a:cs typeface="Tahoma" pitchFamily="34" charset="0"/>
              </a:rPr>
              <a:t> vagy </a:t>
            </a:r>
          </a:p>
          <a:p>
            <a:pPr marL="0" indent="0" eaLnBrk="1" hangingPunct="1">
              <a:buNone/>
            </a:pPr>
            <a:r>
              <a:rPr lang="hu-HU" altLang="hu-HU" sz="2100" dirty="0" smtClean="0">
                <a:latin typeface="Tahoma" pitchFamily="34" charset="0"/>
                <a:cs typeface="Tahoma" pitchFamily="34" charset="0"/>
              </a:rPr>
              <a:t>gerinces állattal szemben indokolatlanul olyan </a:t>
            </a:r>
            <a:r>
              <a:rPr lang="hu-HU" altLang="hu-HU" sz="2100" b="1" dirty="0" smtClean="0">
                <a:latin typeface="Tahoma" pitchFamily="34" charset="0"/>
                <a:cs typeface="Tahoma" pitchFamily="34" charset="0"/>
              </a:rPr>
              <a:t>bánásmódot </a:t>
            </a:r>
          </a:p>
          <a:p>
            <a:pPr marL="0" indent="0" eaLnBrk="1" hangingPunct="1">
              <a:buNone/>
            </a:pPr>
            <a:r>
              <a:rPr lang="hu-HU" altLang="hu-HU" sz="2100" b="1" dirty="0" smtClean="0">
                <a:latin typeface="Tahoma" pitchFamily="34" charset="0"/>
                <a:cs typeface="Tahoma" pitchFamily="34" charset="0"/>
              </a:rPr>
              <a:t>alkalmaz</a:t>
            </a:r>
            <a:r>
              <a:rPr lang="hu-HU" altLang="hu-HU" sz="2100" dirty="0" smtClean="0">
                <a:latin typeface="Tahoma" pitchFamily="34" charset="0"/>
                <a:cs typeface="Tahoma" pitchFamily="34" charset="0"/>
              </a:rPr>
              <a:t>, amely alkalmas arra, hogy annak </a:t>
            </a:r>
            <a:r>
              <a:rPr lang="hu-HU" altLang="hu-HU" sz="2100" b="1" dirty="0" smtClean="0">
                <a:latin typeface="Tahoma" pitchFamily="34" charset="0"/>
                <a:cs typeface="Tahoma" pitchFamily="34" charset="0"/>
              </a:rPr>
              <a:t>maradandó </a:t>
            </a:r>
          </a:p>
          <a:p>
            <a:pPr marL="0" indent="0" eaLnBrk="1" hangingPunct="1">
              <a:buNone/>
            </a:pPr>
            <a:r>
              <a:rPr lang="hu-HU" altLang="hu-HU" sz="2100" b="1" dirty="0" smtClean="0">
                <a:latin typeface="Tahoma" pitchFamily="34" charset="0"/>
                <a:cs typeface="Tahoma" pitchFamily="34" charset="0"/>
              </a:rPr>
              <a:t>egészségkárosodását vagy pusztulását</a:t>
            </a:r>
            <a:r>
              <a:rPr lang="hu-HU" altLang="hu-HU" sz="2100" dirty="0" smtClean="0">
                <a:latin typeface="Tahoma" pitchFamily="34" charset="0"/>
                <a:cs typeface="Tahoma" pitchFamily="34" charset="0"/>
              </a:rPr>
              <a:t> okozza, </a:t>
            </a:r>
          </a:p>
          <a:p>
            <a:pPr eaLnBrk="1" hangingPunct="1">
              <a:buFontTx/>
              <a:buNone/>
            </a:pPr>
            <a:r>
              <a:rPr lang="hu-HU" altLang="hu-HU" sz="2100" b="1" i="1" dirty="0" smtClean="0">
                <a:latin typeface="Tahoma" pitchFamily="34" charset="0"/>
                <a:cs typeface="Tahoma" pitchFamily="34" charset="0"/>
              </a:rPr>
              <a:t>b</a:t>
            </a:r>
            <a:r>
              <a:rPr lang="hu-HU" altLang="hu-HU" sz="2100" i="1" dirty="0" smtClean="0">
                <a:latin typeface="Tahoma" pitchFamily="34" charset="0"/>
                <a:cs typeface="Tahoma" pitchFamily="34" charset="0"/>
              </a:rPr>
              <a:t>)</a:t>
            </a:r>
            <a:r>
              <a:rPr lang="hu-HU" altLang="hu-HU" sz="2100" b="1" dirty="0" smtClean="0">
                <a:latin typeface="Tahoma" pitchFamily="34" charset="0"/>
                <a:cs typeface="Tahoma" pitchFamily="34" charset="0"/>
              </a:rPr>
              <a:t> gerinces állatát</a:t>
            </a:r>
            <a:r>
              <a:rPr lang="hu-HU" altLang="hu-HU" sz="2100" dirty="0" smtClean="0">
                <a:latin typeface="Tahoma" pitchFamily="34" charset="0"/>
                <a:cs typeface="Tahoma" pitchFamily="34" charset="0"/>
              </a:rPr>
              <a:t> vagy </a:t>
            </a:r>
            <a:r>
              <a:rPr lang="hu-HU" altLang="hu-HU" sz="2100" b="1" dirty="0" smtClean="0">
                <a:latin typeface="Tahoma" pitchFamily="34" charset="0"/>
                <a:cs typeface="Tahoma" pitchFamily="34" charset="0"/>
              </a:rPr>
              <a:t>veszélyes állatát</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elűzi, elhagyja </a:t>
            </a:r>
            <a:r>
              <a:rPr lang="hu-HU" altLang="hu-HU" sz="2100" dirty="0" smtClean="0">
                <a:latin typeface="Tahoma" pitchFamily="34" charset="0"/>
                <a:cs typeface="Tahoma" pitchFamily="34" charset="0"/>
              </a:rPr>
              <a:t>vagy</a:t>
            </a:r>
            <a:r>
              <a:rPr lang="hu-HU" altLang="hu-HU" sz="2100" b="1" dirty="0" smtClean="0">
                <a:latin typeface="Tahoma" pitchFamily="34" charset="0"/>
                <a:cs typeface="Tahoma" pitchFamily="34" charset="0"/>
              </a:rPr>
              <a:t> </a:t>
            </a:r>
          </a:p>
          <a:p>
            <a:pPr eaLnBrk="1" hangingPunct="1">
              <a:buFontTx/>
              <a:buNone/>
            </a:pPr>
            <a:r>
              <a:rPr lang="hu-HU" altLang="hu-HU" sz="2100" b="1" dirty="0" smtClean="0">
                <a:latin typeface="Tahoma" pitchFamily="34" charset="0"/>
                <a:cs typeface="Tahoma" pitchFamily="34" charset="0"/>
              </a:rPr>
              <a:t>kiteszi</a:t>
            </a:r>
            <a:endParaRPr lang="hu-HU" altLang="hu-HU" sz="2100" dirty="0" smtClean="0">
              <a:latin typeface="Tahoma" pitchFamily="34" charset="0"/>
              <a:cs typeface="Tahoma" pitchFamily="34" charset="0"/>
            </a:endParaRPr>
          </a:p>
          <a:p>
            <a:pPr eaLnBrk="1" hangingPunct="1">
              <a:buFontTx/>
              <a:buNone/>
            </a:pPr>
            <a:r>
              <a:rPr lang="hu-HU" altLang="hu-HU" sz="2100" b="1" u="sng" dirty="0" smtClean="0">
                <a:solidFill>
                  <a:srgbClr val="FF0000"/>
                </a:solidFill>
                <a:latin typeface="Tahoma" pitchFamily="34" charset="0"/>
                <a:cs typeface="Tahoma" pitchFamily="34" charset="0"/>
              </a:rPr>
              <a:t>vétség</a:t>
            </a:r>
            <a:r>
              <a:rPr lang="hu-HU" altLang="hu-HU" sz="2100" dirty="0" smtClean="0">
                <a:latin typeface="Tahoma" pitchFamily="34" charset="0"/>
                <a:cs typeface="Tahoma" pitchFamily="34" charset="0"/>
              </a:rPr>
              <a:t> miatt </a:t>
            </a:r>
            <a:r>
              <a:rPr lang="hu-HU" altLang="hu-HU" sz="2100" u="sng" dirty="0" smtClean="0">
                <a:latin typeface="Tahoma" pitchFamily="34" charset="0"/>
                <a:cs typeface="Tahoma" pitchFamily="34" charset="0"/>
              </a:rPr>
              <a:t>két évig</a:t>
            </a:r>
            <a:r>
              <a:rPr lang="hu-HU" altLang="hu-HU" sz="2100" dirty="0" smtClean="0">
                <a:latin typeface="Tahoma" pitchFamily="34" charset="0"/>
                <a:cs typeface="Tahoma" pitchFamily="34" charset="0"/>
              </a:rPr>
              <a:t> terjedő szabadságvesztéssel büntetendő.</a:t>
            </a:r>
          </a:p>
          <a:p>
            <a:pPr marL="609600" lvl="0" indent="-609600" eaLnBrk="1" hangingPunct="1">
              <a:buNone/>
            </a:pPr>
            <a:r>
              <a:rPr lang="hu-HU" altLang="hu-HU" sz="2100" b="1" dirty="0">
                <a:solidFill>
                  <a:srgbClr val="000000"/>
                </a:solidFill>
                <a:latin typeface="Tahoma" pitchFamily="34" charset="0"/>
                <a:cs typeface="Tahoma" pitchFamily="34" charset="0"/>
              </a:rPr>
              <a:t>(2) </a:t>
            </a:r>
            <a:r>
              <a:rPr lang="hu-HU" altLang="hu-HU" sz="2100" dirty="0">
                <a:solidFill>
                  <a:srgbClr val="000000"/>
                </a:solidFill>
                <a:latin typeface="Tahoma" pitchFamily="34" charset="0"/>
                <a:cs typeface="Tahoma" pitchFamily="34" charset="0"/>
              </a:rPr>
              <a:t>A büntetés </a:t>
            </a:r>
            <a:r>
              <a:rPr lang="hu-HU" altLang="hu-HU" sz="2100" b="1" u="sng" dirty="0">
                <a:solidFill>
                  <a:srgbClr val="FF0000"/>
                </a:solidFill>
                <a:latin typeface="Tahoma" pitchFamily="34" charset="0"/>
                <a:cs typeface="Tahoma" pitchFamily="34" charset="0"/>
              </a:rPr>
              <a:t>bűntett</a:t>
            </a:r>
            <a:r>
              <a:rPr lang="hu-HU" altLang="hu-HU" sz="2100" dirty="0">
                <a:solidFill>
                  <a:srgbClr val="000000"/>
                </a:solidFill>
                <a:latin typeface="Tahoma" pitchFamily="34" charset="0"/>
                <a:cs typeface="Tahoma" pitchFamily="34" charset="0"/>
              </a:rPr>
              <a:t> miatt </a:t>
            </a:r>
            <a:r>
              <a:rPr lang="hu-HU" altLang="hu-HU" sz="2100" u="sng" dirty="0">
                <a:solidFill>
                  <a:srgbClr val="000000"/>
                </a:solidFill>
                <a:latin typeface="Tahoma" pitchFamily="34" charset="0"/>
                <a:cs typeface="Tahoma" pitchFamily="34" charset="0"/>
              </a:rPr>
              <a:t>három évig</a:t>
            </a:r>
            <a:r>
              <a:rPr lang="hu-HU" altLang="hu-HU" sz="2100" dirty="0">
                <a:solidFill>
                  <a:srgbClr val="000000"/>
                </a:solidFill>
                <a:latin typeface="Tahoma" pitchFamily="34" charset="0"/>
                <a:cs typeface="Tahoma" pitchFamily="34" charset="0"/>
              </a:rPr>
              <a:t> </a:t>
            </a:r>
            <a:r>
              <a:rPr lang="hu-HU" altLang="hu-HU" sz="2100" dirty="0" smtClean="0">
                <a:solidFill>
                  <a:srgbClr val="000000"/>
                </a:solidFill>
                <a:latin typeface="Tahoma" pitchFamily="34" charset="0"/>
                <a:cs typeface="Tahoma" pitchFamily="34" charset="0"/>
              </a:rPr>
              <a:t>terjedő </a:t>
            </a:r>
          </a:p>
          <a:p>
            <a:pPr marL="609600" lvl="0" indent="-609600" eaLnBrk="1" hangingPunct="1">
              <a:buNone/>
            </a:pPr>
            <a:r>
              <a:rPr lang="hu-HU" altLang="hu-HU" sz="2100" dirty="0" smtClean="0">
                <a:solidFill>
                  <a:srgbClr val="000000"/>
                </a:solidFill>
                <a:latin typeface="Tahoma" pitchFamily="34" charset="0"/>
                <a:cs typeface="Tahoma" pitchFamily="34" charset="0"/>
              </a:rPr>
              <a:t>szabadságvesztés</a:t>
            </a:r>
            <a:r>
              <a:rPr lang="hu-HU" altLang="hu-HU" sz="2100" dirty="0">
                <a:solidFill>
                  <a:srgbClr val="000000"/>
                </a:solidFill>
                <a:latin typeface="Tahoma" pitchFamily="34" charset="0"/>
                <a:cs typeface="Tahoma" pitchFamily="34" charset="0"/>
              </a:rPr>
              <a:t>, ha az állatkínzás</a:t>
            </a:r>
            <a:endParaRPr lang="hu-HU" altLang="hu-HU" sz="2100" b="1" dirty="0">
              <a:solidFill>
                <a:srgbClr val="000000"/>
              </a:solidFill>
              <a:latin typeface="Tahoma" pitchFamily="34" charset="0"/>
              <a:cs typeface="Tahoma" pitchFamily="34" charset="0"/>
            </a:endParaRPr>
          </a:p>
          <a:p>
            <a:pPr marL="609600" lvl="0" indent="-609600" eaLnBrk="1" hangingPunct="1">
              <a:buNone/>
            </a:pPr>
            <a:r>
              <a:rPr lang="hu-HU" altLang="hu-HU" sz="2100" b="1" i="1" dirty="0">
                <a:solidFill>
                  <a:srgbClr val="000000"/>
                </a:solidFill>
                <a:latin typeface="Tahoma" pitchFamily="34" charset="0"/>
                <a:cs typeface="Tahoma" pitchFamily="34" charset="0"/>
              </a:rPr>
              <a:t>a</a:t>
            </a:r>
            <a:r>
              <a:rPr lang="hu-HU" altLang="hu-HU" sz="2100" i="1" dirty="0">
                <a:solidFill>
                  <a:srgbClr val="000000"/>
                </a:solidFill>
                <a:latin typeface="Tahoma" pitchFamily="34" charset="0"/>
                <a:cs typeface="Tahoma" pitchFamily="34" charset="0"/>
              </a:rPr>
              <a:t>)</a:t>
            </a:r>
            <a:r>
              <a:rPr lang="hu-HU" altLang="hu-HU" sz="2100" dirty="0">
                <a:solidFill>
                  <a:srgbClr val="000000"/>
                </a:solidFill>
                <a:latin typeface="Tahoma" pitchFamily="34" charset="0"/>
                <a:cs typeface="Tahoma" pitchFamily="34" charset="0"/>
              </a:rPr>
              <a:t> az állatnak különös szenvedést okoz, vagy</a:t>
            </a:r>
          </a:p>
          <a:p>
            <a:pPr marL="609600" lvl="0" indent="-609600" eaLnBrk="1" hangingPunct="1">
              <a:buNone/>
            </a:pPr>
            <a:r>
              <a:rPr lang="hu-HU" altLang="hu-HU" sz="2100" b="1" i="1" dirty="0">
                <a:solidFill>
                  <a:srgbClr val="000000"/>
                </a:solidFill>
                <a:latin typeface="Tahoma" pitchFamily="34" charset="0"/>
                <a:cs typeface="Tahoma" pitchFamily="34" charset="0"/>
              </a:rPr>
              <a:t>b</a:t>
            </a:r>
            <a:r>
              <a:rPr lang="hu-HU" altLang="hu-HU" sz="2100" i="1" dirty="0">
                <a:solidFill>
                  <a:srgbClr val="000000"/>
                </a:solidFill>
                <a:latin typeface="Tahoma" pitchFamily="34" charset="0"/>
                <a:cs typeface="Tahoma" pitchFamily="34" charset="0"/>
              </a:rPr>
              <a:t>)</a:t>
            </a:r>
            <a:r>
              <a:rPr lang="hu-HU" altLang="hu-HU" sz="2100" dirty="0">
                <a:solidFill>
                  <a:srgbClr val="000000"/>
                </a:solidFill>
                <a:latin typeface="Tahoma" pitchFamily="34" charset="0"/>
                <a:cs typeface="Tahoma" pitchFamily="34" charset="0"/>
              </a:rPr>
              <a:t> több állat maradandó egészségkárosodását vagy </a:t>
            </a:r>
            <a:r>
              <a:rPr lang="hu-HU" altLang="hu-HU" sz="2100" dirty="0" smtClean="0">
                <a:solidFill>
                  <a:srgbClr val="000000"/>
                </a:solidFill>
                <a:latin typeface="Tahoma" pitchFamily="34" charset="0"/>
                <a:cs typeface="Tahoma" pitchFamily="34" charset="0"/>
              </a:rPr>
              <a:t>pusztulását </a:t>
            </a:r>
          </a:p>
          <a:p>
            <a:pPr marL="609600" lvl="0" indent="-609600" eaLnBrk="1" hangingPunct="1">
              <a:buNone/>
            </a:pPr>
            <a:r>
              <a:rPr lang="hu-HU" altLang="hu-HU" sz="2100" dirty="0" smtClean="0">
                <a:solidFill>
                  <a:srgbClr val="000000"/>
                </a:solidFill>
                <a:latin typeface="Tahoma" pitchFamily="34" charset="0"/>
                <a:cs typeface="Tahoma" pitchFamily="34" charset="0"/>
              </a:rPr>
              <a:t>okozza</a:t>
            </a:r>
            <a:r>
              <a:rPr lang="hu-HU" altLang="hu-HU" sz="2100" dirty="0">
                <a:solidFill>
                  <a:srgbClr val="000000"/>
                </a:solidFill>
                <a:latin typeface="Tahoma" pitchFamily="34" charset="0"/>
                <a:cs typeface="Tahoma" pitchFamily="34" charset="0"/>
              </a:rPr>
              <a:t>.</a:t>
            </a:r>
          </a:p>
          <a:p>
            <a:pPr eaLnBrk="1" hangingPunct="1">
              <a:buFontTx/>
              <a:buNone/>
            </a:pPr>
            <a:endParaRPr lang="hu-HU" altLang="hu-HU" sz="21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457200" y="1"/>
            <a:ext cx="8229600" cy="1052736"/>
          </a:xfrm>
        </p:spPr>
        <p:txBody>
          <a:bodyPr/>
          <a:lstStyle/>
          <a:p>
            <a:pPr eaLnBrk="1" hangingPunct="1"/>
            <a:r>
              <a:rPr lang="hu-HU" altLang="hu-HU" sz="3300" b="1" dirty="0" smtClean="0">
                <a:latin typeface="Tahoma" pitchFamily="34" charset="0"/>
                <a:cs typeface="Tahoma" pitchFamily="34" charset="0"/>
              </a:rPr>
              <a:t>Orvvadászat</a:t>
            </a:r>
          </a:p>
        </p:txBody>
      </p:sp>
      <p:sp>
        <p:nvSpPr>
          <p:cNvPr id="565251" name="Rectangle 3"/>
          <p:cNvSpPr>
            <a:spLocks noGrp="1" noChangeArrowheads="1"/>
          </p:cNvSpPr>
          <p:nvPr>
            <p:ph type="body" idx="1"/>
          </p:nvPr>
        </p:nvSpPr>
        <p:spPr>
          <a:xfrm>
            <a:off x="457200" y="1124745"/>
            <a:ext cx="8229600" cy="5472906"/>
          </a:xfrm>
        </p:spPr>
        <p:txBody>
          <a:bodyPr/>
          <a:lstStyle/>
          <a:p>
            <a:pPr eaLnBrk="1" hangingPunct="1">
              <a:buFontTx/>
              <a:buNone/>
            </a:pPr>
            <a:r>
              <a:rPr lang="hu-HU" altLang="hu-HU" sz="2400" b="1" dirty="0" smtClean="0">
                <a:latin typeface="Tahoma" pitchFamily="34" charset="0"/>
                <a:cs typeface="Tahoma" pitchFamily="34" charset="0"/>
              </a:rPr>
              <a:t>Btk. 245. § Aki</a:t>
            </a:r>
          </a:p>
          <a:p>
            <a:pPr eaLnBrk="1" hangingPunct="1">
              <a:buFontTx/>
              <a:buNone/>
            </a:pPr>
            <a:r>
              <a:rPr lang="hu-HU" altLang="hu-HU" sz="2300" b="1" i="1" dirty="0" smtClean="0">
                <a:latin typeface="Tahoma" pitchFamily="34" charset="0"/>
                <a:cs typeface="Tahoma" pitchFamily="34" charset="0"/>
              </a:rPr>
              <a:t>a</a:t>
            </a:r>
            <a:r>
              <a:rPr lang="hu-HU" altLang="hu-HU" sz="2300" i="1" dirty="0" smtClean="0">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vadászterületen vadászatra jogosultság nélkül,</a:t>
            </a:r>
            <a:r>
              <a:rPr lang="hu-HU" altLang="hu-HU" sz="2300" dirty="0" smtClean="0">
                <a:solidFill>
                  <a:srgbClr val="008000"/>
                </a:solidFill>
                <a:latin typeface="Tahoma" pitchFamily="34" charset="0"/>
                <a:cs typeface="Tahoma" pitchFamily="34" charset="0"/>
              </a:rPr>
              <a:t> illetve </a:t>
            </a:r>
            <a:r>
              <a:rPr lang="hu-HU" altLang="hu-HU" sz="2300" b="1" dirty="0" smtClean="0">
                <a:solidFill>
                  <a:srgbClr val="008000"/>
                </a:solidFill>
                <a:latin typeface="Tahoma" pitchFamily="34" charset="0"/>
                <a:cs typeface="Tahoma" pitchFamily="34" charset="0"/>
              </a:rPr>
              <a:t>idegen vadászterületen vadászként engedély nélkül</a:t>
            </a:r>
            <a:r>
              <a:rPr lang="hu-HU" altLang="hu-HU" sz="2300" dirty="0" smtClean="0">
                <a:solidFill>
                  <a:srgbClr val="008000"/>
                </a:solidFill>
                <a:latin typeface="Tahoma" pitchFamily="34" charset="0"/>
                <a:cs typeface="Tahoma" pitchFamily="34" charset="0"/>
              </a:rPr>
              <a:t> vad </a:t>
            </a:r>
            <a:r>
              <a:rPr lang="hu-HU" altLang="hu-HU" sz="2300" u="sng" dirty="0" smtClean="0">
                <a:solidFill>
                  <a:srgbClr val="008000"/>
                </a:solidFill>
                <a:latin typeface="Tahoma" pitchFamily="34" charset="0"/>
                <a:cs typeface="Tahoma" pitchFamily="34" charset="0"/>
              </a:rPr>
              <a:t>elejtésére vagy elfogására irányuló</a:t>
            </a:r>
            <a:r>
              <a:rPr lang="hu-HU" altLang="hu-HU" sz="2300" dirty="0" smtClean="0">
                <a:solidFill>
                  <a:srgbClr val="008000"/>
                </a:solidFill>
                <a:latin typeface="Tahoma" pitchFamily="34" charset="0"/>
                <a:cs typeface="Tahoma" pitchFamily="34" charset="0"/>
              </a:rPr>
              <a:t> tevékenységet végez,</a:t>
            </a:r>
          </a:p>
          <a:p>
            <a:pPr eaLnBrk="1" hangingPunct="1">
              <a:buFontTx/>
              <a:buNone/>
            </a:pPr>
            <a:r>
              <a:rPr lang="hu-HU" altLang="hu-HU" sz="2300" b="1" i="1" dirty="0" smtClean="0">
                <a:latin typeface="Tahoma" pitchFamily="34" charset="0"/>
                <a:cs typeface="Tahoma" pitchFamily="34" charset="0"/>
              </a:rPr>
              <a:t>b</a:t>
            </a:r>
            <a:r>
              <a:rPr lang="hu-HU" altLang="hu-HU" sz="2300" i="1" dirty="0" smtClean="0">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vadászati tilalmi idő hatálya alá eső vadfaj</a:t>
            </a:r>
            <a:r>
              <a:rPr lang="hu-HU" altLang="hu-HU" sz="2300" dirty="0" smtClean="0">
                <a:solidFill>
                  <a:srgbClr val="008000"/>
                </a:solidFill>
                <a:latin typeface="Tahoma" pitchFamily="34" charset="0"/>
                <a:cs typeface="Tahoma" pitchFamily="34" charset="0"/>
              </a:rPr>
              <a:t> egyedét </a:t>
            </a:r>
          </a:p>
          <a:p>
            <a:pPr eaLnBrk="1" hangingPunct="1">
              <a:buFontTx/>
              <a:buNone/>
            </a:pPr>
            <a:r>
              <a:rPr lang="hu-HU" altLang="hu-HU" sz="2300" dirty="0" smtClean="0">
                <a:solidFill>
                  <a:srgbClr val="008000"/>
                </a:solidFill>
                <a:latin typeface="Tahoma" pitchFamily="34" charset="0"/>
                <a:cs typeface="Tahoma" pitchFamily="34" charset="0"/>
              </a:rPr>
              <a:t>	ejti vagy fogja el,</a:t>
            </a:r>
          </a:p>
          <a:p>
            <a:pPr eaLnBrk="1" hangingPunct="1">
              <a:buFontTx/>
              <a:buNone/>
            </a:pPr>
            <a:r>
              <a:rPr lang="hu-HU" altLang="hu-HU" sz="2300" b="1" i="1" dirty="0" smtClean="0">
                <a:latin typeface="Tahoma" pitchFamily="34" charset="0"/>
                <a:cs typeface="Tahoma" pitchFamily="34" charset="0"/>
              </a:rPr>
              <a:t>c</a:t>
            </a:r>
            <a:r>
              <a:rPr lang="hu-HU" altLang="hu-HU" sz="2300" i="1" dirty="0" smtClean="0">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tiltott vadászati eszközzel, tiltott vadászati módon</a:t>
            </a:r>
            <a:r>
              <a:rPr lang="hu-HU" altLang="hu-HU" sz="2300" dirty="0" smtClean="0">
                <a:solidFill>
                  <a:srgbClr val="008000"/>
                </a:solidFill>
                <a:latin typeface="Tahoma" pitchFamily="34" charset="0"/>
                <a:cs typeface="Tahoma" pitchFamily="34" charset="0"/>
              </a:rPr>
              <a:t> </a:t>
            </a:r>
          </a:p>
          <a:p>
            <a:pPr eaLnBrk="1" hangingPunct="1">
              <a:spcBef>
                <a:spcPts val="0"/>
              </a:spcBef>
              <a:buFontTx/>
              <a:buNone/>
            </a:pPr>
            <a:r>
              <a:rPr lang="hu-HU" altLang="hu-HU" sz="2300" dirty="0" smtClean="0">
                <a:solidFill>
                  <a:srgbClr val="008000"/>
                </a:solidFill>
                <a:latin typeface="Tahoma" pitchFamily="34" charset="0"/>
                <a:cs typeface="Tahoma" pitchFamily="34" charset="0"/>
              </a:rPr>
              <a:t>	vagy </a:t>
            </a:r>
            <a:r>
              <a:rPr lang="hu-HU" altLang="hu-HU" sz="2300" b="1" dirty="0" smtClean="0">
                <a:solidFill>
                  <a:srgbClr val="008000"/>
                </a:solidFill>
                <a:latin typeface="Tahoma" pitchFamily="34" charset="0"/>
                <a:cs typeface="Tahoma" pitchFamily="34" charset="0"/>
              </a:rPr>
              <a:t>kíméleti területen</a:t>
            </a:r>
            <a:r>
              <a:rPr lang="hu-HU" altLang="hu-HU" sz="2300" dirty="0" smtClean="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vad,</a:t>
            </a:r>
            <a:r>
              <a:rPr lang="hu-HU" altLang="hu-HU" sz="2300" dirty="0" smtClean="0">
                <a:solidFill>
                  <a:srgbClr val="008000"/>
                </a:solidFill>
                <a:latin typeface="Tahoma" pitchFamily="34" charset="0"/>
                <a:cs typeface="Tahoma" pitchFamily="34" charset="0"/>
              </a:rPr>
              <a:t> illetve </a:t>
            </a:r>
            <a:r>
              <a:rPr lang="hu-HU" altLang="hu-HU" sz="2300" b="1" dirty="0" smtClean="0">
                <a:solidFill>
                  <a:srgbClr val="008000"/>
                </a:solidFill>
                <a:latin typeface="Tahoma" pitchFamily="34" charset="0"/>
                <a:cs typeface="Tahoma" pitchFamily="34" charset="0"/>
              </a:rPr>
              <a:t>fokozottan védett</a:t>
            </a:r>
            <a:r>
              <a:rPr lang="hu-HU" altLang="hu-HU" sz="2300" dirty="0" smtClean="0">
                <a:solidFill>
                  <a:srgbClr val="008000"/>
                </a:solidFill>
                <a:latin typeface="Tahoma" pitchFamily="34" charset="0"/>
                <a:cs typeface="Tahoma" pitchFamily="34" charset="0"/>
              </a:rPr>
              <a:t> vagy </a:t>
            </a:r>
            <a:r>
              <a:rPr lang="hu-HU" altLang="hu-HU" sz="2300" b="1" dirty="0" smtClean="0">
                <a:solidFill>
                  <a:srgbClr val="008000"/>
                </a:solidFill>
                <a:latin typeface="Tahoma" pitchFamily="34" charset="0"/>
                <a:cs typeface="Tahoma" pitchFamily="34" charset="0"/>
              </a:rPr>
              <a:t>védett gerinces állat</a:t>
            </a:r>
            <a:r>
              <a:rPr lang="hu-HU" altLang="hu-HU" sz="2300" dirty="0" smtClean="0">
                <a:solidFill>
                  <a:srgbClr val="008000"/>
                </a:solidFill>
                <a:latin typeface="Tahoma" pitchFamily="34" charset="0"/>
                <a:cs typeface="Tahoma" pitchFamily="34" charset="0"/>
              </a:rPr>
              <a:t> </a:t>
            </a:r>
            <a:r>
              <a:rPr lang="hu-HU" altLang="hu-HU" sz="2300" u="sng" dirty="0" smtClean="0">
                <a:solidFill>
                  <a:srgbClr val="008000"/>
                </a:solidFill>
                <a:latin typeface="Tahoma" pitchFamily="34" charset="0"/>
                <a:cs typeface="Tahoma" pitchFamily="34" charset="0"/>
              </a:rPr>
              <a:t>elejtésére vagy elfogására irányuló</a:t>
            </a:r>
            <a:r>
              <a:rPr lang="hu-HU" altLang="hu-HU" sz="2300" dirty="0" smtClean="0">
                <a:solidFill>
                  <a:srgbClr val="008000"/>
                </a:solidFill>
                <a:latin typeface="Tahoma" pitchFamily="34" charset="0"/>
                <a:cs typeface="Tahoma" pitchFamily="34" charset="0"/>
              </a:rPr>
              <a:t> tevékenységet végez, </a:t>
            </a:r>
          </a:p>
          <a:p>
            <a:pPr eaLnBrk="1" hangingPunct="1">
              <a:buFontTx/>
              <a:buNone/>
            </a:pPr>
            <a:r>
              <a:rPr lang="hu-HU" altLang="hu-HU" sz="2300" b="1" u="sng" dirty="0" smtClean="0">
                <a:solidFill>
                  <a:srgbClr val="FF0000"/>
                </a:solidFill>
                <a:latin typeface="Tahoma" pitchFamily="34" charset="0"/>
                <a:cs typeface="Tahoma" pitchFamily="34" charset="0"/>
              </a:rPr>
              <a:t>bűntett</a:t>
            </a:r>
            <a:r>
              <a:rPr lang="hu-HU" altLang="hu-HU" sz="2300" dirty="0" smtClean="0">
                <a:latin typeface="Tahoma" pitchFamily="34" charset="0"/>
                <a:cs typeface="Tahoma" pitchFamily="34" charset="0"/>
              </a:rPr>
              <a:t> miatt </a:t>
            </a:r>
            <a:r>
              <a:rPr lang="hu-HU" altLang="hu-HU" sz="2300" u="sng" dirty="0" smtClean="0">
                <a:latin typeface="Tahoma" pitchFamily="34" charset="0"/>
                <a:cs typeface="Tahoma" pitchFamily="34" charset="0"/>
              </a:rPr>
              <a:t>három évig</a:t>
            </a:r>
            <a:r>
              <a:rPr lang="hu-HU" altLang="hu-HU" sz="2300" dirty="0" smtClean="0">
                <a:latin typeface="Tahoma" pitchFamily="34" charset="0"/>
                <a:cs typeface="Tahoma" pitchFamily="34" charset="0"/>
              </a:rPr>
              <a:t> terjedő szabadságvesztéssel </a:t>
            </a:r>
          </a:p>
          <a:p>
            <a:pPr eaLnBrk="1" hangingPunct="1">
              <a:buFontTx/>
              <a:buNone/>
            </a:pPr>
            <a:r>
              <a:rPr lang="hu-HU" altLang="hu-HU" sz="2300" dirty="0" smtClean="0">
                <a:latin typeface="Tahoma" pitchFamily="34" charset="0"/>
                <a:cs typeface="Tahoma" pitchFamily="34" charset="0"/>
              </a:rPr>
              <a:t>büntetendő.</a:t>
            </a:r>
          </a:p>
          <a:p>
            <a:pPr eaLnBrk="1" hangingPunct="1">
              <a:buFontTx/>
              <a:buNone/>
            </a:pPr>
            <a:endParaRPr lang="hu-HU" altLang="hu-HU" sz="2300" b="1"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188640"/>
            <a:ext cx="8229600" cy="1228998"/>
          </a:xfrm>
        </p:spPr>
        <p:txBody>
          <a:bodyPr/>
          <a:lstStyle/>
          <a:p>
            <a:pPr marL="838200" indent="-838200" eaLnBrk="1" hangingPunct="1"/>
            <a:r>
              <a:rPr lang="hu-HU" altLang="hu-HU" sz="3500" b="1" dirty="0" smtClean="0">
                <a:solidFill>
                  <a:schemeClr val="hlink"/>
                </a:solidFill>
                <a:latin typeface="Tahoma" pitchFamily="34" charset="0"/>
                <a:cs typeface="Tahoma" pitchFamily="34" charset="0"/>
              </a:rPr>
              <a:t>TÁJVÉDELEM</a:t>
            </a:r>
          </a:p>
        </p:txBody>
      </p:sp>
      <p:sp>
        <p:nvSpPr>
          <p:cNvPr id="161795" name="Rectangle 3"/>
          <p:cNvSpPr>
            <a:spLocks noGrp="1" noChangeArrowheads="1"/>
          </p:cNvSpPr>
          <p:nvPr>
            <p:ph type="body" idx="1"/>
          </p:nvPr>
        </p:nvSpPr>
        <p:spPr>
          <a:xfrm>
            <a:off x="457200" y="1484784"/>
            <a:ext cx="8229600" cy="4641379"/>
          </a:xfrm>
        </p:spPr>
        <p:txBody>
          <a:bodyPr/>
          <a:lstStyle/>
          <a:p>
            <a:pPr eaLnBrk="1" hangingPunct="1">
              <a:buFontTx/>
              <a:buNone/>
            </a:pPr>
            <a:r>
              <a:rPr lang="hu-HU" altLang="hu-HU" sz="2800" dirty="0" smtClean="0">
                <a:latin typeface="Tahoma" pitchFamily="34" charset="0"/>
                <a:cs typeface="Tahoma" pitchFamily="34" charset="0"/>
              </a:rPr>
              <a:t>A </a:t>
            </a:r>
            <a:r>
              <a:rPr lang="hu-HU" altLang="hu-HU" sz="2800" dirty="0" err="1" smtClean="0">
                <a:latin typeface="Tahoma" pitchFamily="34" charset="0"/>
                <a:cs typeface="Tahoma" pitchFamily="34" charset="0"/>
              </a:rPr>
              <a:t>Tvt</a:t>
            </a:r>
            <a:r>
              <a:rPr lang="hu-HU" altLang="hu-HU" sz="2800" dirty="0" smtClean="0">
                <a:latin typeface="Tahoma" pitchFamily="34" charset="0"/>
                <a:cs typeface="Tahoma" pitchFamily="34" charset="0"/>
              </a:rPr>
              <a:t>. számos, a tájak természetes és </a:t>
            </a:r>
            <a:r>
              <a:rPr lang="hu-HU" altLang="hu-HU" sz="2800" dirty="0" err="1" smtClean="0">
                <a:latin typeface="Tahoma" pitchFamily="34" charset="0"/>
                <a:cs typeface="Tahoma" pitchFamily="34" charset="0"/>
              </a:rPr>
              <a:t>természetközeli</a:t>
            </a:r>
            <a:r>
              <a:rPr lang="hu-HU" altLang="hu-HU" sz="2800" dirty="0" smtClean="0">
                <a:latin typeface="Tahoma" pitchFamily="34" charset="0"/>
                <a:cs typeface="Tahoma" pitchFamily="34" charset="0"/>
              </a:rPr>
              <a:t> állapotának megőrzését célzó tájvédelmi előírást tartalmaz /</a:t>
            </a:r>
            <a:r>
              <a:rPr lang="hu-HU" altLang="hu-HU" sz="2800" dirty="0" err="1" smtClean="0">
                <a:latin typeface="Tahoma" pitchFamily="34" charset="0"/>
                <a:cs typeface="Tahoma" pitchFamily="34" charset="0"/>
              </a:rPr>
              <a:t>Tvt</a:t>
            </a:r>
            <a:r>
              <a:rPr lang="hu-HU" altLang="hu-HU" sz="2800" dirty="0" smtClean="0">
                <a:latin typeface="Tahoma" pitchFamily="34" charset="0"/>
                <a:cs typeface="Tahoma" pitchFamily="34" charset="0"/>
              </a:rPr>
              <a:t>. 6 - 7. §/.</a:t>
            </a: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800" dirty="0" smtClean="0">
                <a:latin typeface="Tahoma" pitchFamily="34" charset="0"/>
                <a:cs typeface="Tahoma" pitchFamily="34" charset="0"/>
              </a:rPr>
              <a:t>Fontos fogalom az </a:t>
            </a:r>
            <a:r>
              <a:rPr lang="hu-HU" altLang="hu-HU" sz="2800" b="1" dirty="0" smtClean="0">
                <a:solidFill>
                  <a:srgbClr val="D60093"/>
                </a:solidFill>
                <a:latin typeface="Tahoma" pitchFamily="34" charset="0"/>
                <a:cs typeface="Tahoma" pitchFamily="34" charset="0"/>
              </a:rPr>
              <a:t>egyedi tájérték</a:t>
            </a:r>
            <a:r>
              <a:rPr lang="hu-HU" altLang="hu-HU" sz="2800" dirty="0" smtClean="0">
                <a:solidFill>
                  <a:srgbClr val="FF0000"/>
                </a:solidFill>
                <a:latin typeface="Tahoma" pitchFamily="34" charset="0"/>
                <a:cs typeface="Tahoma" pitchFamily="34" charset="0"/>
              </a:rPr>
              <a:t> </a:t>
            </a:r>
            <a:r>
              <a:rPr lang="hu-HU" altLang="hu-HU" sz="2800" dirty="0" smtClean="0">
                <a:latin typeface="Tahoma" pitchFamily="34" charset="0"/>
                <a:cs typeface="Tahoma" pitchFamily="34" charset="0"/>
              </a:rPr>
              <a:t>/</a:t>
            </a:r>
            <a:r>
              <a:rPr lang="hu-HU" altLang="hu-HU" sz="2800" dirty="0" err="1" smtClean="0">
                <a:latin typeface="Tahoma" pitchFamily="34" charset="0"/>
                <a:cs typeface="Tahoma" pitchFamily="34" charset="0"/>
              </a:rPr>
              <a:t>Tvt</a:t>
            </a:r>
            <a:r>
              <a:rPr lang="hu-HU" altLang="hu-HU" sz="2800" dirty="0" smtClean="0">
                <a:latin typeface="Tahoma" pitchFamily="34" charset="0"/>
                <a:cs typeface="Tahoma" pitchFamily="34" charset="0"/>
              </a:rPr>
              <a:t>. 6. § (3) </a:t>
            </a:r>
            <a:r>
              <a:rPr lang="hu-HU" altLang="hu-HU" sz="2800" dirty="0" err="1" smtClean="0">
                <a:latin typeface="Tahoma" pitchFamily="34" charset="0"/>
                <a:cs typeface="Tahoma" pitchFamily="34" charset="0"/>
              </a:rPr>
              <a:t>bek</a:t>
            </a:r>
            <a:r>
              <a:rPr lang="hu-HU" altLang="hu-HU" sz="2800" dirty="0" smtClean="0">
                <a:latin typeface="Tahoma" pitchFamily="34" charset="0"/>
                <a:cs typeface="Tahoma" pitchFamily="34" charset="0"/>
              </a:rPr>
              <a:t>./: </a:t>
            </a:r>
          </a:p>
          <a:p>
            <a:pPr eaLnBrk="1" hangingPunct="1">
              <a:buFontTx/>
              <a:buNone/>
            </a:pPr>
            <a:r>
              <a:rPr lang="hu-HU" altLang="hu-HU" sz="2800" dirty="0" smtClean="0">
                <a:latin typeface="Tahoma" pitchFamily="34" charset="0"/>
                <a:cs typeface="Tahoma" pitchFamily="34" charset="0"/>
              </a:rPr>
              <a:t>	az adott tájra jellemző természeti érték, képződmény és az emberi tevékenységgel létrehozott tájalkotó elem, amelynek a társadalom számára jelentősége van. </a:t>
            </a:r>
          </a:p>
        </p:txBody>
      </p:sp>
    </p:spTree>
  </p:cSld>
  <p:clrMapOvr>
    <a:masterClrMapping/>
  </p:clrMapOvr>
  <p:transition/>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a:xfrm>
            <a:off x="457200" y="0"/>
            <a:ext cx="8229600" cy="1052736"/>
          </a:xfrm>
        </p:spPr>
        <p:txBody>
          <a:bodyPr/>
          <a:lstStyle/>
          <a:p>
            <a:pPr eaLnBrk="1" hangingPunct="1"/>
            <a:r>
              <a:rPr lang="hu-HU" altLang="hu-HU" sz="3300" b="1" dirty="0" smtClean="0">
                <a:latin typeface="Tahoma" pitchFamily="34" charset="0"/>
                <a:cs typeface="Tahoma" pitchFamily="34" charset="0"/>
              </a:rPr>
              <a:t>Orvhalászat</a:t>
            </a:r>
          </a:p>
        </p:txBody>
      </p:sp>
      <p:sp>
        <p:nvSpPr>
          <p:cNvPr id="566275" name="Rectangle 3"/>
          <p:cNvSpPr>
            <a:spLocks noGrp="1" noChangeArrowheads="1"/>
          </p:cNvSpPr>
          <p:nvPr>
            <p:ph type="body" idx="1"/>
          </p:nvPr>
        </p:nvSpPr>
        <p:spPr>
          <a:xfrm>
            <a:off x="457200" y="1412776"/>
            <a:ext cx="8229600" cy="4713387"/>
          </a:xfrm>
        </p:spPr>
        <p:txBody>
          <a:bodyPr/>
          <a:lstStyle/>
          <a:p>
            <a:pPr marL="609600" indent="-609600" eaLnBrk="1" hangingPunct="1">
              <a:buFontTx/>
              <a:buNone/>
            </a:pPr>
            <a:r>
              <a:rPr lang="hu-HU" altLang="hu-HU" sz="2400" b="1" dirty="0" smtClean="0">
                <a:latin typeface="Tahoma" pitchFamily="34" charset="0"/>
                <a:cs typeface="Tahoma" pitchFamily="34" charset="0"/>
              </a:rPr>
              <a:t>Btk. 246. § Aki</a:t>
            </a:r>
          </a:p>
          <a:p>
            <a:pPr marL="609600" indent="-609600" eaLnBrk="1" hangingPunct="1">
              <a:buFontTx/>
              <a:buNone/>
            </a:pPr>
            <a:r>
              <a:rPr lang="hu-HU" altLang="hu-HU" sz="2400" b="1" i="1" dirty="0" smtClean="0">
                <a:latin typeface="Tahoma" pitchFamily="34" charset="0"/>
                <a:cs typeface="Tahoma" pitchFamily="34" charset="0"/>
              </a:rPr>
              <a:t>a</a:t>
            </a:r>
            <a:r>
              <a:rPr lang="hu-HU" altLang="hu-HU" sz="2400" i="1" dirty="0" smtClean="0">
                <a:latin typeface="Tahoma" pitchFamily="34" charset="0"/>
                <a:cs typeface="Tahoma" pitchFamily="34" charset="0"/>
              </a:rPr>
              <a:t>)</a:t>
            </a:r>
            <a:r>
              <a:rPr lang="hu-HU" altLang="hu-HU" sz="2400" b="1" dirty="0" smtClean="0">
                <a:solidFill>
                  <a:schemeClr val="accent2"/>
                </a:solidFill>
                <a:latin typeface="Tahoma" pitchFamily="34" charset="0"/>
                <a:cs typeface="Tahoma" pitchFamily="34" charset="0"/>
              </a:rPr>
              <a:t> jogosulatlanul</a:t>
            </a:r>
            <a:r>
              <a:rPr lang="hu-HU" altLang="hu-HU" sz="2400" dirty="0" smtClean="0">
                <a:solidFill>
                  <a:schemeClr val="accent2"/>
                </a:solidFill>
                <a:latin typeface="Tahoma" pitchFamily="34" charset="0"/>
                <a:cs typeface="Tahoma" pitchFamily="34" charset="0"/>
              </a:rPr>
              <a:t> halászhálóval vagy más halászati </a:t>
            </a:r>
          </a:p>
          <a:p>
            <a:pPr marL="609600" indent="-609600" eaLnBrk="1" hangingPunct="1">
              <a:buFontTx/>
              <a:buNone/>
            </a:pPr>
            <a:r>
              <a:rPr lang="hu-HU" altLang="hu-HU" sz="2400" dirty="0" smtClean="0">
                <a:solidFill>
                  <a:schemeClr val="accent2"/>
                </a:solidFill>
                <a:latin typeface="Tahoma" pitchFamily="34" charset="0"/>
                <a:cs typeface="Tahoma" pitchFamily="34" charset="0"/>
              </a:rPr>
              <a:t>eszközzel – a horgászatot kivéve – </a:t>
            </a:r>
            <a:r>
              <a:rPr lang="hu-HU" altLang="hu-HU" sz="2400" b="1" dirty="0" smtClean="0">
                <a:solidFill>
                  <a:schemeClr val="accent2"/>
                </a:solidFill>
                <a:latin typeface="Tahoma" pitchFamily="34" charset="0"/>
                <a:cs typeface="Tahoma" pitchFamily="34" charset="0"/>
              </a:rPr>
              <a:t>halfogásra irányuló </a:t>
            </a:r>
          </a:p>
          <a:p>
            <a:pPr marL="609600" indent="-609600" eaLnBrk="1" hangingPunct="1">
              <a:buFontTx/>
              <a:buNone/>
            </a:pPr>
            <a:r>
              <a:rPr lang="hu-HU" altLang="hu-HU" sz="2400" b="1" dirty="0" smtClean="0">
                <a:solidFill>
                  <a:schemeClr val="accent2"/>
                </a:solidFill>
                <a:latin typeface="Tahoma" pitchFamily="34" charset="0"/>
                <a:cs typeface="Tahoma" pitchFamily="34" charset="0"/>
              </a:rPr>
              <a:t>tevékenységet végez</a:t>
            </a:r>
            <a:r>
              <a:rPr lang="hu-HU" altLang="hu-HU" sz="2400" dirty="0" smtClean="0">
                <a:solidFill>
                  <a:schemeClr val="accent2"/>
                </a:solidFill>
                <a:latin typeface="Tahoma" pitchFamily="34" charset="0"/>
                <a:cs typeface="Tahoma" pitchFamily="34" charset="0"/>
              </a:rPr>
              <a:t>,</a:t>
            </a:r>
          </a:p>
          <a:p>
            <a:pPr marL="609600" indent="-609600" eaLnBrk="1" hangingPunct="1">
              <a:buFontTx/>
              <a:buNone/>
            </a:pPr>
            <a:r>
              <a:rPr lang="hu-HU" altLang="hu-HU" sz="2400" b="1" i="1" dirty="0" smtClean="0">
                <a:latin typeface="Tahoma" pitchFamily="34" charset="0"/>
                <a:cs typeface="Tahoma" pitchFamily="34" charset="0"/>
              </a:rPr>
              <a:t>b</a:t>
            </a:r>
            <a:r>
              <a:rPr lang="hu-HU" altLang="hu-HU" sz="2400" i="1" dirty="0" smtClean="0">
                <a:latin typeface="Tahoma" pitchFamily="34" charset="0"/>
                <a:cs typeface="Tahoma" pitchFamily="34" charset="0"/>
              </a:rPr>
              <a:t>)</a:t>
            </a:r>
            <a:r>
              <a:rPr lang="hu-HU" altLang="hu-HU" sz="2400" b="1" dirty="0" smtClean="0">
                <a:solidFill>
                  <a:schemeClr val="accent2"/>
                </a:solidFill>
                <a:latin typeface="Tahoma" pitchFamily="34" charset="0"/>
                <a:cs typeface="Tahoma" pitchFamily="34" charset="0"/>
              </a:rPr>
              <a:t> tiltott eszközzel, tiltott módon </a:t>
            </a:r>
            <a:r>
              <a:rPr lang="hu-HU" altLang="hu-HU" sz="2400" dirty="0" smtClean="0">
                <a:solidFill>
                  <a:schemeClr val="accent2"/>
                </a:solidFill>
                <a:latin typeface="Tahoma" pitchFamily="34" charset="0"/>
                <a:cs typeface="Tahoma" pitchFamily="34" charset="0"/>
              </a:rPr>
              <a:t>vagy</a:t>
            </a:r>
            <a:r>
              <a:rPr lang="hu-HU" altLang="hu-HU" sz="2400" b="1" dirty="0" smtClean="0">
                <a:solidFill>
                  <a:schemeClr val="accent2"/>
                </a:solidFill>
                <a:latin typeface="Tahoma" pitchFamily="34" charset="0"/>
                <a:cs typeface="Tahoma" pitchFamily="34" charset="0"/>
              </a:rPr>
              <a:t> kímélet </a:t>
            </a:r>
          </a:p>
          <a:p>
            <a:pPr marL="609600" indent="-609600" eaLnBrk="1" hangingPunct="1">
              <a:buFontTx/>
              <a:buNone/>
            </a:pPr>
            <a:r>
              <a:rPr lang="hu-HU" altLang="hu-HU" sz="2400" b="1" dirty="0" smtClean="0">
                <a:solidFill>
                  <a:schemeClr val="accent2"/>
                </a:solidFill>
                <a:latin typeface="Tahoma" pitchFamily="34" charset="0"/>
                <a:cs typeface="Tahoma" pitchFamily="34" charset="0"/>
              </a:rPr>
              <a:t>területen halfogásra irányuló tevékenységet végez,</a:t>
            </a:r>
          </a:p>
          <a:p>
            <a:pPr marL="609600" indent="-609600" eaLnBrk="1" hangingPunct="1">
              <a:buFontTx/>
              <a:buNone/>
            </a:pPr>
            <a:r>
              <a:rPr lang="hu-HU" altLang="hu-HU" sz="2400" b="1" u="sng" dirty="0" smtClean="0">
                <a:solidFill>
                  <a:srgbClr val="FF0000"/>
                </a:solidFill>
                <a:latin typeface="Tahoma" pitchFamily="34" charset="0"/>
                <a:cs typeface="Tahoma" pitchFamily="34" charset="0"/>
              </a:rPr>
              <a:t>vétség</a:t>
            </a:r>
            <a:r>
              <a:rPr lang="hu-HU" altLang="hu-HU" sz="2400" dirty="0" smtClean="0">
                <a:latin typeface="Tahoma" pitchFamily="34" charset="0"/>
                <a:cs typeface="Tahoma" pitchFamily="34" charset="0"/>
              </a:rPr>
              <a:t> miatt </a:t>
            </a:r>
            <a:r>
              <a:rPr lang="hu-HU" altLang="hu-HU" sz="2400" u="sng" dirty="0" smtClean="0">
                <a:latin typeface="Tahoma" pitchFamily="34" charset="0"/>
                <a:cs typeface="Tahoma" pitchFamily="34" charset="0"/>
              </a:rPr>
              <a:t>két évig</a:t>
            </a:r>
            <a:r>
              <a:rPr lang="hu-HU" altLang="hu-HU" sz="2400" dirty="0" smtClean="0">
                <a:latin typeface="Tahoma" pitchFamily="34" charset="0"/>
                <a:cs typeface="Tahoma" pitchFamily="34" charset="0"/>
              </a:rPr>
              <a:t> terjedő szabadságvesztéssel </a:t>
            </a:r>
          </a:p>
          <a:p>
            <a:pPr marL="609600" indent="-609600" eaLnBrk="1" hangingPunct="1">
              <a:buFontTx/>
              <a:buNone/>
            </a:pPr>
            <a:r>
              <a:rPr lang="hu-HU" altLang="hu-HU" sz="2400" dirty="0" smtClean="0">
                <a:latin typeface="Tahoma" pitchFamily="34" charset="0"/>
                <a:cs typeface="Tahoma" pitchFamily="34" charset="0"/>
              </a:rPr>
              <a:t>büntetendő.</a:t>
            </a:r>
          </a:p>
        </p:txBody>
      </p:sp>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457200" y="1"/>
            <a:ext cx="8229600" cy="1196751"/>
          </a:xfrm>
        </p:spPr>
        <p:txBody>
          <a:bodyPr/>
          <a:lstStyle/>
          <a:p>
            <a:pPr eaLnBrk="1" hangingPunct="1"/>
            <a:r>
              <a:rPr lang="hu-HU" altLang="hu-HU" sz="3300" b="1" dirty="0" smtClean="0">
                <a:solidFill>
                  <a:srgbClr val="993300"/>
                </a:solidFill>
                <a:latin typeface="Tahoma" pitchFamily="34" charset="0"/>
                <a:cs typeface="Tahoma" pitchFamily="34" charset="0"/>
              </a:rPr>
              <a:t>Környezetkárosítás</a:t>
            </a:r>
            <a:r>
              <a:rPr lang="hu-HU" altLang="hu-HU" sz="3300" b="1" dirty="0" smtClean="0">
                <a:latin typeface="Tahoma" pitchFamily="34" charset="0"/>
                <a:cs typeface="Tahoma" pitchFamily="34" charset="0"/>
              </a:rPr>
              <a:t> </a:t>
            </a:r>
            <a:r>
              <a:rPr lang="hu-HU" altLang="hu-HU" sz="3300" b="1" dirty="0" smtClean="0">
                <a:solidFill>
                  <a:srgbClr val="FF0000"/>
                </a:solidFill>
                <a:latin typeface="Tahoma" pitchFamily="34" charset="0"/>
                <a:cs typeface="Tahoma" pitchFamily="34" charset="0"/>
              </a:rPr>
              <a:t>bűncselekménye</a:t>
            </a:r>
          </a:p>
        </p:txBody>
      </p:sp>
      <p:sp>
        <p:nvSpPr>
          <p:cNvPr id="567299" name="Rectangle 3"/>
          <p:cNvSpPr>
            <a:spLocks noGrp="1" noChangeArrowheads="1"/>
          </p:cNvSpPr>
          <p:nvPr>
            <p:ph type="body" idx="1"/>
          </p:nvPr>
        </p:nvSpPr>
        <p:spPr>
          <a:xfrm>
            <a:off x="468313" y="1268760"/>
            <a:ext cx="8229600" cy="4968528"/>
          </a:xfrm>
        </p:spPr>
        <p:txBody>
          <a:bodyPr/>
          <a:lstStyle/>
          <a:p>
            <a:pPr eaLnBrk="1" hangingPunct="1">
              <a:lnSpc>
                <a:spcPct val="80000"/>
              </a:lnSpc>
              <a:buFontTx/>
              <a:buNone/>
            </a:pPr>
            <a:r>
              <a:rPr lang="hu-HU" altLang="hu-HU" sz="2100" b="1" dirty="0" smtClean="0">
                <a:latin typeface="Tahoma" pitchFamily="34" charset="0"/>
                <a:cs typeface="Tahoma" pitchFamily="34" charset="0"/>
              </a:rPr>
              <a:t>Btk. 241. § (1)</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Aki</a:t>
            </a:r>
            <a:r>
              <a:rPr lang="hu-HU" altLang="hu-HU" sz="2100" dirty="0" smtClean="0">
                <a:latin typeface="Tahoma" pitchFamily="34" charset="0"/>
                <a:cs typeface="Tahoma" pitchFamily="34" charset="0"/>
              </a:rPr>
              <a:t> </a:t>
            </a:r>
            <a:r>
              <a:rPr lang="hu-HU" altLang="hu-HU" sz="2100" b="1" dirty="0" smtClean="0">
                <a:solidFill>
                  <a:srgbClr val="993300"/>
                </a:solidFill>
                <a:latin typeface="Tahoma" pitchFamily="34" charset="0"/>
                <a:cs typeface="Tahoma" pitchFamily="34" charset="0"/>
              </a:rPr>
              <a:t>a földet, a levegőt, a vizet, az élővilágot, </a:t>
            </a:r>
          </a:p>
          <a:p>
            <a:pPr eaLnBrk="1" hangingPunct="1">
              <a:lnSpc>
                <a:spcPct val="80000"/>
              </a:lnSpc>
              <a:buFontTx/>
              <a:buNone/>
            </a:pPr>
            <a:r>
              <a:rPr lang="hu-HU" altLang="hu-HU" sz="2100" dirty="0" smtClean="0">
                <a:solidFill>
                  <a:srgbClr val="993300"/>
                </a:solidFill>
                <a:latin typeface="Tahoma" pitchFamily="34" charset="0"/>
                <a:cs typeface="Tahoma" pitchFamily="34" charset="0"/>
              </a:rPr>
              <a:t>valamint azok összetevőit jelentős mértékű szennyezéssel vagy </a:t>
            </a:r>
          </a:p>
          <a:p>
            <a:pPr eaLnBrk="1" hangingPunct="1">
              <a:lnSpc>
                <a:spcPct val="80000"/>
              </a:lnSpc>
              <a:buFontTx/>
              <a:buNone/>
            </a:pPr>
            <a:r>
              <a:rPr lang="hu-HU" altLang="hu-HU" sz="2100" dirty="0" smtClean="0">
                <a:solidFill>
                  <a:srgbClr val="993300"/>
                </a:solidFill>
                <a:latin typeface="Tahoma" pitchFamily="34" charset="0"/>
                <a:cs typeface="Tahoma" pitchFamily="34" charset="0"/>
              </a:rPr>
              <a:t>más módon</a:t>
            </a:r>
          </a:p>
          <a:p>
            <a:pPr eaLnBrk="1" hangingPunct="1">
              <a:lnSpc>
                <a:spcPct val="80000"/>
              </a:lnSpc>
              <a:buFontTx/>
              <a:buNone/>
            </a:pPr>
            <a:r>
              <a:rPr lang="hu-HU" altLang="hu-HU" sz="2100" b="1" i="1" dirty="0" smtClean="0">
                <a:latin typeface="Tahoma" pitchFamily="34" charset="0"/>
                <a:cs typeface="Tahoma" pitchFamily="34" charset="0"/>
              </a:rPr>
              <a:t>a</a:t>
            </a:r>
            <a:r>
              <a:rPr lang="hu-HU" altLang="hu-HU" sz="2100" i="1" dirty="0" smtClean="0">
                <a:latin typeface="Tahoma" pitchFamily="34" charset="0"/>
                <a:cs typeface="Tahoma" pitchFamily="34" charset="0"/>
              </a:rPr>
              <a:t>)</a:t>
            </a:r>
            <a:r>
              <a:rPr lang="hu-HU" altLang="hu-HU" sz="2100" i="1" dirty="0" smtClean="0">
                <a:solidFill>
                  <a:srgbClr val="993300"/>
                </a:solidFill>
                <a:latin typeface="Tahoma" pitchFamily="34" charset="0"/>
                <a:cs typeface="Tahoma" pitchFamily="34" charset="0"/>
              </a:rPr>
              <a:t> </a:t>
            </a:r>
            <a:r>
              <a:rPr lang="hu-HU" altLang="hu-HU" sz="2100" b="1" dirty="0" smtClean="0">
                <a:solidFill>
                  <a:srgbClr val="993300"/>
                </a:solidFill>
                <a:latin typeface="Tahoma" pitchFamily="34" charset="0"/>
                <a:cs typeface="Tahoma" pitchFamily="34" charset="0"/>
              </a:rPr>
              <a:t>veszélyezteti,</a:t>
            </a:r>
            <a:endParaRPr lang="hu-HU" altLang="hu-HU" sz="2100" b="1" i="1" dirty="0" smtClean="0">
              <a:solidFill>
                <a:srgbClr val="993300"/>
              </a:solidFill>
              <a:latin typeface="Tahoma" pitchFamily="34" charset="0"/>
              <a:cs typeface="Tahoma" pitchFamily="34" charset="0"/>
            </a:endParaRPr>
          </a:p>
          <a:p>
            <a:pPr eaLnBrk="1" hangingPunct="1">
              <a:lnSpc>
                <a:spcPct val="80000"/>
              </a:lnSpc>
              <a:buFontTx/>
              <a:buNone/>
            </a:pPr>
            <a:r>
              <a:rPr lang="hu-HU" altLang="hu-HU" sz="2100" b="1" i="1" dirty="0" smtClean="0">
                <a:latin typeface="Tahoma" pitchFamily="34" charset="0"/>
                <a:cs typeface="Tahoma" pitchFamily="34" charset="0"/>
              </a:rPr>
              <a:t>b</a:t>
            </a:r>
            <a:r>
              <a:rPr lang="hu-HU" altLang="hu-HU" sz="2100" i="1" dirty="0" smtClean="0">
                <a:latin typeface="Tahoma" pitchFamily="34" charset="0"/>
                <a:cs typeface="Tahoma" pitchFamily="34" charset="0"/>
              </a:rPr>
              <a:t>)</a:t>
            </a:r>
            <a:r>
              <a:rPr lang="hu-HU" altLang="hu-HU" sz="2100" i="1" dirty="0" smtClean="0">
                <a:solidFill>
                  <a:srgbClr val="993300"/>
                </a:solidFill>
                <a:latin typeface="Tahoma" pitchFamily="34" charset="0"/>
                <a:cs typeface="Tahoma" pitchFamily="34" charset="0"/>
              </a:rPr>
              <a:t> </a:t>
            </a:r>
            <a:r>
              <a:rPr lang="hu-HU" altLang="hu-HU" sz="2100" dirty="0" smtClean="0">
                <a:solidFill>
                  <a:srgbClr val="993300"/>
                </a:solidFill>
                <a:latin typeface="Tahoma" pitchFamily="34" charset="0"/>
                <a:cs typeface="Tahoma" pitchFamily="34" charset="0"/>
              </a:rPr>
              <a:t>olyan mértékben </a:t>
            </a:r>
            <a:r>
              <a:rPr lang="hu-HU" altLang="hu-HU" sz="2100" b="1" dirty="0" smtClean="0">
                <a:solidFill>
                  <a:srgbClr val="993300"/>
                </a:solidFill>
                <a:latin typeface="Tahoma" pitchFamily="34" charset="0"/>
                <a:cs typeface="Tahoma" pitchFamily="34" charset="0"/>
              </a:rPr>
              <a:t>károsítja,</a:t>
            </a:r>
            <a:r>
              <a:rPr lang="hu-HU" altLang="hu-HU" sz="2100" dirty="0" smtClean="0">
                <a:solidFill>
                  <a:srgbClr val="993300"/>
                </a:solidFill>
                <a:latin typeface="Tahoma" pitchFamily="34" charset="0"/>
                <a:cs typeface="Tahoma" pitchFamily="34" charset="0"/>
              </a:rPr>
              <a:t> hogy annak természetes vagy</a:t>
            </a:r>
          </a:p>
          <a:p>
            <a:pPr eaLnBrk="1" hangingPunct="1">
              <a:lnSpc>
                <a:spcPct val="80000"/>
              </a:lnSpc>
              <a:buFontTx/>
              <a:buNone/>
            </a:pPr>
            <a:r>
              <a:rPr lang="hu-HU" altLang="hu-HU" sz="2100" dirty="0" smtClean="0">
                <a:solidFill>
                  <a:srgbClr val="993300"/>
                </a:solidFill>
                <a:latin typeface="Tahoma" pitchFamily="34" charset="0"/>
                <a:cs typeface="Tahoma" pitchFamily="34" charset="0"/>
              </a:rPr>
              <a:t>korábbi állapota csak beavatkozással állítható helyre,</a:t>
            </a:r>
            <a:endParaRPr lang="hu-HU" altLang="hu-HU" sz="2100" i="1" dirty="0" smtClean="0">
              <a:solidFill>
                <a:srgbClr val="993300"/>
              </a:solidFill>
              <a:latin typeface="Tahoma" pitchFamily="34" charset="0"/>
              <a:cs typeface="Tahoma" pitchFamily="34" charset="0"/>
            </a:endParaRPr>
          </a:p>
          <a:p>
            <a:pPr eaLnBrk="1" hangingPunct="1">
              <a:lnSpc>
                <a:spcPct val="80000"/>
              </a:lnSpc>
              <a:buFontTx/>
              <a:buNone/>
            </a:pPr>
            <a:r>
              <a:rPr lang="hu-HU" altLang="hu-HU" sz="2100" b="1" i="1" dirty="0" smtClean="0">
                <a:latin typeface="Tahoma" pitchFamily="34" charset="0"/>
                <a:cs typeface="Tahoma" pitchFamily="34" charset="0"/>
              </a:rPr>
              <a:t>c</a:t>
            </a:r>
            <a:r>
              <a:rPr lang="hu-HU" altLang="hu-HU" sz="2100" i="1" dirty="0" smtClean="0">
                <a:latin typeface="Tahoma" pitchFamily="34" charset="0"/>
                <a:cs typeface="Tahoma" pitchFamily="34" charset="0"/>
              </a:rPr>
              <a:t>)</a:t>
            </a:r>
            <a:r>
              <a:rPr lang="hu-HU" altLang="hu-HU" sz="2100" i="1" dirty="0" smtClean="0">
                <a:solidFill>
                  <a:srgbClr val="993300"/>
                </a:solidFill>
                <a:latin typeface="Tahoma" pitchFamily="34" charset="0"/>
                <a:cs typeface="Tahoma" pitchFamily="34" charset="0"/>
              </a:rPr>
              <a:t> </a:t>
            </a:r>
            <a:r>
              <a:rPr lang="hu-HU" altLang="hu-HU" sz="2100" dirty="0" smtClean="0">
                <a:solidFill>
                  <a:srgbClr val="993300"/>
                </a:solidFill>
                <a:latin typeface="Tahoma" pitchFamily="34" charset="0"/>
                <a:cs typeface="Tahoma" pitchFamily="34" charset="0"/>
              </a:rPr>
              <a:t>olyan mértékben </a:t>
            </a:r>
            <a:r>
              <a:rPr lang="hu-HU" altLang="hu-HU" sz="2100" b="1" dirty="0" smtClean="0">
                <a:solidFill>
                  <a:srgbClr val="993300"/>
                </a:solidFill>
                <a:latin typeface="Tahoma" pitchFamily="34" charset="0"/>
                <a:cs typeface="Tahoma" pitchFamily="34" charset="0"/>
              </a:rPr>
              <a:t>károsítja,</a:t>
            </a:r>
            <a:r>
              <a:rPr lang="hu-HU" altLang="hu-HU" sz="2100" dirty="0" smtClean="0">
                <a:solidFill>
                  <a:srgbClr val="993300"/>
                </a:solidFill>
                <a:latin typeface="Tahoma" pitchFamily="34" charset="0"/>
                <a:cs typeface="Tahoma" pitchFamily="34" charset="0"/>
              </a:rPr>
              <a:t> hogy annak  természetes vagy </a:t>
            </a:r>
          </a:p>
          <a:p>
            <a:pPr eaLnBrk="1" hangingPunct="1">
              <a:lnSpc>
                <a:spcPct val="80000"/>
              </a:lnSpc>
              <a:buFontTx/>
              <a:buNone/>
            </a:pPr>
            <a:r>
              <a:rPr lang="hu-HU" altLang="hu-HU" sz="2100" dirty="0" smtClean="0">
                <a:solidFill>
                  <a:srgbClr val="993300"/>
                </a:solidFill>
                <a:latin typeface="Tahoma" pitchFamily="34" charset="0"/>
                <a:cs typeface="Tahoma" pitchFamily="34" charset="0"/>
              </a:rPr>
              <a:t>korábbi állapota nem állítható helyre,</a:t>
            </a:r>
          </a:p>
          <a:p>
            <a:pPr eaLnBrk="1" hangingPunct="1">
              <a:lnSpc>
                <a:spcPct val="80000"/>
              </a:lnSpc>
              <a:buFontTx/>
              <a:buNone/>
            </a:pPr>
            <a:r>
              <a:rPr lang="hu-HU" altLang="hu-HU" sz="2100" b="1" u="sng" dirty="0" smtClean="0">
                <a:solidFill>
                  <a:srgbClr val="FF0000"/>
                </a:solidFill>
                <a:latin typeface="Tahoma" pitchFamily="34" charset="0"/>
                <a:cs typeface="Tahoma" pitchFamily="34" charset="0"/>
              </a:rPr>
              <a:t>bűntett</a:t>
            </a:r>
            <a:r>
              <a:rPr lang="hu-HU" altLang="hu-HU" sz="2100" b="1" dirty="0" smtClean="0">
                <a:latin typeface="Tahoma" pitchFamily="34" charset="0"/>
                <a:cs typeface="Tahoma" pitchFamily="34" charset="0"/>
              </a:rPr>
              <a:t> </a:t>
            </a:r>
            <a:r>
              <a:rPr lang="hu-HU" altLang="hu-HU" sz="2100" dirty="0" smtClean="0">
                <a:latin typeface="Tahoma" pitchFamily="34" charset="0"/>
                <a:cs typeface="Tahoma" pitchFamily="34" charset="0"/>
              </a:rPr>
              <a:t>miatt az</a:t>
            </a:r>
            <a:r>
              <a:rPr lang="hu-HU" altLang="hu-HU" sz="2100" i="1" dirty="0" smtClean="0">
                <a:latin typeface="Tahoma" pitchFamily="34" charset="0"/>
                <a:cs typeface="Tahoma" pitchFamily="34" charset="0"/>
              </a:rPr>
              <a:t> </a:t>
            </a:r>
            <a:r>
              <a:rPr lang="hu-HU" altLang="hu-HU" sz="2100" b="1" i="1" dirty="0" smtClean="0">
                <a:latin typeface="Tahoma" pitchFamily="34" charset="0"/>
                <a:cs typeface="Tahoma" pitchFamily="34" charset="0"/>
              </a:rPr>
              <a:t>a</a:t>
            </a:r>
            <a:r>
              <a:rPr lang="hu-HU" altLang="hu-HU" sz="2100" i="1" dirty="0" smtClean="0">
                <a:latin typeface="Tahoma" pitchFamily="34" charset="0"/>
                <a:cs typeface="Tahoma" pitchFamily="34" charset="0"/>
              </a:rPr>
              <a:t>) </a:t>
            </a:r>
            <a:r>
              <a:rPr lang="hu-HU" altLang="hu-HU" sz="2100" dirty="0" smtClean="0">
                <a:latin typeface="Tahoma" pitchFamily="34" charset="0"/>
                <a:cs typeface="Tahoma" pitchFamily="34" charset="0"/>
              </a:rPr>
              <a:t>pontban meghatározott esetben </a:t>
            </a:r>
            <a:r>
              <a:rPr lang="hu-HU" altLang="hu-HU" sz="2100" u="sng" dirty="0" smtClean="0">
                <a:latin typeface="Tahoma" pitchFamily="34" charset="0"/>
                <a:cs typeface="Tahoma" pitchFamily="34" charset="0"/>
              </a:rPr>
              <a:t>három évig</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a</a:t>
            </a:r>
            <a:r>
              <a:rPr lang="hu-HU" altLang="hu-HU" sz="2100" i="1" dirty="0" smtClean="0">
                <a:latin typeface="Tahoma" pitchFamily="34" charset="0"/>
                <a:cs typeface="Tahoma" pitchFamily="34" charset="0"/>
              </a:rPr>
              <a:t> </a:t>
            </a:r>
            <a:r>
              <a:rPr lang="hu-HU" altLang="hu-HU" sz="2100" b="1" i="1" dirty="0" smtClean="0">
                <a:latin typeface="Tahoma" pitchFamily="34" charset="0"/>
                <a:cs typeface="Tahoma" pitchFamily="34" charset="0"/>
              </a:rPr>
              <a:t>b</a:t>
            </a:r>
            <a:r>
              <a:rPr lang="hu-HU" altLang="hu-HU" sz="2100" i="1" dirty="0" smtClean="0">
                <a:latin typeface="Tahoma" pitchFamily="34" charset="0"/>
                <a:cs typeface="Tahoma" pitchFamily="34" charset="0"/>
              </a:rPr>
              <a:t>) </a:t>
            </a:r>
            <a:r>
              <a:rPr lang="hu-HU" altLang="hu-HU" sz="2100" dirty="0" smtClean="0">
                <a:latin typeface="Tahoma" pitchFamily="34" charset="0"/>
                <a:cs typeface="Tahoma" pitchFamily="34" charset="0"/>
              </a:rPr>
              <a:t>pontban meghatározott esetben </a:t>
            </a:r>
            <a:r>
              <a:rPr lang="hu-HU" altLang="hu-HU" sz="2100" u="sng" dirty="0" smtClean="0">
                <a:latin typeface="Tahoma" pitchFamily="34" charset="0"/>
                <a:cs typeface="Tahoma" pitchFamily="34" charset="0"/>
              </a:rPr>
              <a:t>egy évtől öt évig</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a </a:t>
            </a:r>
            <a:r>
              <a:rPr lang="hu-HU" altLang="hu-HU" sz="2100" b="1" i="1" dirty="0" smtClean="0">
                <a:latin typeface="Tahoma" pitchFamily="34" charset="0"/>
                <a:cs typeface="Tahoma" pitchFamily="34" charset="0"/>
              </a:rPr>
              <a:t>c</a:t>
            </a:r>
            <a:r>
              <a:rPr lang="hu-HU" altLang="hu-HU" sz="2100" i="1" dirty="0" smtClean="0">
                <a:latin typeface="Tahoma" pitchFamily="34" charset="0"/>
                <a:cs typeface="Tahoma" pitchFamily="34" charset="0"/>
              </a:rPr>
              <a:t>) </a:t>
            </a:r>
            <a:r>
              <a:rPr lang="hu-HU" altLang="hu-HU" sz="2100" dirty="0" smtClean="0">
                <a:latin typeface="Tahoma" pitchFamily="34" charset="0"/>
                <a:cs typeface="Tahoma" pitchFamily="34" charset="0"/>
              </a:rPr>
              <a:t>pontban meghatározott esetben </a:t>
            </a:r>
            <a:r>
              <a:rPr lang="hu-HU" altLang="hu-HU" sz="2100" u="sng" dirty="0" smtClean="0">
                <a:latin typeface="Tahoma" pitchFamily="34" charset="0"/>
                <a:cs typeface="Tahoma" pitchFamily="34" charset="0"/>
              </a:rPr>
              <a:t>két évtől nyolc évig</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terjedő szabadságvesztéssel büntetendő.</a:t>
            </a:r>
          </a:p>
          <a:p>
            <a:pPr eaLnBrk="1" hangingPunct="1">
              <a:lnSpc>
                <a:spcPct val="80000"/>
              </a:lnSpc>
              <a:buFontTx/>
              <a:buNone/>
            </a:pPr>
            <a:r>
              <a:rPr lang="hu-HU" altLang="hu-HU" sz="2100" b="1" dirty="0" smtClean="0">
                <a:latin typeface="Tahoma" pitchFamily="34" charset="0"/>
                <a:cs typeface="Tahoma" pitchFamily="34" charset="0"/>
              </a:rPr>
              <a:t>(2)</a:t>
            </a:r>
            <a:r>
              <a:rPr lang="hu-HU" altLang="hu-HU" sz="2100" dirty="0">
                <a:latin typeface="Tahoma" pitchFamily="34" charset="0"/>
                <a:cs typeface="Tahoma" pitchFamily="34" charset="0"/>
              </a:rPr>
              <a:t> </a:t>
            </a:r>
            <a:r>
              <a:rPr lang="hu-HU" altLang="hu-HU" sz="2100" b="1" dirty="0">
                <a:latin typeface="Tahoma" pitchFamily="34" charset="0"/>
                <a:cs typeface="Tahoma" pitchFamily="34" charset="0"/>
              </a:rPr>
              <a:t>G</a:t>
            </a:r>
            <a:r>
              <a:rPr lang="hu-HU" altLang="hu-HU" sz="2100" b="1" dirty="0" smtClean="0">
                <a:latin typeface="Tahoma" pitchFamily="34" charset="0"/>
                <a:cs typeface="Tahoma" pitchFamily="34" charset="0"/>
              </a:rPr>
              <a:t>ondatlan</a:t>
            </a:r>
            <a:r>
              <a:rPr lang="hu-HU" altLang="hu-HU" sz="2100" dirty="0" smtClean="0">
                <a:latin typeface="Tahoma" pitchFamily="34" charset="0"/>
                <a:cs typeface="Tahoma" pitchFamily="34" charset="0"/>
              </a:rPr>
              <a:t> elkövetés: </a:t>
            </a:r>
            <a:r>
              <a:rPr lang="hu-HU" altLang="hu-HU" sz="2100" b="1" u="sng" dirty="0" smtClean="0">
                <a:solidFill>
                  <a:srgbClr val="FF0000"/>
                </a:solidFill>
                <a:latin typeface="Tahoma" pitchFamily="34" charset="0"/>
                <a:cs typeface="Tahoma" pitchFamily="34" charset="0"/>
              </a:rPr>
              <a:t>vétség</a:t>
            </a:r>
            <a:r>
              <a:rPr lang="hu-HU" altLang="hu-HU" sz="2100" dirty="0" smtClean="0">
                <a:latin typeface="Tahoma" pitchFamily="34" charset="0"/>
                <a:cs typeface="Tahoma" pitchFamily="34" charset="0"/>
              </a:rPr>
              <a:t> miatt </a:t>
            </a:r>
            <a:r>
              <a:rPr lang="hu-HU" altLang="hu-HU" sz="2100" u="sng" dirty="0" smtClean="0">
                <a:latin typeface="Tahoma" pitchFamily="34" charset="0"/>
                <a:cs typeface="Tahoma" pitchFamily="34" charset="0"/>
              </a:rPr>
              <a:t>1, 2, illetve 3 évig </a:t>
            </a:r>
            <a:r>
              <a:rPr lang="hu-HU" altLang="hu-HU" sz="2100" dirty="0" smtClean="0">
                <a:latin typeface="Tahoma" pitchFamily="34" charset="0"/>
                <a:cs typeface="Tahoma" pitchFamily="34" charset="0"/>
              </a:rPr>
              <a:t>terjedő </a:t>
            </a:r>
          </a:p>
          <a:p>
            <a:pPr eaLnBrk="1" hangingPunct="1">
              <a:lnSpc>
                <a:spcPct val="80000"/>
              </a:lnSpc>
              <a:buFontTx/>
              <a:buNone/>
            </a:pPr>
            <a:r>
              <a:rPr lang="hu-HU" altLang="hu-HU" sz="2100" dirty="0">
                <a:latin typeface="Tahoma" pitchFamily="34" charset="0"/>
                <a:cs typeface="Tahoma" pitchFamily="34" charset="0"/>
              </a:rPr>
              <a:t>s</a:t>
            </a:r>
            <a:r>
              <a:rPr lang="hu-HU" altLang="hu-HU" sz="2100" dirty="0" smtClean="0">
                <a:latin typeface="Tahoma" pitchFamily="34" charset="0"/>
                <a:cs typeface="Tahoma" pitchFamily="34" charset="0"/>
              </a:rPr>
              <a:t>zabadságvesztés a büntetés.</a:t>
            </a:r>
          </a:p>
        </p:txBody>
      </p:sp>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457200" y="0"/>
            <a:ext cx="8229600" cy="1268760"/>
          </a:xfrm>
        </p:spPr>
        <p:txBody>
          <a:bodyPr/>
          <a:lstStyle/>
          <a:p>
            <a:pPr eaLnBrk="1" hangingPunct="1"/>
            <a:r>
              <a:rPr lang="hu-HU" altLang="hu-HU" sz="3300" b="1" dirty="0" smtClean="0">
                <a:solidFill>
                  <a:schemeClr val="tx1"/>
                </a:solidFill>
                <a:latin typeface="Tahoma" pitchFamily="34" charset="0"/>
                <a:cs typeface="Tahoma" pitchFamily="34" charset="0"/>
              </a:rPr>
              <a:t>A hulladékgazdálkodás rendjének megsértése</a:t>
            </a:r>
          </a:p>
        </p:txBody>
      </p:sp>
      <p:sp>
        <p:nvSpPr>
          <p:cNvPr id="568323" name="Rectangle 3"/>
          <p:cNvSpPr>
            <a:spLocks noGrp="1" noChangeArrowheads="1"/>
          </p:cNvSpPr>
          <p:nvPr>
            <p:ph type="body" idx="1"/>
          </p:nvPr>
        </p:nvSpPr>
        <p:spPr>
          <a:xfrm>
            <a:off x="468313" y="1412776"/>
            <a:ext cx="8218487" cy="4968974"/>
          </a:xfrm>
        </p:spPr>
        <p:txBody>
          <a:bodyPr/>
          <a:lstStyle/>
          <a:p>
            <a:pPr eaLnBrk="1" hangingPunct="1">
              <a:lnSpc>
                <a:spcPct val="80000"/>
              </a:lnSpc>
              <a:buFontTx/>
              <a:buNone/>
            </a:pPr>
            <a:r>
              <a:rPr lang="hu-HU" altLang="hu-HU" sz="2400" b="1" dirty="0" smtClean="0">
                <a:latin typeface="Tahoma" pitchFamily="34" charset="0"/>
                <a:cs typeface="Tahoma" pitchFamily="34" charset="0"/>
              </a:rPr>
              <a:t>Btk. 248. § </a:t>
            </a:r>
            <a:r>
              <a:rPr lang="hu-HU" altLang="hu-HU" sz="2400" dirty="0" smtClean="0">
                <a:solidFill>
                  <a:srgbClr val="006600"/>
                </a:solidFill>
                <a:latin typeface="Tahoma" pitchFamily="34" charset="0"/>
                <a:cs typeface="Tahoma" pitchFamily="34" charset="0"/>
              </a:rPr>
              <a:t>(természetvédelmet is érintő kivonat) </a:t>
            </a:r>
            <a:r>
              <a:rPr lang="hu-HU" altLang="hu-HU" sz="2400" b="1" dirty="0" smtClean="0">
                <a:solidFill>
                  <a:srgbClr val="006600"/>
                </a:solidFill>
                <a:latin typeface="Tahoma" pitchFamily="34" charset="0"/>
                <a:cs typeface="Tahoma" pitchFamily="34" charset="0"/>
              </a:rPr>
              <a:t>(1) </a:t>
            </a:r>
            <a:r>
              <a:rPr lang="hu-HU" altLang="hu-HU" sz="2400" b="1" dirty="0" smtClean="0">
                <a:latin typeface="Tahoma" pitchFamily="34" charset="0"/>
                <a:cs typeface="Tahoma" pitchFamily="34" charset="0"/>
              </a:rPr>
              <a:t>Aki</a:t>
            </a:r>
          </a:p>
          <a:p>
            <a:pPr eaLnBrk="1" hangingPunct="1">
              <a:lnSpc>
                <a:spcPct val="80000"/>
              </a:lnSpc>
              <a:buFontTx/>
              <a:buNone/>
            </a:pPr>
            <a:r>
              <a:rPr lang="hu-HU" altLang="hu-HU" sz="2400" b="1" i="1" dirty="0" smtClean="0">
                <a:latin typeface="Tahoma" pitchFamily="34" charset="0"/>
                <a:cs typeface="Tahoma" pitchFamily="34" charset="0"/>
              </a:rPr>
              <a:t>a</a:t>
            </a:r>
            <a:r>
              <a:rPr lang="hu-HU" altLang="hu-HU" sz="2400" i="1" dirty="0" smtClean="0">
                <a:latin typeface="Tahoma" pitchFamily="34" charset="0"/>
                <a:cs typeface="Tahoma" pitchFamily="34" charset="0"/>
              </a:rPr>
              <a:t>)</a:t>
            </a:r>
            <a:r>
              <a:rPr lang="hu-HU" altLang="hu-HU" sz="2400" dirty="0" smtClean="0">
                <a:latin typeface="Tahoma" pitchFamily="34" charset="0"/>
                <a:cs typeface="Tahoma" pitchFamily="34" charset="0"/>
              </a:rPr>
              <a:t> arra a célra hatóság által </a:t>
            </a:r>
            <a:r>
              <a:rPr lang="hu-HU" altLang="hu-HU" sz="2400" b="1" dirty="0" smtClean="0">
                <a:latin typeface="Tahoma" pitchFamily="34" charset="0"/>
                <a:cs typeface="Tahoma" pitchFamily="34" charset="0"/>
              </a:rPr>
              <a:t>nem engedélyezett helyen</a:t>
            </a:r>
          </a:p>
          <a:p>
            <a:pPr eaLnBrk="1" hangingPunct="1">
              <a:lnSpc>
                <a:spcPct val="80000"/>
              </a:lnSpc>
              <a:buFontTx/>
              <a:buNone/>
            </a:pPr>
            <a:r>
              <a:rPr lang="hu-HU" altLang="hu-HU" sz="2400" b="1" dirty="0" smtClean="0">
                <a:latin typeface="Tahoma" pitchFamily="34" charset="0"/>
                <a:cs typeface="Tahoma" pitchFamily="34" charset="0"/>
              </a:rPr>
              <a:t>hulladékot elhelyez</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b="1" u="sng" dirty="0" smtClean="0">
                <a:solidFill>
                  <a:srgbClr val="FF0000"/>
                </a:solidFill>
                <a:latin typeface="Tahoma" pitchFamily="34" charset="0"/>
                <a:cs typeface="Tahoma" pitchFamily="34" charset="0"/>
              </a:rPr>
              <a:t>bűntett</a:t>
            </a:r>
            <a:r>
              <a:rPr lang="hu-HU" altLang="hu-HU" sz="2400" dirty="0" smtClean="0">
                <a:latin typeface="Tahoma" pitchFamily="34" charset="0"/>
                <a:cs typeface="Tahoma" pitchFamily="34" charset="0"/>
              </a:rPr>
              <a:t> miatt </a:t>
            </a:r>
            <a:r>
              <a:rPr lang="hu-HU" altLang="hu-HU" sz="2400" b="1" dirty="0" smtClean="0">
                <a:latin typeface="Tahoma" pitchFamily="34" charset="0"/>
                <a:cs typeface="Tahoma" pitchFamily="34" charset="0"/>
              </a:rPr>
              <a:t>három évig </a:t>
            </a:r>
            <a:r>
              <a:rPr lang="hu-HU" altLang="hu-HU" sz="2400" dirty="0" smtClean="0">
                <a:latin typeface="Tahoma" pitchFamily="34" charset="0"/>
                <a:cs typeface="Tahoma" pitchFamily="34" charset="0"/>
              </a:rPr>
              <a:t>terjedő szabadságvesztéssel </a:t>
            </a:r>
          </a:p>
          <a:p>
            <a:pPr eaLnBrk="1" hangingPunct="1">
              <a:lnSpc>
                <a:spcPct val="80000"/>
              </a:lnSpc>
              <a:buFontTx/>
              <a:buNone/>
            </a:pPr>
            <a:r>
              <a:rPr lang="hu-HU" altLang="hu-HU" sz="2400" dirty="0" smtClean="0">
                <a:latin typeface="Tahoma" pitchFamily="34" charset="0"/>
                <a:cs typeface="Tahoma" pitchFamily="34" charset="0"/>
              </a:rPr>
              <a:t>büntetendő,</a:t>
            </a:r>
            <a:endParaRPr lang="hu-HU" altLang="hu-HU" sz="2400" b="1" dirty="0" smtClean="0">
              <a:latin typeface="Tahoma" pitchFamily="34" charset="0"/>
              <a:cs typeface="Tahoma" pitchFamily="34" charset="0"/>
            </a:endParaRPr>
          </a:p>
          <a:p>
            <a:pPr eaLnBrk="1" hangingPunct="1">
              <a:lnSpc>
                <a:spcPct val="80000"/>
              </a:lnSpc>
              <a:buFontTx/>
              <a:buNone/>
            </a:pPr>
            <a:r>
              <a:rPr lang="hu-HU" altLang="hu-HU" sz="2400" b="1" dirty="0" smtClean="0">
                <a:latin typeface="Tahoma" pitchFamily="34" charset="0"/>
                <a:cs typeface="Tahoma" pitchFamily="34" charset="0"/>
              </a:rPr>
              <a:t>(2)</a:t>
            </a:r>
            <a:r>
              <a:rPr lang="hu-HU" altLang="hu-HU" sz="2400" dirty="0" smtClean="0">
                <a:latin typeface="Tahoma" pitchFamily="34" charset="0"/>
                <a:cs typeface="Tahoma" pitchFamily="34" charset="0"/>
              </a:rPr>
              <a:t> a bűncselekményt </a:t>
            </a:r>
            <a:r>
              <a:rPr lang="hu-HU" altLang="hu-HU" sz="2400" b="1" dirty="0" smtClean="0">
                <a:latin typeface="Tahoma" pitchFamily="34" charset="0"/>
                <a:cs typeface="Tahoma" pitchFamily="34" charset="0"/>
              </a:rPr>
              <a:t>veszélyes hulladékra </a:t>
            </a:r>
            <a:r>
              <a:rPr lang="hu-HU" altLang="hu-HU" sz="2400" dirty="0" smtClean="0">
                <a:latin typeface="Tahoma" pitchFamily="34" charset="0"/>
                <a:cs typeface="Tahoma" pitchFamily="34" charset="0"/>
              </a:rPr>
              <a:t>követi el,</a:t>
            </a:r>
            <a:endParaRPr lang="hu-HU" altLang="hu-HU" sz="2400" b="1" dirty="0" smtClean="0">
              <a:latin typeface="Tahoma" pitchFamily="34" charset="0"/>
              <a:cs typeface="Tahoma" pitchFamily="34" charset="0"/>
            </a:endParaRPr>
          </a:p>
          <a:p>
            <a:pPr eaLnBrk="1" hangingPunct="1">
              <a:lnSpc>
                <a:spcPct val="80000"/>
              </a:lnSpc>
              <a:buFontTx/>
              <a:buNone/>
            </a:pPr>
            <a:r>
              <a:rPr lang="hu-HU" altLang="hu-HU" sz="2400" b="1" u="sng" dirty="0" smtClean="0">
                <a:solidFill>
                  <a:srgbClr val="FF0000"/>
                </a:solidFill>
                <a:latin typeface="Tahoma" pitchFamily="34" charset="0"/>
                <a:cs typeface="Tahoma" pitchFamily="34" charset="0"/>
              </a:rPr>
              <a:t>a büntetés</a:t>
            </a:r>
            <a:r>
              <a:rPr lang="hu-HU" altLang="hu-HU" sz="2400" dirty="0" smtClean="0">
                <a:latin typeface="Tahoma" pitchFamily="34" charset="0"/>
                <a:cs typeface="Tahoma" pitchFamily="34" charset="0"/>
              </a:rPr>
              <a:t> </a:t>
            </a:r>
            <a:r>
              <a:rPr lang="hu-HU" altLang="hu-HU" sz="2400" u="sng" dirty="0" smtClean="0">
                <a:latin typeface="Tahoma" pitchFamily="34" charset="0"/>
                <a:cs typeface="Tahoma" pitchFamily="34" charset="0"/>
              </a:rPr>
              <a:t>egytől</a:t>
            </a:r>
            <a:r>
              <a:rPr lang="hu-HU" altLang="hu-HU" sz="2400" b="1" u="sng" dirty="0" smtClean="0">
                <a:solidFill>
                  <a:srgbClr val="CC0000"/>
                </a:solidFill>
                <a:latin typeface="Tahoma" pitchFamily="34" charset="0"/>
                <a:cs typeface="Tahoma" pitchFamily="34" charset="0"/>
              </a:rPr>
              <a:t> </a:t>
            </a:r>
            <a:r>
              <a:rPr lang="hu-HU" altLang="hu-HU" sz="2400" u="sng" dirty="0" smtClean="0">
                <a:latin typeface="Tahoma" pitchFamily="34" charset="0"/>
                <a:cs typeface="Tahoma" pitchFamily="34" charset="0"/>
              </a:rPr>
              <a:t>öt évig</a:t>
            </a:r>
            <a:r>
              <a:rPr lang="hu-HU" altLang="hu-HU" sz="2400" dirty="0" smtClean="0">
                <a:latin typeface="Tahoma" pitchFamily="34" charset="0"/>
                <a:cs typeface="Tahoma" pitchFamily="34" charset="0"/>
              </a:rPr>
              <a:t> terjedő szabadságvesztés,</a:t>
            </a:r>
          </a:p>
          <a:p>
            <a:pPr eaLnBrk="1" hangingPunct="1">
              <a:lnSpc>
                <a:spcPct val="80000"/>
              </a:lnSpc>
              <a:buFontTx/>
              <a:buNone/>
            </a:pPr>
            <a:r>
              <a:rPr lang="hu-HU" altLang="hu-HU" sz="2400" b="1" dirty="0" smtClean="0">
                <a:latin typeface="Tahoma" pitchFamily="34" charset="0"/>
                <a:cs typeface="Tahoma" pitchFamily="34" charset="0"/>
              </a:rPr>
              <a:t>(3)</a:t>
            </a:r>
            <a:r>
              <a:rPr lang="hu-HU" altLang="hu-HU" sz="2400" dirty="0" smtClean="0">
                <a:latin typeface="Tahoma" pitchFamily="34" charset="0"/>
                <a:cs typeface="Tahoma" pitchFamily="34" charset="0"/>
              </a:rPr>
              <a:t> a bűncselekményt</a:t>
            </a:r>
            <a:r>
              <a:rPr lang="hu-HU" altLang="hu-HU" sz="2400" b="1" dirty="0" smtClean="0">
                <a:latin typeface="Tahoma" pitchFamily="34" charset="0"/>
                <a:cs typeface="Tahoma" pitchFamily="34" charset="0"/>
              </a:rPr>
              <a:t> gondatlanságból </a:t>
            </a:r>
            <a:r>
              <a:rPr lang="hu-HU" altLang="hu-HU" sz="2400" dirty="0" smtClean="0">
                <a:latin typeface="Tahoma" pitchFamily="34" charset="0"/>
                <a:cs typeface="Tahoma" pitchFamily="34" charset="0"/>
              </a:rPr>
              <a:t> követi el,</a:t>
            </a:r>
          </a:p>
          <a:p>
            <a:pPr eaLnBrk="1" hangingPunct="1">
              <a:lnSpc>
                <a:spcPct val="80000"/>
              </a:lnSpc>
              <a:buFontTx/>
              <a:buNone/>
            </a:pPr>
            <a:r>
              <a:rPr lang="hu-HU" altLang="hu-HU" sz="2400" b="1" u="sng" dirty="0" smtClean="0">
                <a:solidFill>
                  <a:srgbClr val="FF0000"/>
                </a:solidFill>
                <a:latin typeface="Tahoma" pitchFamily="34" charset="0"/>
                <a:cs typeface="Tahoma" pitchFamily="34" charset="0"/>
              </a:rPr>
              <a:t>vétség</a:t>
            </a:r>
            <a:r>
              <a:rPr lang="hu-HU" altLang="hu-HU" sz="2400" dirty="0" smtClean="0">
                <a:latin typeface="Tahoma" pitchFamily="34" charset="0"/>
                <a:cs typeface="Tahoma" pitchFamily="34" charset="0"/>
              </a:rPr>
              <a:t> miatt az (1) bekezdésben meghatározott esetben </a:t>
            </a:r>
          </a:p>
          <a:p>
            <a:pPr eaLnBrk="1" hangingPunct="1">
              <a:lnSpc>
                <a:spcPct val="80000"/>
              </a:lnSpc>
              <a:buFontTx/>
              <a:buNone/>
            </a:pPr>
            <a:r>
              <a:rPr lang="hu-HU" altLang="hu-HU" sz="2400" u="sng" dirty="0" smtClean="0">
                <a:latin typeface="Tahoma" pitchFamily="34" charset="0"/>
                <a:cs typeface="Tahoma" pitchFamily="34" charset="0"/>
              </a:rPr>
              <a:t>egy évig</a:t>
            </a:r>
            <a:r>
              <a:rPr lang="hu-HU" altLang="hu-HU" sz="2400" dirty="0" smtClean="0">
                <a:latin typeface="Tahoma" pitchFamily="34" charset="0"/>
                <a:cs typeface="Tahoma" pitchFamily="34" charset="0"/>
              </a:rPr>
              <a:t>, a (2) bekezdésben meghatározott esetben</a:t>
            </a:r>
            <a:r>
              <a:rPr lang="hu-HU" altLang="hu-HU" sz="2400" u="sng" dirty="0" smtClean="0">
                <a:latin typeface="Tahoma" pitchFamily="34" charset="0"/>
                <a:cs typeface="Tahoma" pitchFamily="34" charset="0"/>
              </a:rPr>
              <a:t> két </a:t>
            </a:r>
          </a:p>
          <a:p>
            <a:pPr eaLnBrk="1" hangingPunct="1">
              <a:lnSpc>
                <a:spcPct val="80000"/>
              </a:lnSpc>
              <a:buFontTx/>
              <a:buNone/>
            </a:pPr>
            <a:r>
              <a:rPr lang="hu-HU" altLang="hu-HU" sz="2400" u="sng" dirty="0" smtClean="0">
                <a:latin typeface="Tahoma" pitchFamily="34" charset="0"/>
                <a:cs typeface="Tahoma" pitchFamily="34" charset="0"/>
              </a:rPr>
              <a:t>évig</a:t>
            </a:r>
            <a:r>
              <a:rPr lang="hu-HU" altLang="hu-HU" sz="2400" dirty="0" smtClean="0">
                <a:latin typeface="Tahoma" pitchFamily="34" charset="0"/>
                <a:cs typeface="Tahoma" pitchFamily="34" charset="0"/>
              </a:rPr>
              <a:t> terjedő szabadságvesztéssel büntetendő.</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Megjegyzés:</a:t>
            </a:r>
            <a:r>
              <a:rPr lang="hu-HU" altLang="hu-HU" sz="2400" dirty="0" smtClean="0">
                <a:latin typeface="Tahoma" pitchFamily="34" charset="0"/>
                <a:cs typeface="Tahoma" pitchFamily="34" charset="0"/>
              </a:rPr>
              <a:t> </a:t>
            </a:r>
            <a:r>
              <a:rPr lang="hu-HU" altLang="hu-HU" sz="2200" dirty="0" smtClean="0">
                <a:latin typeface="Tahoma" pitchFamily="34" charset="0"/>
                <a:cs typeface="Tahoma" pitchFamily="34" charset="0"/>
              </a:rPr>
              <a:t>hulladék fogalma a Btk. alkalmazásában.</a:t>
            </a:r>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xfrm>
            <a:off x="457200" y="1"/>
            <a:ext cx="8229600" cy="1196752"/>
          </a:xfrm>
        </p:spPr>
        <p:txBody>
          <a:bodyPr/>
          <a:lstStyle/>
          <a:p>
            <a:pPr eaLnBrk="1" hangingPunct="1"/>
            <a:r>
              <a:rPr lang="hu-HU" altLang="hu-HU" sz="3500" b="1" dirty="0" smtClean="0">
                <a:solidFill>
                  <a:srgbClr val="A50021"/>
                </a:solidFill>
                <a:latin typeface="Tahoma" pitchFamily="34" charset="0"/>
                <a:cs typeface="Tahoma" pitchFamily="34" charset="0"/>
              </a:rPr>
              <a:t>Közigazgatási hatóság </a:t>
            </a:r>
            <a:br>
              <a:rPr lang="hu-HU" altLang="hu-HU" sz="3500" b="1" dirty="0" smtClean="0">
                <a:solidFill>
                  <a:srgbClr val="A50021"/>
                </a:solidFill>
                <a:latin typeface="Tahoma" pitchFamily="34" charset="0"/>
                <a:cs typeface="Tahoma" pitchFamily="34" charset="0"/>
              </a:rPr>
            </a:br>
            <a:r>
              <a:rPr lang="hu-HU" altLang="hu-HU" sz="3500" b="1" dirty="0" smtClean="0">
                <a:solidFill>
                  <a:srgbClr val="A50021"/>
                </a:solidFill>
                <a:latin typeface="Tahoma" pitchFamily="34" charset="0"/>
                <a:cs typeface="Tahoma" pitchFamily="34" charset="0"/>
              </a:rPr>
              <a:t>és szakhatóság</a:t>
            </a:r>
          </a:p>
        </p:txBody>
      </p:sp>
      <p:sp>
        <p:nvSpPr>
          <p:cNvPr id="569347" name="Rectangle 3"/>
          <p:cNvSpPr>
            <a:spLocks noGrp="1" noChangeArrowheads="1"/>
          </p:cNvSpPr>
          <p:nvPr>
            <p:ph type="body" idx="1"/>
          </p:nvPr>
        </p:nvSpPr>
        <p:spPr>
          <a:xfrm>
            <a:off x="395288" y="1340768"/>
            <a:ext cx="8424862" cy="5040560"/>
          </a:xfrm>
        </p:spPr>
        <p:txBody>
          <a:bodyPr/>
          <a:lstStyle/>
          <a:p>
            <a:pPr eaLnBrk="1" hangingPunct="1">
              <a:lnSpc>
                <a:spcPct val="80000"/>
              </a:lnSpc>
              <a:buFontTx/>
              <a:buNone/>
            </a:pPr>
            <a:r>
              <a:rPr lang="hu-HU" altLang="hu-HU" sz="2300" b="1" dirty="0" smtClean="0">
                <a:solidFill>
                  <a:srgbClr val="A50021"/>
                </a:solidFill>
                <a:latin typeface="Tahoma" pitchFamily="34" charset="0"/>
                <a:cs typeface="Tahoma" pitchFamily="34" charset="0"/>
              </a:rPr>
              <a:t>Közigazgatási hatóság (</a:t>
            </a:r>
            <a:r>
              <a:rPr lang="hu-HU" altLang="hu-HU" sz="2300" b="1" dirty="0" err="1" smtClean="0">
                <a:solidFill>
                  <a:srgbClr val="A50021"/>
                </a:solidFill>
                <a:latin typeface="Tahoma" pitchFamily="34" charset="0"/>
                <a:cs typeface="Tahoma" pitchFamily="34" charset="0"/>
              </a:rPr>
              <a:t>hatóság</a:t>
            </a:r>
            <a:r>
              <a:rPr lang="hu-HU" altLang="hu-HU" sz="2300" b="1" dirty="0" smtClean="0">
                <a:solidFill>
                  <a:srgbClr val="A50021"/>
                </a:solidFill>
                <a:latin typeface="Tahoma" pitchFamily="34" charset="0"/>
                <a:cs typeface="Tahoma" pitchFamily="34" charset="0"/>
              </a:rPr>
              <a:t>):</a:t>
            </a:r>
            <a:r>
              <a:rPr lang="hu-HU" altLang="hu-HU" sz="2300" dirty="0" smtClean="0">
                <a:latin typeface="Tahoma" pitchFamily="34" charset="0"/>
                <a:cs typeface="Tahoma" pitchFamily="34" charset="0"/>
              </a:rPr>
              <a:t> az a szerv, szervezet </a:t>
            </a:r>
          </a:p>
          <a:p>
            <a:pPr eaLnBrk="1" hangingPunct="1">
              <a:lnSpc>
                <a:spcPct val="80000"/>
              </a:lnSpc>
              <a:buFontTx/>
              <a:buNone/>
            </a:pPr>
            <a:r>
              <a:rPr lang="hu-HU" altLang="hu-HU" sz="2300" dirty="0" smtClean="0">
                <a:latin typeface="Tahoma" pitchFamily="34" charset="0"/>
                <a:cs typeface="Tahoma" pitchFamily="34" charset="0"/>
              </a:rPr>
              <a:t>vagy személy, amelyet (akit) törvény, kormányrendelet, </a:t>
            </a:r>
          </a:p>
          <a:p>
            <a:pPr eaLnBrk="1" hangingPunct="1">
              <a:lnSpc>
                <a:spcPct val="80000"/>
              </a:lnSpc>
              <a:buFontTx/>
              <a:buNone/>
            </a:pPr>
            <a:r>
              <a:rPr lang="hu-HU" altLang="hu-HU" sz="2300" dirty="0" smtClean="0">
                <a:latin typeface="Tahoma" pitchFamily="34" charset="0"/>
                <a:cs typeface="Tahoma" pitchFamily="34" charset="0"/>
              </a:rPr>
              <a:t>önkormányzati hatósági ügyben önkormányzati rendelet </a:t>
            </a:r>
          </a:p>
          <a:p>
            <a:pPr eaLnBrk="1" hangingPunct="1">
              <a:lnSpc>
                <a:spcPct val="80000"/>
              </a:lnSpc>
              <a:buFontTx/>
              <a:buNone/>
            </a:pPr>
            <a:r>
              <a:rPr lang="hu-HU" altLang="hu-HU" sz="2300" dirty="0" smtClean="0">
                <a:latin typeface="Tahoma" pitchFamily="34" charset="0"/>
                <a:cs typeface="Tahoma" pitchFamily="34" charset="0"/>
              </a:rPr>
              <a:t>hatósági hatáskör gyakorlására jogosít fel. A hatóságtól a </a:t>
            </a:r>
          </a:p>
          <a:p>
            <a:pPr eaLnBrk="1" hangingPunct="1">
              <a:lnSpc>
                <a:spcPct val="80000"/>
              </a:lnSpc>
              <a:buFontTx/>
              <a:buNone/>
            </a:pPr>
            <a:r>
              <a:rPr lang="hu-HU" altLang="hu-HU" sz="2300" dirty="0" smtClean="0">
                <a:latin typeface="Tahoma" pitchFamily="34" charset="0"/>
                <a:cs typeface="Tahoma" pitchFamily="34" charset="0"/>
              </a:rPr>
              <a:t>hatáskörébe tartozó ügy nem vonható el. (</a:t>
            </a:r>
            <a:r>
              <a:rPr lang="hu-HU" altLang="hu-HU" sz="2300" dirty="0" err="1" smtClean="0">
                <a:latin typeface="Tahoma" pitchFamily="34" charset="0"/>
                <a:cs typeface="Tahoma" pitchFamily="34" charset="0"/>
              </a:rPr>
              <a:t>Ákr</a:t>
            </a:r>
            <a:r>
              <a:rPr lang="hu-HU" altLang="hu-HU" sz="2300" dirty="0" smtClean="0">
                <a:latin typeface="Tahoma" pitchFamily="34" charset="0"/>
                <a:cs typeface="Tahoma" pitchFamily="34" charset="0"/>
              </a:rPr>
              <a:t>. 9. §)</a:t>
            </a:r>
          </a:p>
          <a:p>
            <a:pPr eaLnBrk="1" hangingPunct="1">
              <a:lnSpc>
                <a:spcPct val="80000"/>
              </a:lnSpc>
              <a:buFontTx/>
              <a:buNone/>
            </a:pPr>
            <a:endParaRPr lang="hu-HU" altLang="hu-HU" sz="1000" dirty="0">
              <a:latin typeface="Tahoma" pitchFamily="34" charset="0"/>
              <a:cs typeface="Tahoma" pitchFamily="34" charset="0"/>
            </a:endParaRPr>
          </a:p>
          <a:p>
            <a:pPr eaLnBrk="1" hangingPunct="1">
              <a:lnSpc>
                <a:spcPct val="80000"/>
              </a:lnSpc>
              <a:buFontTx/>
              <a:buNone/>
            </a:pPr>
            <a:r>
              <a:rPr lang="hu-HU" altLang="hu-HU" sz="2300" b="1" dirty="0" smtClean="0">
                <a:solidFill>
                  <a:srgbClr val="A50021"/>
                </a:solidFill>
                <a:latin typeface="Tahoma" pitchFamily="34" charset="0"/>
                <a:cs typeface="Tahoma" pitchFamily="34" charset="0"/>
              </a:rPr>
              <a:t>Közigazgatási hatósági ügy:</a:t>
            </a:r>
            <a:r>
              <a:rPr lang="hu-HU" altLang="hu-HU" sz="2300" dirty="0" smtClean="0">
                <a:latin typeface="Tahoma" pitchFamily="34" charset="0"/>
                <a:cs typeface="Tahoma" pitchFamily="34" charset="0"/>
              </a:rPr>
              <a:t> amelynek intézése során </a:t>
            </a:r>
          </a:p>
          <a:p>
            <a:pPr eaLnBrk="1" hangingPunct="1">
              <a:lnSpc>
                <a:spcPct val="80000"/>
              </a:lnSpc>
              <a:buFontTx/>
              <a:buNone/>
            </a:pPr>
            <a:r>
              <a:rPr lang="hu-HU" altLang="hu-HU" sz="2300" dirty="0">
                <a:latin typeface="Tahoma" pitchFamily="34" charset="0"/>
                <a:cs typeface="Tahoma" pitchFamily="34" charset="0"/>
              </a:rPr>
              <a:t>a</a:t>
            </a:r>
            <a:r>
              <a:rPr lang="hu-HU" altLang="hu-HU" sz="2300" dirty="0" smtClean="0">
                <a:latin typeface="Tahoma" pitchFamily="34" charset="0"/>
                <a:cs typeface="Tahoma" pitchFamily="34" charset="0"/>
              </a:rPr>
              <a:t> hatóság döntésével ügyfél jogát vagy kötelezettségét</a:t>
            </a:r>
          </a:p>
          <a:p>
            <a:pPr eaLnBrk="1" hangingPunct="1">
              <a:lnSpc>
                <a:spcPct val="80000"/>
              </a:lnSpc>
              <a:buFontTx/>
              <a:buNone/>
            </a:pPr>
            <a:r>
              <a:rPr lang="hu-HU" altLang="hu-HU" sz="2300" dirty="0" smtClean="0">
                <a:latin typeface="Tahoma" pitchFamily="34" charset="0"/>
                <a:cs typeface="Tahoma" pitchFamily="34" charset="0"/>
              </a:rPr>
              <a:t>megállapítja, jogvitáját eldönti, jogsértését megállapítja </a:t>
            </a:r>
          </a:p>
          <a:p>
            <a:pPr eaLnBrk="1" hangingPunct="1">
              <a:lnSpc>
                <a:spcPct val="80000"/>
              </a:lnSpc>
              <a:buFontTx/>
              <a:buNone/>
            </a:pPr>
            <a:r>
              <a:rPr lang="hu-HU" altLang="hu-HU" sz="2300" dirty="0" smtClean="0">
                <a:latin typeface="Tahoma" pitchFamily="34" charset="0"/>
                <a:cs typeface="Tahoma" pitchFamily="34" charset="0"/>
              </a:rPr>
              <a:t>(a közigazgatási bírságot kiszabja), adatot igazol, </a:t>
            </a:r>
          </a:p>
          <a:p>
            <a:pPr eaLnBrk="1" hangingPunct="1">
              <a:lnSpc>
                <a:spcPct val="80000"/>
              </a:lnSpc>
              <a:buFontTx/>
              <a:buNone/>
            </a:pPr>
            <a:r>
              <a:rPr lang="hu-HU" altLang="hu-HU" sz="2300" dirty="0" smtClean="0">
                <a:latin typeface="Tahoma" pitchFamily="34" charset="0"/>
                <a:cs typeface="Tahoma" pitchFamily="34" charset="0"/>
              </a:rPr>
              <a:t>nyilvántartást vezet, döntését érvényesíti. (</a:t>
            </a:r>
            <a:r>
              <a:rPr lang="hu-HU" altLang="hu-HU" sz="2300" dirty="0" err="1" smtClean="0">
                <a:latin typeface="Tahoma" pitchFamily="34" charset="0"/>
                <a:cs typeface="Tahoma" pitchFamily="34" charset="0"/>
              </a:rPr>
              <a:t>Ákr</a:t>
            </a:r>
            <a:r>
              <a:rPr lang="hu-HU" altLang="hu-HU" sz="2300" dirty="0" smtClean="0">
                <a:latin typeface="Tahoma" pitchFamily="34" charset="0"/>
                <a:cs typeface="Tahoma" pitchFamily="34" charset="0"/>
              </a:rPr>
              <a:t>. 7.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 hatóság a </a:t>
            </a:r>
            <a:r>
              <a:rPr lang="hu-HU" altLang="hu-HU" sz="2300" b="1" dirty="0" smtClean="0">
                <a:latin typeface="Tahoma" pitchFamily="34" charset="0"/>
                <a:cs typeface="Tahoma" pitchFamily="34" charset="0"/>
              </a:rPr>
              <a:t>hatáskörébe</a:t>
            </a:r>
            <a:r>
              <a:rPr lang="hu-HU" altLang="hu-HU" sz="2300" dirty="0" smtClean="0">
                <a:latin typeface="Tahoma" pitchFamily="34" charset="0"/>
                <a:cs typeface="Tahoma" pitchFamily="34" charset="0"/>
              </a:rPr>
              <a:t> tartozó ügyben </a:t>
            </a:r>
            <a:r>
              <a:rPr lang="hu-HU" altLang="hu-HU" sz="2300" b="1" dirty="0" smtClean="0">
                <a:latin typeface="Tahoma" pitchFamily="34" charset="0"/>
                <a:cs typeface="Tahoma" pitchFamily="34" charset="0"/>
              </a:rPr>
              <a:t>illetékességi </a:t>
            </a:r>
          </a:p>
          <a:p>
            <a:pPr eaLnBrk="1" hangingPunct="1">
              <a:lnSpc>
                <a:spcPct val="80000"/>
              </a:lnSpc>
              <a:buFontTx/>
              <a:buNone/>
            </a:pPr>
            <a:r>
              <a:rPr lang="hu-HU" altLang="hu-HU" sz="2300" b="1" dirty="0">
                <a:latin typeface="Tahoma" pitchFamily="34" charset="0"/>
                <a:cs typeface="Tahoma" pitchFamily="34" charset="0"/>
              </a:rPr>
              <a:t>t</a:t>
            </a:r>
            <a:r>
              <a:rPr lang="hu-HU" altLang="hu-HU" sz="2300" b="1" dirty="0" smtClean="0">
                <a:latin typeface="Tahoma" pitchFamily="34" charset="0"/>
                <a:cs typeface="Tahoma" pitchFamily="34" charset="0"/>
              </a:rPr>
              <a:t>erületén,</a:t>
            </a:r>
            <a:r>
              <a:rPr lang="hu-HU" altLang="hu-HU" sz="2300" dirty="0" smtClean="0">
                <a:latin typeface="Tahoma" pitchFamily="34" charset="0"/>
                <a:cs typeface="Tahoma" pitchFamily="34" charset="0"/>
              </a:rPr>
              <a:t> vagy kijelölés alapján </a:t>
            </a:r>
            <a:r>
              <a:rPr lang="hu-HU" altLang="hu-HU" sz="2300" u="sng" dirty="0" smtClean="0">
                <a:latin typeface="Tahoma" pitchFamily="34" charset="0"/>
                <a:cs typeface="Tahoma" pitchFamily="34" charset="0"/>
              </a:rPr>
              <a:t>köteles eljárni</a:t>
            </a:r>
            <a:r>
              <a:rPr lang="hu-HU" altLang="hu-HU" sz="2300" dirty="0" smtClean="0">
                <a:latin typeface="Tahoma" pitchFamily="34" charset="0"/>
                <a:cs typeface="Tahoma" pitchFamily="34" charset="0"/>
              </a:rPr>
              <a:t>. (</a:t>
            </a:r>
            <a:r>
              <a:rPr lang="hu-HU" altLang="hu-HU" sz="2300" dirty="0" err="1" smtClean="0">
                <a:latin typeface="Tahoma" pitchFamily="34" charset="0"/>
                <a:cs typeface="Tahoma" pitchFamily="34" charset="0"/>
              </a:rPr>
              <a:t>Ákr</a:t>
            </a:r>
            <a:r>
              <a:rPr lang="hu-HU" altLang="hu-HU" sz="2300" dirty="0" smtClean="0">
                <a:latin typeface="Tahoma" pitchFamily="34" charset="0"/>
                <a:cs typeface="Tahoma" pitchFamily="34" charset="0"/>
              </a:rPr>
              <a:t>. 15.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endParaRPr lang="hu-HU" altLang="hu-HU" sz="2200" dirty="0" smtClean="0"/>
          </a:p>
        </p:txBody>
      </p:sp>
    </p:spTree>
    <p:extLst>
      <p:ext uri="{BB962C8B-B14F-4D97-AF65-F5344CB8AC3E}">
        <p14:creationId xmlns:p14="http://schemas.microsoft.com/office/powerpoint/2010/main" val="4169528918"/>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457200" y="1"/>
            <a:ext cx="8229600" cy="1196752"/>
          </a:xfrm>
        </p:spPr>
        <p:txBody>
          <a:bodyPr/>
          <a:lstStyle/>
          <a:p>
            <a:pPr eaLnBrk="1" hangingPunct="1"/>
            <a:r>
              <a:rPr lang="hu-HU" altLang="hu-HU" sz="3500" b="1" dirty="0" smtClean="0">
                <a:solidFill>
                  <a:srgbClr val="A50021"/>
                </a:solidFill>
                <a:latin typeface="Tahoma" pitchFamily="34" charset="0"/>
                <a:cs typeface="Tahoma" pitchFamily="34" charset="0"/>
              </a:rPr>
              <a:t>Közigazgatási hatóság </a:t>
            </a:r>
            <a:br>
              <a:rPr lang="hu-HU" altLang="hu-HU" sz="3500" b="1" dirty="0" smtClean="0">
                <a:solidFill>
                  <a:srgbClr val="A50021"/>
                </a:solidFill>
                <a:latin typeface="Tahoma" pitchFamily="34" charset="0"/>
                <a:cs typeface="Tahoma" pitchFamily="34" charset="0"/>
              </a:rPr>
            </a:br>
            <a:r>
              <a:rPr lang="hu-HU" altLang="hu-HU" sz="3500" b="1" dirty="0" smtClean="0">
                <a:solidFill>
                  <a:srgbClr val="A50021"/>
                </a:solidFill>
                <a:latin typeface="Tahoma" pitchFamily="34" charset="0"/>
                <a:cs typeface="Tahoma" pitchFamily="34" charset="0"/>
              </a:rPr>
              <a:t>és szakhatóság</a:t>
            </a:r>
          </a:p>
        </p:txBody>
      </p:sp>
      <p:sp>
        <p:nvSpPr>
          <p:cNvPr id="534531" name="Rectangle 3"/>
          <p:cNvSpPr>
            <a:spLocks noGrp="1" noChangeArrowheads="1"/>
          </p:cNvSpPr>
          <p:nvPr>
            <p:ph type="body" idx="1"/>
          </p:nvPr>
        </p:nvSpPr>
        <p:spPr>
          <a:xfrm>
            <a:off x="395288" y="1340767"/>
            <a:ext cx="8424862" cy="5112421"/>
          </a:xfrm>
        </p:spPr>
        <p:txBody>
          <a:bodyPr/>
          <a:lstStyle/>
          <a:p>
            <a:pPr eaLnBrk="1" hangingPunct="1">
              <a:lnSpc>
                <a:spcPct val="80000"/>
              </a:lnSpc>
              <a:buFontTx/>
              <a:buNone/>
              <a:defRPr/>
            </a:pPr>
            <a:r>
              <a:rPr lang="hu-HU" altLang="hu-HU" sz="2200" b="1" dirty="0" smtClean="0">
                <a:solidFill>
                  <a:srgbClr val="A50021"/>
                </a:solidFill>
                <a:latin typeface="Tahoma" pitchFamily="34" charset="0"/>
                <a:cs typeface="Tahoma" pitchFamily="34" charset="0"/>
              </a:rPr>
              <a:t>Szakhatóság:</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törvény vagy kormányrendelet az ügyben érdemi </a:t>
            </a:r>
          </a:p>
          <a:p>
            <a:pPr eaLnBrk="1" hangingPunct="1">
              <a:lnSpc>
                <a:spcPct val="80000"/>
              </a:lnSpc>
              <a:buFontTx/>
              <a:buNone/>
              <a:defRPr/>
            </a:pPr>
            <a:r>
              <a:rPr lang="hu-HU" altLang="hu-HU" sz="2200" dirty="0" smtClean="0">
                <a:latin typeface="Tahoma" pitchFamily="34" charset="0"/>
                <a:cs typeface="Tahoma" pitchFamily="34" charset="0"/>
              </a:rPr>
              <a:t>döntésre jogosult hatóság számára előírhatja </a:t>
            </a:r>
            <a:r>
              <a:rPr lang="hu-HU" altLang="hu-HU" sz="2200" dirty="0">
                <a:solidFill>
                  <a:srgbClr val="000000"/>
                </a:solidFill>
                <a:latin typeface="Tahoma" pitchFamily="34" charset="0"/>
                <a:cs typeface="Tahoma" pitchFamily="34" charset="0"/>
              </a:rPr>
              <a:t>meghatározott </a:t>
            </a:r>
            <a:endParaRPr lang="hu-HU" altLang="hu-HU" sz="2200" dirty="0" smtClean="0">
              <a:solidFill>
                <a:srgbClr val="000000"/>
              </a:solidFill>
              <a:latin typeface="Tahoma" pitchFamily="34" charset="0"/>
              <a:cs typeface="Tahoma" pitchFamily="34" charset="0"/>
            </a:endParaRPr>
          </a:p>
          <a:p>
            <a:pPr eaLnBrk="1" hangingPunct="1">
              <a:lnSpc>
                <a:spcPct val="80000"/>
              </a:lnSpc>
              <a:buFontTx/>
              <a:buNone/>
              <a:defRPr/>
            </a:pPr>
            <a:r>
              <a:rPr lang="hu-HU" altLang="hu-HU" sz="2200" dirty="0" smtClean="0">
                <a:solidFill>
                  <a:srgbClr val="000000"/>
                </a:solidFill>
                <a:latin typeface="Tahoma" pitchFamily="34" charset="0"/>
                <a:cs typeface="Tahoma" pitchFamily="34" charset="0"/>
              </a:rPr>
              <a:t>szakkérdésben </a:t>
            </a:r>
            <a:r>
              <a:rPr lang="hu-HU" altLang="hu-HU" sz="2200" dirty="0" smtClean="0">
                <a:latin typeface="Tahoma" pitchFamily="34" charset="0"/>
                <a:cs typeface="Tahoma" pitchFamily="34" charset="0"/>
              </a:rPr>
              <a:t>más hatóság (társhatóság) kötelező szakhatósági </a:t>
            </a:r>
          </a:p>
          <a:p>
            <a:pPr eaLnBrk="1" hangingPunct="1">
              <a:lnSpc>
                <a:spcPct val="80000"/>
              </a:lnSpc>
              <a:buFontTx/>
              <a:buNone/>
              <a:defRPr/>
            </a:pPr>
            <a:r>
              <a:rPr lang="hu-HU" altLang="hu-HU" sz="2200" dirty="0" smtClean="0">
                <a:latin typeface="Tahoma" pitchFamily="34" charset="0"/>
                <a:cs typeface="Tahoma" pitchFamily="34" charset="0"/>
              </a:rPr>
              <a:t>állásfoglalásának beszerzését. (</a:t>
            </a:r>
            <a:r>
              <a:rPr lang="hu-HU" altLang="hu-HU" sz="2200" dirty="0" err="1" smtClean="0">
                <a:latin typeface="Tahoma" pitchFamily="34" charset="0"/>
                <a:cs typeface="Tahoma" pitchFamily="34" charset="0"/>
              </a:rPr>
              <a:t>Ákr</a:t>
            </a:r>
            <a:r>
              <a:rPr lang="hu-HU" altLang="hu-HU" sz="2200" dirty="0" smtClean="0">
                <a:latin typeface="Tahoma" pitchFamily="34" charset="0"/>
                <a:cs typeface="Tahoma" pitchFamily="34" charset="0"/>
              </a:rPr>
              <a:t>. 55. §)</a:t>
            </a:r>
            <a:endParaRPr lang="hu-HU" altLang="hu-HU" sz="2200" b="1" dirty="0" smtClean="0">
              <a:solidFill>
                <a:srgbClr val="A50021"/>
              </a:solidFill>
              <a:latin typeface="Tahoma" pitchFamily="34" charset="0"/>
              <a:cs typeface="Tahoma" pitchFamily="34" charset="0"/>
            </a:endParaRPr>
          </a:p>
          <a:p>
            <a:pPr eaLnBrk="1" hangingPunct="1">
              <a:lnSpc>
                <a:spcPct val="80000"/>
              </a:lnSpc>
              <a:buFontTx/>
              <a:buNone/>
              <a:defRPr/>
            </a:pPr>
            <a:endParaRPr lang="hu-HU" altLang="hu-HU" sz="1000" b="1" u="sng" dirty="0" smtClean="0">
              <a:solidFill>
                <a:srgbClr val="A50021"/>
              </a:solidFill>
              <a:latin typeface="Tahoma" pitchFamily="34" charset="0"/>
              <a:cs typeface="Tahoma" pitchFamily="34" charset="0"/>
            </a:endParaRPr>
          </a:p>
          <a:p>
            <a:pPr eaLnBrk="1" hangingPunct="1">
              <a:lnSpc>
                <a:spcPct val="80000"/>
              </a:lnSpc>
              <a:buFontTx/>
              <a:buNone/>
              <a:defRPr/>
            </a:pPr>
            <a:r>
              <a:rPr lang="hu-HU" altLang="hu-HU" sz="2200" b="1" dirty="0" smtClean="0">
                <a:solidFill>
                  <a:srgbClr val="A50021"/>
                </a:solidFill>
                <a:latin typeface="Tahoma" pitchFamily="34" charset="0"/>
                <a:cs typeface="Tahoma" pitchFamily="34" charset="0"/>
              </a:rPr>
              <a:t>Szakkérdésként történő vizsgálat: </a:t>
            </a:r>
            <a:r>
              <a:rPr lang="hu-HU" altLang="hu-HU" sz="2200" dirty="0" smtClean="0">
                <a:solidFill>
                  <a:srgbClr val="000000"/>
                </a:solidFill>
                <a:latin typeface="Tahoma" pitchFamily="34" charset="0"/>
                <a:cs typeface="Tahoma" pitchFamily="34" charset="0"/>
              </a:rPr>
              <a:t>a szakhatósági </a:t>
            </a:r>
          </a:p>
          <a:p>
            <a:pPr eaLnBrk="1" hangingPunct="1">
              <a:lnSpc>
                <a:spcPct val="80000"/>
              </a:lnSpc>
              <a:buFontTx/>
              <a:buNone/>
              <a:defRPr/>
            </a:pPr>
            <a:r>
              <a:rPr lang="hu-HU" altLang="hu-HU" sz="2200" dirty="0" smtClean="0">
                <a:solidFill>
                  <a:srgbClr val="000000"/>
                </a:solidFill>
                <a:latin typeface="Tahoma" pitchFamily="34" charset="0"/>
                <a:cs typeface="Tahoma" pitchFamily="34" charset="0"/>
              </a:rPr>
              <a:t>állásfoglalást váltja ki szervezetrendszeren belül.</a:t>
            </a:r>
            <a:endParaRPr lang="hu-HU" altLang="hu-HU" sz="2000" dirty="0">
              <a:latin typeface="Tahoma" pitchFamily="34" charset="0"/>
              <a:cs typeface="Tahoma" pitchFamily="34" charset="0"/>
            </a:endParaRPr>
          </a:p>
          <a:p>
            <a:pPr eaLnBrk="1" hangingPunct="1">
              <a:lnSpc>
                <a:spcPct val="80000"/>
              </a:lnSpc>
              <a:buFontTx/>
              <a:buNone/>
              <a:defRPr/>
            </a:pPr>
            <a:endParaRPr lang="hu-HU" altLang="hu-HU" sz="1000" dirty="0" smtClean="0">
              <a:latin typeface="Tahoma" pitchFamily="34" charset="0"/>
              <a:cs typeface="Tahoma" pitchFamily="34" charset="0"/>
            </a:endParaRPr>
          </a:p>
          <a:p>
            <a:pPr marL="0" indent="0" eaLnBrk="1" hangingPunct="1">
              <a:lnSpc>
                <a:spcPct val="80000"/>
              </a:lnSpc>
              <a:buNone/>
              <a:defRPr/>
            </a:pPr>
            <a:r>
              <a:rPr lang="hu-HU" altLang="hu-HU" sz="2200"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hu-HU" altLang="hu-HU" sz="2200" dirty="0">
                <a:solidFill>
                  <a:srgbClr val="000000"/>
                </a:solidFill>
                <a:latin typeface="Tahoma" pitchFamily="34" charset="0"/>
                <a:ea typeface="Tahoma" panose="020B0604030504040204" pitchFamily="34" charset="0"/>
                <a:cs typeface="Tahoma" panose="020B0604030504040204" pitchFamily="34" charset="0"/>
              </a:rPr>
              <a:t> </a:t>
            </a:r>
            <a:r>
              <a:rPr lang="hu-HU" altLang="hu-HU" sz="2200" dirty="0" smtClean="0">
                <a:latin typeface="Tahoma" panose="020B0604030504040204" pitchFamily="34" charset="0"/>
                <a:ea typeface="Tahoma" panose="020B0604030504040204" pitchFamily="34" charset="0"/>
                <a:cs typeface="Tahoma" panose="020B0604030504040204" pitchFamily="34" charset="0"/>
              </a:rPr>
              <a:t>2016. évi CL. törvény az általános közigazgatási rendtartásról (</a:t>
            </a:r>
            <a:r>
              <a:rPr lang="hu-HU" altLang="hu-HU" sz="2200" dirty="0" err="1" smtClean="0">
                <a:latin typeface="Tahoma" panose="020B0604030504040204" pitchFamily="34" charset="0"/>
                <a:ea typeface="Tahoma" panose="020B0604030504040204" pitchFamily="34" charset="0"/>
                <a:cs typeface="Tahoma" panose="020B0604030504040204" pitchFamily="34" charset="0"/>
              </a:rPr>
              <a:t>Ákr</a:t>
            </a:r>
            <a:r>
              <a:rPr lang="hu-HU" altLang="hu-HU" sz="2200" dirty="0" smtClean="0">
                <a:latin typeface="Tahoma" panose="020B0604030504040204" pitchFamily="34" charset="0"/>
                <a:ea typeface="Tahoma" panose="020B0604030504040204" pitchFamily="34" charset="0"/>
                <a:cs typeface="Tahoma" panose="020B0604030504040204" pitchFamily="34" charset="0"/>
              </a:rPr>
              <a:t>.),</a:t>
            </a:r>
          </a:p>
          <a:p>
            <a:pPr marL="0" indent="0" eaLnBrk="1" hangingPunct="1">
              <a:lnSpc>
                <a:spcPct val="80000"/>
              </a:lnSpc>
              <a:buNone/>
              <a:defRPr/>
            </a:pPr>
            <a:endParaRPr lang="hu-HU" altLang="hu-HU" sz="1000"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defRPr/>
            </a:pPr>
            <a:r>
              <a:rPr lang="hu-HU" altLang="hu-HU" sz="2200" b="1" dirty="0" smtClean="0">
                <a:latin typeface="Tahoma" panose="020B0604030504040204" pitchFamily="34" charset="0"/>
                <a:ea typeface="Tahoma" panose="020B0604030504040204" pitchFamily="34" charset="0"/>
                <a:cs typeface="Tahoma" panose="020B0604030504040204" pitchFamily="34" charset="0"/>
              </a:rPr>
              <a:t>-</a:t>
            </a:r>
            <a:r>
              <a:rPr lang="hu-HU" altLang="hu-HU" sz="2200" dirty="0" smtClean="0">
                <a:latin typeface="Tahoma" pitchFamily="34" charset="0"/>
                <a:ea typeface="Tahoma" panose="020B0604030504040204" pitchFamily="34" charset="0"/>
                <a:cs typeface="Tahoma" panose="020B0604030504040204" pitchFamily="34" charset="0"/>
              </a:rPr>
              <a:t> 71/2015. (III. 30.) Korm. rendelet a környezetvédelmi és</a:t>
            </a:r>
          </a:p>
          <a:p>
            <a:pPr eaLnBrk="1" hangingPunct="1">
              <a:lnSpc>
                <a:spcPct val="80000"/>
              </a:lnSpc>
              <a:buFontTx/>
              <a:buNone/>
              <a:defRPr/>
            </a:pPr>
            <a:r>
              <a:rPr lang="hu-HU" altLang="hu-HU" sz="2200" dirty="0" smtClean="0">
                <a:latin typeface="Tahoma" pitchFamily="34" charset="0"/>
                <a:ea typeface="Tahoma" panose="020B0604030504040204" pitchFamily="34" charset="0"/>
                <a:cs typeface="Tahoma" panose="020B0604030504040204" pitchFamily="34" charset="0"/>
              </a:rPr>
              <a:t>természetvédelmi hatósági és igazgatási feladatokat ellátó szervek </a:t>
            </a:r>
          </a:p>
          <a:p>
            <a:pPr eaLnBrk="1" hangingPunct="1">
              <a:lnSpc>
                <a:spcPct val="80000"/>
              </a:lnSpc>
              <a:buFontTx/>
              <a:buNone/>
              <a:defRPr/>
            </a:pPr>
            <a:r>
              <a:rPr lang="hu-HU" altLang="hu-HU" sz="2200" dirty="0">
                <a:latin typeface="Tahoma" panose="020B0604030504040204" pitchFamily="34" charset="0"/>
                <a:ea typeface="Tahoma" panose="020B0604030504040204" pitchFamily="34" charset="0"/>
                <a:cs typeface="Tahoma" panose="020B0604030504040204" pitchFamily="34" charset="0"/>
              </a:rPr>
              <a:t>k</a:t>
            </a:r>
            <a:r>
              <a:rPr lang="hu-HU" altLang="hu-HU" sz="2200" dirty="0" smtClean="0">
                <a:latin typeface="Tahoma" panose="020B0604030504040204" pitchFamily="34" charset="0"/>
                <a:ea typeface="Tahoma" panose="020B0604030504040204" pitchFamily="34" charset="0"/>
                <a:cs typeface="Tahoma" panose="020B0604030504040204" pitchFamily="34" charset="0"/>
              </a:rPr>
              <a:t>ijelöléséről,</a:t>
            </a:r>
          </a:p>
          <a:p>
            <a:pPr marL="0" indent="0" eaLnBrk="1" hangingPunct="1">
              <a:lnSpc>
                <a:spcPct val="80000"/>
              </a:lnSpc>
              <a:buNone/>
              <a:defRPr/>
            </a:pPr>
            <a:r>
              <a:rPr lang="hu-HU" altLang="hu-HU" sz="2200"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hu-HU" altLang="hu-HU" sz="2200" dirty="0">
                <a:solidFill>
                  <a:srgbClr val="000000"/>
                </a:solidFill>
                <a:latin typeface="Tahoma" pitchFamily="34" charset="0"/>
                <a:ea typeface="Tahoma" panose="020B0604030504040204" pitchFamily="34" charset="0"/>
                <a:cs typeface="Tahoma" panose="020B0604030504040204" pitchFamily="34" charset="0"/>
              </a:rPr>
              <a:t> </a:t>
            </a:r>
            <a:r>
              <a:rPr lang="hu-HU" altLang="hu-HU" sz="2200" dirty="0" smtClean="0">
                <a:latin typeface="Tahoma" panose="020B0604030504040204" pitchFamily="34" charset="0"/>
                <a:ea typeface="Tahoma" panose="020B0604030504040204" pitchFamily="34" charset="0"/>
                <a:cs typeface="Tahoma" panose="020B0604030504040204" pitchFamily="34" charset="0"/>
              </a:rPr>
              <a:t>383/2016. (XII. 2.) Korm. rendelet a földművelésügyi hatósági </a:t>
            </a:r>
          </a:p>
          <a:p>
            <a:pPr marL="0" indent="0" eaLnBrk="1" hangingPunct="1">
              <a:lnSpc>
                <a:spcPct val="80000"/>
              </a:lnSpc>
              <a:buNone/>
              <a:defRPr/>
            </a:pPr>
            <a:r>
              <a:rPr lang="hu-HU" altLang="hu-HU" sz="2200" dirty="0" smtClean="0">
                <a:latin typeface="Tahoma" panose="020B0604030504040204" pitchFamily="34" charset="0"/>
                <a:ea typeface="Tahoma" panose="020B0604030504040204" pitchFamily="34" charset="0"/>
                <a:cs typeface="Tahoma" panose="020B0604030504040204" pitchFamily="34" charset="0"/>
              </a:rPr>
              <a:t>és igazgatási feladatokat ellátó szervek kijelöléséről.</a:t>
            </a:r>
          </a:p>
        </p:txBody>
      </p:sp>
    </p:spTree>
    <p:extLst>
      <p:ext uri="{BB962C8B-B14F-4D97-AF65-F5344CB8AC3E}">
        <p14:creationId xmlns:p14="http://schemas.microsoft.com/office/powerpoint/2010/main" val="3227576467"/>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457200" y="188913"/>
            <a:ext cx="8229600" cy="1152525"/>
          </a:xfrm>
          <a:solidFill>
            <a:srgbClr val="CCECFF"/>
          </a:solidFill>
        </p:spPr>
        <p:txBody>
          <a:bodyPr/>
          <a:lstStyle/>
          <a:p>
            <a:pPr eaLnBrk="1" hangingPunct="1"/>
            <a:r>
              <a:rPr lang="hu-HU" altLang="hu-HU" sz="3600" b="1" dirty="0" smtClean="0">
                <a:solidFill>
                  <a:srgbClr val="A50021"/>
                </a:solidFill>
                <a:latin typeface="Tahoma" pitchFamily="34" charset="0"/>
                <a:cs typeface="Tahoma" pitchFamily="34" charset="0"/>
              </a:rPr>
              <a:t>Hatósági és igazgatási szervek </a:t>
            </a:r>
          </a:p>
        </p:txBody>
      </p:sp>
      <p:sp>
        <p:nvSpPr>
          <p:cNvPr id="535555" name="Rectangle 3"/>
          <p:cNvSpPr>
            <a:spLocks noGrp="1" noChangeArrowheads="1"/>
          </p:cNvSpPr>
          <p:nvPr>
            <p:ph type="body" idx="1"/>
          </p:nvPr>
        </p:nvSpPr>
        <p:spPr>
          <a:xfrm>
            <a:off x="468313" y="1484313"/>
            <a:ext cx="8207375" cy="5040312"/>
          </a:xfrm>
          <a:solidFill>
            <a:srgbClr val="CCECFF"/>
          </a:solidFill>
        </p:spPr>
        <p:txBody>
          <a:bodyPr/>
          <a:lstStyle/>
          <a:p>
            <a:pPr eaLnBrk="1" hangingPunct="1">
              <a:lnSpc>
                <a:spcPct val="90000"/>
              </a:lnSpc>
              <a:buFontTx/>
              <a:buNone/>
              <a:defRPr/>
            </a:pPr>
            <a:r>
              <a:rPr lang="hu-HU" altLang="hu-HU" sz="2400" b="1" dirty="0" smtClean="0">
                <a:solidFill>
                  <a:srgbClr val="A50021"/>
                </a:solidFill>
                <a:latin typeface="Tahoma" pitchFamily="34" charset="0"/>
                <a:cs typeface="Tahoma" pitchFamily="34" charset="0"/>
              </a:rPr>
              <a:t>- Területi eljáró hatóságok és közreműködő szakhatóságok kijelölése – </a:t>
            </a:r>
            <a:r>
              <a:rPr lang="hu-HU" altLang="hu-HU" sz="2400" b="1" u="sng" dirty="0" smtClean="0">
                <a:solidFill>
                  <a:srgbClr val="A50021"/>
                </a:solidFill>
                <a:latin typeface="Tahoma" pitchFamily="34" charset="0"/>
                <a:cs typeface="Tahoma" pitchFamily="34" charset="0"/>
              </a:rPr>
              <a:t>természetvédelem:</a:t>
            </a:r>
            <a:endParaRPr lang="hu-HU" altLang="hu-HU" sz="2400" b="1" dirty="0" smtClean="0">
              <a:solidFill>
                <a:srgbClr val="A50021"/>
              </a:solidFill>
              <a:latin typeface="Tahoma" pitchFamily="34" charset="0"/>
              <a:cs typeface="Tahoma" pitchFamily="34" charset="0"/>
            </a:endParaRPr>
          </a:p>
          <a:p>
            <a:pPr eaLnBrk="1" hangingPunct="1">
              <a:lnSpc>
                <a:spcPct val="80000"/>
              </a:lnSpc>
              <a:buFontTx/>
              <a:buNone/>
              <a:defRPr/>
            </a:pPr>
            <a:endParaRPr lang="hu-HU" altLang="hu-HU" sz="1000" dirty="0" smtClean="0">
              <a:solidFill>
                <a:srgbClr val="000000"/>
              </a:solidFill>
              <a:latin typeface="Tahoma" pitchFamily="34" charset="0"/>
              <a:cs typeface="Tahoma" pitchFamily="34" charset="0"/>
            </a:endParaRPr>
          </a:p>
          <a:p>
            <a:pPr eaLnBrk="1" hangingPunct="1">
              <a:lnSpc>
                <a:spcPct val="90000"/>
              </a:lnSpc>
              <a:buFontTx/>
              <a:buNone/>
              <a:defRPr/>
            </a:pPr>
            <a:r>
              <a:rPr lang="hu-HU" altLang="hu-HU" sz="2400" dirty="0" smtClean="0">
                <a:latin typeface="Tahoma" pitchFamily="34" charset="0"/>
                <a:cs typeface="Tahoma" pitchFamily="34" charset="0"/>
              </a:rPr>
              <a:t>Természetvédelem:</a:t>
            </a:r>
          </a:p>
          <a:p>
            <a:pPr marL="0" indent="0" eaLnBrk="1" hangingPunct="1">
              <a:lnSpc>
                <a:spcPct val="90000"/>
              </a:lnSpc>
              <a:buFontTx/>
              <a:buNone/>
              <a:defRPr/>
            </a:pPr>
            <a:r>
              <a:rPr lang="hu-HU" altLang="hu-HU" sz="2400" b="1" dirty="0" smtClean="0">
                <a:solidFill>
                  <a:srgbClr val="003300"/>
                </a:solidFill>
                <a:latin typeface="Tahoma" pitchFamily="34" charset="0"/>
                <a:cs typeface="Tahoma" pitchFamily="34" charset="0"/>
              </a:rPr>
              <a:t>- megyei kormányhivatalok megyeszékhely szerinti </a:t>
            </a:r>
          </a:p>
          <a:p>
            <a:pPr marL="0" indent="0" eaLnBrk="1" hangingPunct="1">
              <a:lnSpc>
                <a:spcPct val="90000"/>
              </a:lnSpc>
              <a:buFontTx/>
              <a:buNone/>
              <a:defRPr/>
            </a:pPr>
            <a:r>
              <a:rPr lang="hu-HU" altLang="hu-HU" sz="2400" b="1" dirty="0" smtClean="0">
                <a:solidFill>
                  <a:srgbClr val="003300"/>
                </a:solidFill>
                <a:latin typeface="Tahoma" pitchFamily="34" charset="0"/>
                <a:cs typeface="Tahoma" pitchFamily="34" charset="0"/>
              </a:rPr>
              <a:t>járási hivatalai </a:t>
            </a:r>
            <a:r>
              <a:rPr lang="hu-HU" altLang="hu-HU" sz="2400" dirty="0" smtClean="0">
                <a:solidFill>
                  <a:srgbClr val="003300"/>
                </a:solidFill>
                <a:latin typeface="Tahoma" pitchFamily="34" charset="0"/>
                <a:cs typeface="Tahoma" pitchFamily="34" charset="0"/>
              </a:rPr>
              <a:t>(a fővárosra és Pest megyére az Érdi </a:t>
            </a:r>
          </a:p>
          <a:p>
            <a:pPr marL="0" indent="0" eaLnBrk="1" hangingPunct="1">
              <a:lnSpc>
                <a:spcPct val="90000"/>
              </a:lnSpc>
              <a:buFontTx/>
              <a:buNone/>
              <a:defRPr/>
            </a:pPr>
            <a:r>
              <a:rPr lang="hu-HU" altLang="hu-HU" sz="2400" dirty="0" smtClean="0">
                <a:solidFill>
                  <a:srgbClr val="003300"/>
                </a:solidFill>
                <a:latin typeface="Tahoma" pitchFamily="34" charset="0"/>
                <a:cs typeface="Tahoma" pitchFamily="34" charset="0"/>
              </a:rPr>
              <a:t>Járási Hivatal)</a:t>
            </a:r>
            <a:endParaRPr lang="hu-HU" altLang="hu-HU" sz="2400" dirty="0" smtClean="0">
              <a:solidFill>
                <a:srgbClr val="000000"/>
              </a:solidFill>
              <a:latin typeface="Tahoma" pitchFamily="34" charset="0"/>
              <a:cs typeface="Tahoma" pitchFamily="34" charset="0"/>
            </a:endParaRPr>
          </a:p>
          <a:p>
            <a:pPr eaLnBrk="1" hangingPunct="1">
              <a:lnSpc>
                <a:spcPct val="90000"/>
              </a:lnSpc>
              <a:buFontTx/>
              <a:buNone/>
              <a:defRPr/>
            </a:pPr>
            <a:endParaRPr lang="hu-HU" altLang="hu-HU" sz="1000" dirty="0" smtClean="0">
              <a:solidFill>
                <a:srgbClr val="000000"/>
              </a:solidFill>
              <a:latin typeface="Tahoma" pitchFamily="34" charset="0"/>
              <a:cs typeface="Tahoma" pitchFamily="34" charset="0"/>
            </a:endParaRPr>
          </a:p>
          <a:p>
            <a:pPr eaLnBrk="1" hangingPunct="1">
              <a:lnSpc>
                <a:spcPct val="90000"/>
              </a:lnSpc>
              <a:buFontTx/>
              <a:buNone/>
              <a:defRPr/>
            </a:pPr>
            <a:r>
              <a:rPr lang="hu-HU" altLang="hu-HU" sz="2400" dirty="0" smtClean="0">
                <a:solidFill>
                  <a:srgbClr val="000000"/>
                </a:solidFill>
                <a:latin typeface="Tahoma" pitchFamily="34" charset="0"/>
                <a:cs typeface="Tahoma" pitchFamily="34" charset="0"/>
              </a:rPr>
              <a:t>Természetvédelmi kezelésért felelős szerv:</a:t>
            </a:r>
          </a:p>
          <a:p>
            <a:pPr eaLnBrk="1" hangingPunct="1">
              <a:lnSpc>
                <a:spcPct val="90000"/>
              </a:lnSpc>
              <a:buFontTx/>
              <a:buNone/>
              <a:defRPr/>
            </a:pPr>
            <a:r>
              <a:rPr lang="hu-HU" altLang="hu-HU" sz="2400" b="1" dirty="0" smtClean="0">
                <a:solidFill>
                  <a:srgbClr val="003300"/>
                </a:solidFill>
                <a:latin typeface="Tahoma" pitchFamily="34" charset="0"/>
                <a:cs typeface="Tahoma" pitchFamily="34" charset="0"/>
              </a:rPr>
              <a:t>- nemzeti park igazgatóságok (10)</a:t>
            </a:r>
          </a:p>
          <a:p>
            <a:pPr eaLnBrk="1" hangingPunct="1">
              <a:lnSpc>
                <a:spcPct val="80000"/>
              </a:lnSpc>
              <a:buFontTx/>
              <a:buNone/>
              <a:defRPr/>
            </a:pPr>
            <a:endParaRPr lang="hu-HU" altLang="hu-HU" sz="2400" dirty="0" smtClean="0">
              <a:solidFill>
                <a:srgbClr val="000000"/>
              </a:solidFill>
              <a:latin typeface="Tahoma" pitchFamily="34" charset="0"/>
              <a:cs typeface="Tahoma" pitchFamily="34" charset="0"/>
            </a:endParaRPr>
          </a:p>
          <a:p>
            <a:pPr eaLnBrk="1" hangingPunct="1">
              <a:lnSpc>
                <a:spcPct val="80000"/>
              </a:lnSpc>
              <a:buFontTx/>
              <a:buNone/>
              <a:defRPr/>
            </a:pPr>
            <a:r>
              <a:rPr lang="hu-HU" altLang="hu-HU" sz="2200" dirty="0" smtClean="0">
                <a:solidFill>
                  <a:srgbClr val="000000"/>
                </a:solidFill>
                <a:latin typeface="Tahoma" pitchFamily="34" charset="0"/>
                <a:cs typeface="Tahoma" pitchFamily="34" charset="0"/>
              </a:rPr>
              <a:t>71/2015</a:t>
            </a:r>
            <a:r>
              <a:rPr lang="hu-HU" altLang="hu-HU" sz="2200" dirty="0">
                <a:solidFill>
                  <a:srgbClr val="000000"/>
                </a:solidFill>
                <a:latin typeface="Tahoma" pitchFamily="34" charset="0"/>
                <a:cs typeface="Tahoma" pitchFamily="34" charset="0"/>
              </a:rPr>
              <a:t>. (III. 30.) Korm. rendelet a környezetvédelmi és</a:t>
            </a:r>
          </a:p>
          <a:p>
            <a:pPr eaLnBrk="1" hangingPunct="1">
              <a:lnSpc>
                <a:spcPct val="80000"/>
              </a:lnSpc>
              <a:buFontTx/>
              <a:buNone/>
              <a:defRPr/>
            </a:pPr>
            <a:r>
              <a:rPr lang="hu-HU" altLang="hu-HU" sz="2200" dirty="0">
                <a:solidFill>
                  <a:srgbClr val="000000"/>
                </a:solidFill>
                <a:latin typeface="Tahoma" pitchFamily="34" charset="0"/>
                <a:cs typeface="Tahoma" pitchFamily="34" charset="0"/>
              </a:rPr>
              <a:t>természetvédelmi hatósági és igazgatási feladatokat ellátó </a:t>
            </a:r>
          </a:p>
          <a:p>
            <a:pPr eaLnBrk="1" hangingPunct="1">
              <a:lnSpc>
                <a:spcPct val="80000"/>
              </a:lnSpc>
              <a:buFontTx/>
              <a:buNone/>
              <a:defRPr/>
            </a:pPr>
            <a:r>
              <a:rPr lang="hu-HU" altLang="hu-HU" sz="2200" dirty="0">
                <a:solidFill>
                  <a:srgbClr val="000000"/>
                </a:solidFill>
                <a:latin typeface="Tahoma" pitchFamily="34" charset="0"/>
                <a:cs typeface="Tahoma" pitchFamily="34" charset="0"/>
              </a:rPr>
              <a:t>szervek kijelöléséről</a:t>
            </a:r>
          </a:p>
          <a:p>
            <a:pPr eaLnBrk="1" hangingPunct="1">
              <a:lnSpc>
                <a:spcPct val="90000"/>
              </a:lnSpc>
              <a:buFontTx/>
              <a:buNone/>
              <a:defRPr/>
            </a:pPr>
            <a:endParaRPr lang="hu-HU" altLang="hu-HU" sz="2400" b="1" dirty="0" smtClean="0">
              <a:solidFill>
                <a:srgbClr val="003300"/>
              </a:solidFill>
            </a:endParaRPr>
          </a:p>
        </p:txBody>
      </p:sp>
    </p:spTree>
  </p:cSld>
  <p:clrMapOvr>
    <a:masterClrMapping/>
  </p:clrMapOvr>
  <p:transition/>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468313" y="188913"/>
            <a:ext cx="8229600" cy="1152525"/>
          </a:xfrm>
          <a:solidFill>
            <a:srgbClr val="CCFFFF"/>
          </a:solidFill>
        </p:spPr>
        <p:txBody>
          <a:bodyPr/>
          <a:lstStyle/>
          <a:p>
            <a:pPr eaLnBrk="1" hangingPunct="1"/>
            <a:r>
              <a:rPr lang="hu-HU" altLang="hu-HU" sz="3600" b="1" dirty="0" smtClean="0">
                <a:solidFill>
                  <a:srgbClr val="A50021"/>
                </a:solidFill>
                <a:latin typeface="Tahoma" pitchFamily="34" charset="0"/>
                <a:cs typeface="Tahoma" pitchFamily="34" charset="0"/>
              </a:rPr>
              <a:t>Hatósági és igazgatási szervek</a:t>
            </a:r>
          </a:p>
        </p:txBody>
      </p:sp>
      <p:sp>
        <p:nvSpPr>
          <p:cNvPr id="536579" name="Rectangle 3"/>
          <p:cNvSpPr>
            <a:spLocks noGrp="1" noChangeArrowheads="1"/>
          </p:cNvSpPr>
          <p:nvPr>
            <p:ph type="body" idx="1"/>
          </p:nvPr>
        </p:nvSpPr>
        <p:spPr>
          <a:xfrm>
            <a:off x="468313" y="1484313"/>
            <a:ext cx="8207375" cy="5184775"/>
          </a:xfrm>
          <a:solidFill>
            <a:srgbClr val="CCFFFF"/>
          </a:solidFill>
        </p:spPr>
        <p:txBody>
          <a:bodyPr/>
          <a:lstStyle/>
          <a:p>
            <a:pPr eaLnBrk="1" hangingPunct="1">
              <a:lnSpc>
                <a:spcPct val="80000"/>
              </a:lnSpc>
              <a:buFontTx/>
              <a:buNone/>
              <a:defRPr/>
            </a:pPr>
            <a:r>
              <a:rPr lang="hu-HU" altLang="hu-HU" sz="2400" b="1" dirty="0" smtClean="0">
                <a:solidFill>
                  <a:srgbClr val="CC0000"/>
                </a:solidFill>
                <a:latin typeface="Tahoma" pitchFamily="34" charset="0"/>
                <a:cs typeface="Tahoma" pitchFamily="34" charset="0"/>
              </a:rPr>
              <a:t>- Területi eljáró hatóságok és közreműködő szakhatóságok kijelölése – </a:t>
            </a:r>
            <a:r>
              <a:rPr lang="hu-HU" altLang="hu-HU" sz="2400" b="1" u="sng" dirty="0" smtClean="0">
                <a:solidFill>
                  <a:srgbClr val="CC0000"/>
                </a:solidFill>
                <a:latin typeface="Tahoma" pitchFamily="34" charset="0"/>
                <a:cs typeface="Tahoma" pitchFamily="34" charset="0"/>
              </a:rPr>
              <a:t>erdészet, vadászat, halgazdálkodás:</a:t>
            </a:r>
          </a:p>
          <a:p>
            <a:pPr eaLnBrk="1" hangingPunct="1">
              <a:lnSpc>
                <a:spcPct val="80000"/>
              </a:lnSpc>
              <a:buFontTx/>
              <a:buNone/>
              <a:defRPr/>
            </a:pPr>
            <a:endParaRPr lang="hu-HU" altLang="hu-HU" sz="1000" dirty="0" smtClean="0">
              <a:latin typeface="Tahoma" pitchFamily="34" charset="0"/>
              <a:cs typeface="Tahoma" pitchFamily="34" charset="0"/>
            </a:endParaRPr>
          </a:p>
          <a:p>
            <a:pPr eaLnBrk="1" hangingPunct="1">
              <a:lnSpc>
                <a:spcPct val="80000"/>
              </a:lnSpc>
              <a:buFontTx/>
              <a:buNone/>
              <a:defRPr/>
            </a:pPr>
            <a:r>
              <a:rPr lang="hu-HU" altLang="hu-HU" sz="2400" dirty="0" smtClean="0">
                <a:latin typeface="Tahoma" pitchFamily="34" charset="0"/>
                <a:cs typeface="Tahoma" pitchFamily="34" charset="0"/>
              </a:rPr>
              <a:t>Erdészet:</a:t>
            </a:r>
          </a:p>
          <a:p>
            <a:pPr marL="0" indent="0" eaLnBrk="1" hangingPunct="1">
              <a:lnSpc>
                <a:spcPct val="80000"/>
              </a:lnSpc>
              <a:buFontTx/>
              <a:buNone/>
              <a:defRPr/>
            </a:pPr>
            <a:r>
              <a:rPr lang="hu-HU" altLang="hu-HU" sz="2400" b="1" dirty="0" smtClean="0">
                <a:solidFill>
                  <a:srgbClr val="003300"/>
                </a:solidFill>
                <a:latin typeface="Tahoma" pitchFamily="34" charset="0"/>
                <a:cs typeface="Tahoma" pitchFamily="34" charset="0"/>
              </a:rPr>
              <a:t>- </a:t>
            </a:r>
            <a:r>
              <a:rPr lang="hu-HU" altLang="hu-HU" sz="2400" b="1" dirty="0">
                <a:solidFill>
                  <a:srgbClr val="003300"/>
                </a:solidFill>
                <a:latin typeface="Tahoma" pitchFamily="34" charset="0"/>
                <a:cs typeface="Tahoma" pitchFamily="34" charset="0"/>
              </a:rPr>
              <a:t>k</a:t>
            </a:r>
            <a:r>
              <a:rPr lang="hu-HU" altLang="hu-HU" sz="2400" b="1" dirty="0" smtClean="0">
                <a:solidFill>
                  <a:srgbClr val="003300"/>
                </a:solidFill>
                <a:latin typeface="Tahoma" pitchFamily="34" charset="0"/>
                <a:cs typeface="Tahoma" pitchFamily="34" charset="0"/>
              </a:rPr>
              <a:t>ijelölt megyei kormányhivatalok megyeszékhely </a:t>
            </a:r>
          </a:p>
          <a:p>
            <a:pPr marL="0" indent="0" eaLnBrk="1" hangingPunct="1">
              <a:lnSpc>
                <a:spcPct val="80000"/>
              </a:lnSpc>
              <a:buFontTx/>
              <a:buNone/>
              <a:defRPr/>
            </a:pPr>
            <a:r>
              <a:rPr lang="hu-HU" altLang="hu-HU" sz="2400" b="1" dirty="0" smtClean="0">
                <a:solidFill>
                  <a:srgbClr val="003300"/>
                </a:solidFill>
                <a:latin typeface="Tahoma" pitchFamily="34" charset="0"/>
                <a:cs typeface="Tahoma" pitchFamily="34" charset="0"/>
              </a:rPr>
              <a:t>szerinti járási hivatalai </a:t>
            </a:r>
            <a:r>
              <a:rPr lang="hu-HU" altLang="hu-HU" sz="2400" dirty="0">
                <a:solidFill>
                  <a:srgbClr val="003300"/>
                </a:solidFill>
                <a:latin typeface="Tahoma" pitchFamily="34" charset="0"/>
                <a:cs typeface="Tahoma" pitchFamily="34" charset="0"/>
              </a:rPr>
              <a:t>(a fővárosra és Pest megyére az </a:t>
            </a:r>
            <a:endParaRPr lang="hu-HU" altLang="hu-HU" sz="2400" dirty="0" smtClean="0">
              <a:solidFill>
                <a:srgbClr val="003300"/>
              </a:solidFill>
              <a:latin typeface="Tahoma" pitchFamily="34" charset="0"/>
              <a:cs typeface="Tahoma" pitchFamily="34" charset="0"/>
            </a:endParaRPr>
          </a:p>
          <a:p>
            <a:pPr marL="0" indent="0" eaLnBrk="1" hangingPunct="1">
              <a:lnSpc>
                <a:spcPct val="80000"/>
              </a:lnSpc>
              <a:buFontTx/>
              <a:buNone/>
              <a:defRPr/>
            </a:pPr>
            <a:r>
              <a:rPr lang="hu-HU" altLang="hu-HU" sz="2400" dirty="0" smtClean="0">
                <a:solidFill>
                  <a:srgbClr val="003300"/>
                </a:solidFill>
                <a:latin typeface="Tahoma" pitchFamily="34" charset="0"/>
                <a:cs typeface="Tahoma" pitchFamily="34" charset="0"/>
              </a:rPr>
              <a:t>Érdi Járási </a:t>
            </a:r>
            <a:r>
              <a:rPr lang="hu-HU" altLang="hu-HU" sz="2400" dirty="0">
                <a:solidFill>
                  <a:srgbClr val="003300"/>
                </a:solidFill>
                <a:latin typeface="Tahoma" pitchFamily="34" charset="0"/>
                <a:cs typeface="Tahoma" pitchFamily="34" charset="0"/>
              </a:rPr>
              <a:t>Hivatal)</a:t>
            </a:r>
            <a:r>
              <a:rPr lang="hu-HU" altLang="hu-HU" sz="2400" b="1" dirty="0" smtClean="0">
                <a:solidFill>
                  <a:srgbClr val="003300"/>
                </a:solidFill>
                <a:latin typeface="Tahoma" pitchFamily="34" charset="0"/>
                <a:cs typeface="Tahoma" pitchFamily="34" charset="0"/>
              </a:rPr>
              <a:t>(10)</a:t>
            </a:r>
            <a:endParaRPr lang="hu-HU" altLang="hu-HU" sz="2400" dirty="0" smtClean="0">
              <a:solidFill>
                <a:srgbClr val="000000"/>
              </a:solidFill>
              <a:latin typeface="Tahoma" pitchFamily="34" charset="0"/>
              <a:cs typeface="Tahoma" pitchFamily="34" charset="0"/>
            </a:endParaRPr>
          </a:p>
          <a:p>
            <a:pPr eaLnBrk="1" hangingPunct="1">
              <a:lnSpc>
                <a:spcPct val="80000"/>
              </a:lnSpc>
              <a:buFontTx/>
              <a:buNone/>
              <a:defRPr/>
            </a:pPr>
            <a:endParaRPr lang="hu-HU" altLang="hu-HU" sz="1000" dirty="0" smtClean="0">
              <a:solidFill>
                <a:srgbClr val="000000"/>
              </a:solidFill>
              <a:latin typeface="Tahoma" pitchFamily="34" charset="0"/>
              <a:cs typeface="Tahoma" pitchFamily="34" charset="0"/>
            </a:endParaRPr>
          </a:p>
          <a:p>
            <a:pPr eaLnBrk="1" hangingPunct="1">
              <a:lnSpc>
                <a:spcPct val="80000"/>
              </a:lnSpc>
              <a:buFontTx/>
              <a:buNone/>
              <a:defRPr/>
            </a:pPr>
            <a:r>
              <a:rPr lang="hu-HU" altLang="hu-HU" sz="2400" dirty="0" smtClean="0">
                <a:solidFill>
                  <a:srgbClr val="000000"/>
                </a:solidFill>
                <a:latin typeface="Tahoma" pitchFamily="34" charset="0"/>
                <a:cs typeface="Tahoma" pitchFamily="34" charset="0"/>
              </a:rPr>
              <a:t>Vadászat, halgazdálkodás:</a:t>
            </a:r>
          </a:p>
          <a:p>
            <a:pPr marL="0" indent="0" eaLnBrk="1" hangingPunct="1">
              <a:lnSpc>
                <a:spcPct val="80000"/>
              </a:lnSpc>
              <a:buFontTx/>
              <a:buNone/>
              <a:defRPr/>
            </a:pPr>
            <a:r>
              <a:rPr lang="hu-HU" altLang="hu-HU" sz="2400" b="1" dirty="0" smtClean="0">
                <a:solidFill>
                  <a:srgbClr val="003300"/>
                </a:solidFill>
                <a:latin typeface="Tahoma" pitchFamily="34" charset="0"/>
                <a:cs typeface="Tahoma" pitchFamily="34" charset="0"/>
              </a:rPr>
              <a:t>- megyei kormányhivatalok megyeszékhely szerinti </a:t>
            </a:r>
          </a:p>
          <a:p>
            <a:pPr marL="0" indent="0" eaLnBrk="1" hangingPunct="1">
              <a:lnSpc>
                <a:spcPct val="80000"/>
              </a:lnSpc>
              <a:buFontTx/>
              <a:buNone/>
              <a:defRPr/>
            </a:pPr>
            <a:r>
              <a:rPr lang="hu-HU" altLang="hu-HU" sz="2400" b="1" dirty="0" smtClean="0">
                <a:solidFill>
                  <a:srgbClr val="003300"/>
                </a:solidFill>
                <a:latin typeface="Tahoma" pitchFamily="34" charset="0"/>
                <a:cs typeface="Tahoma" pitchFamily="34" charset="0"/>
              </a:rPr>
              <a:t>járási hivatala </a:t>
            </a:r>
            <a:r>
              <a:rPr lang="hu-HU" altLang="hu-HU" sz="2400" dirty="0" smtClean="0">
                <a:solidFill>
                  <a:srgbClr val="003300"/>
                </a:solidFill>
                <a:latin typeface="Tahoma" pitchFamily="34" charset="0"/>
                <a:cs typeface="Tahoma" pitchFamily="34" charset="0"/>
              </a:rPr>
              <a:t>(a fővárosra és Pest megyére az Érdi </a:t>
            </a:r>
          </a:p>
          <a:p>
            <a:pPr marL="0" indent="0" eaLnBrk="1" hangingPunct="1">
              <a:lnSpc>
                <a:spcPct val="80000"/>
              </a:lnSpc>
              <a:buFontTx/>
              <a:buNone/>
              <a:defRPr/>
            </a:pPr>
            <a:r>
              <a:rPr lang="hu-HU" altLang="hu-HU" sz="2400" dirty="0" smtClean="0">
                <a:solidFill>
                  <a:srgbClr val="003300"/>
                </a:solidFill>
                <a:latin typeface="Tahoma" pitchFamily="34" charset="0"/>
                <a:cs typeface="Tahoma" pitchFamily="34" charset="0"/>
              </a:rPr>
              <a:t>Járási Hivatal)</a:t>
            </a:r>
            <a:r>
              <a:rPr lang="hu-HU" altLang="hu-HU" sz="2400" b="1" dirty="0" smtClean="0">
                <a:solidFill>
                  <a:srgbClr val="003300"/>
                </a:solidFill>
                <a:latin typeface="Tahoma" pitchFamily="34" charset="0"/>
                <a:cs typeface="Tahoma" pitchFamily="34" charset="0"/>
              </a:rPr>
              <a:t> (19)</a:t>
            </a:r>
          </a:p>
          <a:p>
            <a:pPr eaLnBrk="1" hangingPunct="1">
              <a:lnSpc>
                <a:spcPct val="80000"/>
              </a:lnSpc>
              <a:buFontTx/>
              <a:buNone/>
              <a:defRPr/>
            </a:pPr>
            <a:endParaRPr lang="hu-HU" altLang="hu-HU" sz="1000" dirty="0" smtClean="0">
              <a:solidFill>
                <a:srgbClr val="000000"/>
              </a:solidFill>
              <a:latin typeface="Tahoma" pitchFamily="34" charset="0"/>
              <a:cs typeface="Tahoma" pitchFamily="34" charset="0"/>
            </a:endParaRPr>
          </a:p>
          <a:p>
            <a:pPr eaLnBrk="1" hangingPunct="1">
              <a:lnSpc>
                <a:spcPct val="80000"/>
              </a:lnSpc>
              <a:buFontTx/>
              <a:buNone/>
              <a:defRPr/>
            </a:pPr>
            <a:r>
              <a:rPr lang="hu-HU" altLang="hu-HU" sz="2200" dirty="0" smtClean="0">
                <a:solidFill>
                  <a:srgbClr val="000000"/>
                </a:solidFill>
                <a:latin typeface="Tahoma" pitchFamily="34" charset="0"/>
                <a:cs typeface="Tahoma" pitchFamily="34" charset="0"/>
              </a:rPr>
              <a:t>383/2016</a:t>
            </a:r>
            <a:r>
              <a:rPr lang="hu-HU" altLang="hu-HU" sz="2200" dirty="0">
                <a:solidFill>
                  <a:srgbClr val="000000"/>
                </a:solidFill>
                <a:latin typeface="Tahoma" pitchFamily="34" charset="0"/>
                <a:cs typeface="Tahoma" pitchFamily="34" charset="0"/>
              </a:rPr>
              <a:t>. (XII. 2.) Korm. rendelet a </a:t>
            </a:r>
            <a:r>
              <a:rPr lang="hu-HU" altLang="hu-HU" sz="2200" dirty="0" smtClean="0">
                <a:solidFill>
                  <a:srgbClr val="000000"/>
                </a:solidFill>
                <a:latin typeface="Tahoma" pitchFamily="34" charset="0"/>
                <a:cs typeface="Tahoma" pitchFamily="34" charset="0"/>
              </a:rPr>
              <a:t>földművelésügyi hatósági </a:t>
            </a:r>
          </a:p>
          <a:p>
            <a:pPr eaLnBrk="1" hangingPunct="1">
              <a:lnSpc>
                <a:spcPct val="80000"/>
              </a:lnSpc>
              <a:buFontTx/>
              <a:buNone/>
              <a:defRPr/>
            </a:pPr>
            <a:r>
              <a:rPr lang="hu-HU" altLang="hu-HU" sz="2200" dirty="0" smtClean="0">
                <a:solidFill>
                  <a:srgbClr val="000000"/>
                </a:solidFill>
                <a:latin typeface="Tahoma" pitchFamily="34" charset="0"/>
                <a:cs typeface="Tahoma" pitchFamily="34" charset="0"/>
              </a:rPr>
              <a:t>és </a:t>
            </a:r>
            <a:r>
              <a:rPr lang="hu-HU" altLang="hu-HU" sz="2200" dirty="0">
                <a:solidFill>
                  <a:srgbClr val="000000"/>
                </a:solidFill>
                <a:latin typeface="Tahoma" pitchFamily="34" charset="0"/>
                <a:cs typeface="Tahoma" pitchFamily="34" charset="0"/>
              </a:rPr>
              <a:t>igazgatási feladatokat ellátó </a:t>
            </a:r>
            <a:r>
              <a:rPr lang="hu-HU" altLang="hu-HU" sz="2200" dirty="0" smtClean="0">
                <a:solidFill>
                  <a:srgbClr val="000000"/>
                </a:solidFill>
                <a:latin typeface="Tahoma" pitchFamily="34" charset="0"/>
                <a:cs typeface="Tahoma" pitchFamily="34" charset="0"/>
              </a:rPr>
              <a:t>szervek kijelöléséről</a:t>
            </a:r>
            <a:endParaRPr lang="hu-HU" altLang="hu-HU" sz="2200" dirty="0">
              <a:solidFill>
                <a:srgbClr val="000000"/>
              </a:solidFill>
              <a:latin typeface="Tahoma" pitchFamily="34" charset="0"/>
              <a:cs typeface="Tahoma" pitchFamily="34" charset="0"/>
            </a:endParaRPr>
          </a:p>
          <a:p>
            <a:pPr eaLnBrk="1" hangingPunct="1">
              <a:lnSpc>
                <a:spcPct val="80000"/>
              </a:lnSpc>
              <a:buFontTx/>
              <a:buChar char="-"/>
              <a:defRPr/>
            </a:pPr>
            <a:endParaRPr lang="hu-HU" altLang="hu-HU" sz="2400" dirty="0" smtClean="0">
              <a:solidFill>
                <a:srgbClr val="000000"/>
              </a:solidFill>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457200" y="188913"/>
            <a:ext cx="8229600" cy="863600"/>
          </a:xfrm>
        </p:spPr>
        <p:txBody>
          <a:bodyPr/>
          <a:lstStyle/>
          <a:p>
            <a:pPr eaLnBrk="1" hangingPunct="1"/>
            <a:r>
              <a:rPr lang="hu-HU" altLang="hu-HU" sz="3500" b="1" dirty="0" smtClean="0">
                <a:solidFill>
                  <a:srgbClr val="A50021"/>
                </a:solidFill>
                <a:latin typeface="Tahoma" pitchFamily="34" charset="0"/>
                <a:cs typeface="Tahoma" pitchFamily="34" charset="0"/>
              </a:rPr>
              <a:t>Hatóságok - első fok, másodfok</a:t>
            </a:r>
          </a:p>
        </p:txBody>
      </p:sp>
      <p:sp>
        <p:nvSpPr>
          <p:cNvPr id="573443" name="Rectangle 3"/>
          <p:cNvSpPr>
            <a:spLocks noGrp="1" noChangeArrowheads="1"/>
          </p:cNvSpPr>
          <p:nvPr>
            <p:ph type="body" idx="1"/>
          </p:nvPr>
        </p:nvSpPr>
        <p:spPr>
          <a:xfrm>
            <a:off x="395288" y="1125538"/>
            <a:ext cx="8353425" cy="5327650"/>
          </a:xfrm>
        </p:spPr>
        <p:txBody>
          <a:bodyPr/>
          <a:lstStyle/>
          <a:p>
            <a:pPr eaLnBrk="1" hangingPunct="1">
              <a:lnSpc>
                <a:spcPct val="90000"/>
              </a:lnSpc>
              <a:buFontTx/>
              <a:buNone/>
            </a:pPr>
            <a:r>
              <a:rPr lang="hu-HU" altLang="hu-HU" sz="2200" b="1" dirty="0" smtClean="0">
                <a:solidFill>
                  <a:srgbClr val="006600"/>
                </a:solidFill>
                <a:latin typeface="Tahoma" pitchFamily="34" charset="0"/>
                <a:cs typeface="Tahoma" pitchFamily="34" charset="0"/>
              </a:rPr>
              <a:t>Országos természetvédelmi, erdészeti, vadászati,</a:t>
            </a:r>
          </a:p>
          <a:p>
            <a:pPr eaLnBrk="1" hangingPunct="1">
              <a:lnSpc>
                <a:spcPct val="90000"/>
              </a:lnSpc>
              <a:buFontTx/>
              <a:buNone/>
            </a:pPr>
            <a:r>
              <a:rPr lang="hu-HU" altLang="hu-HU" sz="2200" b="1" dirty="0" smtClean="0">
                <a:solidFill>
                  <a:srgbClr val="006600"/>
                </a:solidFill>
                <a:latin typeface="Tahoma" pitchFamily="34" charset="0"/>
                <a:cs typeface="Tahoma" pitchFamily="34" charset="0"/>
              </a:rPr>
              <a:t>halgazdálkodási hatóság:</a:t>
            </a:r>
          </a:p>
          <a:p>
            <a:pPr eaLnBrk="1" hangingPunct="1">
              <a:lnSpc>
                <a:spcPct val="90000"/>
              </a:lnSpc>
              <a:buFontTx/>
              <a:buNone/>
            </a:pPr>
            <a:r>
              <a:rPr lang="hu-HU" altLang="hu-HU" sz="2200" dirty="0" smtClean="0">
                <a:solidFill>
                  <a:srgbClr val="000000"/>
                </a:solidFill>
                <a:latin typeface="Tahoma" pitchFamily="34" charset="0"/>
                <a:cs typeface="Tahoma" pitchFamily="34" charset="0"/>
              </a:rPr>
              <a:t>Pest Megyei Kormányhivatal (másodfok, első fok)</a:t>
            </a:r>
          </a:p>
          <a:p>
            <a:pPr eaLnBrk="1" hangingPunct="1">
              <a:lnSpc>
                <a:spcPct val="90000"/>
              </a:lnSpc>
              <a:buFontTx/>
              <a:buNone/>
            </a:pPr>
            <a:r>
              <a:rPr lang="hu-HU" altLang="hu-HU" sz="2200" b="1" dirty="0" smtClean="0">
                <a:solidFill>
                  <a:srgbClr val="006600"/>
                </a:solidFill>
                <a:latin typeface="Tahoma" pitchFamily="34" charset="0"/>
                <a:cs typeface="Tahoma" pitchFamily="34" charset="0"/>
              </a:rPr>
              <a:t>Területi természetvédelmi hatóság:</a:t>
            </a:r>
          </a:p>
          <a:p>
            <a:pPr eaLnBrk="1" hangingPunct="1">
              <a:lnSpc>
                <a:spcPct val="90000"/>
              </a:lnSpc>
              <a:buFontTx/>
              <a:buNone/>
            </a:pPr>
            <a:r>
              <a:rPr lang="hu-HU" altLang="hu-HU" sz="2200" dirty="0">
                <a:latin typeface="Tahoma" pitchFamily="34" charset="0"/>
                <a:cs typeface="Tahoma" pitchFamily="34" charset="0"/>
              </a:rPr>
              <a:t>m</a:t>
            </a:r>
            <a:r>
              <a:rPr lang="hu-HU" altLang="hu-HU" sz="2200" dirty="0" smtClean="0">
                <a:latin typeface="Tahoma" pitchFamily="34" charset="0"/>
                <a:cs typeface="Tahoma" pitchFamily="34" charset="0"/>
              </a:rPr>
              <a:t>egyei kormányhivatalok megyeszékhely szerinti járási hivatalai </a:t>
            </a:r>
          </a:p>
          <a:p>
            <a:pPr eaLnBrk="1" hangingPunct="1">
              <a:lnSpc>
                <a:spcPct val="90000"/>
              </a:lnSpc>
              <a:buFontTx/>
              <a:buNone/>
            </a:pPr>
            <a:r>
              <a:rPr lang="hu-HU" altLang="hu-HU" sz="2200" dirty="0" smtClean="0">
                <a:latin typeface="Tahoma" pitchFamily="34" charset="0"/>
                <a:cs typeface="Tahoma" pitchFamily="34" charset="0"/>
              </a:rPr>
              <a:t>(19 járási hivatal) (első fok, másodfok),</a:t>
            </a:r>
          </a:p>
          <a:p>
            <a:pPr eaLnBrk="1" hangingPunct="1">
              <a:lnSpc>
                <a:spcPct val="90000"/>
              </a:lnSpc>
              <a:buFontTx/>
              <a:buNone/>
            </a:pPr>
            <a:r>
              <a:rPr lang="hu-HU" altLang="hu-HU" sz="2200" dirty="0">
                <a:latin typeface="Tahoma" pitchFamily="34" charset="0"/>
                <a:cs typeface="Tahoma" pitchFamily="34" charset="0"/>
              </a:rPr>
              <a:t>h</a:t>
            </a:r>
            <a:r>
              <a:rPr lang="hu-HU" altLang="hu-HU" sz="2200" dirty="0" smtClean="0">
                <a:latin typeface="Tahoma" pitchFamily="34" charset="0"/>
                <a:cs typeface="Tahoma" pitchFamily="34" charset="0"/>
              </a:rPr>
              <a:t>elyi jelentőségű védett természeti területek: jegyző</a:t>
            </a:r>
          </a:p>
          <a:p>
            <a:pPr eaLnBrk="1" hangingPunct="1">
              <a:lnSpc>
                <a:spcPct val="90000"/>
              </a:lnSpc>
              <a:buFontTx/>
              <a:buNone/>
            </a:pPr>
            <a:r>
              <a:rPr lang="hu-HU" altLang="hu-HU" sz="2200" b="1" dirty="0" smtClean="0">
                <a:solidFill>
                  <a:srgbClr val="006600"/>
                </a:solidFill>
                <a:latin typeface="Tahoma" pitchFamily="34" charset="0"/>
                <a:cs typeface="Tahoma" pitchFamily="34" charset="0"/>
              </a:rPr>
              <a:t>Területi erdészeti hatóság:</a:t>
            </a:r>
            <a:endParaRPr lang="hu-HU" altLang="hu-HU" sz="2200" dirty="0" smtClean="0">
              <a:latin typeface="Tahoma" pitchFamily="34" charset="0"/>
              <a:cs typeface="Tahoma" pitchFamily="34" charset="0"/>
            </a:endParaRPr>
          </a:p>
          <a:p>
            <a:pPr eaLnBrk="1" hangingPunct="1">
              <a:lnSpc>
                <a:spcPct val="90000"/>
              </a:lnSpc>
              <a:buFontTx/>
              <a:buNone/>
            </a:pPr>
            <a:r>
              <a:rPr lang="hu-HU" altLang="hu-HU" sz="2200" dirty="0">
                <a:latin typeface="Tahoma" pitchFamily="34" charset="0"/>
                <a:cs typeface="Tahoma" pitchFamily="34" charset="0"/>
              </a:rPr>
              <a:t>k</a:t>
            </a:r>
            <a:r>
              <a:rPr lang="hu-HU" altLang="hu-HU" sz="2200" dirty="0" smtClean="0">
                <a:latin typeface="Tahoma" pitchFamily="34" charset="0"/>
                <a:cs typeface="Tahoma" pitchFamily="34" charset="0"/>
              </a:rPr>
              <a:t>ijelölt megyei kormányhivatalok megyeszékhely szerinti járási </a:t>
            </a:r>
          </a:p>
          <a:p>
            <a:pPr eaLnBrk="1" hangingPunct="1">
              <a:lnSpc>
                <a:spcPct val="90000"/>
              </a:lnSpc>
              <a:buFontTx/>
              <a:buNone/>
            </a:pPr>
            <a:r>
              <a:rPr lang="hu-HU" altLang="hu-HU" sz="2200" dirty="0" smtClean="0">
                <a:latin typeface="Tahoma" pitchFamily="34" charset="0"/>
                <a:cs typeface="Tahoma" pitchFamily="34" charset="0"/>
              </a:rPr>
              <a:t>hivatalai (10 járási hivatal)</a:t>
            </a:r>
          </a:p>
          <a:p>
            <a:pPr eaLnBrk="1" hangingPunct="1">
              <a:lnSpc>
                <a:spcPct val="90000"/>
              </a:lnSpc>
              <a:buFontTx/>
              <a:buNone/>
            </a:pPr>
            <a:r>
              <a:rPr lang="hu-HU" altLang="hu-HU" sz="2200" b="1" dirty="0" smtClean="0">
                <a:solidFill>
                  <a:srgbClr val="006600"/>
                </a:solidFill>
                <a:latin typeface="Tahoma" pitchFamily="34" charset="0"/>
                <a:cs typeface="Tahoma" pitchFamily="34" charset="0"/>
              </a:rPr>
              <a:t>Területi vadászati hatóság, halgazdálkodási hatóság:</a:t>
            </a:r>
            <a:endParaRPr lang="hu-HU" altLang="hu-HU" sz="2200" dirty="0" smtClean="0">
              <a:latin typeface="Tahoma" pitchFamily="34" charset="0"/>
              <a:cs typeface="Tahoma" pitchFamily="34" charset="0"/>
            </a:endParaRPr>
          </a:p>
          <a:p>
            <a:pPr eaLnBrk="1" hangingPunct="1">
              <a:lnSpc>
                <a:spcPct val="90000"/>
              </a:lnSpc>
              <a:buFontTx/>
              <a:buNone/>
            </a:pPr>
            <a:r>
              <a:rPr lang="hu-HU" altLang="hu-HU" sz="2200" dirty="0">
                <a:latin typeface="Tahoma" pitchFamily="34" charset="0"/>
                <a:cs typeface="Tahoma" pitchFamily="34" charset="0"/>
              </a:rPr>
              <a:t>m</a:t>
            </a:r>
            <a:r>
              <a:rPr lang="hu-HU" altLang="hu-HU" sz="2200" dirty="0" smtClean="0">
                <a:latin typeface="Tahoma" pitchFamily="34" charset="0"/>
                <a:cs typeface="Tahoma" pitchFamily="34" charset="0"/>
              </a:rPr>
              <a:t>egyei kormányhivatalok megyeszékhely szerinti járási hivatalai</a:t>
            </a:r>
          </a:p>
          <a:p>
            <a:pPr eaLnBrk="1" hangingPunct="1">
              <a:lnSpc>
                <a:spcPct val="90000"/>
              </a:lnSpc>
              <a:buFontTx/>
              <a:buNone/>
            </a:pPr>
            <a:r>
              <a:rPr lang="hu-HU" altLang="hu-HU" sz="2200" dirty="0" smtClean="0">
                <a:latin typeface="Tahoma" pitchFamily="34" charset="0"/>
                <a:cs typeface="Tahoma" pitchFamily="34" charset="0"/>
              </a:rPr>
              <a:t>(19 járási hivatal)</a:t>
            </a:r>
          </a:p>
          <a:p>
            <a:pPr eaLnBrk="1" hangingPunct="1">
              <a:lnSpc>
                <a:spcPct val="90000"/>
              </a:lnSpc>
              <a:buFontTx/>
              <a:buNone/>
            </a:pPr>
            <a:r>
              <a:rPr lang="hu-HU" altLang="hu-HU" sz="2200" b="1" dirty="0" smtClean="0">
                <a:solidFill>
                  <a:srgbClr val="006600"/>
                </a:solidFill>
                <a:latin typeface="Tahoma" pitchFamily="34" charset="0"/>
                <a:cs typeface="Tahoma" pitchFamily="34" charset="0"/>
              </a:rPr>
              <a:t>További hatóságok:</a:t>
            </a:r>
            <a:r>
              <a:rPr lang="hu-HU" altLang="hu-HU" sz="2200" dirty="0" smtClean="0">
                <a:latin typeface="Tahoma" pitchFamily="34" charset="0"/>
                <a:cs typeface="Tahoma" pitchFamily="34" charset="0"/>
              </a:rPr>
              <a:t> miniszter, NÉBIH </a:t>
            </a:r>
          </a:p>
          <a:p>
            <a:pPr eaLnBrk="1" hangingPunct="1">
              <a:lnSpc>
                <a:spcPct val="90000"/>
              </a:lnSpc>
              <a:buFontTx/>
              <a:buNone/>
            </a:pPr>
            <a:endParaRPr lang="hu-HU" altLang="hu-HU" sz="2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a:xfrm>
            <a:off x="457200" y="0"/>
            <a:ext cx="8229600" cy="1196752"/>
          </a:xfrm>
        </p:spPr>
        <p:txBody>
          <a:bodyPr/>
          <a:lstStyle/>
          <a:p>
            <a:pPr eaLnBrk="1" hangingPunct="1"/>
            <a:r>
              <a:rPr lang="hu-HU" altLang="hu-HU" sz="3500" b="1" dirty="0" smtClean="0">
                <a:solidFill>
                  <a:srgbClr val="FF5050"/>
                </a:solidFill>
                <a:latin typeface="Tahoma" pitchFamily="34" charset="0"/>
                <a:cs typeface="Tahoma" pitchFamily="34" charset="0"/>
              </a:rPr>
              <a:t>Szabálysértési hatóság</a:t>
            </a:r>
          </a:p>
        </p:txBody>
      </p:sp>
      <p:sp>
        <p:nvSpPr>
          <p:cNvPr id="574467" name="Rectangle 3"/>
          <p:cNvSpPr>
            <a:spLocks noGrp="1" noChangeArrowheads="1"/>
          </p:cNvSpPr>
          <p:nvPr>
            <p:ph type="body" idx="1"/>
          </p:nvPr>
        </p:nvSpPr>
        <p:spPr>
          <a:xfrm>
            <a:off x="457200" y="1340768"/>
            <a:ext cx="8229600" cy="4785395"/>
          </a:xfrm>
        </p:spPr>
        <p:txBody>
          <a:bodyPr/>
          <a:lstStyle/>
          <a:p>
            <a:pPr eaLnBrk="1" hangingPunct="1">
              <a:lnSpc>
                <a:spcPct val="90000"/>
              </a:lnSpc>
              <a:buFontTx/>
              <a:buNone/>
            </a:pPr>
            <a:r>
              <a:rPr lang="hu-HU" altLang="hu-HU" sz="2600" b="1" dirty="0" smtClean="0">
                <a:latin typeface="Tahoma" pitchFamily="34" charset="0"/>
                <a:cs typeface="Tahoma" pitchFamily="34" charset="0"/>
              </a:rPr>
              <a:t>2012. évi II. törvény (</a:t>
            </a:r>
            <a:r>
              <a:rPr lang="hu-HU" altLang="hu-HU" sz="2600" b="1" dirty="0" err="1" smtClean="0">
                <a:latin typeface="Tahoma" pitchFamily="34" charset="0"/>
                <a:cs typeface="Tahoma" pitchFamily="34" charset="0"/>
              </a:rPr>
              <a:t>Szabstv</a:t>
            </a:r>
            <a:r>
              <a:rPr lang="hu-HU" altLang="hu-HU" sz="2600" b="1" dirty="0" smtClean="0">
                <a:latin typeface="Tahoma" pitchFamily="34" charset="0"/>
                <a:cs typeface="Tahoma" pitchFamily="34" charset="0"/>
              </a:rPr>
              <a:t>.) 38. §</a:t>
            </a:r>
            <a:r>
              <a:rPr lang="hu-HU" altLang="hu-HU" sz="2600" dirty="0" smtClean="0">
                <a:latin typeface="Tahoma" pitchFamily="34" charset="0"/>
                <a:cs typeface="Tahoma" pitchFamily="34" charset="0"/>
              </a:rPr>
              <a:t> </a:t>
            </a:r>
          </a:p>
          <a:p>
            <a:pPr eaLnBrk="1" hangingPunct="1">
              <a:lnSpc>
                <a:spcPct val="90000"/>
              </a:lnSpc>
              <a:buFontTx/>
              <a:buNone/>
            </a:pPr>
            <a:r>
              <a:rPr lang="hu-HU" altLang="hu-HU" sz="2600" dirty="0" smtClean="0">
                <a:latin typeface="Tahoma" pitchFamily="34" charset="0"/>
                <a:cs typeface="Tahoma" pitchFamily="34" charset="0"/>
              </a:rPr>
              <a:t>(1) Az általános szabálysértési hatóság a fővárosi, megyei </a:t>
            </a:r>
            <a:r>
              <a:rPr lang="hu-HU" altLang="hu-HU" sz="2600" b="1" dirty="0" smtClean="0">
                <a:solidFill>
                  <a:srgbClr val="FF5050"/>
                </a:solidFill>
                <a:latin typeface="Tahoma" pitchFamily="34" charset="0"/>
                <a:cs typeface="Tahoma" pitchFamily="34" charset="0"/>
              </a:rPr>
              <a:t>kormányhivatal járási (fővárosi kerületi) hivatala</a:t>
            </a:r>
            <a:r>
              <a:rPr lang="hu-HU" altLang="hu-HU" sz="2600" b="1" dirty="0" smtClean="0">
                <a:solidFill>
                  <a:srgbClr val="FF0000"/>
                </a:solidFill>
                <a:latin typeface="Tahoma" pitchFamily="34" charset="0"/>
                <a:cs typeface="Tahoma" pitchFamily="34" charset="0"/>
              </a:rPr>
              <a:t> </a:t>
            </a:r>
            <a:r>
              <a:rPr lang="hu-HU" altLang="hu-HU" sz="2600" dirty="0" smtClean="0">
                <a:latin typeface="Tahoma" pitchFamily="34" charset="0"/>
                <a:cs typeface="Tahoma" pitchFamily="34" charset="0"/>
              </a:rPr>
              <a:t>(a továbbiakban: járási hivatal).</a:t>
            </a:r>
          </a:p>
          <a:p>
            <a:pPr eaLnBrk="1" hangingPunct="1">
              <a:lnSpc>
                <a:spcPct val="90000"/>
              </a:lnSpc>
              <a:buFontTx/>
              <a:buNone/>
            </a:pPr>
            <a:r>
              <a:rPr lang="hu-HU" altLang="hu-HU" sz="2600" dirty="0" smtClean="0">
                <a:latin typeface="Tahoma" pitchFamily="34" charset="0"/>
                <a:cs typeface="Tahoma" pitchFamily="34" charset="0"/>
              </a:rPr>
              <a:t>(2) Az e törvény által a hatáskörébe utalt szabálysértés miatt a szabálysértési hatóság jogkörében a </a:t>
            </a:r>
            <a:r>
              <a:rPr lang="hu-HU" altLang="hu-HU" sz="2600" b="1" dirty="0" smtClean="0">
                <a:solidFill>
                  <a:srgbClr val="FF5050"/>
                </a:solidFill>
                <a:latin typeface="Tahoma" pitchFamily="34" charset="0"/>
                <a:cs typeface="Tahoma" pitchFamily="34" charset="0"/>
              </a:rPr>
              <a:t>rendőrkapitányság</a:t>
            </a:r>
            <a:r>
              <a:rPr lang="hu-HU" altLang="hu-HU" sz="2600" b="1" dirty="0" smtClean="0">
                <a:solidFill>
                  <a:srgbClr val="FF0000"/>
                </a:solidFill>
                <a:latin typeface="Tahoma" pitchFamily="34" charset="0"/>
                <a:cs typeface="Tahoma" pitchFamily="34" charset="0"/>
              </a:rPr>
              <a:t> </a:t>
            </a:r>
            <a:r>
              <a:rPr lang="hu-HU" altLang="hu-HU" sz="2600" dirty="0" smtClean="0">
                <a:latin typeface="Tahoma" pitchFamily="34" charset="0"/>
                <a:cs typeface="Tahoma" pitchFamily="34" charset="0"/>
              </a:rPr>
              <a:t>vagy az egyes feladatok ellátására létrehozott</a:t>
            </a:r>
            <a:r>
              <a:rPr lang="hu-HU" altLang="hu-HU" sz="2600" b="1" dirty="0" smtClean="0">
                <a:solidFill>
                  <a:srgbClr val="FF0000"/>
                </a:solidFill>
                <a:latin typeface="Tahoma" pitchFamily="34" charset="0"/>
                <a:cs typeface="Tahoma" pitchFamily="34" charset="0"/>
              </a:rPr>
              <a:t> </a:t>
            </a:r>
            <a:r>
              <a:rPr lang="hu-HU" altLang="hu-HU" sz="2600" b="1" dirty="0" smtClean="0">
                <a:solidFill>
                  <a:srgbClr val="FF5050"/>
                </a:solidFill>
                <a:latin typeface="Tahoma" pitchFamily="34" charset="0"/>
                <a:cs typeface="Tahoma" pitchFamily="34" charset="0"/>
              </a:rPr>
              <a:t>rendőri szerv</a:t>
            </a:r>
            <a:r>
              <a:rPr lang="hu-HU" altLang="hu-HU" sz="2600" dirty="0" smtClean="0">
                <a:latin typeface="Tahoma" pitchFamily="34" charset="0"/>
                <a:cs typeface="Tahoma" pitchFamily="34" charset="0"/>
              </a:rPr>
              <a:t>, illetve </a:t>
            </a:r>
            <a:r>
              <a:rPr lang="hu-HU" altLang="hu-HU" sz="2600" b="1" dirty="0" smtClean="0">
                <a:solidFill>
                  <a:srgbClr val="FF5050"/>
                </a:solidFill>
                <a:latin typeface="Tahoma" pitchFamily="34" charset="0"/>
                <a:cs typeface="Tahoma" pitchFamily="34" charset="0"/>
              </a:rPr>
              <a:t>a Nemzeti Adó- és Vámhivatal vámszerve</a:t>
            </a:r>
            <a:r>
              <a:rPr lang="hu-HU" altLang="hu-HU" sz="2600" dirty="0" smtClean="0">
                <a:latin typeface="Tahoma" pitchFamily="34" charset="0"/>
                <a:cs typeface="Tahoma" pitchFamily="34" charset="0"/>
              </a:rPr>
              <a:t> jár el.</a:t>
            </a:r>
          </a:p>
          <a:p>
            <a:pPr eaLnBrk="1" hangingPunct="1">
              <a:lnSpc>
                <a:spcPct val="90000"/>
              </a:lnSpc>
              <a:buFontTx/>
              <a:buNone/>
            </a:pPr>
            <a:r>
              <a:rPr lang="hu-HU" altLang="hu-HU" sz="2600" dirty="0" smtClean="0">
                <a:latin typeface="Tahoma" pitchFamily="34" charset="0"/>
                <a:cs typeface="Tahoma" pitchFamily="34" charset="0"/>
              </a:rPr>
              <a:t>(3) Szabálysértési elzárással is büntethető szabálysértés miatt első fokon a </a:t>
            </a:r>
            <a:r>
              <a:rPr lang="hu-HU" altLang="hu-HU" sz="2600" b="1" dirty="0" smtClean="0">
                <a:solidFill>
                  <a:srgbClr val="FF5050"/>
                </a:solidFill>
                <a:latin typeface="Tahoma" pitchFamily="34" charset="0"/>
                <a:cs typeface="Tahoma" pitchFamily="34" charset="0"/>
              </a:rPr>
              <a:t>járásbíróság</a:t>
            </a:r>
            <a:r>
              <a:rPr lang="hu-HU" altLang="hu-HU" sz="2600" dirty="0" smtClean="0">
                <a:latin typeface="Tahoma" pitchFamily="34" charset="0"/>
                <a:cs typeface="Tahoma" pitchFamily="34" charset="0"/>
              </a:rPr>
              <a:t> jár el.</a:t>
            </a:r>
          </a:p>
        </p:txBody>
      </p:sp>
    </p:spTree>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457200" y="0"/>
            <a:ext cx="8229600" cy="1196752"/>
          </a:xfrm>
        </p:spPr>
        <p:txBody>
          <a:bodyPr/>
          <a:lstStyle/>
          <a:p>
            <a:pPr eaLnBrk="1" hangingPunct="1"/>
            <a:r>
              <a:rPr lang="hu-HU" altLang="hu-HU" sz="3500" b="1" dirty="0" smtClean="0">
                <a:solidFill>
                  <a:srgbClr val="000000"/>
                </a:solidFill>
                <a:latin typeface="Tahoma" pitchFamily="34" charset="0"/>
                <a:cs typeface="Tahoma" pitchFamily="34" charset="0"/>
              </a:rPr>
              <a:t>Jogsértések - jogkövetkezmények</a:t>
            </a:r>
          </a:p>
        </p:txBody>
      </p:sp>
      <p:sp>
        <p:nvSpPr>
          <p:cNvPr id="575491" name="Rectangle 3"/>
          <p:cNvSpPr>
            <a:spLocks noGrp="1" noChangeArrowheads="1"/>
          </p:cNvSpPr>
          <p:nvPr>
            <p:ph type="body" idx="1"/>
          </p:nvPr>
        </p:nvSpPr>
        <p:spPr>
          <a:xfrm>
            <a:off x="468313" y="1340769"/>
            <a:ext cx="8229600" cy="4896520"/>
          </a:xfrm>
        </p:spPr>
        <p:txBody>
          <a:bodyPr/>
          <a:lstStyle/>
          <a:p>
            <a:pPr eaLnBrk="1" hangingPunct="1">
              <a:lnSpc>
                <a:spcPct val="90000"/>
              </a:lnSpc>
              <a:buFontTx/>
              <a:buNone/>
            </a:pPr>
            <a:r>
              <a:rPr lang="hu-HU" altLang="hu-HU" sz="2400" b="1" dirty="0" smtClean="0">
                <a:solidFill>
                  <a:srgbClr val="FF0000"/>
                </a:solidFill>
                <a:latin typeface="Tahoma" pitchFamily="34" charset="0"/>
                <a:cs typeface="Tahoma" pitchFamily="34" charset="0"/>
              </a:rPr>
              <a:t>Bűncselekmény</a:t>
            </a:r>
            <a:r>
              <a:rPr lang="hu-HU" altLang="hu-HU" sz="2400" dirty="0" smtClean="0">
                <a:latin typeface="Tahoma" pitchFamily="34" charset="0"/>
                <a:cs typeface="Tahoma" pitchFamily="34" charset="0"/>
              </a:rPr>
              <a:t> esetén általános nyomozó hatóságként a </a:t>
            </a:r>
          </a:p>
          <a:p>
            <a:pPr eaLnBrk="1" hangingPunct="1">
              <a:lnSpc>
                <a:spcPct val="90000"/>
              </a:lnSpc>
              <a:buFontTx/>
              <a:buNone/>
            </a:pPr>
            <a:r>
              <a:rPr lang="hu-HU" altLang="hu-HU" sz="2400" dirty="0" smtClean="0">
                <a:latin typeface="Tahoma" pitchFamily="34" charset="0"/>
                <a:cs typeface="Tahoma" pitchFamily="34" charset="0"/>
              </a:rPr>
              <a:t>rendőrség jár el (nyomozás, vizsgálat, vádemelési javaslat), </a:t>
            </a:r>
          </a:p>
          <a:p>
            <a:pPr eaLnBrk="1" hangingPunct="1">
              <a:lnSpc>
                <a:spcPct val="90000"/>
              </a:lnSpc>
              <a:buFontTx/>
              <a:buNone/>
            </a:pPr>
            <a:r>
              <a:rPr lang="hu-HU" altLang="hu-HU" sz="2400" dirty="0" smtClean="0">
                <a:latin typeface="Tahoma" pitchFamily="34" charset="0"/>
                <a:cs typeface="Tahoma" pitchFamily="34" charset="0"/>
              </a:rPr>
              <a:t>az ügyészség irányítja a vizsgálatot, törvényességi </a:t>
            </a:r>
          </a:p>
          <a:p>
            <a:pPr eaLnBrk="1" hangingPunct="1">
              <a:lnSpc>
                <a:spcPct val="90000"/>
              </a:lnSpc>
              <a:buFontTx/>
              <a:buNone/>
            </a:pPr>
            <a:r>
              <a:rPr lang="hu-HU" altLang="hu-HU" sz="2400" dirty="0" smtClean="0">
                <a:latin typeface="Tahoma" pitchFamily="34" charset="0"/>
                <a:cs typeface="Tahoma" pitchFamily="34" charset="0"/>
              </a:rPr>
              <a:t>felügyeletet gyakorol a rendőrségi eljárás felett és vádat </a:t>
            </a:r>
          </a:p>
          <a:p>
            <a:pPr eaLnBrk="1" hangingPunct="1">
              <a:lnSpc>
                <a:spcPct val="90000"/>
              </a:lnSpc>
              <a:buFontTx/>
              <a:buNone/>
            </a:pPr>
            <a:r>
              <a:rPr lang="hu-HU" altLang="hu-HU" sz="2400" dirty="0" smtClean="0">
                <a:latin typeface="Tahoma" pitchFamily="34" charset="0"/>
                <a:cs typeface="Tahoma" pitchFamily="34" charset="0"/>
              </a:rPr>
              <a:t>emel, majd a </a:t>
            </a:r>
            <a:r>
              <a:rPr lang="hu-HU" altLang="hu-HU" sz="2400" u="sng" dirty="0" smtClean="0">
                <a:latin typeface="Tahoma" pitchFamily="34" charset="0"/>
                <a:cs typeface="Tahoma" pitchFamily="34" charset="0"/>
              </a:rPr>
              <a:t>bíróság szabja ki a büntetést.</a:t>
            </a:r>
          </a:p>
          <a:p>
            <a:pPr eaLnBrk="1" hangingPunct="1">
              <a:lnSpc>
                <a:spcPct val="90000"/>
              </a:lnSpc>
              <a:buFontTx/>
              <a:buNone/>
            </a:pPr>
            <a:r>
              <a:rPr lang="hu-HU" altLang="hu-HU" sz="2400" b="1" dirty="0" smtClean="0">
                <a:solidFill>
                  <a:srgbClr val="FF5050"/>
                </a:solidFill>
                <a:latin typeface="Tahoma" pitchFamily="34" charset="0"/>
                <a:cs typeface="Tahoma" pitchFamily="34" charset="0"/>
              </a:rPr>
              <a:t>Szabálysértés</a:t>
            </a:r>
            <a:r>
              <a:rPr lang="hu-HU" altLang="hu-HU" sz="2400" dirty="0" smtClean="0">
                <a:latin typeface="Tahoma" pitchFamily="34" charset="0"/>
                <a:cs typeface="Tahoma" pitchFamily="34" charset="0"/>
              </a:rPr>
              <a:t> esetén a szabálysértési hatóság vagy a </a:t>
            </a:r>
          </a:p>
          <a:p>
            <a:pPr eaLnBrk="1" hangingPunct="1">
              <a:lnSpc>
                <a:spcPct val="90000"/>
              </a:lnSpc>
              <a:buFontTx/>
              <a:buNone/>
            </a:pPr>
            <a:r>
              <a:rPr lang="hu-HU" altLang="hu-HU" sz="2400" dirty="0" smtClean="0">
                <a:latin typeface="Tahoma" pitchFamily="34" charset="0"/>
                <a:cs typeface="Tahoma" pitchFamily="34" charset="0"/>
              </a:rPr>
              <a:t>bíróság jár el és hoz büntetést (szabálysértési pénzbírság, </a:t>
            </a:r>
          </a:p>
          <a:p>
            <a:pPr eaLnBrk="1" hangingPunct="1">
              <a:lnSpc>
                <a:spcPct val="90000"/>
              </a:lnSpc>
              <a:buFontTx/>
              <a:buNone/>
            </a:pPr>
            <a:r>
              <a:rPr lang="hu-HU" altLang="hu-HU" sz="2400" dirty="0" smtClean="0">
                <a:latin typeface="Tahoma" pitchFamily="34" charset="0"/>
                <a:cs typeface="Tahoma" pitchFamily="34" charset="0"/>
              </a:rPr>
              <a:t>szabálysértési elzárás /bíróság/, közérdekű munka), ill. </a:t>
            </a:r>
          </a:p>
          <a:p>
            <a:pPr eaLnBrk="1" hangingPunct="1">
              <a:lnSpc>
                <a:spcPct val="90000"/>
              </a:lnSpc>
              <a:buFontTx/>
              <a:buNone/>
            </a:pPr>
            <a:r>
              <a:rPr lang="hu-HU" altLang="hu-HU" sz="2400" dirty="0" smtClean="0">
                <a:latin typeface="Tahoma" pitchFamily="34" charset="0"/>
                <a:cs typeface="Tahoma" pitchFamily="34" charset="0"/>
              </a:rPr>
              <a:t>alkalmaz intézkedést (pl. figyelmeztetés, elkobzás). </a:t>
            </a:r>
            <a:endParaRPr lang="hu-HU" altLang="hu-HU" sz="2400" u="sng" dirty="0" smtClean="0">
              <a:latin typeface="Tahoma" pitchFamily="34" charset="0"/>
              <a:cs typeface="Tahoma" pitchFamily="34" charset="0"/>
            </a:endParaRPr>
          </a:p>
          <a:p>
            <a:pPr eaLnBrk="1" hangingPunct="1">
              <a:lnSpc>
                <a:spcPct val="90000"/>
              </a:lnSpc>
              <a:buFontTx/>
              <a:buNone/>
            </a:pPr>
            <a:r>
              <a:rPr lang="hu-HU" altLang="hu-HU" sz="2400" b="1" dirty="0" smtClean="0">
                <a:solidFill>
                  <a:srgbClr val="A50021"/>
                </a:solidFill>
                <a:latin typeface="Tahoma" pitchFamily="34" charset="0"/>
                <a:cs typeface="Tahoma" pitchFamily="34" charset="0"/>
              </a:rPr>
              <a:t>Közigazgatási hatósági eljárást</a:t>
            </a:r>
            <a:r>
              <a:rPr lang="hu-HU" altLang="hu-HU" sz="2400" dirty="0" smtClean="0">
                <a:latin typeface="Tahoma" pitchFamily="34" charset="0"/>
                <a:cs typeface="Tahoma" pitchFamily="34" charset="0"/>
              </a:rPr>
              <a:t> a közigazgatási </a:t>
            </a:r>
          </a:p>
          <a:p>
            <a:pPr eaLnBrk="1" hangingPunct="1">
              <a:lnSpc>
                <a:spcPct val="90000"/>
              </a:lnSpc>
              <a:buFontTx/>
              <a:buNone/>
            </a:pPr>
            <a:r>
              <a:rPr lang="hu-HU" altLang="hu-HU" sz="2400" dirty="0" smtClean="0">
                <a:latin typeface="Tahoma" pitchFamily="34" charset="0"/>
                <a:cs typeface="Tahoma" pitchFamily="34" charset="0"/>
              </a:rPr>
              <a:t>hatóság folytatja le, és hoz határozatot, illetve szabja ki a</a:t>
            </a:r>
          </a:p>
          <a:p>
            <a:pPr eaLnBrk="1" hangingPunct="1">
              <a:lnSpc>
                <a:spcPct val="90000"/>
              </a:lnSpc>
              <a:buFontTx/>
              <a:buNone/>
            </a:pPr>
            <a:r>
              <a:rPr lang="hu-HU" altLang="hu-HU" sz="2400" u="sng" dirty="0" smtClean="0">
                <a:latin typeface="Tahoma" pitchFamily="34" charset="0"/>
                <a:cs typeface="Tahoma" pitchFamily="34" charset="0"/>
              </a:rPr>
              <a:t>közigazgatási bírságot</a:t>
            </a:r>
            <a:r>
              <a:rPr lang="hu-HU" altLang="hu-HU" sz="2400" dirty="0" smtClean="0">
                <a:latin typeface="Tahoma" pitchFamily="34" charset="0"/>
                <a:cs typeface="Tahoma" pitchFamily="34" charset="0"/>
              </a:rPr>
              <a:t> (pl. természetvédelmi bírság).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hu-HU" altLang="hu-HU" sz="3500" b="1" dirty="0" smtClean="0">
                <a:solidFill>
                  <a:srgbClr val="33CC33"/>
                </a:solidFill>
                <a:latin typeface="Tahoma" pitchFamily="34" charset="0"/>
                <a:cs typeface="Tahoma" pitchFamily="34" charset="0"/>
              </a:rPr>
              <a:t>A VADON ÉLŐ ÉLŐVILÁG </a:t>
            </a:r>
            <a:br>
              <a:rPr lang="hu-HU" altLang="hu-HU" sz="3500" b="1" dirty="0" smtClean="0">
                <a:solidFill>
                  <a:srgbClr val="33CC33"/>
                </a:solidFill>
                <a:latin typeface="Tahoma" pitchFamily="34" charset="0"/>
                <a:cs typeface="Tahoma" pitchFamily="34" charset="0"/>
              </a:rPr>
            </a:br>
            <a:r>
              <a:rPr lang="hu-HU" altLang="hu-HU" sz="3500" b="1" dirty="0" smtClean="0">
                <a:solidFill>
                  <a:srgbClr val="33CC33"/>
                </a:solidFill>
                <a:latin typeface="Tahoma" pitchFamily="34" charset="0"/>
                <a:cs typeface="Tahoma" pitchFamily="34" charset="0"/>
              </a:rPr>
              <a:t>ÁLTALÁNOS VÉDELME</a:t>
            </a:r>
          </a:p>
        </p:txBody>
      </p:sp>
      <p:sp>
        <p:nvSpPr>
          <p:cNvPr id="162819" name="Rectangle 3"/>
          <p:cNvSpPr>
            <a:spLocks noGrp="1" noChangeArrowheads="1"/>
          </p:cNvSpPr>
          <p:nvPr>
            <p:ph type="body" idx="1"/>
          </p:nvPr>
        </p:nvSpPr>
        <p:spPr>
          <a:xfrm>
            <a:off x="323850" y="1600200"/>
            <a:ext cx="8362950" cy="4708525"/>
          </a:xfrm>
        </p:spPr>
        <p:txBody>
          <a:bodyPr/>
          <a:lstStyle/>
          <a:p>
            <a:pPr eaLnBrk="1" hangingPunct="1">
              <a:lnSpc>
                <a:spcPct val="80000"/>
              </a:lnSpc>
              <a:buFontTx/>
              <a:buNone/>
            </a:pPr>
            <a:r>
              <a:rPr lang="hu-HU" altLang="hu-HU" sz="2600" dirty="0" smtClean="0">
                <a:latin typeface="Tahoma" pitchFamily="34" charset="0"/>
                <a:cs typeface="Tahoma" pitchFamily="34" charset="0"/>
              </a:rPr>
              <a:t>A vadon élő szervezetek, ezek állományai,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életközösségei megőrzését élőhelyük védelmével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együtt kell biztosítani.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8. § (1) </a:t>
            </a:r>
            <a:r>
              <a:rPr lang="hu-HU" altLang="hu-HU" sz="2600" dirty="0" err="1" smtClean="0">
                <a:latin typeface="Tahoma" pitchFamily="34" charset="0"/>
                <a:cs typeface="Tahoma" pitchFamily="34" charset="0"/>
              </a:rPr>
              <a:t>bek</a:t>
            </a:r>
            <a:r>
              <a:rPr lang="hu-HU" altLang="hu-HU" sz="2600" dirty="0" smtClean="0">
                <a:latin typeface="Tahoma" pitchFamily="34" charset="0"/>
                <a:cs typeface="Tahoma" pitchFamily="34" charset="0"/>
              </a:rPr>
              <a: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A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számos, a vadon élő élővilág általános védelmét </a:t>
            </a:r>
            <a:endParaRPr lang="hu-HU" altLang="hu-HU" sz="2600" dirty="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	célzó előírást, szabályozást, tiltást tartalmaz a </a:t>
            </a:r>
          </a:p>
          <a:p>
            <a:pPr eaLnBrk="1" hangingPunct="1">
              <a:lnSpc>
                <a:spcPct val="80000"/>
              </a:lnSpc>
              <a:buFontTx/>
              <a:buNone/>
            </a:pPr>
            <a:r>
              <a:rPr lang="hu-HU" altLang="hu-HU" sz="2600" dirty="0" smtClean="0">
                <a:latin typeface="Tahoma" pitchFamily="34" charset="0"/>
                <a:cs typeface="Tahoma" pitchFamily="34" charset="0"/>
              </a:rPr>
              <a:t>	vadászható illetve halászható – horgászható</a:t>
            </a:r>
          </a:p>
          <a:p>
            <a:pPr eaLnBrk="1" hangingPunct="1">
              <a:lnSpc>
                <a:spcPct val="80000"/>
              </a:lnSpc>
              <a:buFontTx/>
              <a:buNone/>
            </a:pPr>
            <a:r>
              <a:rPr lang="hu-HU" altLang="hu-HU" sz="2600" dirty="0" smtClean="0">
                <a:latin typeface="Tahoma" pitchFamily="34" charset="0"/>
                <a:cs typeface="Tahoma" pitchFamily="34" charset="0"/>
              </a:rPr>
              <a:t>	vad- illetve halfajok védelme érdekében.</a:t>
            </a:r>
          </a:p>
          <a:p>
            <a:pPr eaLnBrk="1" hangingPunct="1">
              <a:lnSpc>
                <a:spcPct val="80000"/>
              </a:lnSpc>
              <a:buFontTx/>
              <a:buNone/>
            </a:pPr>
            <a:r>
              <a:rPr lang="hu-HU" altLang="hu-HU" sz="2600" dirty="0" smtClean="0">
                <a:latin typeface="Tahoma" pitchFamily="34" charset="0"/>
                <a:cs typeface="Tahoma" pitchFamily="34" charset="0"/>
              </a:rPr>
              <a:t>	</a:t>
            </a:r>
            <a:r>
              <a:rPr lang="hu-HU" altLang="hu-HU" sz="2600" u="sng" dirty="0" smtClean="0">
                <a:latin typeface="Tahoma" pitchFamily="34" charset="0"/>
                <a:cs typeface="Tahoma" pitchFamily="34" charset="0"/>
              </a:rPr>
              <a:t>Lásd: </a:t>
            </a:r>
            <a:r>
              <a:rPr lang="hu-HU" altLang="hu-HU" sz="2600" u="sng" dirty="0" err="1" smtClean="0">
                <a:latin typeface="Tahoma" pitchFamily="34" charset="0"/>
                <a:cs typeface="Tahoma" pitchFamily="34" charset="0"/>
              </a:rPr>
              <a:t>Tvt</a:t>
            </a:r>
            <a:r>
              <a:rPr lang="hu-HU" altLang="hu-HU" sz="2600" u="sng" dirty="0" smtClean="0">
                <a:latin typeface="Tahoma" pitchFamily="34" charset="0"/>
                <a:cs typeface="Tahoma" pitchFamily="34" charset="0"/>
              </a:rPr>
              <a:t>. 9., 11.,12.,13. §.</a:t>
            </a:r>
          </a:p>
          <a:p>
            <a:pPr eaLnBrk="1" hangingPunct="1">
              <a:lnSpc>
                <a:spcPct val="80000"/>
              </a:lnSpc>
              <a:buFontTx/>
              <a:buNone/>
            </a:pPr>
            <a:r>
              <a:rPr lang="hu-HU" altLang="hu-HU" sz="1000" dirty="0">
                <a:latin typeface="Tahoma" pitchFamily="34" charset="0"/>
                <a:cs typeface="Tahoma" pitchFamily="34" charset="0"/>
              </a:rPr>
              <a:t>	</a:t>
            </a:r>
            <a:r>
              <a:rPr lang="hu-HU" altLang="hu-HU" sz="2600" dirty="0" smtClean="0">
                <a:latin typeface="Tahoma" pitchFamily="34" charset="0"/>
                <a:cs typeface="Tahoma" pitchFamily="34" charset="0"/>
              </a:rPr>
              <a:t>Vadgazdálkodásra, halászatra és horgászatra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vonatkozó szabályozások, </a:t>
            </a:r>
            <a:r>
              <a:rPr lang="hu-HU" altLang="hu-HU" sz="2600" i="1" dirty="0" smtClean="0">
                <a:latin typeface="Tahoma" pitchFamily="34" charset="0"/>
                <a:cs typeface="Tahoma" pitchFamily="34" charset="0"/>
              </a:rPr>
              <a:t>biológiai sokféleség</a:t>
            </a:r>
            <a:r>
              <a:rPr lang="hu-HU" altLang="hu-HU" sz="2600" dirty="0" smtClean="0">
                <a:latin typeface="Tahoma" pitchFamily="34" charset="0"/>
                <a:cs typeface="Tahoma" pitchFamily="34" charset="0"/>
              </a:rPr>
              <a:t>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fenntartása stb.</a:t>
            </a:r>
          </a:p>
          <a:p>
            <a:pPr eaLnBrk="1" hangingPunct="1">
              <a:lnSpc>
                <a:spcPct val="80000"/>
              </a:lnSpc>
              <a:buFontTx/>
              <a:buNone/>
            </a:pPr>
            <a:r>
              <a:rPr lang="hu-HU" altLang="hu-HU" sz="1800" dirty="0" smtClean="0"/>
              <a:t>	</a:t>
            </a:r>
          </a:p>
          <a:p>
            <a:pPr eaLnBrk="1" hangingPunct="1">
              <a:lnSpc>
                <a:spcPct val="80000"/>
              </a:lnSpc>
              <a:buFontTx/>
              <a:buNone/>
            </a:pPr>
            <a:endParaRPr lang="hu-HU" altLang="hu-HU" sz="1800" dirty="0" smtClean="0"/>
          </a:p>
        </p:txBody>
      </p:sp>
    </p:spTree>
  </p:cSld>
  <p:clrMapOvr>
    <a:masterClrMapping/>
  </p:clrMapOvr>
  <p:transition/>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457200" y="0"/>
            <a:ext cx="8229600" cy="1196751"/>
          </a:xfrm>
        </p:spPr>
        <p:txBody>
          <a:bodyPr/>
          <a:lstStyle/>
          <a:p>
            <a:pPr eaLnBrk="1" hangingPunct="1"/>
            <a:r>
              <a:rPr lang="hu-HU" altLang="hu-HU" sz="3500" b="1" dirty="0" smtClean="0">
                <a:solidFill>
                  <a:srgbClr val="009999"/>
                </a:solidFill>
                <a:latin typeface="Tahoma" pitchFamily="34" charset="0"/>
                <a:cs typeface="Tahoma" pitchFamily="34" charset="0"/>
              </a:rPr>
              <a:t>Állampolgári</a:t>
            </a:r>
            <a:r>
              <a:rPr lang="hu-HU" altLang="hu-HU" sz="3500" b="1" dirty="0" smtClean="0">
                <a:solidFill>
                  <a:srgbClr val="FFFFFF"/>
                </a:solidFill>
                <a:latin typeface="Tahoma" pitchFamily="34" charset="0"/>
                <a:cs typeface="Tahoma" pitchFamily="34" charset="0"/>
              </a:rPr>
              <a:t> </a:t>
            </a:r>
            <a:r>
              <a:rPr lang="hu-HU" altLang="hu-HU" sz="3500" b="1" dirty="0" smtClean="0">
                <a:solidFill>
                  <a:srgbClr val="009999"/>
                </a:solidFill>
                <a:latin typeface="Tahoma" pitchFamily="34" charset="0"/>
                <a:cs typeface="Tahoma" pitchFamily="34" charset="0"/>
              </a:rPr>
              <a:t>magatartások</a:t>
            </a:r>
          </a:p>
        </p:txBody>
      </p:sp>
      <p:sp>
        <p:nvSpPr>
          <p:cNvPr id="576515" name="Rectangle 3"/>
          <p:cNvSpPr>
            <a:spLocks noGrp="1" noChangeArrowheads="1"/>
          </p:cNvSpPr>
          <p:nvPr>
            <p:ph type="body" idx="1"/>
          </p:nvPr>
        </p:nvSpPr>
        <p:spPr>
          <a:xfrm>
            <a:off x="457200" y="1268761"/>
            <a:ext cx="8229600" cy="4968528"/>
          </a:xfrm>
        </p:spPr>
        <p:txBody>
          <a:bodyPr/>
          <a:lstStyle/>
          <a:p>
            <a:pPr eaLnBrk="1" hangingPunct="1">
              <a:lnSpc>
                <a:spcPct val="80000"/>
              </a:lnSpc>
              <a:buFontTx/>
              <a:buNone/>
            </a:pPr>
            <a:r>
              <a:rPr lang="hu-HU" altLang="hu-HU" sz="2200" b="1" dirty="0" smtClean="0">
                <a:solidFill>
                  <a:srgbClr val="009999"/>
                </a:solidFill>
                <a:latin typeface="Tahoma" pitchFamily="34" charset="0"/>
                <a:cs typeface="Tahoma" pitchFamily="34" charset="0"/>
              </a:rPr>
              <a:t>Az állampolgári magatartás és cselekmény</a:t>
            </a:r>
            <a:r>
              <a:rPr lang="hu-HU" altLang="hu-HU" sz="2200" dirty="0" smtClean="0">
                <a:latin typeface="Tahoma" pitchFamily="34" charset="0"/>
                <a:cs typeface="Tahoma" pitchFamily="34" charset="0"/>
              </a:rPr>
              <a:t> lehet </a:t>
            </a:r>
          </a:p>
          <a:p>
            <a:pPr eaLnBrk="1" hangingPunct="1">
              <a:lnSpc>
                <a:spcPct val="80000"/>
              </a:lnSpc>
              <a:buFontTx/>
              <a:buNone/>
            </a:pPr>
            <a:r>
              <a:rPr lang="hu-HU" altLang="hu-HU" sz="2200" b="1" dirty="0" smtClean="0">
                <a:latin typeface="Tahoma" pitchFamily="34" charset="0"/>
                <a:cs typeface="Tahoma" pitchFamily="34" charset="0"/>
              </a:rPr>
              <a:t>jogkövető</a:t>
            </a:r>
            <a:r>
              <a:rPr lang="hu-HU" altLang="hu-HU" sz="2200" dirty="0" smtClean="0">
                <a:latin typeface="Tahoma" pitchFamily="34" charset="0"/>
                <a:cs typeface="Tahoma" pitchFamily="34" charset="0"/>
              </a:rPr>
              <a:t> és (szándékosan vagy gondatlanul) </a:t>
            </a:r>
            <a:r>
              <a:rPr lang="hu-HU" altLang="hu-HU" sz="2200" b="1" dirty="0" smtClean="0">
                <a:latin typeface="Tahoma" pitchFamily="34" charset="0"/>
                <a:cs typeface="Tahoma" pitchFamily="34" charset="0"/>
              </a:rPr>
              <a:t>jogsértő</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Utóbbi okai gyakran </a:t>
            </a:r>
            <a:r>
              <a:rPr lang="hu-HU" altLang="hu-HU" sz="2200" b="1" dirty="0" smtClean="0">
                <a:latin typeface="Tahoma" pitchFamily="34" charset="0"/>
                <a:cs typeface="Tahoma" pitchFamily="34" charset="0"/>
              </a:rPr>
              <a:t>az ismerethiány, a tájékozatlanság </a:t>
            </a:r>
          </a:p>
          <a:p>
            <a:pPr eaLnBrk="1" hangingPunct="1">
              <a:lnSpc>
                <a:spcPct val="80000"/>
              </a:lnSpc>
              <a:buFontTx/>
              <a:buNone/>
            </a:pPr>
            <a:r>
              <a:rPr lang="hu-HU" altLang="hu-HU" sz="2200" b="1" dirty="0" smtClean="0">
                <a:latin typeface="Tahoma" pitchFamily="34" charset="0"/>
                <a:cs typeface="Tahoma" pitchFamily="34" charset="0"/>
              </a:rPr>
              <a:t>és a tévhitek, </a:t>
            </a:r>
            <a:r>
              <a:rPr lang="hu-HU" altLang="hu-HU" sz="2200" dirty="0" smtClean="0">
                <a:latin typeface="Tahoma" pitchFamily="34" charset="0"/>
                <a:cs typeface="Tahoma" pitchFamily="34" charset="0"/>
              </a:rPr>
              <a:t>valamint ezekkel is összefüggésben</a:t>
            </a:r>
            <a:r>
              <a:rPr lang="hu-HU" altLang="hu-HU" sz="2200" b="1" dirty="0" smtClean="0">
                <a:latin typeface="Tahoma" pitchFamily="34" charset="0"/>
                <a:cs typeface="Tahoma" pitchFamily="34" charset="0"/>
              </a:rPr>
              <a:t> a helytelen </a:t>
            </a:r>
          </a:p>
          <a:p>
            <a:pPr eaLnBrk="1" hangingPunct="1">
              <a:lnSpc>
                <a:spcPct val="80000"/>
              </a:lnSpc>
              <a:buFontTx/>
              <a:buNone/>
            </a:pPr>
            <a:r>
              <a:rPr lang="hu-HU" altLang="hu-HU" sz="2200" b="1" dirty="0" smtClean="0">
                <a:latin typeface="Tahoma" pitchFamily="34" charset="0"/>
                <a:cs typeface="Tahoma" pitchFamily="34" charset="0"/>
              </a:rPr>
              <a:t>szokások, a rossz beidegződések, illetve az ökológiai </a:t>
            </a:r>
          </a:p>
          <a:p>
            <a:pPr eaLnBrk="1" hangingPunct="1">
              <a:lnSpc>
                <a:spcPct val="80000"/>
              </a:lnSpc>
              <a:buFontTx/>
              <a:buNone/>
            </a:pPr>
            <a:r>
              <a:rPr lang="hu-HU" altLang="hu-HU" sz="2200" b="1" dirty="0" smtClean="0">
                <a:latin typeface="Tahoma" pitchFamily="34" charset="0"/>
                <a:cs typeface="Tahoma" pitchFamily="34" charset="0"/>
              </a:rPr>
              <a:t>kultúra hiánya.</a:t>
            </a:r>
            <a:endParaRPr lang="hu-HU" altLang="hu-HU" sz="2200" dirty="0" smtClean="0">
              <a:latin typeface="Tahoma" pitchFamily="34" charset="0"/>
              <a:cs typeface="Tahoma" pitchFamily="34" charset="0"/>
            </a:endParaRP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u="sng" dirty="0" smtClean="0">
                <a:latin typeface="Tahoma" pitchFamily="34" charset="0"/>
                <a:cs typeface="Tahoma" pitchFamily="34" charset="0"/>
              </a:rPr>
              <a:t>Általános jogi alapszabály</a:t>
            </a:r>
            <a:r>
              <a:rPr lang="hu-HU" altLang="hu-HU" sz="2200" dirty="0" smtClean="0">
                <a:latin typeface="Tahoma" pitchFamily="34" charset="0"/>
                <a:cs typeface="Tahoma" pitchFamily="34" charset="0"/>
              </a:rPr>
              <a:t>, hogy </a:t>
            </a:r>
            <a:r>
              <a:rPr lang="hu-HU" altLang="hu-HU" sz="2200" b="1" dirty="0" smtClean="0">
                <a:latin typeface="Tahoma" pitchFamily="34" charset="0"/>
                <a:cs typeface="Tahoma" pitchFamily="34" charset="0"/>
              </a:rPr>
              <a:t>az állampolgár mindent </a:t>
            </a:r>
          </a:p>
          <a:p>
            <a:pPr eaLnBrk="1" hangingPunct="1">
              <a:lnSpc>
                <a:spcPct val="80000"/>
              </a:lnSpc>
              <a:buFontTx/>
              <a:buNone/>
            </a:pPr>
            <a:r>
              <a:rPr lang="hu-HU" altLang="hu-HU" sz="2200" b="1" dirty="0" smtClean="0">
                <a:latin typeface="Tahoma" pitchFamily="34" charset="0"/>
                <a:cs typeface="Tahoma" pitchFamily="34" charset="0"/>
              </a:rPr>
              <a:t>megtehet, </a:t>
            </a:r>
            <a:r>
              <a:rPr lang="hu-HU" altLang="hu-HU" sz="2200" b="1" dirty="0" smtClean="0">
                <a:solidFill>
                  <a:srgbClr val="CC0000"/>
                </a:solidFill>
                <a:latin typeface="Tahoma" pitchFamily="34" charset="0"/>
                <a:cs typeface="Tahoma" pitchFamily="34" charset="0"/>
              </a:rPr>
              <a:t>amit törvény nem tilt,</a:t>
            </a:r>
            <a:r>
              <a:rPr lang="hu-HU" altLang="hu-HU" sz="2200" b="1" dirty="0" smtClean="0">
                <a:latin typeface="Tahoma" pitchFamily="34" charset="0"/>
                <a:cs typeface="Tahoma" pitchFamily="34" charset="0"/>
              </a:rPr>
              <a:t> − hatóság pedig csak </a:t>
            </a:r>
          </a:p>
          <a:p>
            <a:pPr eaLnBrk="1" hangingPunct="1">
              <a:lnSpc>
                <a:spcPct val="80000"/>
              </a:lnSpc>
              <a:buFontTx/>
              <a:buNone/>
            </a:pPr>
            <a:r>
              <a:rPr lang="hu-HU" altLang="hu-HU" sz="2200" b="1" dirty="0" smtClean="0">
                <a:latin typeface="Tahoma" pitchFamily="34" charset="0"/>
                <a:cs typeface="Tahoma" pitchFamily="34" charset="0"/>
              </a:rPr>
              <a:t>azt teheti, </a:t>
            </a:r>
            <a:r>
              <a:rPr lang="hu-HU" altLang="hu-HU" sz="2200" b="1" dirty="0" smtClean="0">
                <a:solidFill>
                  <a:srgbClr val="CC0000"/>
                </a:solidFill>
                <a:latin typeface="Tahoma" pitchFamily="34" charset="0"/>
                <a:cs typeface="Tahoma" pitchFamily="34" charset="0"/>
              </a:rPr>
              <a:t>amire törvény vagy kormányrendelet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felhatalmazza.</a:t>
            </a:r>
            <a:r>
              <a:rPr lang="hu-HU" altLang="hu-HU" sz="2200" b="1" dirty="0" smtClean="0">
                <a:latin typeface="Tahoma" pitchFamily="34" charset="0"/>
                <a:cs typeface="Tahoma" pitchFamily="34" charset="0"/>
              </a:rPr>
              <a:t>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Hasonló általános szabály (jogelv), hogy </a:t>
            </a:r>
            <a:r>
              <a:rPr lang="hu-HU" altLang="hu-HU" sz="2200" b="1" dirty="0" smtClean="0">
                <a:latin typeface="Tahoma" pitchFamily="34" charset="0"/>
                <a:cs typeface="Tahoma" pitchFamily="34" charset="0"/>
              </a:rPr>
              <a:t>a jogszabály </a:t>
            </a:r>
          </a:p>
          <a:p>
            <a:pPr eaLnBrk="1" hangingPunct="1">
              <a:lnSpc>
                <a:spcPct val="80000"/>
              </a:lnSpc>
              <a:buFontTx/>
              <a:buNone/>
            </a:pPr>
            <a:r>
              <a:rPr lang="hu-HU" altLang="hu-HU" sz="2200" b="1" dirty="0" smtClean="0">
                <a:latin typeface="Tahoma" pitchFamily="34" charset="0"/>
                <a:cs typeface="Tahoma" pitchFamily="34" charset="0"/>
              </a:rPr>
              <a:t>nem ismerete nem mentesít a felelősség alól.</a:t>
            </a:r>
            <a:r>
              <a:rPr lang="hu-HU" altLang="hu-HU" sz="2200" dirty="0" smtClean="0">
                <a:latin typeface="Tahoma" pitchFamily="34" charset="0"/>
                <a:cs typeface="Tahoma" pitchFamily="34" charset="0"/>
              </a:rPr>
              <a:t> </a:t>
            </a:r>
          </a:p>
          <a:p>
            <a:pPr eaLnBrk="1" hangingPunct="1">
              <a:lnSpc>
                <a:spcPct val="80000"/>
              </a:lnSpc>
              <a:buFontTx/>
              <a:buNone/>
            </a:pPr>
            <a:endParaRPr lang="hu-HU" altLang="hu-HU" sz="2200" dirty="0" smtClean="0"/>
          </a:p>
          <a:p>
            <a:pPr eaLnBrk="1" hangingPunct="1">
              <a:lnSpc>
                <a:spcPct val="80000"/>
              </a:lnSpc>
              <a:buFontTx/>
              <a:buNone/>
            </a:pPr>
            <a:endParaRPr lang="hu-HU" altLang="hu-HU" sz="900" dirty="0" smtClean="0"/>
          </a:p>
        </p:txBody>
      </p:sp>
    </p:spTree>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457200" y="0"/>
            <a:ext cx="8229600" cy="1196751"/>
          </a:xfrm>
        </p:spPr>
        <p:txBody>
          <a:bodyPr/>
          <a:lstStyle/>
          <a:p>
            <a:pPr eaLnBrk="1" hangingPunct="1"/>
            <a:r>
              <a:rPr lang="hu-HU" altLang="hu-HU" sz="3500" b="1" dirty="0" smtClean="0">
                <a:solidFill>
                  <a:srgbClr val="009999"/>
                </a:solidFill>
                <a:latin typeface="Tahoma" pitchFamily="34" charset="0"/>
                <a:cs typeface="Tahoma" pitchFamily="34" charset="0"/>
              </a:rPr>
              <a:t>Állampolgári magatartások</a:t>
            </a:r>
          </a:p>
        </p:txBody>
      </p:sp>
      <p:sp>
        <p:nvSpPr>
          <p:cNvPr id="577539" name="Rectangle 3"/>
          <p:cNvSpPr>
            <a:spLocks noGrp="1" noChangeArrowheads="1"/>
          </p:cNvSpPr>
          <p:nvPr>
            <p:ph type="body" idx="1"/>
          </p:nvPr>
        </p:nvSpPr>
        <p:spPr>
          <a:xfrm>
            <a:off x="468313" y="1196752"/>
            <a:ext cx="8229600" cy="5184998"/>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 tiltásnak különböző módjai</a:t>
            </a:r>
            <a:r>
              <a:rPr lang="hu-HU" altLang="hu-HU" sz="2200" dirty="0" smtClean="0">
                <a:latin typeface="Tahoma" pitchFamily="34" charset="0"/>
                <a:cs typeface="Tahoma" pitchFamily="34" charset="0"/>
              </a:rPr>
              <a:t> lehetnek a törvényekben, pl.: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u="sng" dirty="0" smtClean="0">
                <a:latin typeface="Tahoma" pitchFamily="34" charset="0"/>
                <a:cs typeface="Tahoma" pitchFamily="34" charset="0"/>
              </a:rPr>
              <a:t>tiltott</a:t>
            </a:r>
            <a:r>
              <a:rPr lang="hu-HU" altLang="hu-HU" sz="2200" dirty="0" smtClean="0">
                <a:latin typeface="Tahoma" pitchFamily="34" charset="0"/>
                <a:cs typeface="Tahoma" pitchFamily="34" charset="0"/>
              </a:rPr>
              <a:t> vadászati vagy halfogási eszközök felsorolása, </a:t>
            </a:r>
          </a:p>
          <a:p>
            <a:pPr eaLnBrk="1" hangingPunct="1">
              <a:lnSpc>
                <a:spcPct val="80000"/>
              </a:lnSpc>
              <a:buFontTx/>
              <a:buNone/>
            </a:pPr>
            <a:r>
              <a:rPr lang="hu-HU" altLang="hu-HU" sz="2200" dirty="0" smtClean="0">
                <a:latin typeface="Tahoma" pitchFamily="34" charset="0"/>
                <a:cs typeface="Tahoma" pitchFamily="34" charset="0"/>
              </a:rPr>
              <a:t>● erdőben járművel közlekedésnek csak az arra kijelölt útra </a:t>
            </a:r>
          </a:p>
          <a:p>
            <a:pPr eaLnBrk="1" hangingPunct="1">
              <a:lnSpc>
                <a:spcPct val="80000"/>
              </a:lnSpc>
              <a:buFontTx/>
              <a:buNone/>
            </a:pPr>
            <a:r>
              <a:rPr lang="hu-HU" altLang="hu-HU" sz="2200" u="sng" dirty="0" smtClean="0">
                <a:latin typeface="Tahoma" pitchFamily="34" charset="0"/>
                <a:cs typeface="Tahoma" pitchFamily="34" charset="0"/>
              </a:rPr>
              <a:t>korlátozott megengedése</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 a gyűjtés </a:t>
            </a:r>
            <a:r>
              <a:rPr lang="hu-HU" altLang="hu-HU" sz="2200" u="sng" dirty="0" smtClean="0">
                <a:latin typeface="Tahoma" pitchFamily="34" charset="0"/>
                <a:cs typeface="Tahoma" pitchFamily="34" charset="0"/>
              </a:rPr>
              <a:t>korlátozása, feltételekhez kötése</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(az erdőgazdálkodó köteles tűrni állami erdőben az egyéni </a:t>
            </a:r>
          </a:p>
          <a:p>
            <a:pPr eaLnBrk="1" hangingPunct="1">
              <a:lnSpc>
                <a:spcPct val="80000"/>
              </a:lnSpc>
              <a:buFontTx/>
              <a:buNone/>
            </a:pPr>
            <a:r>
              <a:rPr lang="hu-HU" altLang="hu-HU" sz="2200" dirty="0" smtClean="0">
                <a:latin typeface="Tahoma" pitchFamily="34" charset="0"/>
                <a:cs typeface="Tahoma" pitchFamily="34" charset="0"/>
              </a:rPr>
              <a:t>szükséglet mértékéig – mennyiségi korlátozás, területi tiltás, </a:t>
            </a:r>
          </a:p>
          <a:p>
            <a:pPr eaLnBrk="1" hangingPunct="1">
              <a:lnSpc>
                <a:spcPct val="80000"/>
              </a:lnSpc>
              <a:buFontTx/>
              <a:buNone/>
            </a:pPr>
            <a:r>
              <a:rPr lang="hu-HU" altLang="hu-HU" sz="2200" dirty="0" smtClean="0">
                <a:latin typeface="Tahoma" pitchFamily="34" charset="0"/>
                <a:cs typeface="Tahoma" pitchFamily="34" charset="0"/>
              </a:rPr>
              <a:t>hozzájáruláshoz, engedélyhez kötés),</a:t>
            </a:r>
          </a:p>
          <a:p>
            <a:pPr eaLnBrk="1" hangingPunct="1">
              <a:lnSpc>
                <a:spcPct val="80000"/>
              </a:lnSpc>
              <a:buFontTx/>
              <a:buNone/>
            </a:pPr>
            <a:r>
              <a:rPr lang="hu-HU" altLang="hu-HU" sz="2200" dirty="0" smtClean="0">
                <a:latin typeface="Tahoma" pitchFamily="34" charset="0"/>
                <a:cs typeface="Tahoma" pitchFamily="34" charset="0"/>
              </a:rPr>
              <a:t>● a védett természeti érték birtokban tartásának </a:t>
            </a:r>
            <a:r>
              <a:rPr lang="hu-HU" altLang="hu-HU" sz="2200" u="sng" dirty="0" smtClean="0">
                <a:latin typeface="Tahoma" pitchFamily="34" charset="0"/>
                <a:cs typeface="Tahoma" pitchFamily="34" charset="0"/>
              </a:rPr>
              <a:t>engedélyhez </a:t>
            </a:r>
          </a:p>
          <a:p>
            <a:pPr eaLnBrk="1" hangingPunct="1">
              <a:lnSpc>
                <a:spcPct val="80000"/>
              </a:lnSpc>
              <a:buFontTx/>
              <a:buNone/>
            </a:pPr>
            <a:r>
              <a:rPr lang="hu-HU" altLang="hu-HU" sz="2200" u="sng" dirty="0" smtClean="0">
                <a:latin typeface="Tahoma" pitchFamily="34" charset="0"/>
                <a:cs typeface="Tahoma" pitchFamily="34" charset="0"/>
              </a:rPr>
              <a:t>kötése</a:t>
            </a:r>
            <a:r>
              <a:rPr lang="hu-HU" altLang="hu-HU" sz="2200" dirty="0" smtClean="0">
                <a:latin typeface="Tahoma" pitchFamily="34" charset="0"/>
                <a:cs typeface="Tahoma" pitchFamily="34" charset="0"/>
              </a:rPr>
              <a: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 tiltás </a:t>
            </a:r>
            <a:r>
              <a:rPr lang="hu-HU" altLang="hu-HU" sz="2200" dirty="0" smtClean="0">
                <a:solidFill>
                  <a:srgbClr val="CC0000"/>
                </a:solidFill>
                <a:latin typeface="Tahoma" pitchFamily="34" charset="0"/>
                <a:cs typeface="Tahoma" pitchFamily="34" charset="0"/>
              </a:rPr>
              <a:t>(</a:t>
            </a:r>
            <a:r>
              <a:rPr lang="hu-HU" altLang="hu-HU" sz="2200" b="1" dirty="0" smtClean="0">
                <a:solidFill>
                  <a:srgbClr val="CC0000"/>
                </a:solidFill>
                <a:latin typeface="Tahoma" pitchFamily="34" charset="0"/>
                <a:cs typeface="Tahoma" pitchFamily="34" charset="0"/>
              </a:rPr>
              <a:t>szabály</a:t>
            </a:r>
            <a:r>
              <a:rPr lang="hu-HU" altLang="hu-HU" sz="2200" dirty="0" smtClean="0">
                <a:solidFill>
                  <a:srgbClr val="CC0000"/>
                </a:solidFill>
                <a:latin typeface="Tahoma" pitchFamily="34" charset="0"/>
                <a:cs typeface="Tahoma" pitchFamily="34" charset="0"/>
              </a:rPr>
              <a:t>)</a:t>
            </a:r>
            <a:r>
              <a:rPr lang="hu-HU" altLang="hu-HU" sz="2200" b="1" dirty="0" smtClean="0">
                <a:solidFill>
                  <a:srgbClr val="CC0000"/>
                </a:solidFill>
                <a:latin typeface="Tahoma" pitchFamily="34" charset="0"/>
                <a:cs typeface="Tahoma" pitchFamily="34" charset="0"/>
              </a:rPr>
              <a:t> jelölése </a:t>
            </a:r>
            <a:r>
              <a:rPr lang="hu-HU" altLang="hu-HU" sz="2200" dirty="0" smtClean="0">
                <a:latin typeface="Tahoma" pitchFamily="34" charset="0"/>
                <a:cs typeface="Tahoma" pitchFamily="34" charset="0"/>
              </a:rPr>
              <a:t>a terepen:</a:t>
            </a:r>
          </a:p>
          <a:p>
            <a:pPr eaLnBrk="1" hangingPunct="1">
              <a:lnSpc>
                <a:spcPct val="80000"/>
              </a:lnSpc>
              <a:buFontTx/>
              <a:buNone/>
            </a:pPr>
            <a:r>
              <a:rPr lang="hu-HU" altLang="hu-HU" sz="2200" dirty="0" smtClean="0">
                <a:latin typeface="Tahoma" pitchFamily="34" charset="0"/>
                <a:cs typeface="Tahoma" pitchFamily="34" charset="0"/>
              </a:rPr>
              <a:t>●</a:t>
            </a:r>
            <a:r>
              <a:rPr lang="hu-HU" altLang="hu-HU" sz="2200" b="1" dirty="0" smtClean="0">
                <a:solidFill>
                  <a:srgbClr val="CC0000"/>
                </a:solidFill>
                <a:latin typeface="Tahoma" pitchFamily="34" charset="0"/>
                <a:cs typeface="Tahoma" pitchFamily="34" charset="0"/>
              </a:rPr>
              <a:t> a tiltott, védett terület</a:t>
            </a: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megjelölése</a:t>
            </a:r>
            <a:r>
              <a:rPr lang="hu-HU" altLang="hu-HU" sz="2200" dirty="0" smtClean="0">
                <a:latin typeface="Tahoma" pitchFamily="34" charset="0"/>
                <a:cs typeface="Tahoma" pitchFamily="34" charset="0"/>
              </a:rPr>
              <a:t> a főbb korlátozó </a:t>
            </a:r>
          </a:p>
          <a:p>
            <a:pPr eaLnBrk="1" hangingPunct="1">
              <a:lnSpc>
                <a:spcPct val="80000"/>
              </a:lnSpc>
              <a:buFontTx/>
              <a:buNone/>
            </a:pPr>
            <a:r>
              <a:rPr lang="hu-HU" altLang="hu-HU" sz="2200" dirty="0" smtClean="0">
                <a:latin typeface="Tahoma" pitchFamily="34" charset="0"/>
                <a:cs typeface="Tahoma" pitchFamily="34" charset="0"/>
              </a:rPr>
              <a:t>rendelkezésekkel hatósági táblán, ill. kihirdetés a helyben </a:t>
            </a:r>
          </a:p>
          <a:p>
            <a:pPr eaLnBrk="1" hangingPunct="1">
              <a:lnSpc>
                <a:spcPct val="80000"/>
              </a:lnSpc>
              <a:buFontTx/>
              <a:buNone/>
            </a:pPr>
            <a:r>
              <a:rPr lang="hu-HU" altLang="hu-HU" sz="2200" dirty="0" smtClean="0">
                <a:latin typeface="Tahoma" pitchFamily="34" charset="0"/>
                <a:cs typeface="Tahoma" pitchFamily="34" charset="0"/>
              </a:rPr>
              <a:t>szokásos módon</a:t>
            </a:r>
            <a:r>
              <a:rPr lang="hu-HU" altLang="hu-HU" sz="2200" dirty="0">
                <a:latin typeface="Tahoma" pitchFamily="34" charset="0"/>
                <a:cs typeface="Tahoma" pitchFamily="34" charset="0"/>
              </a:rPr>
              <a:t>.</a:t>
            </a:r>
            <a:endParaRPr lang="hu-HU" altLang="hu-HU" sz="2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457200" y="1"/>
            <a:ext cx="8229600" cy="1196751"/>
          </a:xfrm>
        </p:spPr>
        <p:txBody>
          <a:bodyPr/>
          <a:lstStyle/>
          <a:p>
            <a:pPr eaLnBrk="1" hangingPunct="1"/>
            <a:r>
              <a:rPr lang="hu-HU" altLang="hu-HU" sz="3500" b="1" dirty="0" smtClean="0">
                <a:solidFill>
                  <a:srgbClr val="009999"/>
                </a:solidFill>
                <a:latin typeface="Tahoma" pitchFamily="34" charset="0"/>
                <a:cs typeface="Tahoma" pitchFamily="34" charset="0"/>
              </a:rPr>
              <a:t>Állampolgári magatartások</a:t>
            </a:r>
          </a:p>
        </p:txBody>
      </p:sp>
      <p:sp>
        <p:nvSpPr>
          <p:cNvPr id="578563" name="Rectangle 3"/>
          <p:cNvSpPr>
            <a:spLocks noGrp="1" noChangeArrowheads="1"/>
          </p:cNvSpPr>
          <p:nvPr>
            <p:ph type="body" idx="1"/>
          </p:nvPr>
        </p:nvSpPr>
        <p:spPr>
          <a:xfrm>
            <a:off x="457200" y="1196752"/>
            <a:ext cx="8229600" cy="4929411"/>
          </a:xfrm>
        </p:spPr>
        <p:txBody>
          <a:bodyPr/>
          <a:lstStyle/>
          <a:p>
            <a:pPr eaLnBrk="1" hangingPunct="1">
              <a:lnSpc>
                <a:spcPct val="80000"/>
              </a:lnSpc>
              <a:buFontTx/>
              <a:buNone/>
            </a:pPr>
            <a:r>
              <a:rPr lang="hu-HU" altLang="hu-HU" sz="2200" b="1" u="sng" dirty="0" smtClean="0">
                <a:solidFill>
                  <a:srgbClr val="CC0000"/>
                </a:solidFill>
                <a:latin typeface="Tahoma" pitchFamily="34" charset="0"/>
                <a:cs typeface="Tahoma" pitchFamily="34" charset="0"/>
              </a:rPr>
              <a:t>Jellemző problémák</a:t>
            </a:r>
            <a:r>
              <a:rPr lang="hu-HU" altLang="hu-HU" sz="2200" b="1" dirty="0" smtClean="0">
                <a:solidFill>
                  <a:srgbClr val="CC00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természeti területen, erdőben:</a:t>
            </a:r>
            <a:r>
              <a:rPr lang="hu-HU" altLang="hu-HU" sz="2200" dirty="0" smtClean="0">
                <a:latin typeface="Tahoma" pitchFamily="34" charset="0"/>
                <a:cs typeface="Tahoma" pitchFamily="34" charset="0"/>
              </a:rPr>
              <a:t>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a tulajdon és a védettség figyelmen kívül hagyása;</a:t>
            </a:r>
          </a:p>
          <a:p>
            <a:pPr eaLnBrk="1" hangingPunct="1">
              <a:lnSpc>
                <a:spcPct val="80000"/>
              </a:lnSpc>
              <a:buFontTx/>
              <a:buNone/>
            </a:pPr>
            <a:r>
              <a:rPr lang="hu-HU" altLang="hu-HU" sz="2200" dirty="0" smtClean="0">
                <a:latin typeface="Tahoma" pitchFamily="34" charset="0"/>
                <a:cs typeface="Tahoma" pitchFamily="34" charset="0"/>
              </a:rPr>
              <a:t>hulladék lerakás, szemetelés;</a:t>
            </a:r>
          </a:p>
          <a:p>
            <a:pPr lvl="0" eaLnBrk="1" hangingPunct="1">
              <a:lnSpc>
                <a:spcPct val="80000"/>
              </a:lnSpc>
              <a:buNone/>
            </a:pPr>
            <a:r>
              <a:rPr lang="hu-HU" altLang="hu-HU" sz="2200" dirty="0" smtClean="0">
                <a:solidFill>
                  <a:srgbClr val="000000"/>
                </a:solidFill>
                <a:latin typeface="Tahoma" pitchFamily="34" charset="0"/>
                <a:cs typeface="Tahoma" pitchFamily="34" charset="0"/>
              </a:rPr>
              <a:t>védett </a:t>
            </a:r>
            <a:r>
              <a:rPr lang="hu-HU" altLang="hu-HU" sz="2200" dirty="0">
                <a:solidFill>
                  <a:srgbClr val="000000"/>
                </a:solidFill>
                <a:latin typeface="Tahoma" pitchFamily="34" charset="0"/>
                <a:cs typeface="Tahoma" pitchFamily="34" charset="0"/>
              </a:rPr>
              <a:t>állatok pusztítása, lelövése, birtokban tartása; </a:t>
            </a:r>
            <a:endParaRPr lang="hu-HU" altLang="hu-HU" sz="22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védett növény, </a:t>
            </a:r>
            <a:r>
              <a:rPr lang="hu-HU" altLang="hu-HU" sz="2200" dirty="0">
                <a:solidFill>
                  <a:srgbClr val="000000"/>
                </a:solidFill>
                <a:latin typeface="Tahoma" pitchFamily="34" charset="0"/>
                <a:cs typeface="Tahoma" pitchFamily="34" charset="0"/>
              </a:rPr>
              <a:t>gyógynövény, </a:t>
            </a:r>
            <a:r>
              <a:rPr lang="hu-HU" altLang="hu-HU" sz="2200" dirty="0" smtClean="0">
                <a:latin typeface="Tahoma" pitchFamily="34" charset="0"/>
                <a:cs typeface="Tahoma" pitchFamily="34" charset="0"/>
              </a:rPr>
              <a:t>gomba, moha, díszítőlomb stb. </a:t>
            </a:r>
          </a:p>
          <a:p>
            <a:pPr eaLnBrk="1" hangingPunct="1">
              <a:lnSpc>
                <a:spcPct val="80000"/>
              </a:lnSpc>
              <a:buFontTx/>
              <a:buNone/>
            </a:pPr>
            <a:r>
              <a:rPr lang="hu-HU" altLang="hu-HU" sz="2200" dirty="0" smtClean="0">
                <a:latin typeface="Tahoma" pitchFamily="34" charset="0"/>
                <a:cs typeface="Tahoma" pitchFamily="34" charset="0"/>
              </a:rPr>
              <a:t>engedély és/vagy hozzájárulás nélküli jogosultatlan vagy tiltott </a:t>
            </a:r>
          </a:p>
          <a:p>
            <a:pPr eaLnBrk="1" hangingPunct="1">
              <a:lnSpc>
                <a:spcPct val="80000"/>
              </a:lnSpc>
              <a:buFontTx/>
              <a:buNone/>
            </a:pPr>
            <a:r>
              <a:rPr lang="hu-HU" altLang="hu-HU" sz="2200" dirty="0" smtClean="0">
                <a:latin typeface="Tahoma" pitchFamily="34" charset="0"/>
                <a:cs typeface="Tahoma" pitchFamily="34" charset="0"/>
              </a:rPr>
              <a:t>gyűjtése;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nem megengedett területen történő motorozás, </a:t>
            </a:r>
            <a:r>
              <a:rPr lang="hu-HU" altLang="hu-HU" sz="2200" dirty="0" err="1" smtClean="0">
                <a:latin typeface="Tahoma" pitchFamily="34" charset="0"/>
                <a:cs typeface="Tahoma" pitchFamily="34" charset="0"/>
              </a:rPr>
              <a:t>quadozás</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kerékpározás, más járművel közlekedés; </a:t>
            </a:r>
          </a:p>
          <a:p>
            <a:pPr eaLnBrk="1" hangingPunct="1">
              <a:lnSpc>
                <a:spcPct val="80000"/>
              </a:lnSpc>
              <a:buFontTx/>
              <a:buNone/>
            </a:pPr>
            <a:r>
              <a:rPr lang="hu-HU" altLang="hu-HU" sz="2200" dirty="0" smtClean="0">
                <a:latin typeface="Tahoma" pitchFamily="34" charset="0"/>
                <a:cs typeface="Tahoma" pitchFamily="34" charset="0"/>
              </a:rPr>
              <a:t>tiltott tűzrakás, égő cigaretta eldobásával tűz okozása; </a:t>
            </a:r>
          </a:p>
          <a:p>
            <a:pPr eaLnBrk="1" hangingPunct="1">
              <a:lnSpc>
                <a:spcPct val="80000"/>
              </a:lnSpc>
              <a:buFontTx/>
              <a:buNone/>
            </a:pPr>
            <a:r>
              <a:rPr lang="hu-HU" altLang="hu-HU" sz="2200" dirty="0" smtClean="0">
                <a:latin typeface="Tahoma" pitchFamily="34" charset="0"/>
                <a:cs typeface="Tahoma" pitchFamily="34" charset="0"/>
              </a:rPr>
              <a:t>falopás, orvvadászat, orvhalászat, jogosulatlan horgászat;</a:t>
            </a:r>
            <a:endParaRPr lang="hu-HU" altLang="hu-HU" sz="2200" b="1"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tiltott területre belépés, zavarás, veszélyeztetés, károsítás,</a:t>
            </a:r>
          </a:p>
          <a:p>
            <a:pPr eaLnBrk="1" hangingPunct="1">
              <a:lnSpc>
                <a:spcPct val="80000"/>
              </a:lnSpc>
              <a:buFontTx/>
              <a:buNone/>
            </a:pPr>
            <a:r>
              <a:rPr lang="hu-HU" altLang="hu-HU" sz="2200" dirty="0" smtClean="0">
                <a:latin typeface="Tahoma" pitchFamily="34" charset="0"/>
                <a:cs typeface="Tahoma" pitchFamily="34" charset="0"/>
              </a:rPr>
              <a:t>csendháborítás, veszélyeztetés kutyával stb.</a:t>
            </a:r>
          </a:p>
          <a:p>
            <a:pPr eaLnBrk="1" hangingPunct="1">
              <a:lnSpc>
                <a:spcPct val="80000"/>
              </a:lnSpc>
              <a:buFontTx/>
              <a:buNone/>
            </a:pPr>
            <a:endParaRPr lang="hu-HU" altLang="hu-HU" sz="2200" dirty="0" smtClean="0">
              <a:latin typeface="Tahoma" pitchFamily="34" charset="0"/>
              <a:cs typeface="Tahoma" pitchFamily="34" charset="0"/>
            </a:endParaRPr>
          </a:p>
          <a:p>
            <a:pPr eaLnBrk="1" hangingPunct="1">
              <a:lnSpc>
                <a:spcPct val="80000"/>
              </a:lnSpc>
              <a:buFontTx/>
              <a:buNone/>
            </a:pPr>
            <a:endParaRPr lang="hu-HU" altLang="hu-HU" sz="2300" dirty="0" smtClean="0"/>
          </a:p>
        </p:txBody>
      </p:sp>
    </p:spTree>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457200" y="188913"/>
            <a:ext cx="8229600" cy="1152525"/>
          </a:xfrm>
        </p:spPr>
        <p:txBody>
          <a:bodyPr/>
          <a:lstStyle/>
          <a:p>
            <a:pPr eaLnBrk="1" hangingPunct="1"/>
            <a:r>
              <a:rPr lang="hu-HU" altLang="hu-HU" sz="2600" b="1" dirty="0" smtClean="0">
                <a:solidFill>
                  <a:srgbClr val="CC0000"/>
                </a:solidFill>
                <a:latin typeface="Tahoma" pitchFamily="34" charset="0"/>
                <a:cs typeface="Tahoma" pitchFamily="34" charset="0"/>
              </a:rPr>
              <a:t>Terepmotorozás helyrehozhatatlan károsítása fokozottan védett természeti területen</a:t>
            </a:r>
          </a:p>
        </p:txBody>
      </p:sp>
      <p:sp>
        <p:nvSpPr>
          <p:cNvPr id="579587" name="AutoShape 3" descr="?attid=0"/>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pic>
        <p:nvPicPr>
          <p:cNvPr id="579588" name="Picture 4" descr="A terepmotorosok által okozott kár helyrehozhatatl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412875"/>
            <a:ext cx="8064500" cy="496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a:xfrm>
            <a:off x="468313" y="1"/>
            <a:ext cx="8229600" cy="1196752"/>
          </a:xfrm>
        </p:spPr>
        <p:txBody>
          <a:bodyPr/>
          <a:lstStyle/>
          <a:p>
            <a:pPr eaLnBrk="1" hangingPunct="1"/>
            <a:r>
              <a:rPr lang="hu-HU" altLang="hu-HU" sz="3500" b="1" dirty="0" smtClean="0">
                <a:solidFill>
                  <a:srgbClr val="009999"/>
                </a:solidFill>
                <a:latin typeface="Tahoma" pitchFamily="34" charset="0"/>
                <a:cs typeface="Tahoma" pitchFamily="34" charset="0"/>
              </a:rPr>
              <a:t>Állampolgári magatartások</a:t>
            </a:r>
          </a:p>
        </p:txBody>
      </p:sp>
      <p:sp>
        <p:nvSpPr>
          <p:cNvPr id="580611" name="Rectangle 3"/>
          <p:cNvSpPr>
            <a:spLocks noGrp="1" noChangeArrowheads="1"/>
          </p:cNvSpPr>
          <p:nvPr>
            <p:ph type="body" idx="1"/>
          </p:nvPr>
        </p:nvSpPr>
        <p:spPr>
          <a:xfrm>
            <a:off x="395288" y="1268761"/>
            <a:ext cx="8229600" cy="4885978"/>
          </a:xfrm>
        </p:spPr>
        <p:txBody>
          <a:bodyPr/>
          <a:lstStyle/>
          <a:p>
            <a:pPr eaLnBrk="1" hangingPunct="1">
              <a:lnSpc>
                <a:spcPct val="80000"/>
              </a:lnSpc>
              <a:buFontTx/>
              <a:buNone/>
            </a:pPr>
            <a:r>
              <a:rPr lang="hu-HU" altLang="hu-HU" sz="2100" b="1" dirty="0" smtClean="0">
                <a:solidFill>
                  <a:srgbClr val="CC0000"/>
                </a:solidFill>
                <a:latin typeface="Tahoma" pitchFamily="34" charset="0"/>
                <a:cs typeface="Tahoma" pitchFamily="34" charset="0"/>
              </a:rPr>
              <a:t>A tulajdon figyelmen kívül hagyása</a:t>
            </a:r>
          </a:p>
          <a:p>
            <a:pPr eaLnBrk="1" hangingPunct="1">
              <a:lnSpc>
                <a:spcPct val="80000"/>
              </a:lnSpc>
              <a:buFontTx/>
              <a:buNone/>
            </a:pPr>
            <a:r>
              <a:rPr lang="hu-HU" altLang="hu-HU" sz="2100" dirty="0" smtClean="0">
                <a:latin typeface="Tahoma" pitchFamily="34" charset="0"/>
                <a:cs typeface="Tahoma" pitchFamily="34" charset="0"/>
              </a:rPr>
              <a:t>Az erdő, a mező, a természet termékei, értékei nem </a:t>
            </a:r>
          </a:p>
          <a:p>
            <a:pPr eaLnBrk="1" hangingPunct="1">
              <a:lnSpc>
                <a:spcPct val="80000"/>
              </a:lnSpc>
              <a:buFontTx/>
              <a:buNone/>
            </a:pPr>
            <a:r>
              <a:rPr lang="hu-HU" altLang="hu-HU" sz="2100" dirty="0" smtClean="0">
                <a:latin typeface="Tahoma" pitchFamily="34" charset="0"/>
                <a:cs typeface="Tahoma" pitchFamily="34" charset="0"/>
              </a:rPr>
              <a:t>uratlanok, nem gazdátlanok, nem „mindenki tulajdona” vagy </a:t>
            </a:r>
          </a:p>
          <a:p>
            <a:pPr eaLnBrk="1" hangingPunct="1">
              <a:lnSpc>
                <a:spcPct val="80000"/>
              </a:lnSpc>
              <a:buFontTx/>
              <a:buNone/>
            </a:pPr>
            <a:r>
              <a:rPr lang="hu-HU" altLang="hu-HU" sz="2100" dirty="0" smtClean="0">
                <a:latin typeface="Tahoma" pitchFamily="34" charset="0"/>
                <a:cs typeface="Tahoma" pitchFamily="34" charset="0"/>
              </a:rPr>
              <a:t>„közpréda” hanem </a:t>
            </a:r>
            <a:r>
              <a:rPr lang="hu-HU" altLang="hu-HU" sz="2100" u="sng" dirty="0" smtClean="0">
                <a:latin typeface="Tahoma" pitchFamily="34" charset="0"/>
                <a:cs typeface="Tahoma" pitchFamily="34" charset="0"/>
              </a:rPr>
              <a:t>mindig </a:t>
            </a:r>
            <a:r>
              <a:rPr lang="hu-HU" altLang="hu-HU" sz="2100" u="sng" dirty="0" smtClean="0">
                <a:solidFill>
                  <a:srgbClr val="CC0000"/>
                </a:solidFill>
                <a:latin typeface="Tahoma" pitchFamily="34" charset="0"/>
                <a:cs typeface="Tahoma" pitchFamily="34" charset="0"/>
              </a:rPr>
              <a:t>valakinek </a:t>
            </a:r>
            <a:r>
              <a:rPr lang="hu-HU" altLang="hu-HU" sz="2100" b="1" u="sng" dirty="0" smtClean="0">
                <a:solidFill>
                  <a:srgbClr val="CC0000"/>
                </a:solidFill>
                <a:latin typeface="Tahoma" pitchFamily="34" charset="0"/>
                <a:cs typeface="Tahoma" pitchFamily="34" charset="0"/>
              </a:rPr>
              <a:t>a tulajdona</a:t>
            </a:r>
            <a:r>
              <a:rPr lang="hu-HU" altLang="hu-HU" sz="2100" b="1" dirty="0" smtClean="0">
                <a:solidFill>
                  <a:srgbClr val="009999"/>
                </a:solidFill>
                <a:latin typeface="Tahoma" pitchFamily="34" charset="0"/>
                <a:cs typeface="Tahoma" pitchFamily="34" charset="0"/>
              </a:rPr>
              <a:t> </a:t>
            </a:r>
            <a:r>
              <a:rPr lang="hu-HU" altLang="hu-HU" sz="2100" dirty="0" smtClean="0">
                <a:solidFill>
                  <a:srgbClr val="000000"/>
                </a:solidFill>
                <a:latin typeface="Tahoma" pitchFamily="34" charset="0"/>
                <a:cs typeface="Tahoma" pitchFamily="34" charset="0"/>
              </a:rPr>
              <a:t>a </a:t>
            </a:r>
            <a:r>
              <a:rPr lang="hu-HU" altLang="hu-HU" sz="2100" dirty="0">
                <a:solidFill>
                  <a:srgbClr val="000000"/>
                </a:solidFill>
                <a:latin typeface="Tahoma" pitchFamily="34" charset="0"/>
                <a:cs typeface="Tahoma" pitchFamily="34" charset="0"/>
              </a:rPr>
              <a:t>természeti </a:t>
            </a:r>
            <a:endParaRPr lang="hu-HU" altLang="hu-HU" sz="2100" dirty="0" smtClean="0">
              <a:solidFill>
                <a:srgbClr val="000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0000"/>
                </a:solidFill>
                <a:latin typeface="Tahoma" pitchFamily="34" charset="0"/>
                <a:cs typeface="Tahoma" pitchFamily="34" charset="0"/>
              </a:rPr>
              <a:t>terület </a:t>
            </a:r>
            <a:r>
              <a:rPr lang="hu-HU" altLang="hu-HU" sz="2100" u="sng" dirty="0" smtClean="0">
                <a:solidFill>
                  <a:srgbClr val="000000"/>
                </a:solidFill>
                <a:latin typeface="Tahoma" pitchFamily="34" charset="0"/>
                <a:cs typeface="Tahoma" pitchFamily="34" charset="0"/>
              </a:rPr>
              <a:t>minden növényi termékével együtt</a:t>
            </a:r>
            <a:r>
              <a:rPr lang="hu-HU" altLang="hu-HU" sz="2100" dirty="0" smtClean="0">
                <a:solidFill>
                  <a:srgbClr val="000000"/>
                </a:solidFill>
                <a:latin typeface="Tahoma" pitchFamily="34" charset="0"/>
                <a:cs typeface="Tahoma" pitchFamily="34" charset="0"/>
              </a:rPr>
              <a:t> </a:t>
            </a:r>
            <a:r>
              <a:rPr lang="hu-HU" altLang="hu-HU" sz="2100" dirty="0" smtClean="0">
                <a:latin typeface="Tahoma" pitchFamily="34" charset="0"/>
                <a:cs typeface="Tahoma" pitchFamily="34" charset="0"/>
              </a:rPr>
              <a:t>(a tulajdonost a </a:t>
            </a:r>
          </a:p>
          <a:p>
            <a:pPr eaLnBrk="1" hangingPunct="1">
              <a:lnSpc>
                <a:spcPct val="80000"/>
              </a:lnSpc>
              <a:buFontTx/>
              <a:buNone/>
            </a:pPr>
            <a:r>
              <a:rPr lang="hu-HU" altLang="hu-HU" sz="2100" dirty="0" smtClean="0">
                <a:latin typeface="Tahoma" pitchFamily="34" charset="0"/>
                <a:cs typeface="Tahoma" pitchFamily="34" charset="0"/>
              </a:rPr>
              <a:t>használat szempontjából a vagyonkezelő, a jogszerű használó, </a:t>
            </a:r>
          </a:p>
          <a:p>
            <a:pPr eaLnBrk="1" hangingPunct="1">
              <a:lnSpc>
                <a:spcPct val="80000"/>
              </a:lnSpc>
              <a:buFontTx/>
              <a:buNone/>
            </a:pPr>
            <a:r>
              <a:rPr lang="hu-HU" altLang="hu-HU" sz="2100" dirty="0" smtClean="0">
                <a:latin typeface="Tahoma" pitchFamily="34" charset="0"/>
                <a:cs typeface="Tahoma" pitchFamily="34" charset="0"/>
              </a:rPr>
              <a:t>gazdálkodó természetes vagy jogi személy jeleníti meg).</a:t>
            </a:r>
          </a:p>
          <a:p>
            <a:pPr lvl="0" eaLnBrk="1" hangingPunct="1">
              <a:lnSpc>
                <a:spcPct val="80000"/>
              </a:lnSpc>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100" dirty="0" smtClean="0">
                <a:latin typeface="Tahoma" pitchFamily="34" charset="0"/>
                <a:cs typeface="Tahoma" pitchFamily="34" charset="0"/>
              </a:rPr>
              <a:t>Másnak a tulajdonán a termést a gombát, a gyógynövényt stb.</a:t>
            </a:r>
          </a:p>
          <a:p>
            <a:pPr eaLnBrk="1" hangingPunct="1">
              <a:lnSpc>
                <a:spcPct val="80000"/>
              </a:lnSpc>
              <a:buFontTx/>
              <a:buNone/>
            </a:pPr>
            <a:r>
              <a:rPr lang="hu-HU" altLang="hu-HU" sz="2100" dirty="0" smtClean="0">
                <a:latin typeface="Tahoma" pitchFamily="34" charset="0"/>
                <a:cs typeface="Tahoma" pitchFamily="34" charset="0"/>
              </a:rPr>
              <a:t>– hozzájárulás, engedély nélkül – </a:t>
            </a:r>
            <a:r>
              <a:rPr lang="hu-HU" altLang="hu-HU" sz="2100" u="sng" dirty="0" smtClean="0">
                <a:latin typeface="Tahoma" pitchFamily="34" charset="0"/>
                <a:cs typeface="Tahoma" pitchFamily="34" charset="0"/>
              </a:rPr>
              <a:t>nem gyűjti (szedi)</a:t>
            </a:r>
            <a:r>
              <a:rPr lang="hu-HU" altLang="hu-HU" sz="2100" dirty="0" smtClean="0">
                <a:latin typeface="Tahoma" pitchFamily="34" charset="0"/>
                <a:cs typeface="Tahoma" pitchFamily="34" charset="0"/>
              </a:rPr>
              <a:t> az ember, </a:t>
            </a:r>
          </a:p>
          <a:p>
            <a:pPr eaLnBrk="1" hangingPunct="1">
              <a:lnSpc>
                <a:spcPct val="80000"/>
              </a:lnSpc>
              <a:buFontTx/>
              <a:buNone/>
            </a:pPr>
            <a:r>
              <a:rPr lang="hu-HU" altLang="hu-HU" sz="2100" dirty="0" smtClean="0">
                <a:latin typeface="Tahoma" pitchFamily="34" charset="0"/>
                <a:cs typeface="Tahoma" pitchFamily="34" charset="0"/>
              </a:rPr>
              <a:t>hanem</a:t>
            </a:r>
            <a:r>
              <a:rPr lang="hu-HU" altLang="hu-HU" sz="2100" b="1" dirty="0" smtClean="0">
                <a:latin typeface="Tahoma" pitchFamily="34" charset="0"/>
                <a:cs typeface="Tahoma" pitchFamily="34" charset="0"/>
              </a:rPr>
              <a:t> </a:t>
            </a:r>
            <a:r>
              <a:rPr lang="hu-HU" altLang="hu-HU" sz="2100" b="1" dirty="0" smtClean="0">
                <a:solidFill>
                  <a:srgbClr val="FF0000"/>
                </a:solidFill>
                <a:latin typeface="Tahoma" pitchFamily="34" charset="0"/>
                <a:cs typeface="Tahoma" pitchFamily="34" charset="0"/>
              </a:rPr>
              <a:t>lopást</a:t>
            </a:r>
            <a:r>
              <a:rPr lang="hu-HU" altLang="hu-HU" sz="2100" b="1" dirty="0" smtClean="0">
                <a:solidFill>
                  <a:srgbClr val="CC0000"/>
                </a:solidFill>
                <a:latin typeface="Tahoma" pitchFamily="34" charset="0"/>
                <a:cs typeface="Tahoma" pitchFamily="34" charset="0"/>
              </a:rPr>
              <a:t> </a:t>
            </a:r>
            <a:r>
              <a:rPr lang="hu-HU" altLang="hu-HU" sz="2100" dirty="0" smtClean="0">
                <a:latin typeface="Tahoma" pitchFamily="34" charset="0"/>
                <a:cs typeface="Tahoma" pitchFamily="34" charset="0"/>
              </a:rPr>
              <a:t>követ el,</a:t>
            </a:r>
            <a:r>
              <a:rPr lang="hu-HU" altLang="hu-HU" sz="2100" b="1" dirty="0" smtClean="0">
                <a:solidFill>
                  <a:srgbClr val="CC0000"/>
                </a:solidFill>
                <a:latin typeface="Tahoma" pitchFamily="34" charset="0"/>
                <a:cs typeface="Tahoma" pitchFamily="34" charset="0"/>
              </a:rPr>
              <a:t> </a:t>
            </a:r>
            <a:r>
              <a:rPr lang="hu-HU" altLang="hu-HU" sz="2100" dirty="0" smtClean="0">
                <a:latin typeface="Tahoma" pitchFamily="34" charset="0"/>
                <a:cs typeface="Tahoma" pitchFamily="34" charset="0"/>
              </a:rPr>
              <a:t>ami értéktől függően </a:t>
            </a:r>
          </a:p>
          <a:p>
            <a:pPr eaLnBrk="1" hangingPunct="1">
              <a:lnSpc>
                <a:spcPct val="80000"/>
              </a:lnSpc>
              <a:buFontTx/>
              <a:buNone/>
            </a:pPr>
            <a:r>
              <a:rPr lang="hu-HU" altLang="hu-HU" sz="2100" dirty="0" smtClean="0">
                <a:solidFill>
                  <a:srgbClr val="FF5050"/>
                </a:solidFill>
                <a:latin typeface="Tahoma" pitchFamily="34" charset="0"/>
                <a:cs typeface="Tahoma" pitchFamily="34" charset="0"/>
              </a:rPr>
              <a:t>tulajdon elleni szabálysértés</a:t>
            </a:r>
            <a:r>
              <a:rPr lang="hu-HU" altLang="hu-HU" sz="2100" dirty="0" smtClean="0">
                <a:latin typeface="Tahoma" pitchFamily="34" charset="0"/>
                <a:cs typeface="Tahoma" pitchFamily="34" charset="0"/>
              </a:rPr>
              <a:t> vagy </a:t>
            </a:r>
            <a:r>
              <a:rPr lang="hu-HU" altLang="hu-HU" sz="2100" dirty="0" smtClean="0">
                <a:solidFill>
                  <a:srgbClr val="FF0000"/>
                </a:solidFill>
                <a:latin typeface="Tahoma" pitchFamily="34" charset="0"/>
                <a:cs typeface="Tahoma" pitchFamily="34" charset="0"/>
              </a:rPr>
              <a:t>vagyon elleni bűncselekmény</a:t>
            </a:r>
            <a:r>
              <a:rPr lang="hu-HU" altLang="hu-HU" sz="2100" dirty="0" smtClean="0">
                <a:solidFill>
                  <a:srgbClr val="CC0000"/>
                </a:solidFill>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(kivétel: nem védett állami erdőben az egyéni szükséglet mértékéig </a:t>
            </a:r>
          </a:p>
          <a:p>
            <a:pPr eaLnBrk="1" hangingPunct="1">
              <a:lnSpc>
                <a:spcPct val="80000"/>
              </a:lnSpc>
              <a:buFontTx/>
              <a:buNone/>
            </a:pPr>
            <a:r>
              <a:rPr lang="hu-HU" altLang="hu-HU" sz="2100" dirty="0" smtClean="0">
                <a:latin typeface="Tahoma" pitchFamily="34" charset="0"/>
                <a:cs typeface="Tahoma" pitchFamily="34" charset="0"/>
              </a:rPr>
              <a:t>a gomba, vadgyümölcs és gyógynövény gyűjtése, − de az így </a:t>
            </a:r>
          </a:p>
          <a:p>
            <a:pPr eaLnBrk="1" hangingPunct="1">
              <a:lnSpc>
                <a:spcPct val="80000"/>
              </a:lnSpc>
              <a:buFontTx/>
              <a:buNone/>
            </a:pPr>
            <a:r>
              <a:rPr lang="hu-HU" altLang="hu-HU" sz="2100" dirty="0" smtClean="0">
                <a:latin typeface="Tahoma" pitchFamily="34" charset="0"/>
                <a:cs typeface="Tahoma" pitchFamily="34" charset="0"/>
              </a:rPr>
              <a:t>gyűjtött mennyiség nem hozható kereskedelmi forgalomba!).</a:t>
            </a:r>
          </a:p>
          <a:p>
            <a:pPr eaLnBrk="1" hangingPunct="1">
              <a:lnSpc>
                <a:spcPct val="80000"/>
              </a:lnSpc>
            </a:pPr>
            <a:endParaRPr lang="hu-HU" altLang="hu-HU" sz="2100" dirty="0" smtClean="0"/>
          </a:p>
        </p:txBody>
      </p:sp>
    </p:spTree>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sz="quarter" idx="4294967295"/>
          </p:nvPr>
        </p:nvSpPr>
        <p:spPr>
          <a:xfrm>
            <a:off x="0" y="0"/>
            <a:ext cx="9144000" cy="1052513"/>
          </a:xfrm>
        </p:spPr>
        <p:txBody>
          <a:bodyPr/>
          <a:lstStyle/>
          <a:p>
            <a:r>
              <a:rPr lang="hu-HU" altLang="hu-HU" sz="1000" b="1" dirty="0" smtClean="0">
                <a:solidFill>
                  <a:srgbClr val="006600"/>
                </a:solidFill>
                <a:latin typeface="Tahoma" pitchFamily="34" charset="0"/>
              </a:rPr>
              <a:t/>
            </a:r>
            <a:br>
              <a:rPr lang="hu-HU" altLang="hu-HU" sz="1000" b="1" dirty="0" smtClean="0">
                <a:solidFill>
                  <a:srgbClr val="006600"/>
                </a:solidFill>
                <a:latin typeface="Tahoma" pitchFamily="34" charset="0"/>
              </a:rPr>
            </a:br>
            <a:r>
              <a:rPr lang="hu-HU" altLang="hu-HU" sz="1000" b="1" dirty="0" smtClean="0">
                <a:solidFill>
                  <a:srgbClr val="006600"/>
                </a:solidFill>
                <a:latin typeface="Tahoma" pitchFamily="34" charset="0"/>
              </a:rPr>
              <a:t/>
            </a:r>
            <a:br>
              <a:rPr lang="hu-HU" altLang="hu-HU" sz="1000" b="1" dirty="0" smtClean="0">
                <a:solidFill>
                  <a:srgbClr val="006600"/>
                </a:solidFill>
                <a:latin typeface="Tahoma" pitchFamily="34" charset="0"/>
              </a:rPr>
            </a:br>
            <a:r>
              <a:rPr lang="hu-HU" altLang="hu-HU" sz="3500" b="1" dirty="0" smtClean="0">
                <a:solidFill>
                  <a:srgbClr val="006600"/>
                </a:solidFill>
                <a:latin typeface="Tahoma" pitchFamily="34" charset="0"/>
              </a:rPr>
              <a:t>TERM</a:t>
            </a:r>
            <a:r>
              <a:rPr lang="hu-HU" altLang="hu-HU" sz="3500" b="1" dirty="0" smtClean="0">
                <a:solidFill>
                  <a:srgbClr val="006600"/>
                </a:solidFill>
              </a:rPr>
              <a:t>É</a:t>
            </a:r>
            <a:r>
              <a:rPr lang="hu-HU" altLang="hu-HU" sz="3500" b="1" dirty="0" smtClean="0">
                <a:solidFill>
                  <a:srgbClr val="006600"/>
                </a:solidFill>
                <a:latin typeface="Tahoma" pitchFamily="34" charset="0"/>
              </a:rPr>
              <a:t>SZETV</a:t>
            </a:r>
            <a:r>
              <a:rPr lang="hu-HU" altLang="hu-HU" sz="3500" b="1" dirty="0" smtClean="0">
                <a:solidFill>
                  <a:srgbClr val="006600"/>
                </a:solidFill>
              </a:rPr>
              <a:t>É</a:t>
            </a:r>
            <a:r>
              <a:rPr lang="hu-HU" altLang="hu-HU" sz="3500" b="1" dirty="0" smtClean="0">
                <a:solidFill>
                  <a:srgbClr val="006600"/>
                </a:solidFill>
                <a:latin typeface="Tahoma" pitchFamily="34" charset="0"/>
              </a:rPr>
              <a:t>DELEM</a:t>
            </a:r>
          </a:p>
        </p:txBody>
      </p:sp>
      <p:pic>
        <p:nvPicPr>
          <p:cNvPr id="581635" name="Picture 3" descr="AGGTELKI NEMZETI PARK LOGO"/>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250825" y="3716338"/>
            <a:ext cx="1512888" cy="1512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1636" name="Picture 4" descr="TT_tabla_szerk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rot="21154548">
            <a:off x="1692275" y="1412875"/>
            <a:ext cx="1238250" cy="167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1637" name="Picture 5" descr="tábla_természeti emlék_szerk"/>
          <p:cNvPicPr>
            <a:picLocks noGrp="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rot="20867434">
            <a:off x="249238" y="1700213"/>
            <a:ext cx="1258887" cy="1655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163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endParaRPr lang="hu-HU" altLang="hu-HU" sz="2400">
              <a:solidFill>
                <a:srgbClr val="000099"/>
              </a:solidFill>
            </a:endParaRPr>
          </a:p>
        </p:txBody>
      </p:sp>
      <p:pic>
        <p:nvPicPr>
          <p:cNvPr id="581639" name="Picture 7" descr="Fok_véd_tabla_szerk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7408">
            <a:off x="6156325" y="1479550"/>
            <a:ext cx="122396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0" name="Rectangle 8"/>
          <p:cNvSpPr>
            <a:spLocks noChangeArrowheads="1"/>
          </p:cNvSpPr>
          <p:nvPr/>
        </p:nvSpPr>
        <p:spPr bwMode="auto">
          <a:xfrm>
            <a:off x="0" y="1543050"/>
            <a:ext cx="239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just">
              <a:lnSpc>
                <a:spcPct val="100000"/>
              </a:lnSpc>
              <a:spcBef>
                <a:spcPct val="0"/>
              </a:spcBef>
              <a:buFontTx/>
              <a:buNone/>
            </a:pPr>
            <a:r>
              <a:rPr lang="hu-HU" altLang="hu-HU" sz="1400" b="0">
                <a:solidFill>
                  <a:srgbClr val="000000"/>
                </a:solidFill>
                <a:latin typeface="Tahoma" pitchFamily="34" charset="0"/>
                <a:ea typeface="Times New Roman" pitchFamily="18" charset="0"/>
                <a:cs typeface="Tahoma" pitchFamily="34" charset="0"/>
              </a:rPr>
              <a:t> </a:t>
            </a:r>
            <a:endParaRPr lang="hu-HU" altLang="hu-HU" sz="1800" b="0">
              <a:solidFill>
                <a:srgbClr val="000000"/>
              </a:solidFill>
              <a:ea typeface="Times New Roman" pitchFamily="18" charset="0"/>
              <a:cs typeface="Tahoma" pitchFamily="34" charset="0"/>
            </a:endParaRPr>
          </a:p>
        </p:txBody>
      </p:sp>
      <p:pic>
        <p:nvPicPr>
          <p:cNvPr id="581641" name="Picture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94626">
            <a:off x="7523163" y="1843088"/>
            <a:ext cx="12588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2" name="Rectangle 10"/>
          <p:cNvSpPr>
            <a:spLocks noChangeArrowheads="1"/>
          </p:cNvSpPr>
          <p:nvPr/>
        </p:nvSpPr>
        <p:spPr bwMode="auto">
          <a:xfrm>
            <a:off x="0" y="3381375"/>
            <a:ext cx="239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just">
              <a:lnSpc>
                <a:spcPct val="100000"/>
              </a:lnSpc>
              <a:spcBef>
                <a:spcPct val="0"/>
              </a:spcBef>
              <a:buFontTx/>
              <a:buNone/>
            </a:pPr>
            <a:r>
              <a:rPr lang="hu-HU" altLang="hu-HU" sz="1400" b="0">
                <a:solidFill>
                  <a:srgbClr val="000000"/>
                </a:solidFill>
                <a:latin typeface="Tahoma" pitchFamily="34" charset="0"/>
                <a:ea typeface="Times New Roman" pitchFamily="18" charset="0"/>
                <a:cs typeface="Tahoma" pitchFamily="34" charset="0"/>
              </a:rPr>
              <a:t> </a:t>
            </a:r>
            <a:endParaRPr lang="hu-HU" altLang="hu-HU" sz="1800" b="0">
              <a:solidFill>
                <a:srgbClr val="000000"/>
              </a:solidFill>
              <a:ea typeface="Times New Roman" pitchFamily="18" charset="0"/>
              <a:cs typeface="Tahoma" pitchFamily="34" charset="0"/>
            </a:endParaRPr>
          </a:p>
        </p:txBody>
      </p:sp>
      <p:pic>
        <p:nvPicPr>
          <p:cNvPr id="581643" name="Picture 11" descr="NP_tabla_szerk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2538">
            <a:off x="4641850" y="1266825"/>
            <a:ext cx="12954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4" name="Rectangle 12"/>
          <p:cNvSpPr>
            <a:spLocks noChangeArrowheads="1"/>
          </p:cNvSpPr>
          <p:nvPr/>
        </p:nvSpPr>
        <p:spPr bwMode="auto">
          <a:xfrm>
            <a:off x="0" y="5229225"/>
            <a:ext cx="239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just">
              <a:lnSpc>
                <a:spcPct val="100000"/>
              </a:lnSpc>
              <a:spcBef>
                <a:spcPct val="0"/>
              </a:spcBef>
              <a:buFontTx/>
              <a:buNone/>
            </a:pPr>
            <a:r>
              <a:rPr lang="hu-HU" altLang="hu-HU" sz="1400" b="0">
                <a:solidFill>
                  <a:srgbClr val="000000"/>
                </a:solidFill>
                <a:latin typeface="Tahoma" pitchFamily="34" charset="0"/>
                <a:ea typeface="Times New Roman" pitchFamily="18" charset="0"/>
                <a:cs typeface="Tahoma" pitchFamily="34" charset="0"/>
              </a:rPr>
              <a:t> </a:t>
            </a:r>
            <a:endParaRPr lang="hu-HU" altLang="hu-HU" sz="1800" b="0">
              <a:solidFill>
                <a:srgbClr val="000000"/>
              </a:solidFill>
              <a:ea typeface="Times New Roman" pitchFamily="18" charset="0"/>
              <a:cs typeface="Tahoma" pitchFamily="34" charset="0"/>
            </a:endParaRPr>
          </a:p>
        </p:txBody>
      </p:sp>
      <p:pic>
        <p:nvPicPr>
          <p:cNvPr id="581645" name="Picture 13" descr="TK_tabla_szerk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9570">
            <a:off x="3132138" y="1266825"/>
            <a:ext cx="1295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6" name="Rectangle 14"/>
          <p:cNvSpPr>
            <a:spLocks noChangeArrowheads="1"/>
          </p:cNvSpPr>
          <p:nvPr/>
        </p:nvSpPr>
        <p:spPr bwMode="auto">
          <a:xfrm>
            <a:off x="0" y="7067550"/>
            <a:ext cx="239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just">
              <a:lnSpc>
                <a:spcPct val="100000"/>
              </a:lnSpc>
              <a:spcBef>
                <a:spcPct val="0"/>
              </a:spcBef>
              <a:buFontTx/>
              <a:buNone/>
            </a:pPr>
            <a:r>
              <a:rPr lang="hu-HU" altLang="hu-HU" sz="1400" b="0">
                <a:solidFill>
                  <a:srgbClr val="000000"/>
                </a:solidFill>
                <a:latin typeface="Tahoma" pitchFamily="34" charset="0"/>
                <a:ea typeface="Times New Roman" pitchFamily="18" charset="0"/>
                <a:cs typeface="Tahoma" pitchFamily="34" charset="0"/>
              </a:rPr>
              <a:t> </a:t>
            </a:r>
            <a:endParaRPr lang="hu-HU" altLang="hu-HU" sz="1800" b="0">
              <a:solidFill>
                <a:srgbClr val="000000"/>
              </a:solidFill>
              <a:ea typeface="Times New Roman" pitchFamily="18" charset="0"/>
              <a:cs typeface="Tahoma" pitchFamily="34" charset="0"/>
            </a:endParaRPr>
          </a:p>
        </p:txBody>
      </p:sp>
      <p:pic>
        <p:nvPicPr>
          <p:cNvPr id="581647" name="Picture 15" descr="BFNP_logo_2013_magyar_raszteres_RGB[1]"/>
          <p:cNvPicPr>
            <a:picLocks noGrp="1" noChangeAspect="1" noChangeArrowheads="1"/>
          </p:cNvPicPr>
          <p:nvPr>
            <p:ph sz="quarter" idx="4294967295"/>
          </p:nvPr>
        </p:nvPicPr>
        <p:blipFill>
          <a:blip r:embed="rId9">
            <a:extLst>
              <a:ext uri="{28A0092B-C50C-407E-A947-70E740481C1C}">
                <a14:useLocalDpi xmlns:a14="http://schemas.microsoft.com/office/drawing/2010/main" val="0"/>
              </a:ext>
            </a:extLst>
          </a:blip>
          <a:srcRect/>
          <a:stretch>
            <a:fillRect/>
          </a:stretch>
        </p:blipFill>
        <p:spPr>
          <a:xfrm>
            <a:off x="1908175" y="3500438"/>
            <a:ext cx="1295400" cy="1584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1648" name="Picture 16" descr="BUKKI NEMZETI PARK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5963" y="3429000"/>
            <a:ext cx="151288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49" name="Picture 17" descr="HORTOBÁGYI NEMZETI PARK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9475" y="5229225"/>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0" name="Picture 18" descr="KISKUNSÁGI NEMZETI PARK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2363" y="5157788"/>
            <a:ext cx="12239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1" name="Picture 19" descr="KÖRÖS-MAROS NEMZETI PARK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7763" y="5300663"/>
            <a:ext cx="13684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2" name="Picture 20" descr="ORSEGI NEMZETI PARK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7625" y="5229225"/>
            <a:ext cx="14763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3" name="Picture 21" descr="DUNA-DRAVA NEMZETI PARK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5229225"/>
            <a:ext cx="22320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4" name="Picture 22" descr="DUNA-IPOLY NEMZETI PARK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80288" y="3789363"/>
            <a:ext cx="1584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5" name="Picture 23" descr="FERTO-HANSAG NEMZETI PARK 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51050" y="5300663"/>
            <a:ext cx="12239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3" name="Picture 5" descr="őrjelvény"/>
          <p:cNvPicPr>
            <a:picLocks noChangeAspect="1" noChangeArrowheads="1"/>
          </p:cNvPicPr>
          <p:nvPr/>
        </p:nvPicPr>
        <p:blipFill>
          <a:blip r:embed="rId18" cstate="print">
            <a:lum bright="-12000" contrast="30000"/>
            <a:extLst>
              <a:ext uri="{28A0092B-C50C-407E-A947-70E740481C1C}">
                <a14:useLocalDpi xmlns:a14="http://schemas.microsoft.com/office/drawing/2010/main" val="0"/>
              </a:ext>
            </a:extLst>
          </a:blip>
          <a:srcRect/>
          <a:stretch>
            <a:fillRect/>
          </a:stretch>
        </p:blipFill>
        <p:spPr bwMode="auto">
          <a:xfrm>
            <a:off x="3708400" y="3284538"/>
            <a:ext cx="17272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22213"/>
                                        </p:tgtEl>
                                        <p:attrNameLst>
                                          <p:attrName>style.visibility</p:attrName>
                                        </p:attrNameLst>
                                      </p:cBhvr>
                                      <p:to>
                                        <p:strVal val="visible"/>
                                      </p:to>
                                    </p:set>
                                    <p:animEffect transition="in" filter="wheel(4)">
                                      <p:cBhvr>
                                        <p:cTn id="7" dur="2000"/>
                                        <p:tgtEl>
                                          <p:spTgt spid="222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pPr eaLnBrk="1" hangingPunct="1"/>
            <a:r>
              <a:rPr lang="hu-HU" altLang="hu-HU" sz="3500" b="1" smtClean="0">
                <a:solidFill>
                  <a:srgbClr val="006600"/>
                </a:solidFill>
                <a:latin typeface="Tahoma" pitchFamily="34" charset="0"/>
                <a:cs typeface="Tahoma" pitchFamily="34" charset="0"/>
              </a:rPr>
              <a:t>KÖSZÖNÖM  A  FIGYELMET !</a:t>
            </a:r>
          </a:p>
        </p:txBody>
      </p:sp>
      <p:sp>
        <p:nvSpPr>
          <p:cNvPr id="582659" name="Rectangle 3"/>
          <p:cNvSpPr>
            <a:spLocks noGrp="1" noChangeArrowheads="1"/>
          </p:cNvSpPr>
          <p:nvPr>
            <p:ph type="body" idx="1"/>
          </p:nvPr>
        </p:nvSpPr>
        <p:spPr/>
        <p:txBody>
          <a:bodyPr/>
          <a:lstStyle/>
          <a:p>
            <a:pPr eaLnBrk="1" hangingPunct="1"/>
            <a:endParaRPr lang="hu-HU" altLang="hu-HU" smtClean="0"/>
          </a:p>
        </p:txBody>
      </p:sp>
      <p:pic>
        <p:nvPicPr>
          <p:cNvPr id="582660" name="Picture 4" descr="erdo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821848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116632"/>
            <a:ext cx="8229600" cy="1152128"/>
          </a:xfrm>
        </p:spPr>
        <p:txBody>
          <a:bodyPr/>
          <a:lstStyle/>
          <a:p>
            <a:pPr eaLnBrk="1" hangingPunct="1"/>
            <a:r>
              <a:rPr lang="hu-HU" altLang="hu-HU" sz="3500" b="1" dirty="0" smtClean="0">
                <a:solidFill>
                  <a:srgbClr val="D60093"/>
                </a:solidFill>
                <a:latin typeface="Tahoma" pitchFamily="34" charset="0"/>
                <a:ea typeface="+mn-ea"/>
                <a:cs typeface="Tahoma" pitchFamily="34" charset="0"/>
              </a:rPr>
              <a:t>Fogalmak</a:t>
            </a:r>
            <a:endParaRPr lang="hu-HU" altLang="hu-HU" sz="3500" dirty="0" smtClean="0">
              <a:solidFill>
                <a:srgbClr val="FF0066"/>
              </a:solidFill>
              <a:latin typeface="Tahoma" panose="020B0604030504040204" pitchFamily="34" charset="0"/>
            </a:endParaRPr>
          </a:p>
        </p:txBody>
      </p:sp>
      <p:sp>
        <p:nvSpPr>
          <p:cNvPr id="163843" name="Rectangle 3"/>
          <p:cNvSpPr>
            <a:spLocks noGrp="1" noChangeArrowheads="1"/>
          </p:cNvSpPr>
          <p:nvPr>
            <p:ph type="body" idx="1"/>
          </p:nvPr>
        </p:nvSpPr>
        <p:spPr>
          <a:xfrm>
            <a:off x="457200" y="1412874"/>
            <a:ext cx="8229600" cy="4968453"/>
          </a:xfrm>
        </p:spPr>
        <p:txBody>
          <a:bodyPr/>
          <a:lstStyle/>
          <a:p>
            <a:pPr eaLnBrk="1" hangingPunct="1">
              <a:lnSpc>
                <a:spcPct val="80000"/>
              </a:lnSpc>
              <a:buFontTx/>
              <a:buNone/>
            </a:pPr>
            <a:r>
              <a:rPr lang="hu-HU" altLang="hu-HU" sz="2500" b="1" dirty="0" smtClean="0">
                <a:solidFill>
                  <a:srgbClr val="D60093"/>
                </a:solidFill>
                <a:latin typeface="Tahoma" pitchFamily="34" charset="0"/>
                <a:cs typeface="Tahoma" pitchFamily="34" charset="0"/>
              </a:rPr>
              <a:t>Fontos fogalmak </a:t>
            </a:r>
            <a:r>
              <a:rPr lang="hu-HU" altLang="hu-HU" sz="2500" dirty="0" smtClean="0">
                <a:latin typeface="Tahoma" pitchFamily="34" charset="0"/>
                <a:cs typeface="Tahoma" pitchFamily="34" charset="0"/>
              </a:rPr>
              <a:t>(</a:t>
            </a:r>
            <a:r>
              <a:rPr lang="hu-HU" altLang="hu-HU" sz="2500" dirty="0" err="1" smtClean="0">
                <a:latin typeface="Tahoma" pitchFamily="34" charset="0"/>
                <a:cs typeface="Tahoma" pitchFamily="34" charset="0"/>
              </a:rPr>
              <a:t>Tvt</a:t>
            </a:r>
            <a:r>
              <a:rPr lang="hu-HU" altLang="hu-HU" sz="2500" dirty="0" smtClean="0">
                <a:latin typeface="Tahoma" pitchFamily="34" charset="0"/>
                <a:cs typeface="Tahoma" pitchFamily="34" charset="0"/>
              </a:rPr>
              <a:t>. 8.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500" b="1" u="sng" dirty="0" smtClean="0">
                <a:solidFill>
                  <a:srgbClr val="D60093"/>
                </a:solidFill>
                <a:latin typeface="Tahoma" pitchFamily="34" charset="0"/>
                <a:cs typeface="Tahoma" pitchFamily="34" charset="0"/>
              </a:rPr>
              <a:t>Őshonosak</a:t>
            </a:r>
            <a:r>
              <a:rPr lang="hu-HU" altLang="hu-HU" sz="2500" dirty="0" smtClean="0">
                <a:latin typeface="Tahoma" pitchFamily="34" charset="0"/>
                <a:cs typeface="Tahoma" pitchFamily="34" charset="0"/>
              </a:rPr>
              <a:t> mindazok a vadon élő szervezetek, amelyek </a:t>
            </a:r>
          </a:p>
          <a:p>
            <a:pPr eaLnBrk="1" hangingPunct="1">
              <a:lnSpc>
                <a:spcPct val="80000"/>
              </a:lnSpc>
              <a:buFontTx/>
              <a:buNone/>
            </a:pPr>
            <a:r>
              <a:rPr lang="hu-HU" altLang="hu-HU" sz="2500" dirty="0">
                <a:latin typeface="Tahoma" pitchFamily="34" charset="0"/>
                <a:cs typeface="Tahoma" pitchFamily="34" charset="0"/>
              </a:rPr>
              <a:t>	</a:t>
            </a:r>
            <a:r>
              <a:rPr lang="hu-HU" altLang="hu-HU" sz="2500" dirty="0" smtClean="0">
                <a:latin typeface="Tahoma" pitchFamily="34" charset="0"/>
                <a:cs typeface="Tahoma" pitchFamily="34" charset="0"/>
              </a:rPr>
              <a:t>az utolsó két évezred óta a Kárpát-medence </a:t>
            </a:r>
          </a:p>
          <a:p>
            <a:pPr eaLnBrk="1" hangingPunct="1">
              <a:lnSpc>
                <a:spcPct val="80000"/>
              </a:lnSpc>
              <a:buFontTx/>
              <a:buNone/>
            </a:pPr>
            <a:r>
              <a:rPr lang="hu-HU" altLang="hu-HU" sz="2500" dirty="0">
                <a:latin typeface="Tahoma" pitchFamily="34" charset="0"/>
                <a:cs typeface="Tahoma" pitchFamily="34" charset="0"/>
              </a:rPr>
              <a:t>	</a:t>
            </a:r>
            <a:r>
              <a:rPr lang="hu-HU" altLang="hu-HU" sz="2500" dirty="0" smtClean="0">
                <a:latin typeface="Tahoma" pitchFamily="34" charset="0"/>
                <a:cs typeface="Tahoma" pitchFamily="34" charset="0"/>
              </a:rPr>
              <a:t>természetföldrajzi régiójában – nem behurcolás vagy </a:t>
            </a:r>
          </a:p>
          <a:p>
            <a:pPr eaLnBrk="1" hangingPunct="1">
              <a:lnSpc>
                <a:spcPct val="80000"/>
              </a:lnSpc>
              <a:buFontTx/>
              <a:buNone/>
            </a:pPr>
            <a:r>
              <a:rPr lang="hu-HU" altLang="hu-HU" sz="2500" dirty="0">
                <a:latin typeface="Tahoma" pitchFamily="34" charset="0"/>
                <a:cs typeface="Tahoma" pitchFamily="34" charset="0"/>
              </a:rPr>
              <a:t>	</a:t>
            </a:r>
            <a:r>
              <a:rPr lang="hu-HU" altLang="hu-HU" sz="2500" dirty="0" smtClean="0">
                <a:latin typeface="Tahoma" pitchFamily="34" charset="0"/>
                <a:cs typeface="Tahoma" pitchFamily="34" charset="0"/>
              </a:rPr>
              <a:t>betelepítés eredményeként – élnek, illetve éltek.</a:t>
            </a:r>
          </a:p>
          <a:p>
            <a:pPr eaLnBrk="1" hangingPunct="1">
              <a:lnSpc>
                <a:spcPct val="80000"/>
              </a:lnSpc>
              <a:buFontTx/>
              <a:buNone/>
            </a:pPr>
            <a:endParaRPr lang="hu-HU" altLang="hu-HU" sz="1000" b="1" u="sng" dirty="0" smtClean="0">
              <a:solidFill>
                <a:srgbClr val="D60093"/>
              </a:solidFill>
              <a:latin typeface="Tahoma" pitchFamily="34" charset="0"/>
              <a:cs typeface="Tahoma" pitchFamily="34" charset="0"/>
            </a:endParaRPr>
          </a:p>
          <a:p>
            <a:pPr eaLnBrk="1" hangingPunct="1">
              <a:lnSpc>
                <a:spcPct val="80000"/>
              </a:lnSpc>
              <a:buFontTx/>
              <a:buNone/>
            </a:pPr>
            <a:r>
              <a:rPr lang="hu-HU" altLang="hu-HU" sz="2500" b="1" u="sng" dirty="0" smtClean="0">
                <a:solidFill>
                  <a:srgbClr val="D60093"/>
                </a:solidFill>
                <a:latin typeface="Tahoma" pitchFamily="34" charset="0"/>
                <a:cs typeface="Tahoma" pitchFamily="34" charset="0"/>
              </a:rPr>
              <a:t>Betelepített fajok</a:t>
            </a:r>
            <a:r>
              <a:rPr lang="hu-HU" altLang="hu-HU" sz="2500" b="1" dirty="0" smtClean="0">
                <a:latin typeface="Tahoma" pitchFamily="34" charset="0"/>
                <a:cs typeface="Tahoma" pitchFamily="34" charset="0"/>
              </a:rPr>
              <a:t> </a:t>
            </a:r>
            <a:r>
              <a:rPr lang="hu-HU" altLang="hu-HU" sz="2500" dirty="0" smtClean="0">
                <a:latin typeface="Tahoma" pitchFamily="34" charset="0"/>
                <a:cs typeface="Tahoma" pitchFamily="34" charset="0"/>
              </a:rPr>
              <a:t>(tudatos betelepítés)</a:t>
            </a:r>
            <a:r>
              <a:rPr lang="hu-HU" altLang="hu-HU" sz="2500" b="1" dirty="0" smtClean="0">
                <a:solidFill>
                  <a:srgbClr val="D60093"/>
                </a:solidFill>
                <a:latin typeface="Tahoma" pitchFamily="34" charset="0"/>
                <a:cs typeface="Tahoma" pitchFamily="34" charset="0"/>
              </a:rPr>
              <a:t> </a:t>
            </a:r>
            <a:r>
              <a:rPr lang="hu-HU" altLang="hu-HU" sz="2500" b="1" u="sng" dirty="0" smtClean="0">
                <a:solidFill>
                  <a:srgbClr val="D60093"/>
                </a:solidFill>
                <a:latin typeface="Tahoma" pitchFamily="34" charset="0"/>
                <a:cs typeface="Tahoma" pitchFamily="34" charset="0"/>
              </a:rPr>
              <a:t>vagy </a:t>
            </a:r>
          </a:p>
          <a:p>
            <a:pPr eaLnBrk="1" hangingPunct="1">
              <a:lnSpc>
                <a:spcPct val="80000"/>
              </a:lnSpc>
              <a:buFontTx/>
              <a:buNone/>
            </a:pPr>
            <a:r>
              <a:rPr lang="hu-HU" altLang="hu-HU" sz="2500" b="1" i="1" dirty="0">
                <a:solidFill>
                  <a:srgbClr val="D60093"/>
                </a:solidFill>
                <a:latin typeface="Tahoma" pitchFamily="34" charset="0"/>
                <a:cs typeface="Tahoma" pitchFamily="34" charset="0"/>
              </a:rPr>
              <a:t>	</a:t>
            </a:r>
            <a:r>
              <a:rPr lang="hu-HU" altLang="hu-HU" sz="2500" b="1" u="sng" dirty="0" smtClean="0">
                <a:solidFill>
                  <a:srgbClr val="D60093"/>
                </a:solidFill>
                <a:latin typeface="Tahoma" pitchFamily="34" charset="0"/>
                <a:cs typeface="Tahoma" pitchFamily="34" charset="0"/>
              </a:rPr>
              <a:t>behurcolt fajok</a:t>
            </a:r>
            <a:r>
              <a:rPr lang="hu-HU" altLang="hu-HU" sz="2500" dirty="0" smtClean="0">
                <a:latin typeface="Tahoma" pitchFamily="34" charset="0"/>
                <a:cs typeface="Tahoma" pitchFamily="34" charset="0"/>
              </a:rPr>
              <a:t> (nem tudatos behurcolás).</a:t>
            </a:r>
          </a:p>
          <a:p>
            <a:pPr eaLnBrk="1" hangingPunct="1">
              <a:lnSpc>
                <a:spcPct val="80000"/>
              </a:lnSpc>
              <a:buFontTx/>
              <a:buNone/>
            </a:pPr>
            <a:endParaRPr lang="hu-HU" altLang="hu-HU" sz="1000" b="1" u="sng" dirty="0" smtClean="0">
              <a:solidFill>
                <a:srgbClr val="D60093"/>
              </a:solidFill>
              <a:latin typeface="Tahoma" pitchFamily="34" charset="0"/>
              <a:cs typeface="Tahoma" pitchFamily="34" charset="0"/>
            </a:endParaRPr>
          </a:p>
          <a:p>
            <a:pPr eaLnBrk="1" hangingPunct="1">
              <a:lnSpc>
                <a:spcPct val="80000"/>
              </a:lnSpc>
              <a:buFontTx/>
              <a:buNone/>
            </a:pPr>
            <a:r>
              <a:rPr lang="hu-HU" altLang="hu-HU" sz="2500" b="1" u="sng" dirty="0" smtClean="0">
                <a:solidFill>
                  <a:srgbClr val="D60093"/>
                </a:solidFill>
                <a:latin typeface="Tahoma" pitchFamily="34" charset="0"/>
                <a:cs typeface="Tahoma" pitchFamily="34" charset="0"/>
              </a:rPr>
              <a:t>Visszatelepülő fajok </a:t>
            </a:r>
            <a:r>
              <a:rPr lang="hu-HU" altLang="hu-HU" sz="2500" dirty="0" smtClean="0">
                <a:latin typeface="Tahoma" pitchFamily="34" charset="0"/>
                <a:cs typeface="Tahoma" pitchFamily="34" charset="0"/>
              </a:rPr>
              <a:t>– hazánk területéről korábban </a:t>
            </a:r>
          </a:p>
          <a:p>
            <a:pPr eaLnBrk="1" hangingPunct="1">
              <a:lnSpc>
                <a:spcPct val="80000"/>
              </a:lnSpc>
              <a:buFontTx/>
              <a:buNone/>
            </a:pPr>
            <a:r>
              <a:rPr lang="hu-HU" altLang="hu-HU" sz="2500" dirty="0">
                <a:latin typeface="Tahoma" pitchFamily="34" charset="0"/>
                <a:cs typeface="Tahoma" pitchFamily="34" charset="0"/>
              </a:rPr>
              <a:t>	</a:t>
            </a:r>
            <a:r>
              <a:rPr lang="hu-HU" altLang="hu-HU" sz="2500" dirty="0" smtClean="0">
                <a:latin typeface="Tahoma" pitchFamily="34" charset="0"/>
                <a:cs typeface="Tahoma" pitchFamily="34" charset="0"/>
              </a:rPr>
              <a:t>eltűnt (kipusztult) őshonos élő szervezetek.</a:t>
            </a:r>
          </a:p>
          <a:p>
            <a:pPr eaLnBrk="1" hangingPunct="1">
              <a:lnSpc>
                <a:spcPct val="80000"/>
              </a:lnSpc>
              <a:buFontTx/>
              <a:buNone/>
            </a:pPr>
            <a:endParaRPr lang="hu-HU" altLang="hu-HU" sz="1000" dirty="0">
              <a:latin typeface="Tahoma" pitchFamily="34" charset="0"/>
              <a:cs typeface="Tahoma" pitchFamily="34" charset="0"/>
            </a:endParaRPr>
          </a:p>
          <a:p>
            <a:pPr eaLnBrk="1" hangingPunct="1">
              <a:lnSpc>
                <a:spcPct val="80000"/>
              </a:lnSpc>
              <a:buFontTx/>
              <a:buNone/>
            </a:pPr>
            <a:r>
              <a:rPr lang="hu-HU" altLang="hu-HU" sz="2500" b="1" u="sng" dirty="0" smtClean="0">
                <a:solidFill>
                  <a:srgbClr val="D60093"/>
                </a:solidFill>
                <a:latin typeface="Tahoma" pitchFamily="34" charset="0"/>
                <a:cs typeface="Tahoma" pitchFamily="34" charset="0"/>
              </a:rPr>
              <a:t>Idegenhonos inváziós fajok</a:t>
            </a:r>
            <a:r>
              <a:rPr lang="hu-HU" altLang="hu-HU" sz="2500" dirty="0" smtClean="0">
                <a:latin typeface="Tahoma" pitchFamily="34" charset="0"/>
                <a:cs typeface="Tahoma" pitchFamily="34" charset="0"/>
              </a:rPr>
              <a:t> – </a:t>
            </a:r>
            <a:r>
              <a:rPr lang="hu-HU" altLang="hu-HU" sz="2500" dirty="0" smtClean="0">
                <a:solidFill>
                  <a:srgbClr val="000000"/>
                </a:solidFill>
                <a:latin typeface="Tahoma" pitchFamily="34" charset="0"/>
                <a:cs typeface="Tahoma" pitchFamily="34" charset="0"/>
              </a:rPr>
              <a:t>[</a:t>
            </a:r>
            <a:r>
              <a:rPr lang="hu-HU" altLang="hu-HU" sz="2500" dirty="0">
                <a:solidFill>
                  <a:srgbClr val="000000"/>
                </a:solidFill>
                <a:latin typeface="Tahoma" pitchFamily="34" charset="0"/>
                <a:cs typeface="Tahoma" pitchFamily="34" charset="0"/>
              </a:rPr>
              <a:t>10. § (2) – (5</a:t>
            </a:r>
            <a:r>
              <a:rPr lang="hu-HU" altLang="hu-HU" sz="2500" dirty="0" smtClean="0">
                <a:solidFill>
                  <a:srgbClr val="000000"/>
                </a:solidFill>
                <a:latin typeface="Tahoma" pitchFamily="34" charset="0"/>
                <a:cs typeface="Tahoma" pitchFamily="34" charset="0"/>
              </a:rPr>
              <a:t>) </a:t>
            </a:r>
            <a:r>
              <a:rPr lang="hu-HU" altLang="hu-HU" sz="2500" dirty="0" err="1">
                <a:solidFill>
                  <a:srgbClr val="000000"/>
                </a:solidFill>
                <a:latin typeface="Tahoma" pitchFamily="34" charset="0"/>
                <a:cs typeface="Tahoma" pitchFamily="34" charset="0"/>
              </a:rPr>
              <a:t>bek</a:t>
            </a:r>
            <a:r>
              <a:rPr lang="hu-HU" altLang="hu-HU" sz="2500" dirty="0" smtClean="0">
                <a:solidFill>
                  <a:srgbClr val="000000"/>
                </a:solidFill>
                <a:latin typeface="Tahoma" pitchFamily="34" charset="0"/>
                <a:cs typeface="Tahoma" pitchFamily="34" charset="0"/>
              </a:rPr>
              <a:t>.] </a:t>
            </a:r>
          </a:p>
          <a:p>
            <a:pPr eaLnBrk="1" hangingPunct="1">
              <a:lnSpc>
                <a:spcPct val="80000"/>
              </a:lnSpc>
              <a:buFontTx/>
              <a:buNone/>
            </a:pPr>
            <a:r>
              <a:rPr lang="hu-HU" altLang="hu-HU" sz="2500" dirty="0" smtClean="0">
                <a:latin typeface="Tahoma" pitchFamily="34" charset="0"/>
                <a:cs typeface="Tahoma" pitchFamily="34" charset="0"/>
              </a:rPr>
              <a:t>Magyarországon veszélyt jelentő inváziós fajok.</a:t>
            </a:r>
            <a:endParaRPr lang="hu-HU" altLang="hu-HU" sz="2500" b="1" u="sng" dirty="0" smtClean="0">
              <a:solidFill>
                <a:srgbClr val="D60093"/>
              </a:solidFill>
              <a:latin typeface="Tahoma" pitchFamily="34" charset="0"/>
              <a:cs typeface="Tahoma" pitchFamily="34" charset="0"/>
            </a:endParaRPr>
          </a:p>
          <a:p>
            <a:pPr eaLnBrk="1" hangingPunct="1">
              <a:lnSpc>
                <a:spcPct val="80000"/>
              </a:lnSpc>
              <a:buFontTx/>
              <a:buNone/>
            </a:pPr>
            <a:endParaRPr lang="hu-HU" altLang="hu-HU" sz="2500" b="1" u="sng" dirty="0" smtClean="0">
              <a:solidFill>
                <a:srgbClr val="D60093"/>
              </a:solidFill>
              <a:latin typeface="Tahoma" pitchFamily="34" charset="0"/>
              <a:cs typeface="Tahoma" pitchFamily="34" charset="0"/>
            </a:endParaRPr>
          </a:p>
          <a:p>
            <a:pPr eaLnBrk="1" hangingPunct="1">
              <a:lnSpc>
                <a:spcPct val="80000"/>
              </a:lnSpc>
              <a:buFontTx/>
              <a:buNone/>
            </a:pPr>
            <a:endParaRPr lang="hu-HU" altLang="hu-HU" sz="2500" b="1" u="sng" dirty="0" smtClean="0">
              <a:solidFill>
                <a:srgbClr val="D60093"/>
              </a:solidFill>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hu-HU" altLang="hu-HU" sz="3500" b="1" dirty="0" smtClean="0">
                <a:solidFill>
                  <a:srgbClr val="000099"/>
                </a:solidFill>
                <a:latin typeface="Tahoma" pitchFamily="34" charset="0"/>
                <a:cs typeface="Tahoma" pitchFamily="34" charset="0"/>
              </a:rPr>
              <a:t>TERMÉSZETI TERÜLETEK ÁLTALÁNOS VÉDELME</a:t>
            </a:r>
          </a:p>
        </p:txBody>
      </p:sp>
      <p:sp>
        <p:nvSpPr>
          <p:cNvPr id="164867" name="Rectangle 3"/>
          <p:cNvSpPr>
            <a:spLocks noGrp="1" noChangeArrowheads="1"/>
          </p:cNvSpPr>
          <p:nvPr>
            <p:ph type="body" idx="1"/>
          </p:nvPr>
        </p:nvSpPr>
        <p:spPr/>
        <p:txBody>
          <a:bodyPr/>
          <a:lstStyle/>
          <a:p>
            <a:pPr eaLnBrk="1" hangingPunct="1">
              <a:buFontTx/>
              <a:buNone/>
            </a:pPr>
            <a:r>
              <a:rPr lang="hu-HU" altLang="hu-HU" sz="2600" dirty="0" smtClean="0">
                <a:latin typeface="Tahoma" pitchFamily="34" charset="0"/>
                <a:cs typeface="Tahoma" pitchFamily="34" charset="0"/>
              </a:rPr>
              <a:t>A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4. § d) pontjában meghatározott feltételeknek megfelelő </a:t>
            </a:r>
            <a:r>
              <a:rPr lang="hu-HU" altLang="hu-HU" sz="2600" b="1" dirty="0" smtClean="0">
                <a:solidFill>
                  <a:srgbClr val="000099"/>
                </a:solidFill>
                <a:latin typeface="Tahoma" pitchFamily="34" charset="0"/>
                <a:cs typeface="Tahoma" pitchFamily="34" charset="0"/>
              </a:rPr>
              <a:t>természeti területek</a:t>
            </a:r>
            <a:r>
              <a:rPr lang="hu-HU" altLang="hu-HU" sz="2600" dirty="0" smtClean="0">
                <a:latin typeface="Tahoma" pitchFamily="34" charset="0"/>
                <a:cs typeface="Tahoma" pitchFamily="34" charset="0"/>
              </a:rPr>
              <a:t> (erdő, gyep, nádas, művelés alól kivett földterület stb.) </a:t>
            </a:r>
            <a:r>
              <a:rPr lang="hu-HU" altLang="hu-HU" sz="2600" u="sng" dirty="0" smtClean="0">
                <a:latin typeface="Tahoma" pitchFamily="34" charset="0"/>
                <a:cs typeface="Tahoma" pitchFamily="34" charset="0"/>
              </a:rPr>
              <a:t>jegyzékét a miniszter teszi közzé</a:t>
            </a:r>
            <a:r>
              <a:rPr lang="hu-HU" altLang="hu-HU" sz="2600" dirty="0" smtClean="0">
                <a:latin typeface="Tahoma" pitchFamily="34" charset="0"/>
                <a:cs typeface="Tahoma" pitchFamily="34" charset="0"/>
              </a:rPr>
              <a:t>, amelynek alapján annak tényét a természetvédelmi hatóság kezdeményezésére az ingatlan-nyilvántartásba fel kell jegyezni. </a:t>
            </a:r>
          </a:p>
          <a:p>
            <a:pPr eaLnBrk="1" hangingPunct="1">
              <a:buFontTx/>
              <a:buNone/>
            </a:pPr>
            <a:r>
              <a:rPr lang="hu-HU" altLang="hu-HU" sz="2600" dirty="0" smtClean="0">
                <a:solidFill>
                  <a:srgbClr val="000099"/>
                </a:solidFill>
                <a:latin typeface="Tahoma" pitchFamily="34" charset="0"/>
                <a:cs typeface="Tahoma" pitchFamily="34" charset="0"/>
              </a:rPr>
              <a:t>A természeti területek </a:t>
            </a:r>
            <a:r>
              <a:rPr lang="hu-HU" altLang="hu-HU" sz="2600" dirty="0" smtClean="0">
                <a:latin typeface="Tahoma" pitchFamily="34" charset="0"/>
                <a:cs typeface="Tahoma" pitchFamily="34" charset="0"/>
              </a:rPr>
              <a:t>hasznosítása során figyelemmel kell lenni az </a:t>
            </a:r>
            <a:r>
              <a:rPr lang="hu-HU" altLang="hu-HU" sz="2600" dirty="0" smtClean="0">
                <a:solidFill>
                  <a:srgbClr val="008000"/>
                </a:solidFill>
                <a:latin typeface="Tahoma" pitchFamily="34" charset="0"/>
                <a:cs typeface="Tahoma" pitchFamily="34" charset="0"/>
              </a:rPr>
              <a:t>élőhely</a:t>
            </a:r>
            <a:r>
              <a:rPr lang="hu-HU" altLang="hu-HU" sz="2600" dirty="0" smtClean="0">
                <a:latin typeface="Tahoma" pitchFamily="34" charset="0"/>
                <a:cs typeface="Tahoma" pitchFamily="34" charset="0"/>
              </a:rPr>
              <a:t> típusára, a jellemző </a:t>
            </a:r>
            <a:r>
              <a:rPr lang="hu-HU" altLang="hu-HU" sz="2600" dirty="0" smtClean="0">
                <a:solidFill>
                  <a:srgbClr val="33CC33"/>
                </a:solidFill>
                <a:latin typeface="Tahoma" pitchFamily="34" charset="0"/>
                <a:cs typeface="Tahoma" pitchFamily="34" charset="0"/>
              </a:rPr>
              <a:t>vadon élő szervezetek</a:t>
            </a:r>
            <a:r>
              <a:rPr lang="hu-HU" altLang="hu-HU" sz="2600" dirty="0" smtClean="0">
                <a:latin typeface="Tahoma" pitchFamily="34" charset="0"/>
                <a:cs typeface="Tahoma" pitchFamily="34" charset="0"/>
              </a:rPr>
              <a:t> fajgazdagságára, a </a:t>
            </a:r>
            <a:r>
              <a:rPr lang="hu-HU" altLang="hu-HU" sz="2600" dirty="0" smtClean="0">
                <a:solidFill>
                  <a:srgbClr val="008000"/>
                </a:solidFill>
                <a:latin typeface="Tahoma" pitchFamily="34" charset="0"/>
                <a:cs typeface="Tahoma" pitchFamily="34" charset="0"/>
              </a:rPr>
              <a:t>b</a:t>
            </a:r>
            <a:r>
              <a:rPr lang="hu-HU" altLang="hu-HU" sz="2600" dirty="0" smtClean="0">
                <a:solidFill>
                  <a:srgbClr val="003399"/>
                </a:solidFill>
                <a:latin typeface="Tahoma" pitchFamily="34" charset="0"/>
                <a:cs typeface="Tahoma" pitchFamily="34" charset="0"/>
              </a:rPr>
              <a:t>i</a:t>
            </a:r>
            <a:r>
              <a:rPr lang="hu-HU" altLang="hu-HU" sz="2600" dirty="0" smtClean="0">
                <a:solidFill>
                  <a:srgbClr val="FF9900"/>
                </a:solidFill>
                <a:latin typeface="Tahoma" pitchFamily="34" charset="0"/>
                <a:cs typeface="Tahoma" pitchFamily="34" charset="0"/>
              </a:rPr>
              <a:t>o</a:t>
            </a:r>
            <a:r>
              <a:rPr lang="hu-HU" altLang="hu-HU" sz="2600" dirty="0" smtClean="0">
                <a:solidFill>
                  <a:srgbClr val="A50021"/>
                </a:solidFill>
                <a:latin typeface="Tahoma" pitchFamily="34" charset="0"/>
                <a:cs typeface="Tahoma" pitchFamily="34" charset="0"/>
              </a:rPr>
              <a:t>l</a:t>
            </a:r>
            <a:r>
              <a:rPr lang="hu-HU" altLang="hu-HU" sz="2600" dirty="0" smtClean="0">
                <a:solidFill>
                  <a:srgbClr val="008080"/>
                </a:solidFill>
                <a:latin typeface="Tahoma" pitchFamily="34" charset="0"/>
                <a:cs typeface="Tahoma" pitchFamily="34" charset="0"/>
              </a:rPr>
              <a:t>ó</a:t>
            </a:r>
            <a:r>
              <a:rPr lang="hu-HU" altLang="hu-HU" sz="2600" dirty="0" smtClean="0">
                <a:solidFill>
                  <a:srgbClr val="A50021"/>
                </a:solidFill>
                <a:latin typeface="Tahoma" pitchFamily="34" charset="0"/>
                <a:cs typeface="Tahoma" pitchFamily="34" charset="0"/>
              </a:rPr>
              <a:t>g</a:t>
            </a:r>
            <a:r>
              <a:rPr lang="hu-HU" altLang="hu-HU" sz="2600" dirty="0" smtClean="0">
                <a:solidFill>
                  <a:srgbClr val="000099"/>
                </a:solidFill>
                <a:latin typeface="Tahoma" pitchFamily="34" charset="0"/>
                <a:cs typeface="Tahoma" pitchFamily="34" charset="0"/>
              </a:rPr>
              <a:t>i</a:t>
            </a:r>
            <a:r>
              <a:rPr lang="hu-HU" altLang="hu-HU" sz="2600" dirty="0" smtClean="0">
                <a:solidFill>
                  <a:srgbClr val="660066"/>
                </a:solidFill>
                <a:latin typeface="Tahoma" pitchFamily="34" charset="0"/>
                <a:cs typeface="Tahoma" pitchFamily="34" charset="0"/>
              </a:rPr>
              <a:t>a</a:t>
            </a:r>
            <a:r>
              <a:rPr lang="hu-HU" altLang="hu-HU" sz="2600" dirty="0" smtClean="0">
                <a:solidFill>
                  <a:srgbClr val="000099"/>
                </a:solidFill>
                <a:latin typeface="Tahoma" pitchFamily="34" charset="0"/>
                <a:cs typeface="Tahoma" pitchFamily="34" charset="0"/>
              </a:rPr>
              <a:t>i</a:t>
            </a:r>
            <a:r>
              <a:rPr lang="hu-HU" altLang="hu-HU" sz="2600" dirty="0" smtClean="0">
                <a:latin typeface="Tahoma" pitchFamily="34" charset="0"/>
                <a:cs typeface="Tahoma" pitchFamily="34" charset="0"/>
              </a:rPr>
              <a:t> </a:t>
            </a:r>
            <a:r>
              <a:rPr lang="hu-HU" altLang="hu-HU" sz="2600" dirty="0" smtClean="0">
                <a:solidFill>
                  <a:srgbClr val="006600"/>
                </a:solidFill>
                <a:latin typeface="Tahoma" pitchFamily="34" charset="0"/>
                <a:cs typeface="Tahoma" pitchFamily="34" charset="0"/>
              </a:rPr>
              <a:t>s</a:t>
            </a:r>
            <a:r>
              <a:rPr lang="hu-HU" altLang="hu-HU" sz="2600" dirty="0" smtClean="0">
                <a:solidFill>
                  <a:srgbClr val="FF9900"/>
                </a:solidFill>
                <a:latin typeface="Tahoma" pitchFamily="34" charset="0"/>
                <a:cs typeface="Tahoma" pitchFamily="34" charset="0"/>
              </a:rPr>
              <a:t>o</a:t>
            </a:r>
            <a:r>
              <a:rPr lang="hu-HU" altLang="hu-HU" sz="2600" dirty="0" smtClean="0">
                <a:solidFill>
                  <a:srgbClr val="663300"/>
                </a:solidFill>
                <a:latin typeface="Tahoma" pitchFamily="34" charset="0"/>
                <a:cs typeface="Tahoma" pitchFamily="34" charset="0"/>
              </a:rPr>
              <a:t>k</a:t>
            </a:r>
            <a:r>
              <a:rPr lang="hu-HU" altLang="hu-HU" sz="2600" dirty="0" smtClean="0">
                <a:solidFill>
                  <a:srgbClr val="FF0000"/>
                </a:solidFill>
                <a:latin typeface="Tahoma" pitchFamily="34" charset="0"/>
                <a:cs typeface="Tahoma" pitchFamily="34" charset="0"/>
              </a:rPr>
              <a:t>f</a:t>
            </a:r>
            <a:r>
              <a:rPr lang="hu-HU" altLang="hu-HU" sz="2600" dirty="0" smtClean="0">
                <a:solidFill>
                  <a:srgbClr val="003366"/>
                </a:solidFill>
                <a:latin typeface="Tahoma" pitchFamily="34" charset="0"/>
                <a:cs typeface="Tahoma" pitchFamily="34" charset="0"/>
              </a:rPr>
              <a:t>é</a:t>
            </a:r>
            <a:r>
              <a:rPr lang="hu-HU" altLang="hu-HU" sz="2600" dirty="0" smtClean="0">
                <a:solidFill>
                  <a:srgbClr val="A50021"/>
                </a:solidFill>
                <a:latin typeface="Tahoma" pitchFamily="34" charset="0"/>
                <a:cs typeface="Tahoma" pitchFamily="34" charset="0"/>
              </a:rPr>
              <a:t>l</a:t>
            </a:r>
            <a:r>
              <a:rPr lang="hu-HU" altLang="hu-HU" sz="2600" dirty="0" smtClean="0">
                <a:solidFill>
                  <a:srgbClr val="FF9900"/>
                </a:solidFill>
                <a:latin typeface="Tahoma" pitchFamily="34" charset="0"/>
                <a:cs typeface="Tahoma" pitchFamily="34" charset="0"/>
              </a:rPr>
              <a:t>e</a:t>
            </a:r>
            <a:r>
              <a:rPr lang="hu-HU" altLang="hu-HU" sz="2600" dirty="0" smtClean="0">
                <a:latin typeface="Tahoma" pitchFamily="34" charset="0"/>
                <a:cs typeface="Tahoma" pitchFamily="34" charset="0"/>
              </a:rPr>
              <a:t>s</a:t>
            </a:r>
            <a:r>
              <a:rPr lang="hu-HU" altLang="hu-HU" sz="2600" dirty="0" smtClean="0">
                <a:solidFill>
                  <a:srgbClr val="000099"/>
                </a:solidFill>
                <a:latin typeface="Tahoma" pitchFamily="34" charset="0"/>
                <a:cs typeface="Tahoma" pitchFamily="34" charset="0"/>
              </a:rPr>
              <a:t>é</a:t>
            </a:r>
            <a:r>
              <a:rPr lang="hu-HU" altLang="hu-HU" sz="2600" dirty="0" smtClean="0">
                <a:solidFill>
                  <a:srgbClr val="A50021"/>
                </a:solidFill>
                <a:latin typeface="Tahoma" pitchFamily="34" charset="0"/>
                <a:cs typeface="Tahoma" pitchFamily="34" charset="0"/>
              </a:rPr>
              <a:t>g</a:t>
            </a:r>
            <a:r>
              <a:rPr lang="hu-HU" altLang="hu-HU" sz="2600" dirty="0" smtClean="0">
                <a:latin typeface="Tahoma" pitchFamily="34" charset="0"/>
                <a:cs typeface="Tahoma" pitchFamily="34" charset="0"/>
              </a:rPr>
              <a:t> fenntartására. </a:t>
            </a:r>
          </a:p>
          <a:p>
            <a:pPr eaLnBrk="1" hangingPunct="1">
              <a:buFontTx/>
              <a:buNone/>
            </a:pPr>
            <a:endParaRPr lang="hu-HU" altLang="hu-HU" sz="2600" dirty="0" smtClean="0"/>
          </a:p>
          <a:p>
            <a:pPr eaLnBrk="1" hangingPunct="1">
              <a:buFontTx/>
              <a:buNone/>
            </a:pPr>
            <a:endParaRPr lang="hu-HU" altLang="hu-HU" sz="2400" dirty="0" smtClean="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hu-HU" altLang="hu-HU" sz="3500" b="1" smtClean="0">
                <a:solidFill>
                  <a:srgbClr val="000099"/>
                </a:solidFill>
                <a:latin typeface="Tahoma" pitchFamily="34" charset="0"/>
                <a:cs typeface="Tahoma" pitchFamily="34" charset="0"/>
              </a:rPr>
              <a:t>TERMÉSZETI TERÜLETEK ÁLTALÁNOS VÉDELME</a:t>
            </a:r>
            <a:endParaRPr lang="hu-HU" altLang="hu-HU" smtClean="0"/>
          </a:p>
        </p:txBody>
      </p:sp>
      <p:sp>
        <p:nvSpPr>
          <p:cNvPr id="165891" name="Rectangle 3"/>
          <p:cNvSpPr>
            <a:spLocks noGrp="1" noChangeArrowheads="1"/>
          </p:cNvSpPr>
          <p:nvPr>
            <p:ph type="body" idx="1"/>
          </p:nvPr>
        </p:nvSpPr>
        <p:spPr/>
        <p:txBody>
          <a:bodyPr/>
          <a:lstStyle/>
          <a:p>
            <a:pPr eaLnBrk="1" hangingPunct="1">
              <a:buFontTx/>
              <a:buNone/>
            </a:pPr>
            <a:r>
              <a:rPr lang="hu-HU" altLang="hu-HU" sz="2600" dirty="0" smtClean="0">
                <a:solidFill>
                  <a:srgbClr val="000099"/>
                </a:solidFill>
                <a:latin typeface="Tahoma" pitchFamily="34" charset="0"/>
                <a:cs typeface="Tahoma" pitchFamily="34" charset="0"/>
              </a:rPr>
              <a:t>Természeti területtel</a:t>
            </a:r>
            <a:r>
              <a:rPr lang="hu-HU" altLang="hu-HU" sz="2600" dirty="0" smtClean="0">
                <a:solidFill>
                  <a:srgbClr val="33CC33"/>
                </a:solidFill>
                <a:latin typeface="Tahoma" pitchFamily="34" charset="0"/>
                <a:cs typeface="Tahoma" pitchFamily="34" charset="0"/>
              </a:rPr>
              <a:t> </a:t>
            </a:r>
            <a:r>
              <a:rPr lang="hu-HU" altLang="hu-HU" sz="2600" dirty="0" smtClean="0">
                <a:latin typeface="Tahoma" pitchFamily="34" charset="0"/>
                <a:cs typeface="Tahoma" pitchFamily="34" charset="0"/>
              </a:rPr>
              <a:t> kapcsolatos szabályozást</a:t>
            </a:r>
          </a:p>
          <a:p>
            <a:pPr eaLnBrk="1" hangingPunct="1">
              <a:buFontTx/>
              <a:buNone/>
            </a:pPr>
            <a:r>
              <a:rPr lang="hu-HU" altLang="hu-HU" sz="2600" dirty="0" smtClean="0">
                <a:latin typeface="Tahoma" pitchFamily="34" charset="0"/>
                <a:cs typeface="Tahoma" pitchFamily="34" charset="0"/>
              </a:rPr>
              <a:t>	tartalmaz (összefüggésben az élőhelyek </a:t>
            </a:r>
          </a:p>
          <a:p>
            <a:pPr eaLnBrk="1" hangingPunct="1">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általános védelmével) a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17. § (2) és (3) </a:t>
            </a:r>
            <a:r>
              <a:rPr lang="hu-HU" altLang="hu-HU" sz="2600" dirty="0" err="1" smtClean="0">
                <a:latin typeface="Tahoma" pitchFamily="34" charset="0"/>
                <a:cs typeface="Tahoma" pitchFamily="34" charset="0"/>
              </a:rPr>
              <a:t>bek</a:t>
            </a:r>
            <a:r>
              <a:rPr lang="hu-HU" altLang="hu-HU" sz="2600" dirty="0" smtClean="0">
                <a:latin typeface="Tahoma" pitchFamily="34" charset="0"/>
                <a:cs typeface="Tahoma" pitchFamily="34" charset="0"/>
              </a:rPr>
              <a:t>., </a:t>
            </a:r>
          </a:p>
          <a:p>
            <a:pPr eaLnBrk="1" hangingPunct="1">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a 18. § (3) </a:t>
            </a:r>
            <a:r>
              <a:rPr lang="hu-HU" altLang="hu-HU" sz="2600" dirty="0" err="1" smtClean="0">
                <a:latin typeface="Tahoma" pitchFamily="34" charset="0"/>
                <a:cs typeface="Tahoma" pitchFamily="34" charset="0"/>
              </a:rPr>
              <a:t>bek</a:t>
            </a:r>
            <a:r>
              <a:rPr lang="hu-HU" altLang="hu-HU" sz="2600" dirty="0" smtClean="0">
                <a:latin typeface="Tahoma" pitchFamily="34" charset="0"/>
                <a:cs typeface="Tahoma" pitchFamily="34" charset="0"/>
              </a:rPr>
              <a:t>., valamint a 21. §.</a:t>
            </a:r>
            <a:endParaRPr lang="hu-HU" altLang="hu-HU" sz="2600" dirty="0" smtClean="0">
              <a:solidFill>
                <a:srgbClr val="33CC33"/>
              </a:solidFill>
              <a:latin typeface="Tahoma" pitchFamily="34" charset="0"/>
              <a:cs typeface="Tahoma" pitchFamily="34" charset="0"/>
            </a:endParaRP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600" dirty="0" smtClean="0">
                <a:latin typeface="Tahoma" pitchFamily="34" charset="0"/>
                <a:cs typeface="Tahoma" pitchFamily="34" charset="0"/>
              </a:rPr>
              <a:t>	Természeti területen a természetvédelmi hatóság engedélye szükséges pl. gyep és nádas művelési ág megváltoztatásához, gyep, nádas és más vízi növényzet égetéséhez stb.</a:t>
            </a:r>
          </a:p>
          <a:p>
            <a:pPr lvl="1" eaLnBrk="1" hangingPunct="1">
              <a:buFontTx/>
              <a:buNone/>
            </a:pPr>
            <a:endParaRPr lang="hu-HU" altLang="hu-HU"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solidFill>
                  <a:srgbClr val="006600"/>
                </a:solidFill>
                <a:latin typeface="Tahoma" pitchFamily="34" charset="0"/>
                <a:cs typeface="Tahoma" pitchFamily="34" charset="0"/>
              </a:rPr>
              <a:t>AZ ÉLŐHELYEK</a:t>
            </a:r>
            <a:br>
              <a:rPr lang="hu-HU" altLang="hu-HU" sz="3500" b="1" smtClean="0">
                <a:solidFill>
                  <a:srgbClr val="006600"/>
                </a:solidFill>
                <a:latin typeface="Tahoma" pitchFamily="34" charset="0"/>
                <a:cs typeface="Tahoma" pitchFamily="34" charset="0"/>
              </a:rPr>
            </a:br>
            <a:r>
              <a:rPr lang="hu-HU" altLang="hu-HU" sz="3500" b="1" smtClean="0">
                <a:solidFill>
                  <a:srgbClr val="006600"/>
                </a:solidFill>
                <a:latin typeface="Tahoma" pitchFamily="34" charset="0"/>
                <a:cs typeface="Tahoma" pitchFamily="34" charset="0"/>
              </a:rPr>
              <a:t> ÁLTALÁNOS VÉDELME</a:t>
            </a:r>
          </a:p>
        </p:txBody>
      </p:sp>
      <p:sp>
        <p:nvSpPr>
          <p:cNvPr id="166915" name="Rectangle 3"/>
          <p:cNvSpPr>
            <a:spLocks noGrp="1" noChangeArrowheads="1"/>
          </p:cNvSpPr>
          <p:nvPr>
            <p:ph type="body" idx="1"/>
          </p:nvPr>
        </p:nvSpPr>
        <p:spPr>
          <a:xfrm>
            <a:off x="395288" y="1484313"/>
            <a:ext cx="8353425" cy="4897437"/>
          </a:xfrm>
        </p:spPr>
        <p:txBody>
          <a:bodyPr/>
          <a:lstStyle/>
          <a:p>
            <a:pPr eaLnBrk="1" hangingPunct="1">
              <a:lnSpc>
                <a:spcPct val="80000"/>
              </a:lnSpc>
              <a:buFontTx/>
              <a:buNone/>
            </a:pPr>
            <a:r>
              <a:rPr lang="hu-HU" altLang="hu-HU" sz="2600" dirty="0" smtClean="0">
                <a:latin typeface="Tahoma" pitchFamily="34" charset="0"/>
                <a:cs typeface="Tahoma" pitchFamily="34" charset="0"/>
              </a:rPr>
              <a:t>A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számos, </a:t>
            </a:r>
            <a:r>
              <a:rPr lang="hu-HU" altLang="hu-HU" sz="2600" dirty="0" smtClean="0">
                <a:solidFill>
                  <a:srgbClr val="006600"/>
                </a:solidFill>
                <a:latin typeface="Tahoma" pitchFamily="34" charset="0"/>
                <a:cs typeface="Tahoma" pitchFamily="34" charset="0"/>
              </a:rPr>
              <a:t>az élőhelyek általános védelmét</a:t>
            </a:r>
            <a:r>
              <a:rPr lang="hu-HU" altLang="hu-HU" sz="2600" dirty="0" smtClean="0">
                <a:latin typeface="Tahoma" pitchFamily="34" charset="0"/>
                <a:cs typeface="Tahoma" pitchFamily="34" charset="0"/>
              </a:rPr>
              <a:t> célzó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előírást, szabályozást, tiltás tartalmaz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(összefüggésben </a:t>
            </a:r>
            <a:r>
              <a:rPr lang="hu-HU" altLang="hu-HU" sz="2600" dirty="0" smtClean="0">
                <a:solidFill>
                  <a:srgbClr val="000099"/>
                </a:solidFill>
                <a:latin typeface="Tahoma" pitchFamily="34" charset="0"/>
                <a:cs typeface="Tahoma" pitchFamily="34" charset="0"/>
              </a:rPr>
              <a:t>a természeti területek</a:t>
            </a:r>
            <a:r>
              <a:rPr lang="hu-HU" altLang="hu-HU" sz="2600" dirty="0" smtClean="0">
                <a:latin typeface="Tahoma" pitchFamily="34" charset="0"/>
                <a:cs typeface="Tahoma" pitchFamily="34" charset="0"/>
              </a:rPr>
              <a:t> általános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védelmével), </a:t>
            </a:r>
            <a:r>
              <a:rPr lang="hu-HU" altLang="hu-HU" sz="2600" u="sng" dirty="0" smtClean="0">
                <a:latin typeface="Tahoma" pitchFamily="34" charset="0"/>
                <a:cs typeface="Tahoma" pitchFamily="34" charset="0"/>
              </a:rPr>
              <a:t>lásd pl.: 16. § (1) és (4) </a:t>
            </a:r>
            <a:r>
              <a:rPr lang="hu-HU" altLang="hu-HU" sz="2600" u="sng" dirty="0" err="1" smtClean="0">
                <a:latin typeface="Tahoma" pitchFamily="34" charset="0"/>
                <a:cs typeface="Tahoma" pitchFamily="34" charset="0"/>
              </a:rPr>
              <a:t>bek</a:t>
            </a:r>
            <a:r>
              <a:rPr lang="hu-HU" altLang="hu-HU" sz="2600" u="sng" dirty="0" smtClean="0">
                <a:latin typeface="Tahoma" pitchFamily="34" charset="0"/>
                <a:cs typeface="Tahoma" pitchFamily="34" charset="0"/>
              </a:rPr>
              <a:t>., 17. § (1) </a:t>
            </a:r>
          </a:p>
          <a:p>
            <a:pPr eaLnBrk="1" hangingPunct="1">
              <a:lnSpc>
                <a:spcPct val="80000"/>
              </a:lnSpc>
              <a:buFontTx/>
              <a:buNone/>
            </a:pPr>
            <a:r>
              <a:rPr lang="hu-HU" altLang="hu-HU" sz="2600" dirty="0">
                <a:latin typeface="Tahoma" pitchFamily="34" charset="0"/>
                <a:cs typeface="Tahoma" pitchFamily="34" charset="0"/>
              </a:rPr>
              <a:t>	</a:t>
            </a:r>
            <a:r>
              <a:rPr lang="hu-HU" altLang="hu-HU" sz="2600" u="sng" dirty="0" smtClean="0">
                <a:latin typeface="Tahoma" pitchFamily="34" charset="0"/>
                <a:cs typeface="Tahoma" pitchFamily="34" charset="0"/>
              </a:rPr>
              <a:t>és (5) </a:t>
            </a:r>
            <a:r>
              <a:rPr lang="hu-HU" altLang="hu-HU" sz="2600" u="sng" dirty="0" err="1" smtClean="0">
                <a:latin typeface="Tahoma" pitchFamily="34" charset="0"/>
                <a:cs typeface="Tahoma" pitchFamily="34" charset="0"/>
              </a:rPr>
              <a:t>bek</a:t>
            </a:r>
            <a:r>
              <a:rPr lang="hu-HU" altLang="hu-HU" sz="2600" u="sng" dirty="0" smtClean="0">
                <a:latin typeface="Tahoma" pitchFamily="34" charset="0"/>
                <a:cs typeface="Tahoma" pitchFamily="34" charset="0"/>
              </a:rPr>
              <a:t>., 18. § (1) </a:t>
            </a:r>
            <a:r>
              <a:rPr lang="hu-HU" altLang="hu-HU" sz="2600" u="sng" dirty="0" err="1" smtClean="0">
                <a:latin typeface="Tahoma" pitchFamily="34" charset="0"/>
                <a:cs typeface="Tahoma" pitchFamily="34" charset="0"/>
              </a:rPr>
              <a:t>bek</a:t>
            </a:r>
            <a:r>
              <a:rPr lang="hu-HU" altLang="hu-HU" sz="2600" u="sng" dirty="0" smtClean="0">
                <a:latin typeface="Tahoma" pitchFamily="34" charset="0"/>
                <a:cs typeface="Tahoma" pitchFamily="34" charset="0"/>
              </a:rPr>
              <a:t>.</a:t>
            </a:r>
          </a:p>
          <a:p>
            <a:pPr eaLnBrk="1" hangingPunct="1">
              <a:lnSpc>
                <a:spcPct val="80000"/>
              </a:lnSpc>
              <a:buFontTx/>
              <a:buNone/>
            </a:pPr>
            <a:r>
              <a:rPr lang="hu-HU" altLang="hu-HU" sz="2600" dirty="0" smtClean="0">
                <a:latin typeface="Tahoma" pitchFamily="34" charset="0"/>
                <a:cs typeface="Tahoma" pitchFamily="34" charset="0"/>
              </a:rPr>
              <a:t>Az erdő és a vadászterület mint élőhely, valamint </a:t>
            </a:r>
          </a:p>
          <a:p>
            <a:pPr eaLnBrk="1" hangingPunct="1">
              <a:lnSpc>
                <a:spcPct val="80000"/>
              </a:lnSpc>
              <a:buFontTx/>
              <a:buNone/>
            </a:pPr>
            <a:r>
              <a:rPr lang="hu-HU" altLang="hu-HU" sz="2600" dirty="0" smtClean="0">
                <a:latin typeface="Tahoma" pitchFamily="34" charset="0"/>
                <a:cs typeface="Tahoma" pitchFamily="34" charset="0"/>
              </a:rPr>
              <a:t>	a vizes élőhelyek védelme érdekében előírások a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gazdálkodásra: mező-, erdő-, vad-, halgazdálkodásra.</a:t>
            </a:r>
          </a:p>
          <a:p>
            <a:pPr eaLnBrk="1" hangingPunct="1">
              <a:lnSpc>
                <a:spcPct val="80000"/>
              </a:lnSpc>
              <a:buFontTx/>
              <a:buNone/>
            </a:pPr>
            <a:r>
              <a:rPr lang="hu-HU" altLang="hu-HU" sz="2600" dirty="0" smtClean="0">
                <a:latin typeface="Tahoma" pitchFamily="34" charset="0"/>
                <a:cs typeface="Tahoma" pitchFamily="34" charset="0"/>
              </a:rPr>
              <a:t>A gazdálkodás során biztosítani kell a </a:t>
            </a:r>
            <a:r>
              <a:rPr lang="hu-HU" altLang="hu-HU" sz="2600" b="1" dirty="0" smtClean="0">
                <a:latin typeface="Tahoma" pitchFamily="34" charset="0"/>
                <a:cs typeface="Tahoma" pitchFamily="34" charset="0"/>
              </a:rPr>
              <a:t>fenntartható </a:t>
            </a:r>
          </a:p>
          <a:p>
            <a:pPr eaLnBrk="1" hangingPunct="1">
              <a:lnSpc>
                <a:spcPct val="80000"/>
              </a:lnSpc>
              <a:buFontTx/>
              <a:buNone/>
            </a:pPr>
            <a:r>
              <a:rPr lang="hu-HU" altLang="hu-HU" sz="2600" b="1" dirty="0">
                <a:latin typeface="Tahoma" pitchFamily="34" charset="0"/>
                <a:cs typeface="Tahoma" pitchFamily="34" charset="0"/>
              </a:rPr>
              <a:t>	</a:t>
            </a:r>
            <a:r>
              <a:rPr lang="hu-HU" altLang="hu-HU" sz="2600" b="1" dirty="0" smtClean="0">
                <a:latin typeface="Tahoma" pitchFamily="34" charset="0"/>
                <a:cs typeface="Tahoma" pitchFamily="34" charset="0"/>
              </a:rPr>
              <a:t>használatot</a:t>
            </a:r>
            <a:r>
              <a:rPr lang="hu-HU" altLang="hu-HU" sz="2600" dirty="0" smtClean="0">
                <a:latin typeface="Tahoma" pitchFamily="34" charset="0"/>
                <a:cs typeface="Tahoma" pitchFamily="34" charset="0"/>
              </a:rPr>
              <a:t>  (= tartamosság + természetkímélő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módszerek alkalmazása + biológia sokféleség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védelme).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1"/>
            <a:ext cx="8229600" cy="1052736"/>
          </a:xfrm>
        </p:spPr>
        <p:txBody>
          <a:bodyPr/>
          <a:lstStyle/>
          <a:p>
            <a:pPr eaLnBrk="1" hangingPunct="1"/>
            <a:r>
              <a:rPr lang="hu-HU" altLang="hu-HU" sz="3500" b="1" dirty="0" smtClean="0">
                <a:solidFill>
                  <a:srgbClr val="000099"/>
                </a:solidFill>
                <a:latin typeface="Tahoma" pitchFamily="34" charset="0"/>
              </a:rPr>
              <a:t>Irodalom és jogszabályok</a:t>
            </a:r>
          </a:p>
        </p:txBody>
      </p:sp>
      <p:sp>
        <p:nvSpPr>
          <p:cNvPr id="121859" name="Rectangle 3"/>
          <p:cNvSpPr>
            <a:spLocks noGrp="1" noChangeArrowheads="1"/>
          </p:cNvSpPr>
          <p:nvPr>
            <p:ph type="body" idx="1"/>
          </p:nvPr>
        </p:nvSpPr>
        <p:spPr>
          <a:xfrm>
            <a:off x="385763" y="980728"/>
            <a:ext cx="8074025" cy="5616624"/>
          </a:xfrm>
        </p:spPr>
        <p:txBody>
          <a:bodyPr/>
          <a:lstStyle/>
          <a:p>
            <a:pPr algn="ctr" eaLnBrk="1" hangingPunct="1">
              <a:lnSpc>
                <a:spcPct val="80000"/>
              </a:lnSpc>
              <a:buFontTx/>
              <a:buNone/>
            </a:pPr>
            <a:r>
              <a:rPr lang="hu-HU" altLang="hu-HU" sz="2000" b="1" dirty="0" smtClean="0">
                <a:solidFill>
                  <a:srgbClr val="CC0000"/>
                </a:solidFill>
                <a:latin typeface="Tahoma" pitchFamily="34" charset="0"/>
              </a:rPr>
              <a:t>Törvények, átfogó módosítások 2012-től</a:t>
            </a:r>
            <a:endParaRPr lang="hu-HU" altLang="hu-HU" sz="800" dirty="0" smtClean="0">
              <a:latin typeface="Tahoma" pitchFamily="34" charset="0"/>
            </a:endParaRPr>
          </a:p>
          <a:p>
            <a:pPr eaLnBrk="1" hangingPunct="1">
              <a:lnSpc>
                <a:spcPct val="80000"/>
              </a:lnSpc>
              <a:buFontTx/>
              <a:buNone/>
            </a:pPr>
            <a:r>
              <a:rPr lang="hu-HU" altLang="hu-HU" sz="1700" dirty="0" smtClean="0">
                <a:latin typeface="Tahoma" pitchFamily="34" charset="0"/>
              </a:rPr>
              <a:t>● </a:t>
            </a:r>
            <a:r>
              <a:rPr lang="hu-HU" altLang="hu-HU" sz="1700" dirty="0">
                <a:solidFill>
                  <a:srgbClr val="000000"/>
                </a:solidFill>
                <a:latin typeface="Tahoma" pitchFamily="34" charset="0"/>
              </a:rPr>
              <a:t>2012. évi CXX. t</a:t>
            </a:r>
            <a:r>
              <a:rPr lang="hu-HU" altLang="hu-HU" sz="1700" dirty="0" smtClean="0">
                <a:solidFill>
                  <a:srgbClr val="000000"/>
                </a:solidFill>
                <a:latin typeface="Tahoma" pitchFamily="34" charset="0"/>
              </a:rPr>
              <a:t>örvény a</a:t>
            </a:r>
            <a:r>
              <a:rPr lang="hu-HU" altLang="hu-HU" sz="1700" dirty="0" smtClean="0">
                <a:latin typeface="Tahoma" pitchFamily="34" charset="0"/>
              </a:rPr>
              <a:t>z egyes rendészeti feladatokat ellátó személyek </a:t>
            </a:r>
          </a:p>
          <a:p>
            <a:pPr eaLnBrk="1" hangingPunct="1">
              <a:lnSpc>
                <a:spcPct val="80000"/>
              </a:lnSpc>
              <a:buFontTx/>
              <a:buNone/>
            </a:pPr>
            <a:r>
              <a:rPr lang="hu-HU" altLang="hu-HU" sz="1700" dirty="0" smtClean="0">
                <a:latin typeface="Tahoma" pitchFamily="34" charset="0"/>
              </a:rPr>
              <a:t>tevékenységéről, valamint egyes törvényeknek az iskolakerülés elleni fellépést </a:t>
            </a:r>
          </a:p>
          <a:p>
            <a:pPr eaLnBrk="1" hangingPunct="1">
              <a:lnSpc>
                <a:spcPct val="80000"/>
              </a:lnSpc>
              <a:buFontTx/>
              <a:buNone/>
            </a:pPr>
            <a:r>
              <a:rPr lang="hu-HU" altLang="hu-HU" sz="1700" dirty="0" smtClean="0">
                <a:latin typeface="Tahoma" pitchFamily="34" charset="0"/>
              </a:rPr>
              <a:t>biztosító módosításáról. </a:t>
            </a:r>
            <a:r>
              <a:rPr lang="hu-HU" altLang="hu-HU" sz="1700" dirty="0" smtClean="0">
                <a:solidFill>
                  <a:srgbClr val="CC0000"/>
                </a:solidFill>
                <a:latin typeface="Tahoma" pitchFamily="34" charset="0"/>
              </a:rPr>
              <a:t>Hatályba lépés: 2013. január 1.</a:t>
            </a:r>
          </a:p>
          <a:p>
            <a:pPr eaLnBrk="1" hangingPunct="1">
              <a:lnSpc>
                <a:spcPct val="80000"/>
              </a:lnSpc>
              <a:buFontTx/>
              <a:buNone/>
            </a:pPr>
            <a:r>
              <a:rPr lang="hu-HU" altLang="hu-HU" sz="1700" dirty="0" smtClean="0">
                <a:latin typeface="Tahoma" pitchFamily="34" charset="0"/>
              </a:rPr>
              <a:t>● </a:t>
            </a:r>
            <a:r>
              <a:rPr lang="hu-HU" altLang="hu-HU" sz="1700" dirty="0">
                <a:solidFill>
                  <a:srgbClr val="000000"/>
                </a:solidFill>
                <a:latin typeface="Tahoma" pitchFamily="34" charset="0"/>
              </a:rPr>
              <a:t>1997. évi CLIX. törvény </a:t>
            </a:r>
            <a:r>
              <a:rPr lang="hu-HU" altLang="hu-HU" sz="1700" dirty="0" smtClean="0">
                <a:solidFill>
                  <a:srgbClr val="000000"/>
                </a:solidFill>
                <a:latin typeface="Tahoma" pitchFamily="34" charset="0"/>
              </a:rPr>
              <a:t>a</a:t>
            </a:r>
            <a:r>
              <a:rPr lang="hu-HU" altLang="hu-HU" sz="1700" dirty="0" smtClean="0">
                <a:latin typeface="Tahoma" pitchFamily="34" charset="0"/>
              </a:rPr>
              <a:t> fegyveres biztonsági őrségről, a természetvédelmi </a:t>
            </a:r>
          </a:p>
          <a:p>
            <a:pPr eaLnBrk="1" hangingPunct="1">
              <a:lnSpc>
                <a:spcPct val="80000"/>
              </a:lnSpc>
              <a:buFontTx/>
              <a:buNone/>
            </a:pPr>
            <a:r>
              <a:rPr lang="hu-HU" altLang="hu-HU" sz="1700" dirty="0" smtClean="0">
                <a:latin typeface="Tahoma" pitchFamily="34" charset="0"/>
              </a:rPr>
              <a:t>és a mezei őrszolgálatról</a:t>
            </a:r>
            <a:r>
              <a:rPr lang="hu-HU" altLang="hu-HU" sz="1700" dirty="0">
                <a:solidFill>
                  <a:srgbClr val="000000"/>
                </a:solidFill>
                <a:latin typeface="Tahoma" pitchFamily="34" charset="0"/>
              </a:rPr>
              <a:t> </a:t>
            </a:r>
            <a:r>
              <a:rPr lang="hu-HU" altLang="hu-HU" sz="1700" dirty="0" smtClean="0">
                <a:solidFill>
                  <a:srgbClr val="000000"/>
                </a:solidFill>
                <a:latin typeface="Tahoma" pitchFamily="34" charset="0"/>
              </a:rPr>
              <a:t>(átfogóan módosított).</a:t>
            </a:r>
            <a:endParaRPr lang="hu-HU" altLang="hu-HU" sz="1700" dirty="0" smtClean="0">
              <a:latin typeface="Tahoma" pitchFamily="34" charset="0"/>
            </a:endParaRPr>
          </a:p>
          <a:p>
            <a:pPr eaLnBrk="1" hangingPunct="1">
              <a:lnSpc>
                <a:spcPct val="80000"/>
              </a:lnSpc>
              <a:buFontTx/>
              <a:buNone/>
            </a:pPr>
            <a:r>
              <a:rPr lang="hu-HU" altLang="hu-HU" sz="1700" dirty="0" smtClean="0">
                <a:latin typeface="Tahoma" pitchFamily="34" charset="0"/>
              </a:rPr>
              <a:t>● 2012. évi C. törvény a Büntető Törvénykönyvről (XXIII. fejezet)</a:t>
            </a:r>
          </a:p>
          <a:p>
            <a:pPr eaLnBrk="1" hangingPunct="1">
              <a:lnSpc>
                <a:spcPct val="80000"/>
              </a:lnSpc>
              <a:buFontTx/>
              <a:buNone/>
            </a:pPr>
            <a:r>
              <a:rPr lang="hu-HU" altLang="hu-HU" sz="1700" dirty="0" smtClean="0">
                <a:latin typeface="Tahoma" pitchFamily="34" charset="0"/>
              </a:rPr>
              <a:t>	</a:t>
            </a:r>
            <a:r>
              <a:rPr lang="hu-HU" altLang="hu-HU" sz="1700" dirty="0" smtClean="0">
                <a:solidFill>
                  <a:srgbClr val="CC0000"/>
                </a:solidFill>
                <a:latin typeface="Tahoma" pitchFamily="34" charset="0"/>
              </a:rPr>
              <a:t>Hatályba lépés: 2013. július 1.</a:t>
            </a:r>
            <a:endParaRPr lang="hu-HU" altLang="hu-HU" sz="1700" dirty="0" smtClean="0">
              <a:latin typeface="Tahoma" pitchFamily="34" charset="0"/>
            </a:endParaRPr>
          </a:p>
          <a:p>
            <a:pPr eaLnBrk="1" hangingPunct="1">
              <a:lnSpc>
                <a:spcPct val="80000"/>
              </a:lnSpc>
              <a:buFontTx/>
              <a:buNone/>
            </a:pPr>
            <a:r>
              <a:rPr lang="hu-HU" altLang="hu-HU" sz="1700" dirty="0" smtClean="0">
                <a:latin typeface="Tahoma" pitchFamily="34" charset="0"/>
              </a:rPr>
              <a:t>● 2013. évi CII. törvény a halgazdálkodásról és a hal védelméről.</a:t>
            </a:r>
          </a:p>
          <a:p>
            <a:pPr eaLnBrk="1" hangingPunct="1">
              <a:lnSpc>
                <a:spcPct val="80000"/>
              </a:lnSpc>
              <a:buFontTx/>
              <a:buNone/>
            </a:pPr>
            <a:r>
              <a:rPr lang="hu-HU" altLang="hu-HU" sz="1700" dirty="0" smtClean="0">
                <a:solidFill>
                  <a:srgbClr val="CC0000"/>
                </a:solidFill>
                <a:latin typeface="Tahoma" pitchFamily="34" charset="0"/>
              </a:rPr>
              <a:t>	Hatályba lépés: 2013. szeptember 1.</a:t>
            </a:r>
          </a:p>
          <a:p>
            <a:pPr eaLnBrk="1" hangingPunct="1">
              <a:lnSpc>
                <a:spcPct val="80000"/>
              </a:lnSpc>
              <a:buFontTx/>
              <a:buNone/>
            </a:pPr>
            <a:r>
              <a:rPr lang="hu-HU" altLang="hu-HU" sz="1700" dirty="0" smtClean="0">
                <a:solidFill>
                  <a:srgbClr val="000000"/>
                </a:solidFill>
                <a:latin typeface="Tahoma" pitchFamily="34" charset="0"/>
              </a:rPr>
              <a:t>● 2013. évi V. törvény a Polgári Törvénykönyvről.</a:t>
            </a:r>
            <a:endParaRPr lang="hu-HU" altLang="hu-HU" sz="1700" dirty="0" smtClean="0">
              <a:solidFill>
                <a:srgbClr val="CC0000"/>
              </a:solidFill>
              <a:latin typeface="Tahoma" pitchFamily="34" charset="0"/>
            </a:endParaRPr>
          </a:p>
          <a:p>
            <a:pPr eaLnBrk="1" hangingPunct="1">
              <a:lnSpc>
                <a:spcPct val="80000"/>
              </a:lnSpc>
              <a:buFontTx/>
              <a:buNone/>
            </a:pPr>
            <a:r>
              <a:rPr lang="hu-HU" altLang="hu-HU" sz="1700" dirty="0" smtClean="0">
                <a:solidFill>
                  <a:srgbClr val="CC0000"/>
                </a:solidFill>
                <a:latin typeface="Tahoma" pitchFamily="34" charset="0"/>
              </a:rPr>
              <a:t>	Hatályba </a:t>
            </a:r>
            <a:r>
              <a:rPr lang="hu-HU" altLang="hu-HU" sz="1700" dirty="0">
                <a:solidFill>
                  <a:srgbClr val="CC0000"/>
                </a:solidFill>
                <a:latin typeface="Tahoma" pitchFamily="34" charset="0"/>
              </a:rPr>
              <a:t>lépés: </a:t>
            </a:r>
            <a:r>
              <a:rPr lang="hu-HU" altLang="hu-HU" sz="1700" dirty="0" smtClean="0">
                <a:solidFill>
                  <a:srgbClr val="CC0000"/>
                </a:solidFill>
                <a:latin typeface="Tahoma" pitchFamily="34" charset="0"/>
              </a:rPr>
              <a:t>2014. március 15.</a:t>
            </a:r>
            <a:endParaRPr lang="hu-HU" altLang="hu-HU" sz="1700" dirty="0">
              <a:solidFill>
                <a:srgbClr val="CC0000"/>
              </a:solidFill>
              <a:latin typeface="Tahoma" pitchFamily="34" charset="0"/>
            </a:endParaRPr>
          </a:p>
          <a:p>
            <a:pPr eaLnBrk="1" hangingPunct="1">
              <a:lnSpc>
                <a:spcPct val="80000"/>
              </a:lnSpc>
              <a:buFontTx/>
              <a:buNone/>
            </a:pPr>
            <a:r>
              <a:rPr lang="hu-HU" altLang="hu-HU" sz="1700" dirty="0" smtClean="0">
                <a:solidFill>
                  <a:srgbClr val="000000"/>
                </a:solidFill>
                <a:latin typeface="Tahoma" pitchFamily="34" charset="0"/>
              </a:rPr>
              <a:t>● 1996. évi LV. törvény a vad védelméről, a vadgazdálkodásról, valamint a </a:t>
            </a:r>
          </a:p>
          <a:p>
            <a:pPr eaLnBrk="1" hangingPunct="1">
              <a:lnSpc>
                <a:spcPct val="80000"/>
              </a:lnSpc>
              <a:buFontTx/>
              <a:buNone/>
            </a:pPr>
            <a:r>
              <a:rPr lang="hu-HU" altLang="hu-HU" sz="1700" dirty="0" smtClean="0">
                <a:solidFill>
                  <a:srgbClr val="000000"/>
                </a:solidFill>
                <a:latin typeface="Tahoma" pitchFamily="34" charset="0"/>
              </a:rPr>
              <a:t>vadászatról (átfogóan módosított).</a:t>
            </a:r>
          </a:p>
          <a:p>
            <a:pPr eaLnBrk="1" hangingPunct="1">
              <a:lnSpc>
                <a:spcPct val="80000"/>
              </a:lnSpc>
              <a:buFontTx/>
              <a:buNone/>
            </a:pPr>
            <a:r>
              <a:rPr lang="hu-HU" altLang="hu-HU" sz="1700" dirty="0" smtClean="0">
                <a:solidFill>
                  <a:srgbClr val="CC0000"/>
                </a:solidFill>
                <a:latin typeface="Tahoma" pitchFamily="34" charset="0"/>
              </a:rPr>
              <a:t>	Módosításokkal hatályba lépés: 2016 – 2017.</a:t>
            </a:r>
            <a:endParaRPr lang="hu-HU" altLang="hu-HU" sz="1700" dirty="0">
              <a:solidFill>
                <a:srgbClr val="000000"/>
              </a:solidFill>
              <a:latin typeface="Tahoma" pitchFamily="34" charset="0"/>
            </a:endParaRPr>
          </a:p>
          <a:p>
            <a:pPr eaLnBrk="1" hangingPunct="1">
              <a:lnSpc>
                <a:spcPct val="80000"/>
              </a:lnSpc>
              <a:buFontTx/>
              <a:buNone/>
            </a:pPr>
            <a:r>
              <a:rPr lang="hu-HU" altLang="hu-HU" sz="1700" dirty="0" smtClean="0">
                <a:solidFill>
                  <a:srgbClr val="000000"/>
                </a:solidFill>
                <a:latin typeface="Tahoma" pitchFamily="34" charset="0"/>
              </a:rPr>
              <a:t>● 2009. évi XXXVII. törvény az erdőről, az erdő védelméről és az  </a:t>
            </a:r>
          </a:p>
          <a:p>
            <a:pPr eaLnBrk="1" hangingPunct="1">
              <a:lnSpc>
                <a:spcPct val="80000"/>
              </a:lnSpc>
              <a:buFontTx/>
              <a:buNone/>
            </a:pPr>
            <a:r>
              <a:rPr lang="hu-HU" altLang="hu-HU" sz="1700" dirty="0" smtClean="0">
                <a:solidFill>
                  <a:srgbClr val="000000"/>
                </a:solidFill>
                <a:latin typeface="Tahoma" pitchFamily="34" charset="0"/>
              </a:rPr>
              <a:t>erdőgazdálkodásról (átfogóan módosított).</a:t>
            </a:r>
            <a:endParaRPr lang="hu-HU" altLang="hu-HU" sz="1700" dirty="0" smtClean="0">
              <a:solidFill>
                <a:srgbClr val="CC0000"/>
              </a:solidFill>
              <a:latin typeface="Tahoma" pitchFamily="34" charset="0"/>
            </a:endParaRPr>
          </a:p>
          <a:p>
            <a:pPr eaLnBrk="1" hangingPunct="1">
              <a:lnSpc>
                <a:spcPct val="80000"/>
              </a:lnSpc>
              <a:buFontTx/>
              <a:buNone/>
            </a:pPr>
            <a:r>
              <a:rPr lang="hu-HU" altLang="hu-HU" sz="1700" dirty="0" smtClean="0">
                <a:solidFill>
                  <a:srgbClr val="CC0000"/>
                </a:solidFill>
                <a:latin typeface="Tahoma" pitchFamily="34" charset="0"/>
              </a:rPr>
              <a:t>	Módosításokkal hatályba lépés: 2017 – 2018.</a:t>
            </a:r>
          </a:p>
          <a:p>
            <a:pPr marL="0" lvl="0" indent="0" eaLnBrk="1" hangingPunct="1">
              <a:lnSpc>
                <a:spcPct val="80000"/>
              </a:lnSpc>
              <a:buNone/>
            </a:pPr>
            <a:r>
              <a:rPr lang="hu-HU" altLang="hu-HU" sz="1700" dirty="0">
                <a:solidFill>
                  <a:srgbClr val="000000"/>
                </a:solidFill>
                <a:latin typeface="Tahoma" pitchFamily="34" charset="0"/>
              </a:rPr>
              <a:t>● </a:t>
            </a:r>
            <a:r>
              <a:rPr lang="hu-HU" altLang="hu-HU" sz="1700" dirty="0" smtClean="0">
                <a:solidFill>
                  <a:srgbClr val="000000"/>
                </a:solidFill>
                <a:latin typeface="Tahoma" pitchFamily="34" charset="0"/>
              </a:rPr>
              <a:t>Az </a:t>
            </a:r>
            <a:r>
              <a:rPr lang="hu-HU" altLang="hu-HU" sz="1700" dirty="0">
                <a:solidFill>
                  <a:srgbClr val="000000"/>
                </a:solidFill>
                <a:latin typeface="Tahoma" pitchFamily="34" charset="0"/>
              </a:rPr>
              <a:t>általános közigazgatási rendtartásról szóló 2016. évi CL. törvény vonatkozó </a:t>
            </a:r>
            <a:r>
              <a:rPr lang="hu-HU" altLang="hu-HU" sz="1700" dirty="0" smtClean="0">
                <a:solidFill>
                  <a:srgbClr val="000000"/>
                </a:solidFill>
                <a:latin typeface="Tahoma" pitchFamily="34" charset="0"/>
              </a:rPr>
              <a:t>szabályozásai</a:t>
            </a:r>
          </a:p>
          <a:p>
            <a:pPr marL="0" lvl="0" indent="0" eaLnBrk="1" hangingPunct="1">
              <a:lnSpc>
                <a:spcPct val="80000"/>
              </a:lnSpc>
              <a:buNone/>
            </a:pPr>
            <a:r>
              <a:rPr lang="hu-HU" altLang="hu-HU" sz="1700" dirty="0" smtClean="0">
                <a:solidFill>
                  <a:srgbClr val="CC0000"/>
                </a:solidFill>
                <a:latin typeface="Tahoma" pitchFamily="34" charset="0"/>
              </a:rPr>
              <a:t>     Hatályba </a:t>
            </a:r>
            <a:r>
              <a:rPr lang="hu-HU" altLang="hu-HU" sz="1700" dirty="0">
                <a:solidFill>
                  <a:srgbClr val="CC0000"/>
                </a:solidFill>
                <a:latin typeface="Tahoma" pitchFamily="34" charset="0"/>
              </a:rPr>
              <a:t>lépés: </a:t>
            </a:r>
            <a:r>
              <a:rPr lang="hu-HU" altLang="hu-HU" sz="1700" dirty="0" smtClean="0">
                <a:solidFill>
                  <a:srgbClr val="CC0000"/>
                </a:solidFill>
                <a:latin typeface="Tahoma" pitchFamily="34" charset="0"/>
              </a:rPr>
              <a:t>2018. január 1.</a:t>
            </a:r>
            <a:endParaRPr lang="hu-HU" altLang="hu-HU" sz="1700" dirty="0">
              <a:solidFill>
                <a:srgbClr val="000000"/>
              </a:solidFill>
              <a:latin typeface="Tahoma" pitchFamily="34" charset="0"/>
            </a:endParaRPr>
          </a:p>
          <a:p>
            <a:pPr eaLnBrk="1" hangingPunct="1">
              <a:lnSpc>
                <a:spcPct val="80000"/>
              </a:lnSpc>
              <a:buFontTx/>
              <a:buNone/>
            </a:pPr>
            <a:endParaRPr lang="hu-HU" altLang="hu-HU" sz="1750" dirty="0" smtClean="0">
              <a:solidFill>
                <a:srgbClr val="CC0000"/>
              </a:solidFill>
              <a:latin typeface="Tahoma"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188913"/>
            <a:ext cx="8229600" cy="1152525"/>
          </a:xfrm>
        </p:spPr>
        <p:txBody>
          <a:bodyPr/>
          <a:lstStyle/>
          <a:p>
            <a:pPr eaLnBrk="1" hangingPunct="1"/>
            <a:r>
              <a:rPr lang="hu-HU" altLang="hu-HU" sz="3400" b="1" smtClean="0">
                <a:solidFill>
                  <a:srgbClr val="333333"/>
                </a:solidFill>
                <a:latin typeface="Tahoma" pitchFamily="34" charset="0"/>
                <a:cs typeface="Tahoma" pitchFamily="34" charset="0"/>
              </a:rPr>
              <a:t>A FÖLDTANI TERMÉSZETI ÉRTÉKEK ÁLTALÁNOS VÉDELME</a:t>
            </a:r>
          </a:p>
        </p:txBody>
      </p:sp>
      <p:sp>
        <p:nvSpPr>
          <p:cNvPr id="167939" name="Rectangle 3"/>
          <p:cNvSpPr>
            <a:spLocks noGrp="1" noChangeArrowheads="1"/>
          </p:cNvSpPr>
          <p:nvPr>
            <p:ph type="body" idx="1"/>
          </p:nvPr>
        </p:nvSpPr>
        <p:spPr/>
        <p:txBody>
          <a:bodyPr/>
          <a:lstStyle/>
          <a:p>
            <a:pPr eaLnBrk="1" hangingPunct="1">
              <a:lnSpc>
                <a:spcPct val="90000"/>
              </a:lnSpc>
              <a:buFontTx/>
              <a:buNone/>
            </a:pPr>
            <a:r>
              <a:rPr lang="hu-HU" altLang="hu-HU" sz="3000" smtClean="0">
                <a:solidFill>
                  <a:srgbClr val="333333"/>
                </a:solidFill>
                <a:latin typeface="Tahoma" pitchFamily="34" charset="0"/>
                <a:cs typeface="Tahoma" pitchFamily="34" charset="0"/>
              </a:rPr>
              <a:t>A földtani természeti értékek védelme</a:t>
            </a:r>
            <a:r>
              <a:rPr lang="hu-HU" altLang="hu-HU" sz="3000" smtClean="0">
                <a:latin typeface="Tahoma" pitchFamily="34" charset="0"/>
                <a:cs typeface="Tahoma" pitchFamily="34" charset="0"/>
              </a:rPr>
              <a:t> a tájvédelmet, továbbá az élettelen és meg nem újítható természeti erőforrások és az élővilág létfeltételeinek megóvását szolgálja.</a:t>
            </a:r>
          </a:p>
          <a:p>
            <a:pPr eaLnBrk="1" hangingPunct="1">
              <a:lnSpc>
                <a:spcPct val="90000"/>
              </a:lnSpc>
              <a:buFontTx/>
              <a:buNone/>
            </a:pPr>
            <a:r>
              <a:rPr lang="hu-HU" altLang="hu-HU" sz="3000" smtClean="0">
                <a:solidFill>
                  <a:srgbClr val="333333"/>
                </a:solidFill>
                <a:latin typeface="Tahoma" pitchFamily="34" charset="0"/>
                <a:cs typeface="Tahoma" pitchFamily="34" charset="0"/>
              </a:rPr>
              <a:t>A földtani természeti értékek általános védelme</a:t>
            </a:r>
            <a:r>
              <a:rPr lang="hu-HU" altLang="hu-HU" sz="3000" smtClean="0">
                <a:latin typeface="Tahoma" pitchFamily="34" charset="0"/>
                <a:cs typeface="Tahoma" pitchFamily="34" charset="0"/>
              </a:rPr>
              <a:t> kiterjed a földtani, felszínalaktani képződményekre, ásványokra, ásványtársulásokra, ősmaradványokra. </a:t>
            </a:r>
          </a:p>
          <a:p>
            <a:pPr eaLnBrk="1" hangingPunct="1">
              <a:lnSpc>
                <a:spcPct val="90000"/>
              </a:lnSpc>
              <a:buFontTx/>
              <a:buNone/>
            </a:pPr>
            <a:r>
              <a:rPr lang="hu-HU" altLang="hu-HU" sz="3000" smtClean="0">
                <a:latin typeface="Tahoma" pitchFamily="34" charset="0"/>
                <a:cs typeface="Tahoma" pitchFamily="34" charset="0"/>
              </a:rPr>
              <a:t>	(Tvt. 19 - 20. §, veszélyeztető tevékenység pl.: építés, bányászat).</a:t>
            </a:r>
          </a:p>
          <a:p>
            <a:pPr eaLnBrk="1" hangingPunct="1">
              <a:lnSpc>
                <a:spcPct val="90000"/>
              </a:lnSpc>
            </a:pPr>
            <a:endParaRPr lang="hu-HU" altLang="hu-HU" sz="28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115888"/>
            <a:ext cx="8229600" cy="1441450"/>
          </a:xfrm>
        </p:spPr>
        <p:txBody>
          <a:bodyPr/>
          <a:lstStyle/>
          <a:p>
            <a:pPr eaLnBrk="1" hangingPunct="1"/>
            <a:r>
              <a:rPr lang="hu-HU" altLang="hu-HU" sz="3500" b="1" smtClean="0">
                <a:solidFill>
                  <a:srgbClr val="FF0000"/>
                </a:solidFill>
                <a:latin typeface="Tahoma" pitchFamily="34" charset="0"/>
                <a:cs typeface="Tahoma" pitchFamily="34" charset="0"/>
              </a:rPr>
              <a:t>TERMÉSZETI ÉRTÉKEK ÉS TERÜLETEK KIEMELT OLTALMA</a:t>
            </a:r>
            <a:r>
              <a:rPr lang="hu-HU" altLang="hu-HU" sz="3600" b="1" smtClean="0">
                <a:latin typeface="Tahoma" pitchFamily="34" charset="0"/>
                <a:cs typeface="Tahoma" pitchFamily="34" charset="0"/>
              </a:rPr>
              <a:t/>
            </a:r>
            <a:br>
              <a:rPr lang="hu-HU" altLang="hu-HU" sz="3600" b="1" smtClean="0">
                <a:latin typeface="Tahoma" pitchFamily="34" charset="0"/>
                <a:cs typeface="Tahoma" pitchFamily="34" charset="0"/>
              </a:rPr>
            </a:br>
            <a:r>
              <a:rPr lang="hu-HU" altLang="hu-HU" sz="3100" smtClean="0">
                <a:latin typeface="Tahoma" pitchFamily="34" charset="0"/>
                <a:cs typeface="Tahoma" pitchFamily="34" charset="0"/>
              </a:rPr>
              <a:t>(Tvt. III. Rész)</a:t>
            </a:r>
          </a:p>
        </p:txBody>
      </p:sp>
      <p:sp>
        <p:nvSpPr>
          <p:cNvPr id="168963" name="Rectangle 3"/>
          <p:cNvSpPr>
            <a:spLocks noGrp="1" noChangeArrowheads="1"/>
          </p:cNvSpPr>
          <p:nvPr>
            <p:ph type="body" idx="1"/>
          </p:nvPr>
        </p:nvSpPr>
        <p:spPr>
          <a:xfrm>
            <a:off x="468313" y="1700213"/>
            <a:ext cx="8229600" cy="4897437"/>
          </a:xfrm>
        </p:spPr>
        <p:txBody>
          <a:bodyPr/>
          <a:lstStyle/>
          <a:p>
            <a:pPr eaLnBrk="1" hangingPunct="1">
              <a:lnSpc>
                <a:spcPct val="80000"/>
              </a:lnSpc>
              <a:buFontTx/>
              <a:buNone/>
            </a:pPr>
            <a:r>
              <a:rPr lang="hu-HU" altLang="hu-HU" sz="2400" b="1" u="sng" dirty="0" smtClean="0">
                <a:solidFill>
                  <a:srgbClr val="FF0000"/>
                </a:solidFill>
                <a:latin typeface="Tahoma" pitchFamily="34" charset="0"/>
                <a:cs typeface="Tahoma" pitchFamily="34" charset="0"/>
              </a:rPr>
              <a:t>Védetté nyilvánítás</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dirty="0" smtClean="0">
                <a:solidFill>
                  <a:srgbClr val="00CC00"/>
                </a:solidFill>
                <a:latin typeface="Tahoma" pitchFamily="34" charset="0"/>
                <a:cs typeface="Tahoma" pitchFamily="34" charset="0"/>
              </a:rPr>
              <a:t>természeti értékek</a:t>
            </a:r>
            <a:r>
              <a:rPr lang="hu-HU" altLang="hu-HU" sz="2200" dirty="0" smtClean="0">
                <a:latin typeface="Tahoma" pitchFamily="34" charset="0"/>
                <a:cs typeface="Tahoma" pitchFamily="34" charset="0"/>
              </a:rPr>
              <a:t> és a </a:t>
            </a:r>
            <a:r>
              <a:rPr lang="hu-HU" altLang="hu-HU" sz="2200" dirty="0" smtClean="0">
                <a:solidFill>
                  <a:srgbClr val="000099"/>
                </a:solidFill>
                <a:latin typeface="Tahoma" pitchFamily="34" charset="0"/>
                <a:cs typeface="Tahoma" pitchFamily="34" charset="0"/>
              </a:rPr>
              <a:t>természeti területek</a:t>
            </a:r>
            <a:r>
              <a:rPr lang="hu-HU" altLang="hu-HU" sz="2200" dirty="0" smtClean="0">
                <a:latin typeface="Tahoma" pitchFamily="34" charset="0"/>
                <a:cs typeface="Tahoma" pitchFamily="34" charset="0"/>
              </a:rPr>
              <a:t> kiemelt oltalma</a:t>
            </a:r>
          </a:p>
          <a:p>
            <a:pPr eaLnBrk="1" hangingPunct="1">
              <a:lnSpc>
                <a:spcPct val="80000"/>
              </a:lnSpc>
              <a:buFontTx/>
              <a:buNone/>
            </a:pPr>
            <a:r>
              <a:rPr lang="hu-HU" altLang="hu-HU" sz="2200" dirty="0" smtClean="0">
                <a:latin typeface="Tahoma" pitchFamily="34" charset="0"/>
                <a:cs typeface="Tahoma" pitchFamily="34" charset="0"/>
              </a:rPr>
              <a:t>védetté nyilvánítással jön létre. A védettség jogszabályi alapja </a:t>
            </a:r>
          </a:p>
          <a:p>
            <a:pPr eaLnBrk="1" hangingPunct="1">
              <a:lnSpc>
                <a:spcPct val="80000"/>
              </a:lnSpc>
              <a:buFontTx/>
              <a:buNone/>
            </a:pPr>
            <a:r>
              <a:rPr lang="hu-HU" altLang="hu-HU" sz="2200" dirty="0" smtClean="0">
                <a:latin typeface="Tahoma" pitchFamily="34" charset="0"/>
                <a:cs typeface="Tahoma" pitchFamily="34" charset="0"/>
              </a:rPr>
              <a:t>szerint megkülönböztetünk:</a:t>
            </a:r>
          </a:p>
          <a:p>
            <a:pPr eaLnBrk="1" hangingPunct="1">
              <a:lnSpc>
                <a:spcPct val="80000"/>
              </a:lnSpc>
              <a:buFontTx/>
              <a:buNone/>
            </a:pPr>
            <a:r>
              <a:rPr lang="hu-HU" altLang="hu-HU" sz="2200" dirty="0" smtClean="0">
                <a:latin typeface="Tahoma" pitchFamily="34" charset="0"/>
                <a:cs typeface="Tahoma" pitchFamily="34" charset="0"/>
              </a:rPr>
              <a:t>	● </a:t>
            </a:r>
            <a:r>
              <a:rPr lang="hu-HU" altLang="hu-HU" sz="2200" b="1" dirty="0" smtClean="0">
                <a:latin typeface="Tahoma" pitchFamily="34" charset="0"/>
                <a:cs typeface="Tahoma" pitchFamily="34" charset="0"/>
              </a:rPr>
              <a:t>egyedi jogszabállyal védett</a:t>
            </a:r>
            <a:r>
              <a:rPr lang="hu-HU" altLang="hu-HU" sz="2200" dirty="0" smtClean="0">
                <a:latin typeface="Tahoma" pitchFamily="34" charset="0"/>
                <a:cs typeface="Tahoma" pitchFamily="34" charset="0"/>
              </a:rPr>
              <a:t> </a:t>
            </a:r>
            <a:r>
              <a:rPr lang="hu-HU" altLang="hu-HU" sz="2200" dirty="0" smtClean="0">
                <a:solidFill>
                  <a:srgbClr val="000099"/>
                </a:solidFill>
                <a:latin typeface="Tahoma" pitchFamily="34" charset="0"/>
                <a:cs typeface="Tahoma" pitchFamily="34" charset="0"/>
              </a:rPr>
              <a:t>természeti terület,</a:t>
            </a:r>
            <a:r>
              <a:rPr lang="hu-HU" altLang="hu-HU" sz="2200" dirty="0" smtClean="0">
                <a:latin typeface="Tahoma" pitchFamily="34" charset="0"/>
                <a:cs typeface="Tahoma" pitchFamily="34" charset="0"/>
              </a:rPr>
              <a:t> </a:t>
            </a:r>
            <a:r>
              <a:rPr lang="hu-HU" altLang="hu-HU" sz="2200" dirty="0" smtClean="0">
                <a:solidFill>
                  <a:srgbClr val="00CC00"/>
                </a:solidFill>
                <a:latin typeface="Tahoma" pitchFamily="34" charset="0"/>
                <a:cs typeface="Tahoma" pitchFamily="34" charset="0"/>
              </a:rPr>
              <a:t>természeti érték,</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országos jelentőségű védett, fokozottan védett</a:t>
            </a:r>
            <a:r>
              <a:rPr lang="hu-HU" altLang="hu-HU" sz="2200" dirty="0" smtClean="0">
                <a:latin typeface="Tahoma" pitchFamily="34" charset="0"/>
                <a:cs typeface="Tahoma" pitchFamily="34" charset="0"/>
              </a:rPr>
              <a:t> </a:t>
            </a:r>
            <a:r>
              <a:rPr lang="hu-HU" altLang="hu-HU" sz="2200" dirty="0" smtClean="0">
                <a:solidFill>
                  <a:srgbClr val="000099"/>
                </a:solidFill>
                <a:latin typeface="Tahoma" pitchFamily="34" charset="0"/>
                <a:cs typeface="Tahoma" pitchFamily="34" charset="0"/>
              </a:rPr>
              <a:t>természeti terület</a:t>
            </a:r>
            <a:r>
              <a:rPr lang="hu-HU" altLang="hu-HU" sz="2200" dirty="0" smtClean="0">
                <a:latin typeface="Tahoma" pitchFamily="34" charset="0"/>
                <a:cs typeface="Tahoma" pitchFamily="34" charset="0"/>
              </a:rPr>
              <a:t> (NP, TK, TT, TE), </a:t>
            </a:r>
            <a:r>
              <a:rPr lang="hu-HU" altLang="hu-HU" sz="2200" dirty="0" smtClean="0">
                <a:solidFill>
                  <a:srgbClr val="00CC00"/>
                </a:solidFill>
                <a:latin typeface="Tahoma" pitchFamily="34" charset="0"/>
                <a:cs typeface="Tahoma" pitchFamily="34" charset="0"/>
              </a:rPr>
              <a:t>természeti érték</a:t>
            </a:r>
            <a:r>
              <a:rPr lang="hu-HU" altLang="hu-HU" sz="2200" dirty="0" smtClean="0">
                <a:latin typeface="Tahoma" pitchFamily="34" charset="0"/>
                <a:cs typeface="Tahoma" pitchFamily="34" charset="0"/>
              </a:rPr>
              <a:t> (növény- és állatfajok, ásványok) </a:t>
            </a:r>
            <a:r>
              <a:rPr lang="hu-HU" altLang="hu-HU" sz="2200" i="1" dirty="0" smtClean="0">
                <a:latin typeface="Tahoma" pitchFamily="34" charset="0"/>
                <a:cs typeface="Tahoma" pitchFamily="34" charset="0"/>
              </a:rPr>
              <a:t>–  miniszteri rendelet,</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helyi jelentőségű védett</a:t>
            </a:r>
            <a:r>
              <a:rPr lang="hu-HU" altLang="hu-HU" sz="2200" dirty="0" smtClean="0">
                <a:latin typeface="Tahoma" pitchFamily="34" charset="0"/>
                <a:cs typeface="Tahoma" pitchFamily="34" charset="0"/>
              </a:rPr>
              <a:t> </a:t>
            </a:r>
            <a:r>
              <a:rPr lang="hu-HU" altLang="hu-HU" sz="2200" dirty="0" smtClean="0">
                <a:solidFill>
                  <a:srgbClr val="000099"/>
                </a:solidFill>
                <a:latin typeface="Tahoma" pitchFamily="34" charset="0"/>
                <a:cs typeface="Tahoma" pitchFamily="34" charset="0"/>
              </a:rPr>
              <a:t>természeti terület</a:t>
            </a:r>
            <a:r>
              <a:rPr lang="hu-HU" altLang="hu-HU" sz="2200" dirty="0" smtClean="0">
                <a:latin typeface="Tahoma" pitchFamily="34" charset="0"/>
                <a:cs typeface="Tahoma" pitchFamily="34" charset="0"/>
              </a:rPr>
              <a:t> (TT, TE) </a:t>
            </a:r>
            <a:r>
              <a:rPr lang="hu-HU" altLang="hu-HU" sz="2200" i="1" dirty="0" smtClean="0">
                <a:latin typeface="Tahoma" pitchFamily="34" charset="0"/>
                <a:cs typeface="Tahoma" pitchFamily="34" charset="0"/>
              </a:rPr>
              <a:t>– önkormányzati rendelet,</a:t>
            </a:r>
          </a:p>
          <a:p>
            <a:pPr eaLnBrk="1" hangingPunct="1">
              <a:lnSpc>
                <a:spcPct val="80000"/>
              </a:lnSpc>
              <a:buFontTx/>
              <a:buNone/>
            </a:pPr>
            <a:r>
              <a:rPr lang="hu-HU" altLang="hu-HU" sz="2200" dirty="0" smtClean="0">
                <a:latin typeface="Tahoma" pitchFamily="34" charset="0"/>
                <a:cs typeface="Tahoma" pitchFamily="34" charset="0"/>
              </a:rPr>
              <a:t>	● </a:t>
            </a:r>
            <a:r>
              <a:rPr lang="hu-HU" altLang="hu-HU" sz="2200" b="1" dirty="0" smtClean="0">
                <a:latin typeface="Tahoma" pitchFamily="34" charset="0"/>
                <a:cs typeface="Tahoma" pitchFamily="34" charset="0"/>
              </a:rPr>
              <a:t>ex lege </a:t>
            </a:r>
            <a:r>
              <a:rPr lang="hu-HU" altLang="hu-HU" sz="2200" dirty="0" smtClean="0">
                <a:solidFill>
                  <a:srgbClr val="000099"/>
                </a:solidFill>
                <a:latin typeface="Tahoma" pitchFamily="34" charset="0"/>
                <a:cs typeface="Tahoma" pitchFamily="34" charset="0"/>
              </a:rPr>
              <a:t>védett</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(láp, szikes tó, forrás, víznyelő, kunhalom, földvár), </a:t>
            </a:r>
            <a:r>
              <a:rPr lang="hu-HU" altLang="hu-HU" sz="2200" dirty="0" smtClean="0">
                <a:solidFill>
                  <a:srgbClr val="000099"/>
                </a:solidFill>
                <a:latin typeface="Tahoma" pitchFamily="34" charset="0"/>
                <a:cs typeface="Tahoma" pitchFamily="34" charset="0"/>
              </a:rPr>
              <a:t>fokozottan védett</a:t>
            </a:r>
            <a:r>
              <a:rPr lang="hu-HU" altLang="hu-HU" sz="2200" dirty="0" smtClean="0">
                <a:latin typeface="Tahoma" pitchFamily="34" charset="0"/>
                <a:cs typeface="Tahoma" pitchFamily="34" charset="0"/>
              </a:rPr>
              <a:t> (NP természeti övezete, BR, ER magterület) </a:t>
            </a:r>
            <a:r>
              <a:rPr lang="hu-HU" altLang="hu-HU" sz="2200" dirty="0" smtClean="0">
                <a:solidFill>
                  <a:srgbClr val="000099"/>
                </a:solidFill>
                <a:latin typeface="Tahoma" pitchFamily="34" charset="0"/>
                <a:cs typeface="Tahoma" pitchFamily="34" charset="0"/>
              </a:rPr>
              <a:t>természeti terület, </a:t>
            </a:r>
            <a:r>
              <a:rPr lang="hu-HU" altLang="hu-HU" sz="2200" dirty="0" smtClean="0">
                <a:solidFill>
                  <a:srgbClr val="00CC00"/>
                </a:solidFill>
                <a:latin typeface="Tahoma" pitchFamily="34" charset="0"/>
                <a:cs typeface="Tahoma" pitchFamily="34" charset="0"/>
              </a:rPr>
              <a:t>védett</a:t>
            </a:r>
            <a:r>
              <a:rPr lang="hu-HU" altLang="hu-HU" sz="2200" dirty="0" smtClean="0">
                <a:latin typeface="Tahoma" pitchFamily="34" charset="0"/>
                <a:cs typeface="Tahoma" pitchFamily="34" charset="0"/>
              </a:rPr>
              <a:t> </a:t>
            </a:r>
            <a:r>
              <a:rPr lang="hu-HU" altLang="hu-HU" sz="2200" dirty="0" smtClean="0">
                <a:solidFill>
                  <a:srgbClr val="00CC00"/>
                </a:solidFill>
                <a:latin typeface="Tahoma" pitchFamily="34" charset="0"/>
                <a:cs typeface="Tahoma" pitchFamily="34" charset="0"/>
              </a:rPr>
              <a:t>természeti érték</a:t>
            </a:r>
            <a:r>
              <a:rPr lang="hu-HU" altLang="hu-HU" sz="2200" dirty="0" smtClean="0">
                <a:latin typeface="Tahoma" pitchFamily="34" charset="0"/>
                <a:cs typeface="Tahoma" pitchFamily="34" charset="0"/>
              </a:rPr>
              <a:t> (barlangok) – /mindig országos jelentőségűek/.</a:t>
            </a:r>
          </a:p>
          <a:p>
            <a:pPr eaLnBrk="1" hangingPunct="1">
              <a:lnSpc>
                <a:spcPct val="80000"/>
              </a:lnSpc>
              <a:buFontTx/>
              <a:buNone/>
            </a:pPr>
            <a:endParaRPr lang="hu-HU" altLang="hu-HU" sz="2200" dirty="0" smtClean="0"/>
          </a:p>
          <a:p>
            <a:pPr eaLnBrk="1" hangingPunct="1">
              <a:lnSpc>
                <a:spcPct val="80000"/>
              </a:lnSpc>
              <a:buFontTx/>
              <a:buNone/>
            </a:pPr>
            <a:endParaRPr lang="hu-HU" altLang="hu-HU" sz="700" dirty="0" smtClean="0"/>
          </a:p>
          <a:p>
            <a:pPr eaLnBrk="1" hangingPunct="1">
              <a:lnSpc>
                <a:spcPct val="80000"/>
              </a:lnSpc>
              <a:buFontTx/>
              <a:buNone/>
            </a:pPr>
            <a:endParaRPr lang="hu-HU" altLang="hu-HU" sz="700" dirty="0" smtClean="0"/>
          </a:p>
          <a:p>
            <a:pPr eaLnBrk="1" hangingPunct="1">
              <a:lnSpc>
                <a:spcPct val="80000"/>
              </a:lnSpc>
              <a:buFontTx/>
              <a:buNone/>
            </a:pPr>
            <a:endParaRPr lang="hu-HU" altLang="hu-HU" sz="700" dirty="0" smtClean="0"/>
          </a:p>
          <a:p>
            <a:pPr eaLnBrk="1" hangingPunct="1">
              <a:lnSpc>
                <a:spcPct val="80000"/>
              </a:lnSpc>
              <a:buFontTx/>
              <a:buNone/>
            </a:pPr>
            <a:endParaRPr lang="hu-HU" altLang="hu-HU" sz="700" dirty="0" smtClean="0"/>
          </a:p>
          <a:p>
            <a:pPr eaLnBrk="1" hangingPunct="1">
              <a:lnSpc>
                <a:spcPct val="80000"/>
              </a:lnSpc>
              <a:buFontTx/>
              <a:buNone/>
            </a:pPr>
            <a:endParaRPr lang="hu-HU" altLang="hu-HU" sz="600" dirty="0" smtClean="0"/>
          </a:p>
          <a:p>
            <a:pPr eaLnBrk="1" hangingPunct="1">
              <a:lnSpc>
                <a:spcPct val="80000"/>
              </a:lnSpc>
              <a:buFontTx/>
              <a:buNone/>
            </a:pPr>
            <a:endParaRPr lang="hu-HU" altLang="hu-HU" sz="300" dirty="0" smtClean="0"/>
          </a:p>
          <a:p>
            <a:pPr eaLnBrk="1" hangingPunct="1">
              <a:lnSpc>
                <a:spcPct val="80000"/>
              </a:lnSpc>
              <a:buFontTx/>
              <a:buNone/>
            </a:pPr>
            <a:endParaRPr lang="hu-HU" altLang="hu-HU" sz="100" dirty="0" smtClean="0"/>
          </a:p>
          <a:p>
            <a:pPr eaLnBrk="1" hangingPunct="1">
              <a:lnSpc>
                <a:spcPct val="80000"/>
              </a:lnSpc>
              <a:buFontTx/>
              <a:buNone/>
            </a:pPr>
            <a:r>
              <a:rPr lang="hu-HU" altLang="hu-HU" sz="100" dirty="0" smtClean="0"/>
              <a:t>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hu-HU" altLang="hu-HU" sz="3500" b="1" smtClean="0">
                <a:solidFill>
                  <a:srgbClr val="FF0000"/>
                </a:solidFill>
                <a:latin typeface="Tahoma" pitchFamily="34" charset="0"/>
                <a:cs typeface="Tahoma" pitchFamily="34" charset="0"/>
              </a:rPr>
              <a:t>Védetté nyilvánítás</a:t>
            </a:r>
          </a:p>
        </p:txBody>
      </p:sp>
      <p:sp>
        <p:nvSpPr>
          <p:cNvPr id="169987" name="Rectangle 3"/>
          <p:cNvSpPr>
            <a:spLocks noGrp="1" noChangeArrowheads="1"/>
          </p:cNvSpPr>
          <p:nvPr>
            <p:ph type="body" idx="1"/>
          </p:nvPr>
        </p:nvSpPr>
        <p:spPr>
          <a:xfrm>
            <a:off x="468313" y="1628775"/>
            <a:ext cx="8229600" cy="4525963"/>
          </a:xfrm>
        </p:spPr>
        <p:txBody>
          <a:bodyPr/>
          <a:lstStyle/>
          <a:p>
            <a:pPr eaLnBrk="1" hangingPunct="1">
              <a:lnSpc>
                <a:spcPct val="80000"/>
              </a:lnSpc>
              <a:buFontTx/>
              <a:buNone/>
            </a:pPr>
            <a:r>
              <a:rPr lang="hu-HU" altLang="hu-HU" sz="2400" b="1" dirty="0" smtClean="0">
                <a:latin typeface="Tahoma" pitchFamily="34" charset="0"/>
                <a:cs typeface="Tahoma" pitchFamily="34" charset="0"/>
              </a:rPr>
              <a:t>Ha védett természeti érték, terület védelme csak különleges intézkedésekkel biztosítható, azt </a:t>
            </a:r>
          </a:p>
          <a:p>
            <a:pPr eaLnBrk="1" hangingPunct="1">
              <a:lnSpc>
                <a:spcPct val="80000"/>
              </a:lnSpc>
              <a:buFontTx/>
              <a:buNone/>
            </a:pPr>
            <a:r>
              <a:rPr lang="hu-HU" altLang="hu-HU" sz="2400" b="1" dirty="0" smtClean="0">
                <a:latin typeface="Tahoma" pitchFamily="34" charset="0"/>
                <a:cs typeface="Tahoma" pitchFamily="34" charset="0"/>
              </a:rPr>
              <a:t>	</a:t>
            </a:r>
            <a:r>
              <a:rPr lang="hu-HU" altLang="hu-HU" sz="2400" b="1" u="sng" dirty="0" smtClean="0">
                <a:solidFill>
                  <a:srgbClr val="CC0000"/>
                </a:solidFill>
                <a:latin typeface="Tahoma" pitchFamily="34" charset="0"/>
                <a:cs typeface="Tahoma" pitchFamily="34" charset="0"/>
              </a:rPr>
              <a:t>fokozottan védetté</a:t>
            </a:r>
            <a:r>
              <a:rPr lang="hu-HU" altLang="hu-HU" sz="2400" b="1" dirty="0" smtClean="0">
                <a:latin typeface="Tahoma" pitchFamily="34" charset="0"/>
                <a:cs typeface="Tahoma" pitchFamily="34" charset="0"/>
              </a:rPr>
              <a:t> kell nyilvánítani (miniszter).</a:t>
            </a:r>
          </a:p>
          <a:p>
            <a:pPr eaLnBrk="1" hangingPunct="1">
              <a:lnSpc>
                <a:spcPct val="80000"/>
              </a:lnSpc>
              <a:buFontTx/>
              <a:buNone/>
            </a:pPr>
            <a:r>
              <a:rPr lang="hu-HU" altLang="hu-HU" sz="2400" b="1" dirty="0" smtClean="0">
                <a:latin typeface="Tahoma" pitchFamily="34" charset="0"/>
                <a:cs typeface="Tahoma" pitchFamily="34" charset="0"/>
              </a:rPr>
              <a:t>Védetté nyilvánítás folyamata:</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1/ védetté nyilvánításra </a:t>
            </a:r>
            <a:r>
              <a:rPr lang="hu-HU" altLang="hu-HU" sz="2400" u="sng" dirty="0" smtClean="0">
                <a:latin typeface="Tahoma" pitchFamily="34" charset="0"/>
                <a:cs typeface="Tahoma" pitchFamily="34" charset="0"/>
              </a:rPr>
              <a:t>bárki javaslatot tehet</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2/ szakmai előkészítés, egyeztetések (terület: NPI, önkormányzat, érték: miniszter),</a:t>
            </a:r>
          </a:p>
          <a:p>
            <a:pPr eaLnBrk="1" hangingPunct="1">
              <a:lnSpc>
                <a:spcPct val="80000"/>
              </a:lnSpc>
              <a:buFontTx/>
              <a:buNone/>
            </a:pPr>
            <a:r>
              <a:rPr lang="hu-HU" altLang="hu-HU" sz="2400" dirty="0" smtClean="0">
                <a:latin typeface="Tahoma" pitchFamily="34" charset="0"/>
                <a:cs typeface="Tahoma" pitchFamily="34" charset="0"/>
              </a:rPr>
              <a:t>3/ jogszabályalkotás (miniszteri vagy önkormányzati rendelet),</a:t>
            </a:r>
          </a:p>
          <a:p>
            <a:pPr eaLnBrk="1" hangingPunct="1">
              <a:lnSpc>
                <a:spcPct val="80000"/>
              </a:lnSpc>
              <a:buFontTx/>
              <a:buNone/>
            </a:pPr>
            <a:r>
              <a:rPr lang="hu-HU" altLang="hu-HU" sz="2400" dirty="0" smtClean="0">
                <a:latin typeface="Tahoma" pitchFamily="34" charset="0"/>
                <a:cs typeface="Tahoma" pitchFamily="34" charset="0"/>
              </a:rPr>
              <a:t>4/ természetvédelmi hatósági feladatok (feljegyzés kezdeményezése az ingatlan-nyilvántartásba határozattal),</a:t>
            </a:r>
          </a:p>
          <a:p>
            <a:pPr eaLnBrk="1" hangingPunct="1">
              <a:lnSpc>
                <a:spcPct val="80000"/>
              </a:lnSpc>
              <a:buFontTx/>
              <a:buNone/>
            </a:pPr>
            <a:r>
              <a:rPr lang="hu-HU" altLang="hu-HU" sz="2400" dirty="0" smtClean="0">
                <a:latin typeface="Tahoma" pitchFamily="34" charset="0"/>
                <a:cs typeface="Tahoma" pitchFamily="34" charset="0"/>
              </a:rPr>
              <a:t>5/ hatósági táblával megjelölés (terület esetén).</a:t>
            </a:r>
          </a:p>
          <a:p>
            <a:pPr eaLnBrk="1" hangingPunct="1">
              <a:lnSpc>
                <a:spcPct val="80000"/>
              </a:lnSpc>
              <a:buFontTx/>
              <a:buNone/>
            </a:pPr>
            <a:endParaRPr lang="hu-HU" altLang="hu-HU" sz="2400" dirty="0" smtClean="0"/>
          </a:p>
          <a:p>
            <a:pPr eaLnBrk="1" hangingPunct="1">
              <a:lnSpc>
                <a:spcPct val="80000"/>
              </a:lnSpc>
              <a:buFontTx/>
              <a:buNone/>
            </a:pPr>
            <a:endParaRPr lang="hu-HU" altLang="hu-HU" sz="2400" dirty="0" smtClean="0"/>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hu-HU" altLang="hu-HU" sz="3500" b="1" dirty="0" smtClean="0">
                <a:solidFill>
                  <a:srgbClr val="CC0000"/>
                </a:solidFill>
                <a:latin typeface="Tahoma" pitchFamily="34" charset="0"/>
                <a:cs typeface="Tahoma" pitchFamily="34" charset="0"/>
              </a:rPr>
              <a:t>Ex lege védett</a:t>
            </a:r>
          </a:p>
        </p:txBody>
      </p:sp>
      <p:sp>
        <p:nvSpPr>
          <p:cNvPr id="171011" name="Rectangle 3"/>
          <p:cNvSpPr>
            <a:spLocks noGrp="1" noChangeArrowheads="1"/>
          </p:cNvSpPr>
          <p:nvPr>
            <p:ph type="body" idx="1"/>
          </p:nvPr>
        </p:nvSpPr>
        <p:spPr/>
        <p:txBody>
          <a:bodyPr/>
          <a:lstStyle/>
          <a:p>
            <a:pPr eaLnBrk="1" hangingPunct="1">
              <a:lnSpc>
                <a:spcPct val="80000"/>
              </a:lnSpc>
              <a:buFontTx/>
              <a:buNone/>
            </a:pPr>
            <a:r>
              <a:rPr lang="hu-HU" altLang="hu-HU" sz="2800" b="1" smtClean="0">
                <a:solidFill>
                  <a:srgbClr val="CC0000"/>
                </a:solidFill>
                <a:latin typeface="Tahoma" pitchFamily="34" charset="0"/>
                <a:cs typeface="Tahoma" pitchFamily="34" charset="0"/>
              </a:rPr>
              <a:t>A törvény (Tvt.) erejénél fogva védelem alatt áll</a:t>
            </a:r>
            <a:r>
              <a:rPr lang="hu-HU" altLang="hu-HU" sz="2800" smtClean="0">
                <a:latin typeface="Tahoma" pitchFamily="34" charset="0"/>
                <a:cs typeface="Tahoma" pitchFamily="34" charset="0"/>
              </a:rPr>
              <a:t> valamennyi forrás, láp, barlang, víznyelő, szikes tó, kunhalom, földvár, amelyek országos jelentőségűek /Tvt. 23. § (2) bek./</a:t>
            </a:r>
          </a:p>
          <a:p>
            <a:pPr eaLnBrk="1" hangingPunct="1">
              <a:lnSpc>
                <a:spcPct val="80000"/>
              </a:lnSpc>
              <a:buFontTx/>
              <a:buNone/>
            </a:pPr>
            <a:r>
              <a:rPr lang="hu-HU" altLang="hu-HU" sz="2800" smtClean="0">
                <a:latin typeface="Tahoma" pitchFamily="34" charset="0"/>
                <a:cs typeface="Tahoma" pitchFamily="34" charset="0"/>
              </a:rPr>
              <a:t>A NP-on, TK-en, TT-en kívüli forrás, víznyelő, kunhalom és földvár </a:t>
            </a:r>
            <a:r>
              <a:rPr lang="hu-HU" altLang="hu-HU" sz="2800" b="1" smtClean="0">
                <a:solidFill>
                  <a:srgbClr val="006600"/>
                </a:solidFill>
                <a:latin typeface="Tahoma" pitchFamily="34" charset="0"/>
                <a:cs typeface="Tahoma" pitchFamily="34" charset="0"/>
              </a:rPr>
              <a:t>TE</a:t>
            </a:r>
            <a:r>
              <a:rPr lang="hu-HU" altLang="hu-HU" sz="2800" smtClean="0">
                <a:latin typeface="Tahoma" pitchFamily="34" charset="0"/>
                <a:cs typeface="Tahoma" pitchFamily="34" charset="0"/>
              </a:rPr>
              <a:t>-nek, a szikes tó és láp </a:t>
            </a:r>
            <a:r>
              <a:rPr lang="hu-HU" altLang="hu-HU" sz="2800" b="1" smtClean="0">
                <a:solidFill>
                  <a:srgbClr val="006600"/>
                </a:solidFill>
                <a:latin typeface="Tahoma" pitchFamily="34" charset="0"/>
                <a:cs typeface="Tahoma" pitchFamily="34" charset="0"/>
              </a:rPr>
              <a:t>TT</a:t>
            </a:r>
            <a:r>
              <a:rPr lang="hu-HU" altLang="hu-HU" sz="2800" smtClean="0">
                <a:latin typeface="Tahoma" pitchFamily="34" charset="0"/>
                <a:cs typeface="Tahoma" pitchFamily="34" charset="0"/>
              </a:rPr>
              <a:t>-nek minősül.</a:t>
            </a:r>
          </a:p>
          <a:p>
            <a:pPr eaLnBrk="1" hangingPunct="1">
              <a:lnSpc>
                <a:spcPct val="80000"/>
              </a:lnSpc>
              <a:buFontTx/>
              <a:buNone/>
            </a:pPr>
            <a:r>
              <a:rPr lang="hu-HU" altLang="hu-HU" sz="2800" smtClean="0">
                <a:latin typeface="Tahoma" pitchFamily="34" charset="0"/>
                <a:cs typeface="Tahoma" pitchFamily="34" charset="0"/>
              </a:rPr>
              <a:t>A barlang védett természeti érték.</a:t>
            </a:r>
          </a:p>
          <a:p>
            <a:pPr eaLnBrk="1" hangingPunct="1">
              <a:lnSpc>
                <a:spcPct val="80000"/>
              </a:lnSpc>
              <a:buFontTx/>
              <a:buNone/>
            </a:pPr>
            <a:r>
              <a:rPr lang="hu-HU" altLang="hu-HU" sz="2800" b="1" smtClean="0">
                <a:solidFill>
                  <a:srgbClr val="CC0000"/>
                </a:solidFill>
                <a:latin typeface="Tahoma" pitchFamily="34" charset="0"/>
                <a:cs typeface="Tahoma" pitchFamily="34" charset="0"/>
              </a:rPr>
              <a:t>A törvény (Tvt.) erejénél fogva fokozottan védett</a:t>
            </a:r>
            <a:r>
              <a:rPr lang="hu-HU" altLang="hu-HU" sz="2800" smtClean="0">
                <a:latin typeface="Tahoma" pitchFamily="34" charset="0"/>
                <a:cs typeface="Tahoma" pitchFamily="34" charset="0"/>
              </a:rPr>
              <a:t> a NP természeti övezete, a BR és az ER magterülete /Tvt. 29. § (4) bek./</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72035" name="Rectangle 3"/>
          <p:cNvSpPr>
            <a:spLocks noGrp="1" noChangeArrowheads="1"/>
          </p:cNvSpPr>
          <p:nvPr>
            <p:ph type="body" idx="1"/>
          </p:nvPr>
        </p:nvSpPr>
        <p:spPr/>
        <p:txBody>
          <a:bodyPr/>
          <a:lstStyle/>
          <a:p>
            <a:pPr eaLnBrk="1" hangingPunct="1">
              <a:lnSpc>
                <a:spcPct val="90000"/>
              </a:lnSpc>
              <a:buFontTx/>
              <a:buNone/>
            </a:pPr>
            <a:r>
              <a:rPr lang="hu-HU" altLang="hu-HU" sz="2800" b="1" u="sng" smtClean="0">
                <a:solidFill>
                  <a:srgbClr val="008000"/>
                </a:solidFill>
                <a:latin typeface="Tahoma" pitchFamily="34" charset="0"/>
                <a:cs typeface="Tahoma" pitchFamily="34" charset="0"/>
              </a:rPr>
              <a:t>Barlang:</a:t>
            </a:r>
            <a:r>
              <a:rPr lang="hu-HU" altLang="hu-HU" sz="2800" smtClean="0">
                <a:latin typeface="Tahoma" pitchFamily="34" charset="0"/>
                <a:cs typeface="Tahoma" pitchFamily="34" charset="0"/>
              </a:rPr>
              <a:t> a földkérget alkotó kőzetben kialakult természetes üreg, melynek hossztengelye min. 2 m, és mérete egy ember számára lehetővé teszi a behatolást /Tvt. 23. § (3) a)/.</a:t>
            </a:r>
          </a:p>
          <a:p>
            <a:pPr eaLnBrk="1" hangingPunct="1">
              <a:lnSpc>
                <a:spcPct val="90000"/>
              </a:lnSpc>
              <a:buFontTx/>
              <a:buNone/>
            </a:pPr>
            <a:r>
              <a:rPr lang="hu-HU" altLang="hu-HU" sz="2800" b="1" u="sng" smtClean="0">
                <a:solidFill>
                  <a:srgbClr val="008000"/>
                </a:solidFill>
                <a:latin typeface="Tahoma" pitchFamily="34" charset="0"/>
                <a:cs typeface="Tahoma" pitchFamily="34" charset="0"/>
              </a:rPr>
              <a:t>Forrás:</a:t>
            </a:r>
            <a:r>
              <a:rPr lang="hu-HU" altLang="hu-HU" sz="2800" b="1" smtClean="0">
                <a:latin typeface="Tahoma" pitchFamily="34" charset="0"/>
                <a:cs typeface="Tahoma" pitchFamily="34" charset="0"/>
              </a:rPr>
              <a:t> </a:t>
            </a:r>
            <a:r>
              <a:rPr lang="hu-HU" altLang="hu-HU" sz="2800" smtClean="0">
                <a:latin typeface="Tahoma" pitchFamily="34" charset="0"/>
                <a:cs typeface="Tahoma" pitchFamily="34" charset="0"/>
              </a:rPr>
              <a:t>felszín alatti víz természetes felszínre bukkanása, ha a vízhozam tartósan min. 5 l/perc /Tvt. 23. § (3) b)/.</a:t>
            </a:r>
          </a:p>
          <a:p>
            <a:pPr eaLnBrk="1" hangingPunct="1">
              <a:lnSpc>
                <a:spcPct val="90000"/>
              </a:lnSpc>
              <a:buFontTx/>
              <a:buNone/>
            </a:pPr>
            <a:r>
              <a:rPr lang="hu-HU" altLang="hu-HU" sz="2800" b="1" u="sng" smtClean="0">
                <a:solidFill>
                  <a:srgbClr val="008000"/>
                </a:solidFill>
                <a:latin typeface="Tahoma" pitchFamily="34" charset="0"/>
                <a:cs typeface="Tahoma" pitchFamily="34" charset="0"/>
              </a:rPr>
              <a:t>Víznyelő:</a:t>
            </a:r>
            <a:r>
              <a:rPr lang="hu-HU" altLang="hu-HU" sz="2800" b="1" smtClean="0">
                <a:latin typeface="Tahoma" pitchFamily="34" charset="0"/>
                <a:cs typeface="Tahoma" pitchFamily="34" charset="0"/>
              </a:rPr>
              <a:t> </a:t>
            </a:r>
            <a:r>
              <a:rPr lang="hu-HU" altLang="hu-HU" sz="2800" smtClean="0">
                <a:latin typeface="Tahoma" pitchFamily="34" charset="0"/>
                <a:cs typeface="Tahoma" pitchFamily="34" charset="0"/>
              </a:rPr>
              <a:t>állandó vagy időszakos felszíni vízfolyás karsztba történő elnyelődési helye </a:t>
            </a:r>
          </a:p>
          <a:p>
            <a:pPr eaLnBrk="1" hangingPunct="1">
              <a:lnSpc>
                <a:spcPct val="90000"/>
              </a:lnSpc>
              <a:buFontTx/>
              <a:buNone/>
            </a:pPr>
            <a:r>
              <a:rPr lang="hu-HU" altLang="hu-HU" sz="2800" smtClean="0">
                <a:latin typeface="Tahoma" pitchFamily="34" charset="0"/>
                <a:cs typeface="Tahoma" pitchFamily="34" charset="0"/>
              </a:rPr>
              <a:t>	/Tvt. 23. § (3) c)/.</a:t>
            </a:r>
            <a:endParaRPr lang="hu-HU" altLang="hu-HU" sz="2800" b="1" smtClean="0">
              <a:latin typeface="Tahoma" pitchFamily="34" charset="0"/>
              <a:cs typeface="Tahoma" pitchFamily="34" charset="0"/>
            </a:endParaRPr>
          </a:p>
          <a:p>
            <a:pPr eaLnBrk="1" hangingPunct="1">
              <a:lnSpc>
                <a:spcPct val="90000"/>
              </a:lnSpc>
              <a:buFontTx/>
              <a:buNone/>
            </a:pPr>
            <a:endParaRPr lang="hu-HU" altLang="hu-HU" sz="28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73059" name="Rectangle 3"/>
          <p:cNvSpPr>
            <a:spLocks noGrp="1" noChangeArrowheads="1"/>
          </p:cNvSpPr>
          <p:nvPr>
            <p:ph type="body" idx="1"/>
          </p:nvPr>
        </p:nvSpPr>
        <p:spPr>
          <a:xfrm>
            <a:off x="457200" y="1600200"/>
            <a:ext cx="8229600" cy="4781550"/>
          </a:xfrm>
        </p:spPr>
        <p:txBody>
          <a:bodyPr/>
          <a:lstStyle/>
          <a:p>
            <a:pPr eaLnBrk="1" hangingPunct="1">
              <a:lnSpc>
                <a:spcPct val="80000"/>
              </a:lnSpc>
              <a:buFontTx/>
              <a:buNone/>
            </a:pPr>
            <a:r>
              <a:rPr lang="hu-HU" altLang="hu-HU" sz="2800" b="1" u="sng" smtClean="0">
                <a:solidFill>
                  <a:srgbClr val="008000"/>
                </a:solidFill>
                <a:latin typeface="Tahoma" pitchFamily="34" charset="0"/>
                <a:cs typeface="Tahoma" pitchFamily="34" charset="0"/>
              </a:rPr>
              <a:t>Láp:</a:t>
            </a:r>
            <a:r>
              <a:rPr lang="hu-HU" altLang="hu-HU" sz="2800" b="1" smtClean="0">
                <a:latin typeface="Tahoma" pitchFamily="34" charset="0"/>
                <a:cs typeface="Tahoma" pitchFamily="34" charset="0"/>
              </a:rPr>
              <a:t> </a:t>
            </a:r>
            <a:r>
              <a:rPr lang="hu-HU" altLang="hu-HU" sz="2800" smtClean="0">
                <a:latin typeface="Tahoma" pitchFamily="34" charset="0"/>
                <a:cs typeface="Tahoma" pitchFamily="34" charset="0"/>
              </a:rPr>
              <a:t>olyan földterület, amely tartósan vagy időszakosan víz hatásának kitett, illetve talaja időszakosan vízzel telített, és amelynek jelentős részén lápi életközösség, lápi élő szervezetek találhatók, vagy talaját tőzegtartalom, illetve tőzegképződési folyamatok jellemzik </a:t>
            </a:r>
          </a:p>
          <a:p>
            <a:pPr eaLnBrk="1" hangingPunct="1">
              <a:lnSpc>
                <a:spcPct val="80000"/>
              </a:lnSpc>
              <a:buFontTx/>
              <a:buNone/>
            </a:pPr>
            <a:r>
              <a:rPr lang="hu-HU" altLang="hu-HU" sz="2800" smtClean="0">
                <a:latin typeface="Tahoma" pitchFamily="34" charset="0"/>
                <a:cs typeface="Tahoma" pitchFamily="34" charset="0"/>
              </a:rPr>
              <a:t>	/Tvt. 23. § (3) d)/.</a:t>
            </a:r>
          </a:p>
          <a:p>
            <a:pPr eaLnBrk="1" hangingPunct="1">
              <a:lnSpc>
                <a:spcPct val="80000"/>
              </a:lnSpc>
              <a:buFontTx/>
              <a:buNone/>
            </a:pPr>
            <a:r>
              <a:rPr lang="hu-HU" altLang="hu-HU" sz="2800" b="1" u="sng" smtClean="0">
                <a:solidFill>
                  <a:srgbClr val="008000"/>
                </a:solidFill>
                <a:latin typeface="Tahoma" pitchFamily="34" charset="0"/>
                <a:cs typeface="Tahoma" pitchFamily="34" charset="0"/>
              </a:rPr>
              <a:t>Szikes tó:</a:t>
            </a:r>
            <a:r>
              <a:rPr lang="hu-HU" altLang="hu-HU" sz="2800" smtClean="0">
                <a:latin typeface="Tahoma" pitchFamily="34" charset="0"/>
                <a:cs typeface="Tahoma" pitchFamily="34" charset="0"/>
              </a:rPr>
              <a:t> természetes vagy természetközeli vizes élőhely, amelynek medrét min. 600 mg/l Na kation dominanciájú oldott ásványi anyag tartalmú felszíni víz borítja, illetve a területén sziki életközösségek találhatók </a:t>
            </a:r>
          </a:p>
          <a:p>
            <a:pPr eaLnBrk="1" hangingPunct="1">
              <a:lnSpc>
                <a:spcPct val="80000"/>
              </a:lnSpc>
              <a:buFontTx/>
              <a:buNone/>
            </a:pPr>
            <a:r>
              <a:rPr lang="hu-HU" altLang="hu-HU" sz="2800" smtClean="0">
                <a:latin typeface="Tahoma" pitchFamily="34" charset="0"/>
                <a:cs typeface="Tahoma" pitchFamily="34" charset="0"/>
              </a:rPr>
              <a:t>	/Tvt. 23. § (3) 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hu-HU" altLang="hu-HU" sz="3600" b="1" smtClean="0">
                <a:latin typeface="Tahoma" pitchFamily="34" charset="0"/>
                <a:cs typeface="Tahoma" pitchFamily="34" charset="0"/>
              </a:rPr>
              <a:t>Meghatározások, kritériumok</a:t>
            </a:r>
          </a:p>
        </p:txBody>
      </p:sp>
      <p:sp>
        <p:nvSpPr>
          <p:cNvPr id="174083" name="Rectangle 3"/>
          <p:cNvSpPr>
            <a:spLocks noGrp="1" noChangeArrowheads="1"/>
          </p:cNvSpPr>
          <p:nvPr>
            <p:ph type="body" idx="1"/>
          </p:nvPr>
        </p:nvSpPr>
        <p:spPr/>
        <p:txBody>
          <a:bodyPr/>
          <a:lstStyle/>
          <a:p>
            <a:pPr eaLnBrk="1" hangingPunct="1">
              <a:lnSpc>
                <a:spcPct val="90000"/>
              </a:lnSpc>
              <a:buFontTx/>
              <a:buNone/>
            </a:pPr>
            <a:r>
              <a:rPr lang="hu-HU" altLang="hu-HU" sz="2800" b="1" u="sng" smtClean="0">
                <a:solidFill>
                  <a:srgbClr val="008000"/>
                </a:solidFill>
              </a:rPr>
              <a:t>K</a:t>
            </a:r>
            <a:r>
              <a:rPr lang="hu-HU" altLang="hu-HU" sz="2800" b="1" u="sng" smtClean="0">
                <a:solidFill>
                  <a:srgbClr val="008000"/>
                </a:solidFill>
                <a:latin typeface="Tahoma" pitchFamily="34" charset="0"/>
                <a:cs typeface="Tahoma" pitchFamily="34" charset="0"/>
              </a:rPr>
              <a:t>unhalom:</a:t>
            </a:r>
            <a:r>
              <a:rPr lang="hu-HU" altLang="hu-HU" sz="2800" b="1" smtClean="0">
                <a:latin typeface="Tahoma" pitchFamily="34" charset="0"/>
                <a:cs typeface="Tahoma" pitchFamily="34" charset="0"/>
              </a:rPr>
              <a:t> </a:t>
            </a:r>
            <a:r>
              <a:rPr lang="hu-HU" altLang="hu-HU" sz="2800" smtClean="0">
                <a:latin typeface="Tahoma" pitchFamily="34" charset="0"/>
                <a:cs typeface="Tahoma" pitchFamily="34" charset="0"/>
              </a:rPr>
              <a:t>kultúrtörténeti, kulturális örökségi, tájképi, illetve élővilág-védelmi szempontból jelentős domború földmű, amely kimagasodó jellegével meghatározó eleme lehet a tájnak /Tvt. 23. § (3) f)/.</a:t>
            </a:r>
            <a:endParaRPr lang="hu-HU" altLang="hu-HU" sz="2800" b="1" smtClean="0">
              <a:latin typeface="Tahoma" pitchFamily="34" charset="0"/>
              <a:cs typeface="Tahoma" pitchFamily="34" charset="0"/>
            </a:endParaRPr>
          </a:p>
          <a:p>
            <a:pPr eaLnBrk="1" hangingPunct="1">
              <a:lnSpc>
                <a:spcPct val="90000"/>
              </a:lnSpc>
              <a:buFontTx/>
              <a:buNone/>
            </a:pPr>
            <a:endParaRPr lang="hu-HU" altLang="hu-HU" sz="2800" b="1" smtClean="0">
              <a:latin typeface="Tahoma" pitchFamily="34" charset="0"/>
              <a:cs typeface="Tahoma" pitchFamily="34" charset="0"/>
            </a:endParaRPr>
          </a:p>
          <a:p>
            <a:pPr eaLnBrk="1" hangingPunct="1">
              <a:lnSpc>
                <a:spcPct val="90000"/>
              </a:lnSpc>
              <a:buFontTx/>
              <a:buNone/>
            </a:pPr>
            <a:r>
              <a:rPr lang="hu-HU" altLang="hu-HU" sz="2800" b="1" u="sng" smtClean="0">
                <a:solidFill>
                  <a:srgbClr val="008000"/>
                </a:solidFill>
                <a:latin typeface="Tahoma" pitchFamily="34" charset="0"/>
                <a:cs typeface="Tahoma" pitchFamily="34" charset="0"/>
              </a:rPr>
              <a:t>Földvár:</a:t>
            </a:r>
            <a:r>
              <a:rPr lang="hu-HU" altLang="hu-HU" sz="2800" b="1" smtClean="0">
                <a:latin typeface="Tahoma" pitchFamily="34" charset="0"/>
                <a:cs typeface="Tahoma" pitchFamily="34" charset="0"/>
              </a:rPr>
              <a:t> </a:t>
            </a:r>
            <a:r>
              <a:rPr lang="hu-HU" altLang="hu-HU" sz="2800" smtClean="0">
                <a:latin typeface="Tahoma" pitchFamily="34" charset="0"/>
                <a:cs typeface="Tahoma" pitchFamily="34" charset="0"/>
              </a:rPr>
              <a:t>védelmi céllal létesített vonalas vagy zárt alakzatú földmű, amely azonosíthatóan fennmaradt domborzati elemként történeti, kulturális örökségi, felszínalaktani, illetve tájképi értéket képvisel /Tvt. 23. § (3) g)/.</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75107" name="Rectangle 3"/>
          <p:cNvSpPr>
            <a:spLocks noGrp="1" noChangeArrowheads="1"/>
          </p:cNvSpPr>
          <p:nvPr>
            <p:ph type="body" idx="1"/>
          </p:nvPr>
        </p:nvSpPr>
        <p:spPr>
          <a:xfrm>
            <a:off x="468313" y="1412875"/>
            <a:ext cx="8229600" cy="5111750"/>
          </a:xfrm>
        </p:spPr>
        <p:txBody>
          <a:bodyPr/>
          <a:lstStyle/>
          <a:p>
            <a:pPr eaLnBrk="1" hangingPunct="1">
              <a:buFontTx/>
              <a:buNone/>
            </a:pPr>
            <a:r>
              <a:rPr lang="hu-HU" altLang="hu-HU" sz="2600" b="1" u="sng" smtClean="0">
                <a:solidFill>
                  <a:srgbClr val="008000"/>
                </a:solidFill>
                <a:latin typeface="Tahoma" pitchFamily="34" charset="0"/>
                <a:cs typeface="Tahoma" pitchFamily="34" charset="0"/>
              </a:rPr>
              <a:t>Nemzeti park (NP):</a:t>
            </a:r>
            <a:r>
              <a:rPr lang="hu-HU" altLang="hu-HU" sz="2600" b="1" smtClean="0">
                <a:latin typeface="Tahoma" pitchFamily="34" charset="0"/>
                <a:cs typeface="Tahoma" pitchFamily="34" charset="0"/>
              </a:rPr>
              <a:t> </a:t>
            </a:r>
            <a:r>
              <a:rPr lang="hu-HU" altLang="hu-HU" sz="2300" smtClean="0">
                <a:latin typeface="Tahoma" pitchFamily="34" charset="0"/>
                <a:cs typeface="Tahoma" pitchFamily="34" charset="0"/>
              </a:rPr>
              <a:t>az ország jellegzetes, természeti adottságaiban lényegesen meg nem változtatott nagyobb kiterjedésű területe, amelynek elsődleges rendeltetése </a:t>
            </a:r>
          </a:p>
          <a:p>
            <a:pPr eaLnBrk="1" hangingPunct="1">
              <a:buFontTx/>
              <a:buNone/>
            </a:pPr>
            <a:r>
              <a:rPr lang="hu-HU" altLang="hu-HU" sz="2300" smtClean="0">
                <a:latin typeface="Tahoma" pitchFamily="34" charset="0"/>
                <a:cs typeface="Tahoma" pitchFamily="34" charset="0"/>
              </a:rPr>
              <a:t>	</a:t>
            </a:r>
            <a:r>
              <a:rPr lang="hu-HU" altLang="hu-HU" sz="2300" b="1" smtClean="0">
                <a:latin typeface="Tahoma" pitchFamily="34" charset="0"/>
                <a:cs typeface="Tahoma" pitchFamily="34" charset="0"/>
              </a:rPr>
              <a:t>-</a:t>
            </a:r>
            <a:r>
              <a:rPr lang="hu-HU" altLang="hu-HU" sz="2300" smtClean="0">
                <a:latin typeface="Tahoma" pitchFamily="34" charset="0"/>
                <a:cs typeface="Tahoma" pitchFamily="34" charset="0"/>
              </a:rPr>
              <a:t> a különleges jelentőségű, természetes növény- és állattani, földtani, víztani, tájképi és kultúrtörténeti értékek védelme,</a:t>
            </a:r>
          </a:p>
          <a:p>
            <a:pPr eaLnBrk="1" hangingPunct="1">
              <a:buFontTx/>
              <a:buNone/>
            </a:pPr>
            <a:r>
              <a:rPr lang="hu-HU" altLang="hu-HU" sz="2300" smtClean="0">
                <a:latin typeface="Tahoma" pitchFamily="34" charset="0"/>
                <a:cs typeface="Tahoma" pitchFamily="34" charset="0"/>
              </a:rPr>
              <a:t>	</a:t>
            </a:r>
            <a:r>
              <a:rPr lang="hu-HU" altLang="hu-HU" sz="2300" b="1" smtClean="0">
                <a:latin typeface="Tahoma" pitchFamily="34" charset="0"/>
                <a:cs typeface="Tahoma" pitchFamily="34" charset="0"/>
              </a:rPr>
              <a:t>-</a:t>
            </a:r>
            <a:r>
              <a:rPr lang="hu-HU" altLang="hu-HU" sz="2300" smtClean="0">
                <a:latin typeface="Tahoma" pitchFamily="34" charset="0"/>
                <a:cs typeface="Tahoma" pitchFamily="34" charset="0"/>
              </a:rPr>
              <a:t> a biológiai sokféleség és a természeti rendszerek zavartalan működésének fenntartása,</a:t>
            </a:r>
          </a:p>
          <a:p>
            <a:pPr eaLnBrk="1" hangingPunct="1">
              <a:buFontTx/>
              <a:buNone/>
            </a:pPr>
            <a:r>
              <a:rPr lang="hu-HU" altLang="hu-HU" sz="2300" smtClean="0">
                <a:latin typeface="Tahoma" pitchFamily="34" charset="0"/>
                <a:cs typeface="Tahoma" pitchFamily="34" charset="0"/>
              </a:rPr>
              <a:t>	</a:t>
            </a:r>
            <a:r>
              <a:rPr lang="hu-HU" altLang="hu-HU" sz="2300" b="1" smtClean="0">
                <a:latin typeface="Tahoma" pitchFamily="34" charset="0"/>
                <a:cs typeface="Tahoma" pitchFamily="34" charset="0"/>
              </a:rPr>
              <a:t>-</a:t>
            </a:r>
            <a:r>
              <a:rPr lang="hu-HU" altLang="hu-HU" sz="2300" smtClean="0">
                <a:latin typeface="Tahoma" pitchFamily="34" charset="0"/>
                <a:cs typeface="Tahoma" pitchFamily="34" charset="0"/>
              </a:rPr>
              <a:t> az oktatás, a tudományos kutatás és a felüdülés elősegítése /Tvt. 28. § (2), (7)/.  </a:t>
            </a:r>
          </a:p>
          <a:p>
            <a:pPr eaLnBrk="1" hangingPunct="1">
              <a:buFontTx/>
              <a:buNone/>
            </a:pPr>
            <a:r>
              <a:rPr lang="hu-HU" altLang="hu-HU" sz="2300" b="1" smtClean="0">
                <a:solidFill>
                  <a:srgbClr val="008000"/>
                </a:solidFill>
                <a:latin typeface="Tahoma" pitchFamily="34" charset="0"/>
                <a:cs typeface="Tahoma" pitchFamily="34" charset="0"/>
              </a:rPr>
              <a:t>	Természeti övezete </a:t>
            </a:r>
            <a:r>
              <a:rPr lang="hu-HU" altLang="hu-HU" sz="2300" smtClean="0">
                <a:latin typeface="Tahoma" pitchFamily="34" charset="0"/>
                <a:cs typeface="Tahoma" pitchFamily="34" charset="0"/>
              </a:rPr>
              <a:t>(ex lege fokozottan védett),</a:t>
            </a:r>
            <a:r>
              <a:rPr lang="hu-HU" altLang="hu-HU" sz="2300" b="1" smtClean="0">
                <a:solidFill>
                  <a:srgbClr val="008000"/>
                </a:solidFill>
                <a:latin typeface="Tahoma" pitchFamily="34" charset="0"/>
                <a:cs typeface="Tahoma" pitchFamily="34" charset="0"/>
              </a:rPr>
              <a:t> </a:t>
            </a:r>
          </a:p>
          <a:p>
            <a:pPr eaLnBrk="1" hangingPunct="1">
              <a:buFontTx/>
              <a:buNone/>
            </a:pPr>
            <a:r>
              <a:rPr lang="hu-HU" altLang="hu-HU" sz="2300" b="1" smtClean="0">
                <a:solidFill>
                  <a:srgbClr val="008000"/>
                </a:solidFill>
                <a:latin typeface="Tahoma" pitchFamily="34" charset="0"/>
                <a:cs typeface="Tahoma" pitchFamily="34" charset="0"/>
              </a:rPr>
              <a:t>	természetkímélő hasznosítás övezete, </a:t>
            </a:r>
          </a:p>
          <a:p>
            <a:pPr eaLnBrk="1" hangingPunct="1">
              <a:buFontTx/>
              <a:buNone/>
            </a:pPr>
            <a:r>
              <a:rPr lang="hu-HU" altLang="hu-HU" sz="2300" b="1" smtClean="0">
                <a:solidFill>
                  <a:srgbClr val="008000"/>
                </a:solidFill>
                <a:latin typeface="Tahoma" pitchFamily="34" charset="0"/>
                <a:cs typeface="Tahoma" pitchFamily="34" charset="0"/>
              </a:rPr>
              <a:t>	</a:t>
            </a:r>
            <a:r>
              <a:rPr lang="hu-HU" altLang="hu-HU" sz="2300" smtClean="0">
                <a:solidFill>
                  <a:srgbClr val="000000"/>
                </a:solidFill>
                <a:latin typeface="Tahoma" pitchFamily="34" charset="0"/>
                <a:cs typeface="Tahoma" pitchFamily="34" charset="0"/>
              </a:rPr>
              <a:t>és</a:t>
            </a:r>
            <a:r>
              <a:rPr lang="hu-HU" altLang="hu-HU" sz="2300" b="1" smtClean="0">
                <a:solidFill>
                  <a:srgbClr val="008000"/>
                </a:solidFill>
                <a:latin typeface="Tahoma" pitchFamily="34" charset="0"/>
                <a:cs typeface="Tahoma" pitchFamily="34" charset="0"/>
              </a:rPr>
              <a:t> szolgáltató övezete</a:t>
            </a:r>
            <a:r>
              <a:rPr lang="hu-HU" altLang="hu-HU" sz="2300" smtClean="0">
                <a:latin typeface="Tahoma" pitchFamily="34" charset="0"/>
                <a:cs typeface="Tahoma" pitchFamily="34" charset="0"/>
              </a:rPr>
              <a:t> van. </a:t>
            </a:r>
            <a:endParaRPr lang="hu-HU" altLang="hu-HU" sz="2300" b="1"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5"/>
          <p:cNvSpPr>
            <a:spLocks noGrp="1" noChangeArrowheads="1"/>
          </p:cNvSpPr>
          <p:nvPr>
            <p:ph type="title"/>
          </p:nvPr>
        </p:nvSpPr>
        <p:spPr/>
        <p:txBody>
          <a:bodyPr/>
          <a:lstStyle/>
          <a:p>
            <a:pPr eaLnBrk="1" hangingPunct="1"/>
            <a:r>
              <a:rPr lang="hu-HU" altLang="hu-HU" sz="3300" b="1" smtClean="0">
                <a:latin typeface="Tahoma" pitchFamily="34" charset="0"/>
                <a:cs typeface="Tahoma" pitchFamily="34" charset="0"/>
              </a:rPr>
              <a:t>Nemzeti parkot jelölő </a:t>
            </a:r>
            <a:br>
              <a:rPr lang="hu-HU" altLang="hu-HU" sz="3300" b="1" smtClean="0">
                <a:latin typeface="Tahoma" pitchFamily="34" charset="0"/>
                <a:cs typeface="Tahoma" pitchFamily="34" charset="0"/>
              </a:rPr>
            </a:br>
            <a:r>
              <a:rPr lang="hu-HU" altLang="hu-HU" sz="3300" b="1" smtClean="0">
                <a:latin typeface="Tahoma" pitchFamily="34" charset="0"/>
                <a:cs typeface="Tahoma" pitchFamily="34" charset="0"/>
              </a:rPr>
              <a:t>természetvédelmi  hatósági tábla</a:t>
            </a:r>
          </a:p>
        </p:txBody>
      </p:sp>
      <p:pic>
        <p:nvPicPr>
          <p:cNvPr id="176131" name="Picture 4" descr="NP_tabla_szerk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27313" y="1412875"/>
            <a:ext cx="4464050"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77155" name="Rectangle 3"/>
          <p:cNvSpPr>
            <a:spLocks noGrp="1" noChangeArrowheads="1"/>
          </p:cNvSpPr>
          <p:nvPr>
            <p:ph type="body" idx="1"/>
          </p:nvPr>
        </p:nvSpPr>
        <p:spPr/>
        <p:txBody>
          <a:bodyPr/>
          <a:lstStyle/>
          <a:p>
            <a:pPr eaLnBrk="1" hangingPunct="1">
              <a:buFontTx/>
              <a:buNone/>
            </a:pPr>
            <a:r>
              <a:rPr lang="hu-HU" altLang="hu-HU" sz="2600" b="1" u="sng" smtClean="0">
                <a:solidFill>
                  <a:srgbClr val="008000"/>
                </a:solidFill>
                <a:latin typeface="Tahoma" pitchFamily="34" charset="0"/>
                <a:cs typeface="Tahoma" pitchFamily="34" charset="0"/>
              </a:rPr>
              <a:t>Tájvédelmi körzet (TK):</a:t>
            </a:r>
            <a:r>
              <a:rPr lang="hu-HU" altLang="hu-HU" sz="2600" b="1" smtClean="0">
                <a:latin typeface="Tahoma" pitchFamily="34" charset="0"/>
                <a:cs typeface="Tahoma" pitchFamily="34" charset="0"/>
              </a:rPr>
              <a:t> </a:t>
            </a:r>
            <a:r>
              <a:rPr lang="hu-HU" altLang="hu-HU" sz="2600" smtClean="0">
                <a:latin typeface="Tahoma" pitchFamily="34" charset="0"/>
                <a:cs typeface="Tahoma" pitchFamily="34" charset="0"/>
              </a:rPr>
              <a:t>az ország jellegzetes természeti, tájképi adottságokban gazdag nagyobb, általában összefüggő területe, tájrészlete, ahol az ember és természet kölcsönhatása esztétikai, kulturális és természeti szempontból jól megkülönböztethető jelleget alakított ki, </a:t>
            </a:r>
          </a:p>
          <a:p>
            <a:pPr eaLnBrk="1" hangingPunct="1">
              <a:buFontTx/>
              <a:buNone/>
            </a:pPr>
            <a:r>
              <a:rPr lang="hu-HU" altLang="hu-HU" sz="2600" smtClean="0">
                <a:latin typeface="Tahoma" pitchFamily="34" charset="0"/>
                <a:cs typeface="Tahoma" pitchFamily="34" charset="0"/>
              </a:rPr>
              <a:t>	és elsődleges rendeltetése</a:t>
            </a:r>
          </a:p>
          <a:p>
            <a:pPr eaLnBrk="1" hangingPunct="1">
              <a:buFontTx/>
              <a:buNone/>
            </a:pPr>
            <a:r>
              <a:rPr lang="hu-HU" altLang="hu-HU" sz="2600" smtClean="0">
                <a:latin typeface="Tahoma" pitchFamily="34" charset="0"/>
                <a:cs typeface="Tahoma" pitchFamily="34" charset="0"/>
              </a:rPr>
              <a:t>	- a tájképi és a természeti értékek megőrzése </a:t>
            </a:r>
          </a:p>
          <a:p>
            <a:pPr eaLnBrk="1" hangingPunct="1">
              <a:buFontTx/>
              <a:buNone/>
            </a:pPr>
            <a:r>
              <a:rPr lang="hu-HU" altLang="hu-HU" sz="2600" smtClean="0">
                <a:latin typeface="Tahoma" pitchFamily="34" charset="0"/>
                <a:cs typeface="Tahoma" pitchFamily="34" charset="0"/>
              </a:rPr>
              <a:t>	/Tvt. 28. § (3)/.</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000099"/>
                </a:solidFill>
                <a:latin typeface="Tahoma" pitchFamily="34" charset="0"/>
                <a:cs typeface="Tahoma" pitchFamily="34" charset="0"/>
              </a:rPr>
              <a:t>A tantárgy képzésben betöltött szerepe, elsajátításának célja</a:t>
            </a:r>
          </a:p>
        </p:txBody>
      </p:sp>
      <p:sp>
        <p:nvSpPr>
          <p:cNvPr id="122883" name="Rectangle 3"/>
          <p:cNvSpPr>
            <a:spLocks noGrp="1" noChangeArrowheads="1"/>
          </p:cNvSpPr>
          <p:nvPr>
            <p:ph type="body" idx="1"/>
          </p:nvPr>
        </p:nvSpPr>
        <p:spPr>
          <a:xfrm>
            <a:off x="395288" y="1484313"/>
            <a:ext cx="8353425" cy="5113337"/>
          </a:xfrm>
        </p:spPr>
        <p:txBody>
          <a:bodyPr/>
          <a:lstStyle/>
          <a:p>
            <a:pPr eaLnBrk="1" hangingPunct="1">
              <a:lnSpc>
                <a:spcPct val="80000"/>
              </a:lnSpc>
              <a:buFontTx/>
              <a:buNone/>
            </a:pPr>
            <a:r>
              <a:rPr lang="hu-HU" altLang="hu-HU" sz="2400" dirty="0" smtClean="0">
                <a:solidFill>
                  <a:srgbClr val="000099"/>
                </a:solidFill>
                <a:latin typeface="Tahoma" pitchFamily="34" charset="0"/>
                <a:cs typeface="Tahoma" pitchFamily="34" charset="0"/>
              </a:rPr>
              <a:t>A tantárgy választható, amely:</a:t>
            </a:r>
          </a:p>
          <a:p>
            <a:pPr eaLnBrk="1" hangingPunct="1">
              <a:lnSpc>
                <a:spcPct val="80000"/>
              </a:lnSpc>
              <a:buFontTx/>
              <a:buNone/>
            </a:pPr>
            <a:r>
              <a:rPr lang="hu-HU" altLang="hu-HU" sz="1800" dirty="0" smtClean="0">
                <a:solidFill>
                  <a:srgbClr val="000099"/>
                </a:solidFill>
                <a:latin typeface="Tahoma" pitchFamily="34" charset="0"/>
              </a:rPr>
              <a:t>►</a:t>
            </a:r>
            <a:r>
              <a:rPr lang="hu-HU" altLang="hu-HU" sz="2400" dirty="0" smtClean="0">
                <a:solidFill>
                  <a:srgbClr val="000099"/>
                </a:solidFill>
                <a:latin typeface="Tahoma" pitchFamily="34" charset="0"/>
                <a:cs typeface="Tahoma" pitchFamily="34" charset="0"/>
              </a:rPr>
              <a:t>speciális interdiszciplináris ismereteket tartalmaz,</a:t>
            </a:r>
          </a:p>
          <a:p>
            <a:pPr eaLnBrk="1" hangingPunct="1">
              <a:lnSpc>
                <a:spcPct val="80000"/>
              </a:lnSpc>
              <a:buFontTx/>
              <a:buNone/>
            </a:pPr>
            <a:r>
              <a:rPr lang="hu-HU" altLang="hu-HU" sz="1800" dirty="0" smtClean="0">
                <a:solidFill>
                  <a:srgbClr val="000099"/>
                </a:solidFill>
                <a:latin typeface="Tahoma" pitchFamily="34" charset="0"/>
              </a:rPr>
              <a:t>►</a:t>
            </a:r>
            <a:r>
              <a:rPr lang="hu-HU" altLang="hu-HU" sz="2400" dirty="0" smtClean="0">
                <a:solidFill>
                  <a:srgbClr val="000099"/>
                </a:solidFill>
                <a:latin typeface="Tahoma" pitchFamily="34" charset="0"/>
                <a:cs typeface="Tahoma" pitchFamily="34" charset="0"/>
              </a:rPr>
              <a:t>naprakész természetvédelmi szakjogi és igazgatási,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gyakorlat-orientált és átfogó elméleti ismeretek nyújtásával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megalapozza a közigazgatási szakemberek szakismereteit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a természet védelméről és használatáról,</a:t>
            </a:r>
          </a:p>
          <a:p>
            <a:pPr eaLnBrk="1" hangingPunct="1">
              <a:lnSpc>
                <a:spcPct val="80000"/>
              </a:lnSpc>
              <a:buFontTx/>
              <a:buNone/>
            </a:pPr>
            <a:r>
              <a:rPr lang="hu-HU" altLang="hu-HU" sz="1800" dirty="0" smtClean="0">
                <a:solidFill>
                  <a:srgbClr val="000099"/>
                </a:solidFill>
                <a:latin typeface="Tahoma" pitchFamily="34" charset="0"/>
              </a:rPr>
              <a:t>►</a:t>
            </a:r>
            <a:r>
              <a:rPr lang="hu-HU" altLang="hu-HU" sz="2400" dirty="0" smtClean="0">
                <a:solidFill>
                  <a:srgbClr val="000099"/>
                </a:solidFill>
                <a:latin typeface="Tahoma" pitchFamily="34" charset="0"/>
                <a:cs typeface="Tahoma" pitchFamily="34" charset="0"/>
              </a:rPr>
              <a:t>elősegíti a természetvédelemmel foglalkozó vagy azzal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összefüggő közigazgatási és más munkakörök feladatainak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eredményes ellátását,</a:t>
            </a:r>
          </a:p>
          <a:p>
            <a:pPr eaLnBrk="1" hangingPunct="1">
              <a:lnSpc>
                <a:spcPct val="80000"/>
              </a:lnSpc>
              <a:buFontTx/>
              <a:buNone/>
            </a:pPr>
            <a:r>
              <a:rPr lang="hu-HU" altLang="hu-HU" sz="1800" dirty="0" smtClean="0">
                <a:solidFill>
                  <a:srgbClr val="000099"/>
                </a:solidFill>
                <a:latin typeface="Tahoma" pitchFamily="34" charset="0"/>
              </a:rPr>
              <a:t>►</a:t>
            </a:r>
            <a:r>
              <a:rPr lang="hu-HU" altLang="hu-HU" sz="2400" dirty="0" smtClean="0">
                <a:solidFill>
                  <a:srgbClr val="000099"/>
                </a:solidFill>
                <a:latin typeface="Tahoma" pitchFamily="34" charset="0"/>
                <a:cs typeface="Tahoma" pitchFamily="34" charset="0"/>
              </a:rPr>
              <a:t>növeli a szakirányban elhelyezkedni kívánó hallgatók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munkaerő-piaci esélyeit, segíti a pályakezdők indulását, </a:t>
            </a:r>
          </a:p>
          <a:p>
            <a:pPr eaLnBrk="1" hangingPunct="1">
              <a:lnSpc>
                <a:spcPct val="80000"/>
              </a:lnSpc>
              <a:buFontTx/>
              <a:buNone/>
            </a:pPr>
            <a:r>
              <a:rPr lang="hu-HU" altLang="hu-HU" sz="1800" dirty="0" smtClean="0">
                <a:solidFill>
                  <a:srgbClr val="000099"/>
                </a:solidFill>
                <a:latin typeface="Tahoma" pitchFamily="34" charset="0"/>
              </a:rPr>
              <a:t>►</a:t>
            </a:r>
            <a:r>
              <a:rPr lang="hu-HU" altLang="hu-HU" sz="2400" dirty="0" smtClean="0">
                <a:solidFill>
                  <a:srgbClr val="000099"/>
                </a:solidFill>
                <a:latin typeface="Tahoma" pitchFamily="34" charset="0"/>
                <a:cs typeface="Tahoma" pitchFamily="34" charset="0"/>
              </a:rPr>
              <a:t>elősegíti a diplomás szakemberek példamutató jogkövető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magatartását a természet védelmével összefüggésben. </a:t>
            </a:r>
          </a:p>
          <a:p>
            <a:pPr eaLnBrk="1" hangingPunct="1">
              <a:lnSpc>
                <a:spcPct val="80000"/>
              </a:lnSpc>
            </a:pPr>
            <a:endParaRPr lang="hu-HU" altLang="hu-HU" sz="2400" b="1" dirty="0" smtClean="0">
              <a:solidFill>
                <a:srgbClr val="000099"/>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5"/>
          <p:cNvSpPr>
            <a:spLocks noGrp="1" noChangeArrowheads="1"/>
          </p:cNvSpPr>
          <p:nvPr>
            <p:ph type="title"/>
          </p:nvPr>
        </p:nvSpPr>
        <p:spPr/>
        <p:txBody>
          <a:bodyPr/>
          <a:lstStyle/>
          <a:p>
            <a:pPr eaLnBrk="1" hangingPunct="1"/>
            <a:r>
              <a:rPr lang="hu-HU" altLang="hu-HU" sz="3300" b="1" smtClean="0">
                <a:latin typeface="Tahoma" pitchFamily="34" charset="0"/>
                <a:cs typeface="Tahoma" pitchFamily="34" charset="0"/>
              </a:rPr>
              <a:t>Tájvédelmi körzetet jelölő </a:t>
            </a:r>
            <a:br>
              <a:rPr lang="hu-HU" altLang="hu-HU" sz="3300" b="1" smtClean="0">
                <a:latin typeface="Tahoma" pitchFamily="34" charset="0"/>
                <a:cs typeface="Tahoma" pitchFamily="34" charset="0"/>
              </a:rPr>
            </a:br>
            <a:r>
              <a:rPr lang="hu-HU" altLang="hu-HU" sz="3300" b="1" smtClean="0">
                <a:latin typeface="Tahoma" pitchFamily="34" charset="0"/>
                <a:cs typeface="Tahoma" pitchFamily="34" charset="0"/>
              </a:rPr>
              <a:t>természetvédelmi  hatósági tábla</a:t>
            </a:r>
          </a:p>
        </p:txBody>
      </p:sp>
      <p:pic>
        <p:nvPicPr>
          <p:cNvPr id="178179" name="Picture 4" descr="TK_tabla_szerk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39975" y="1412875"/>
            <a:ext cx="45370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79203" name="Rectangle 3"/>
          <p:cNvSpPr>
            <a:spLocks noGrp="1" noChangeArrowheads="1"/>
          </p:cNvSpPr>
          <p:nvPr>
            <p:ph type="body" idx="1"/>
          </p:nvPr>
        </p:nvSpPr>
        <p:spPr/>
        <p:txBody>
          <a:bodyPr/>
          <a:lstStyle/>
          <a:p>
            <a:pPr eaLnBrk="1" hangingPunct="1">
              <a:lnSpc>
                <a:spcPct val="80000"/>
              </a:lnSpc>
              <a:buFontTx/>
              <a:buNone/>
            </a:pPr>
            <a:r>
              <a:rPr lang="hu-HU" altLang="hu-HU" sz="2600" b="1" u="sng" smtClean="0">
                <a:solidFill>
                  <a:srgbClr val="008000"/>
                </a:solidFill>
                <a:latin typeface="Tahoma" pitchFamily="34" charset="0"/>
                <a:cs typeface="Tahoma" pitchFamily="34" charset="0"/>
              </a:rPr>
              <a:t>Természetvédelmi terület (TT):</a:t>
            </a:r>
            <a:r>
              <a:rPr lang="hu-HU" altLang="hu-HU" sz="2600" smtClean="0">
                <a:latin typeface="Tahoma" pitchFamily="34" charset="0"/>
                <a:cs typeface="Tahoma" pitchFamily="34" charset="0"/>
              </a:rPr>
              <a:t> az ország jellegzetes és különleges természeti értékekben gazdag kisebb összefüggő területe, amelynek elsődleges rendeltetése:</a:t>
            </a:r>
          </a:p>
          <a:p>
            <a:pPr eaLnBrk="1" hangingPunct="1">
              <a:lnSpc>
                <a:spcPct val="80000"/>
              </a:lnSpc>
              <a:buFontTx/>
              <a:buNone/>
            </a:pPr>
            <a:r>
              <a:rPr lang="hu-HU" altLang="hu-HU" sz="2600" smtClean="0">
                <a:latin typeface="Tahoma" pitchFamily="34" charset="0"/>
                <a:cs typeface="Tahoma" pitchFamily="34" charset="0"/>
              </a:rPr>
              <a:t>	- egy vagy több természeti érték, illetve</a:t>
            </a:r>
          </a:p>
          <a:p>
            <a:pPr eaLnBrk="1" hangingPunct="1">
              <a:lnSpc>
                <a:spcPct val="80000"/>
              </a:lnSpc>
              <a:buFontTx/>
              <a:buNone/>
            </a:pPr>
            <a:r>
              <a:rPr lang="hu-HU" altLang="hu-HU" sz="2600" smtClean="0">
                <a:latin typeface="Tahoma" pitchFamily="34" charset="0"/>
                <a:cs typeface="Tahoma" pitchFamily="34" charset="0"/>
              </a:rPr>
              <a:t>	- ezek összefüggő rendszerének védelme </a:t>
            </a:r>
          </a:p>
          <a:p>
            <a:pPr eaLnBrk="1" hangingPunct="1">
              <a:lnSpc>
                <a:spcPct val="80000"/>
              </a:lnSpc>
              <a:buFontTx/>
              <a:buNone/>
            </a:pPr>
            <a:r>
              <a:rPr lang="hu-HU" altLang="hu-HU" sz="2600" smtClean="0">
                <a:latin typeface="Tahoma" pitchFamily="34" charset="0"/>
                <a:cs typeface="Tahoma" pitchFamily="34" charset="0"/>
              </a:rPr>
              <a:t>	/Tvt. 28. § (4)/.</a:t>
            </a:r>
          </a:p>
          <a:p>
            <a:pPr eaLnBrk="1" hangingPunct="1">
              <a:lnSpc>
                <a:spcPct val="80000"/>
              </a:lnSpc>
              <a:buFontTx/>
              <a:buNone/>
            </a:pPr>
            <a:endParaRPr lang="hu-HU" altLang="hu-HU" sz="2600" b="1" smtClean="0">
              <a:solidFill>
                <a:srgbClr val="008000"/>
              </a:solidFill>
              <a:latin typeface="Tahoma" pitchFamily="34" charset="0"/>
              <a:cs typeface="Tahoma" pitchFamily="34" charset="0"/>
            </a:endParaRPr>
          </a:p>
          <a:p>
            <a:pPr eaLnBrk="1" hangingPunct="1">
              <a:lnSpc>
                <a:spcPct val="80000"/>
              </a:lnSpc>
              <a:buFontTx/>
              <a:buNone/>
            </a:pPr>
            <a:r>
              <a:rPr lang="hu-HU" altLang="hu-HU" sz="2600" b="1" smtClean="0">
                <a:solidFill>
                  <a:srgbClr val="008000"/>
                </a:solidFill>
                <a:latin typeface="Tahoma" pitchFamily="34" charset="0"/>
                <a:cs typeface="Tahoma" pitchFamily="34" charset="0"/>
              </a:rPr>
              <a:t>Az ex lege védett láp és szikes tó</a:t>
            </a:r>
            <a:r>
              <a:rPr lang="hu-HU" altLang="hu-HU" sz="2600" smtClean="0">
                <a:latin typeface="Tahoma" pitchFamily="34" charset="0"/>
                <a:cs typeface="Tahoma" pitchFamily="34" charset="0"/>
              </a:rPr>
              <a:t> </a:t>
            </a:r>
          </a:p>
          <a:p>
            <a:pPr eaLnBrk="1" hangingPunct="1">
              <a:lnSpc>
                <a:spcPct val="80000"/>
              </a:lnSpc>
              <a:buFontTx/>
              <a:buNone/>
            </a:pPr>
            <a:r>
              <a:rPr lang="hu-HU" altLang="hu-HU" sz="2600" smtClean="0">
                <a:latin typeface="Tahoma" pitchFamily="34" charset="0"/>
                <a:cs typeface="Tahoma" pitchFamily="34" charset="0"/>
              </a:rPr>
              <a:t>	(egyedi jogszabállyal védett természeti területen kívül) </a:t>
            </a:r>
          </a:p>
          <a:p>
            <a:pPr eaLnBrk="1" hangingPunct="1">
              <a:lnSpc>
                <a:spcPct val="80000"/>
              </a:lnSpc>
              <a:buFontTx/>
              <a:buNone/>
            </a:pPr>
            <a:r>
              <a:rPr lang="hu-HU" altLang="hu-HU" sz="2600" smtClean="0">
                <a:latin typeface="Tahoma" pitchFamily="34" charset="0"/>
                <a:cs typeface="Tahoma" pitchFamily="34" charset="0"/>
              </a:rPr>
              <a:t>	TT-nek minősül.</a:t>
            </a:r>
            <a:endParaRPr lang="hu-HU" altLang="hu-HU" sz="2600" b="1"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188913"/>
            <a:ext cx="8229600" cy="1152525"/>
          </a:xfrm>
        </p:spPr>
        <p:txBody>
          <a:bodyPr/>
          <a:lstStyle/>
          <a:p>
            <a:pPr eaLnBrk="1" hangingPunct="1"/>
            <a:r>
              <a:rPr lang="hu-HU" altLang="hu-HU" sz="3300" b="1" smtClean="0">
                <a:latin typeface="Tahoma" pitchFamily="34" charset="0"/>
                <a:cs typeface="Tahoma" pitchFamily="34" charset="0"/>
              </a:rPr>
              <a:t>Természetvédelmi területet jelölő </a:t>
            </a:r>
            <a:br>
              <a:rPr lang="hu-HU" altLang="hu-HU" sz="3300" b="1" smtClean="0">
                <a:latin typeface="Tahoma" pitchFamily="34" charset="0"/>
                <a:cs typeface="Tahoma" pitchFamily="34" charset="0"/>
              </a:rPr>
            </a:br>
            <a:r>
              <a:rPr lang="hu-HU" altLang="hu-HU" sz="3300" b="1" smtClean="0">
                <a:latin typeface="Tahoma" pitchFamily="34" charset="0"/>
                <a:cs typeface="Tahoma" pitchFamily="34" charset="0"/>
              </a:rPr>
              <a:t>természetvédelmi  hatósági tábla</a:t>
            </a:r>
          </a:p>
        </p:txBody>
      </p:sp>
      <p:pic>
        <p:nvPicPr>
          <p:cNvPr id="180227" name="Picture 3" descr="TT_tabla_szerk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27313" y="1412875"/>
            <a:ext cx="43211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81251" name="Rectangle 3"/>
          <p:cNvSpPr>
            <a:spLocks noGrp="1" noChangeArrowheads="1"/>
          </p:cNvSpPr>
          <p:nvPr>
            <p:ph type="body" idx="1"/>
          </p:nvPr>
        </p:nvSpPr>
        <p:spPr/>
        <p:txBody>
          <a:bodyPr/>
          <a:lstStyle/>
          <a:p>
            <a:pPr eaLnBrk="1" hangingPunct="1">
              <a:buFontTx/>
              <a:buNone/>
            </a:pPr>
            <a:r>
              <a:rPr lang="hu-HU" altLang="hu-HU" sz="2600" b="1" u="sng" smtClean="0">
                <a:solidFill>
                  <a:srgbClr val="008000"/>
                </a:solidFill>
                <a:latin typeface="Tahoma" pitchFamily="34" charset="0"/>
                <a:cs typeface="Tahoma" pitchFamily="34" charset="0"/>
              </a:rPr>
              <a:t>Természeti emlék (TE):</a:t>
            </a:r>
            <a:r>
              <a:rPr lang="hu-HU" altLang="hu-HU" sz="2600" b="1" smtClean="0">
                <a:latin typeface="Tahoma" pitchFamily="34" charset="0"/>
                <a:cs typeface="Tahoma" pitchFamily="34" charset="0"/>
              </a:rPr>
              <a:t> </a:t>
            </a:r>
            <a:r>
              <a:rPr lang="hu-HU" altLang="hu-HU" sz="2600" smtClean="0">
                <a:latin typeface="Tahoma" pitchFamily="34" charset="0"/>
                <a:cs typeface="Tahoma" pitchFamily="34" charset="0"/>
              </a:rPr>
              <a:t>különlegesen jelentős egyedi természeti érték, képződmény, és annak védelmét szolgáló terület /Tvt. 28. § (5)/.</a:t>
            </a:r>
          </a:p>
          <a:p>
            <a:pPr eaLnBrk="1" hangingPunct="1">
              <a:buFontTx/>
              <a:buNone/>
            </a:pPr>
            <a:r>
              <a:rPr lang="hu-HU" altLang="hu-HU" sz="2600" smtClean="0">
                <a:latin typeface="Tahoma" pitchFamily="34" charset="0"/>
                <a:cs typeface="Tahoma" pitchFamily="34" charset="0"/>
              </a:rPr>
              <a:t>	(földtani alapszelvény, kaptárkövek, helyi TE-ek)</a:t>
            </a:r>
          </a:p>
          <a:p>
            <a:pPr eaLnBrk="1" hangingPunct="1">
              <a:buFontTx/>
              <a:buNone/>
            </a:pPr>
            <a:endParaRPr lang="hu-HU" altLang="hu-HU" sz="2600" smtClean="0">
              <a:latin typeface="Tahoma" pitchFamily="34" charset="0"/>
              <a:cs typeface="Tahoma" pitchFamily="34" charset="0"/>
            </a:endParaRPr>
          </a:p>
          <a:p>
            <a:pPr eaLnBrk="1" hangingPunct="1">
              <a:buFontTx/>
              <a:buNone/>
            </a:pPr>
            <a:r>
              <a:rPr lang="hu-HU" altLang="hu-HU" sz="2600" b="1" smtClean="0">
                <a:solidFill>
                  <a:srgbClr val="008000"/>
                </a:solidFill>
                <a:latin typeface="Tahoma" pitchFamily="34" charset="0"/>
                <a:cs typeface="Tahoma" pitchFamily="34" charset="0"/>
              </a:rPr>
              <a:t>Az ex lege védett forrás, víznyelő, kunhalom és földvár</a:t>
            </a:r>
            <a:r>
              <a:rPr lang="hu-HU" altLang="hu-HU" sz="2600" smtClean="0">
                <a:latin typeface="Tahoma" pitchFamily="34" charset="0"/>
                <a:cs typeface="Tahoma" pitchFamily="34" charset="0"/>
              </a:rPr>
              <a:t> </a:t>
            </a:r>
          </a:p>
          <a:p>
            <a:pPr eaLnBrk="1" hangingPunct="1">
              <a:buFontTx/>
              <a:buNone/>
            </a:pPr>
            <a:r>
              <a:rPr lang="hu-HU" altLang="hu-HU" sz="2600" smtClean="0">
                <a:latin typeface="Tahoma" pitchFamily="34" charset="0"/>
                <a:cs typeface="Tahoma" pitchFamily="34" charset="0"/>
              </a:rPr>
              <a:t>	(egyedi jogszabállyal védett természeti területen kívül) </a:t>
            </a:r>
          </a:p>
          <a:p>
            <a:pPr eaLnBrk="1" hangingPunct="1">
              <a:buFontTx/>
              <a:buNone/>
            </a:pPr>
            <a:r>
              <a:rPr lang="hu-HU" altLang="hu-HU" sz="2600" smtClean="0">
                <a:latin typeface="Tahoma" pitchFamily="34" charset="0"/>
                <a:cs typeface="Tahoma" pitchFamily="34" charset="0"/>
              </a:rPr>
              <a:t>	TE-nek minősül.</a:t>
            </a:r>
          </a:p>
          <a:p>
            <a:pPr eaLnBrk="1" hangingPunct="1">
              <a:buFontTx/>
              <a:buNone/>
            </a:pPr>
            <a:endParaRPr lang="hu-HU" altLang="hu-HU" sz="2600" b="1"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5"/>
          <p:cNvSpPr>
            <a:spLocks noGrp="1" noChangeArrowheads="1"/>
          </p:cNvSpPr>
          <p:nvPr>
            <p:ph type="title"/>
          </p:nvPr>
        </p:nvSpPr>
        <p:spPr>
          <a:xfrm>
            <a:off x="457200" y="274638"/>
            <a:ext cx="8229600" cy="1066800"/>
          </a:xfrm>
        </p:spPr>
        <p:txBody>
          <a:bodyPr/>
          <a:lstStyle/>
          <a:p>
            <a:pPr eaLnBrk="1" hangingPunct="1"/>
            <a:r>
              <a:rPr lang="hu-HU" altLang="hu-HU" sz="3300" b="1" smtClean="0">
                <a:latin typeface="Tahoma" pitchFamily="34" charset="0"/>
                <a:cs typeface="Tahoma" pitchFamily="34" charset="0"/>
              </a:rPr>
              <a:t>Természeti emléket jelölő </a:t>
            </a:r>
            <a:br>
              <a:rPr lang="hu-HU" altLang="hu-HU" sz="3300" b="1" smtClean="0">
                <a:latin typeface="Tahoma" pitchFamily="34" charset="0"/>
                <a:cs typeface="Tahoma" pitchFamily="34" charset="0"/>
              </a:rPr>
            </a:br>
            <a:r>
              <a:rPr lang="hu-HU" altLang="hu-HU" sz="3300" b="1" smtClean="0">
                <a:latin typeface="Tahoma" pitchFamily="34" charset="0"/>
                <a:cs typeface="Tahoma" pitchFamily="34" charset="0"/>
              </a:rPr>
              <a:t>természetvédelmi hatósági tábla</a:t>
            </a:r>
          </a:p>
        </p:txBody>
      </p:sp>
      <p:pic>
        <p:nvPicPr>
          <p:cNvPr id="182275" name="Picture 4" descr="tábla_természeti emlék_szer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8538" y="1412875"/>
            <a:ext cx="439102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Cím 1"/>
          <p:cNvSpPr>
            <a:spLocks noGrp="1"/>
          </p:cNvSpPr>
          <p:nvPr>
            <p:ph type="title"/>
          </p:nvPr>
        </p:nvSpPr>
        <p:spPr/>
        <p:txBody>
          <a:bodyPr/>
          <a:lstStyle/>
          <a:p>
            <a:pPr eaLnBrk="1" hangingPunct="1"/>
            <a:r>
              <a:rPr lang="hu-HU" altLang="hu-HU" sz="3300" b="1" smtClean="0">
                <a:solidFill>
                  <a:srgbClr val="339933"/>
                </a:solidFill>
                <a:latin typeface="Tahoma" pitchFamily="34" charset="0"/>
                <a:cs typeface="Tahoma" pitchFamily="34" charset="0"/>
              </a:rPr>
              <a:t>Kunhalom</a:t>
            </a:r>
          </a:p>
        </p:txBody>
      </p:sp>
      <p:sp>
        <p:nvSpPr>
          <p:cNvPr id="183299" name="Tartalom helye 2"/>
          <p:cNvSpPr>
            <a:spLocks noGrp="1"/>
          </p:cNvSpPr>
          <p:nvPr>
            <p:ph idx="1"/>
          </p:nvPr>
        </p:nvSpPr>
        <p:spPr/>
        <p:txBody>
          <a:bodyPr/>
          <a:lstStyle/>
          <a:p>
            <a:pPr marL="0" indent="0" eaLnBrk="1" hangingPunct="1">
              <a:buFont typeface="Arial" charset="0"/>
              <a:buNone/>
            </a:pPr>
            <a:r>
              <a:rPr lang="hu-HU" altLang="hu-HU" sz="800" smtClean="0"/>
              <a:t>.</a:t>
            </a:r>
          </a:p>
        </p:txBody>
      </p:sp>
      <p:pic>
        <p:nvPicPr>
          <p:cNvPr id="183300" name="Kép 3" descr="http://knp.nemzetipark.gov.hu/_user/browser/Image/hirek6/Olt___halom_dunatet__tlen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84248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188913"/>
            <a:ext cx="8229600" cy="1008062"/>
          </a:xfrm>
        </p:spPr>
        <p:txBody>
          <a:bodyPr/>
          <a:lstStyle/>
          <a:p>
            <a:pPr eaLnBrk="1" hangingPunct="1"/>
            <a:r>
              <a:rPr lang="hu-HU" altLang="hu-HU" sz="2800" b="1" smtClean="0">
                <a:solidFill>
                  <a:srgbClr val="008000"/>
                </a:solidFill>
                <a:latin typeface="Tahoma" pitchFamily="34" charset="0"/>
                <a:cs typeface="Tahoma" pitchFamily="34" charset="0"/>
              </a:rPr>
              <a:t>Védett természeti területeink</a:t>
            </a:r>
            <a:r>
              <a:rPr lang="hu-HU" altLang="hu-HU" sz="3200" b="1" smtClean="0">
                <a:solidFill>
                  <a:srgbClr val="008000"/>
                </a:solidFill>
                <a:latin typeface="Tahoma" pitchFamily="34" charset="0"/>
              </a:rPr>
              <a:t> </a:t>
            </a:r>
            <a:r>
              <a:rPr lang="hu-HU" altLang="hu-HU" sz="2400" smtClean="0">
                <a:solidFill>
                  <a:srgbClr val="008000"/>
                </a:solidFill>
                <a:latin typeface="Tahoma" pitchFamily="34" charset="0"/>
              </a:rPr>
              <a:t>(2015)</a:t>
            </a:r>
            <a:r>
              <a:rPr lang="hu-HU" altLang="hu-HU" sz="3200" smtClean="0">
                <a:solidFill>
                  <a:srgbClr val="008000"/>
                </a:solidFill>
                <a:latin typeface="Tahoma" pitchFamily="34" charset="0"/>
              </a:rPr>
              <a:t/>
            </a:r>
            <a:br>
              <a:rPr lang="hu-HU" altLang="hu-HU" sz="3200" smtClean="0">
                <a:solidFill>
                  <a:srgbClr val="008000"/>
                </a:solidFill>
                <a:latin typeface="Tahoma" pitchFamily="34" charset="0"/>
              </a:rPr>
            </a:br>
            <a:r>
              <a:rPr lang="hu-HU" altLang="hu-HU" sz="2000" smtClean="0">
                <a:solidFill>
                  <a:schemeClr val="tx1"/>
                </a:solidFill>
                <a:latin typeface="Tahoma" pitchFamily="34" charset="0"/>
              </a:rPr>
              <a:t>(</a:t>
            </a:r>
            <a:r>
              <a:rPr lang="hu-HU" altLang="hu-HU" sz="2000" smtClean="0">
                <a:solidFill>
                  <a:schemeClr val="tx1"/>
                </a:solidFill>
              </a:rPr>
              <a:t>egyedi jogszabállyal védett természeti területek; </a:t>
            </a:r>
            <a:r>
              <a:rPr lang="hu-HU" altLang="hu-HU" sz="2000" smtClean="0">
                <a:solidFill>
                  <a:schemeClr val="tx1"/>
                </a:solidFill>
                <a:latin typeface="Tahoma" pitchFamily="34" charset="0"/>
              </a:rPr>
              <a:t>FM </a:t>
            </a:r>
            <a:r>
              <a:rPr lang="hu-HU" altLang="hu-HU" sz="2000" smtClean="0">
                <a:solidFill>
                  <a:schemeClr val="tx1"/>
                </a:solidFill>
              </a:rPr>
              <a:t>–</a:t>
            </a:r>
            <a:r>
              <a:rPr lang="hu-HU" altLang="hu-HU" sz="2000" smtClean="0">
                <a:solidFill>
                  <a:schemeClr val="tx1"/>
                </a:solidFill>
                <a:latin typeface="Tahoma" pitchFamily="34" charset="0"/>
              </a:rPr>
              <a:t> adatok)</a:t>
            </a:r>
          </a:p>
        </p:txBody>
      </p:sp>
      <p:graphicFrame>
        <p:nvGraphicFramePr>
          <p:cNvPr id="84059" name="Group 91"/>
          <p:cNvGraphicFramePr>
            <a:graphicFrameLocks noGrp="1"/>
          </p:cNvGraphicFramePr>
          <p:nvPr>
            <p:ph idx="1"/>
          </p:nvPr>
        </p:nvGraphicFramePr>
        <p:xfrm>
          <a:off x="107950" y="1268413"/>
          <a:ext cx="8856663" cy="5329237"/>
        </p:xfrm>
        <a:graphic>
          <a:graphicData uri="http://schemas.openxmlformats.org/drawingml/2006/table">
            <a:tbl>
              <a:tblPr/>
              <a:tblGrid>
                <a:gridCol w="5091113"/>
                <a:gridCol w="1173162"/>
                <a:gridCol w="1223963"/>
                <a:gridCol w="1368425"/>
              </a:tblGrid>
              <a:tr h="1015478">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hu-HU" altLang="hu-HU" sz="2000" b="1" i="0" u="none" strike="noStrike" cap="none" normalizeH="0" baseline="0" dirty="0" smtClean="0">
                        <a:ln>
                          <a:noFill/>
                        </a:ln>
                        <a:solidFill>
                          <a:schemeClr val="tx1"/>
                        </a:solidFill>
                        <a:effectLst/>
                        <a:latin typeface="Tahoma" pitchFamily="34"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hu-HU" altLang="hu-HU" sz="2000" b="1" i="0" u="none" strike="noStrike" cap="none" normalizeH="0" baseline="0" dirty="0" smtClean="0">
                          <a:ln>
                            <a:noFill/>
                          </a:ln>
                          <a:solidFill>
                            <a:schemeClr val="tx1"/>
                          </a:solidFill>
                          <a:effectLst/>
                          <a:latin typeface="Tahoma" pitchFamily="34" charset="0"/>
                          <a:cs typeface="Arial" charset="0"/>
                        </a:rPr>
                        <a:t>Védett természeti területi </a:t>
                      </a:r>
                      <a:r>
                        <a:rPr kumimoji="0" lang="hu-HU" altLang="hu-HU" sz="20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kategória</a:t>
                      </a:r>
                      <a:endParaRPr kumimoji="0" lang="hu-HU" altLang="hu-HU" sz="2000" b="0" i="0" u="none" strike="noStrike" cap="none" normalizeH="0" baseline="0" dirty="0" smtClean="0">
                        <a:ln>
                          <a:noFill/>
                        </a:ln>
                        <a:solidFill>
                          <a:schemeClr val="tx1"/>
                        </a:solidFill>
                        <a:effectLst/>
                        <a:latin typeface="Tahoma" pitchFamily="34" charset="0"/>
                        <a:cs typeface="Times New Roman" pitchFamily="18"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endParaRPr kumimoji="0" lang="hu-HU" altLang="hu-HU" sz="2000" b="0" i="0" u="none" strike="noStrike" cap="none" normalizeH="0" baseline="0" smtClean="0">
                        <a:ln>
                          <a:noFill/>
                        </a:ln>
                        <a:solidFill>
                          <a:schemeClr val="tx1"/>
                        </a:solidFill>
                        <a:effectLst/>
                        <a:latin typeface="Tahoma" pitchFamily="34" charset="0"/>
                        <a:cs typeface="Arial" charset="0"/>
                      </a:endParaRPr>
                    </a:p>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száma</a:t>
                      </a:r>
                      <a:endParaRPr kumimoji="0" lang="hu-HU" altLang="hu-HU" sz="2000" b="0" i="0" u="none" strike="noStrike" cap="none" normalizeH="0" baseline="0" smtClean="0">
                        <a:ln>
                          <a:noFill/>
                        </a:ln>
                        <a:solidFill>
                          <a:schemeClr val="tx1"/>
                        </a:solidFill>
                        <a:effectLst/>
                        <a:latin typeface="Tahoma" pitchFamily="34" charset="0"/>
                        <a:cs typeface="Times New Roman" pitchFamily="18"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endParaRPr kumimoji="0" lang="hu-HU" altLang="hu-HU" sz="2000" b="0" i="0" u="none" strike="noStrike" cap="none" normalizeH="0" baseline="0" smtClean="0">
                        <a:ln>
                          <a:noFill/>
                        </a:ln>
                        <a:solidFill>
                          <a:schemeClr val="tx1"/>
                        </a:solidFill>
                        <a:effectLst/>
                        <a:latin typeface="Tahoma" pitchFamily="34" charset="0"/>
                        <a:cs typeface="Arial" charset="0"/>
                      </a:endParaRP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a:t>
                      </a: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területe</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a:t>
                      </a:r>
                      <a:r>
                        <a:rPr kumimoji="0" lang="hu-HU" altLang="hu-HU" sz="2000" b="0" i="0" u="none" strike="noStrike" cap="none" normalizeH="0" baseline="0" smtClean="0">
                          <a:ln>
                            <a:noFill/>
                          </a:ln>
                          <a:solidFill>
                            <a:schemeClr val="tx1"/>
                          </a:solidFill>
                          <a:effectLst/>
                          <a:latin typeface="Tahoma" pitchFamily="34" charset="0"/>
                          <a:cs typeface="Times New Roman" pitchFamily="18" charset="0"/>
                        </a:rPr>
                        <a:t>(ha)</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ebből</a:t>
                      </a: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fok.</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védett</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(ha)</a:t>
                      </a:r>
                      <a:endParaRPr kumimoji="0" lang="hu-HU" altLang="hu-HU" sz="1800" b="0" i="0" u="none" strike="noStrike" cap="none" normalizeH="0" baseline="0" smtClean="0">
                        <a:ln>
                          <a:noFill/>
                        </a:ln>
                        <a:solidFill>
                          <a:schemeClr val="tx1"/>
                        </a:solidFill>
                        <a:effectLst/>
                        <a:latin typeface="Tahoma" pitchFamily="34" charset="0"/>
                        <a:cs typeface="Arial"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r>
              <a:tr h="470158">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Nemzeti parkok (NP)</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10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480 698</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90 200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90947">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Tájvédelmi körzetek (TK)</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39</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336 875</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35 000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60563">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Természetvédelmi területek (TT)</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170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31 083</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2 000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99792">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Természeti emlék (TE)</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42</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60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a:t>
                      </a:r>
                      <a:endPar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00543">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cs typeface="Arial" charset="0"/>
                        </a:rPr>
                        <a:t>Országos jelentőségű v.t.t.-ek összes</a:t>
                      </a:r>
                      <a:endParaRPr kumimoji="0" lang="hu-HU" altLang="hu-HU" sz="1900" b="0" i="0" u="none" strike="noStrike" cap="none" normalizeH="0" baseline="0" smtClean="0">
                        <a:ln>
                          <a:noFill/>
                        </a:ln>
                        <a:solidFill>
                          <a:schemeClr val="tx1"/>
                        </a:solidFill>
                        <a:effectLst/>
                        <a:latin typeface="Tahoma" pitchFamily="34" charset="0"/>
                        <a:cs typeface="Arial"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261</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848 716</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127 200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r>
              <a:tr h="1059435">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Helyi jelentőségű v.t.t.-ek</a:t>
                      </a:r>
                      <a:r>
                        <a:rPr kumimoji="0" lang="hu-HU" altLang="hu-HU" sz="2300" b="0" i="0" u="none" strike="noStrike" cap="none" normalizeH="0" baseline="0" smtClean="0">
                          <a:ln>
                            <a:noFill/>
                          </a:ln>
                          <a:solidFill>
                            <a:schemeClr val="tx1"/>
                          </a:solidFill>
                          <a:effectLst/>
                          <a:latin typeface="Tahoma" pitchFamily="34" charset="0"/>
                          <a:cs typeface="Arial" charset="0"/>
                        </a:rPr>
                        <a:t>                  </a:t>
                      </a:r>
                      <a:r>
                        <a:rPr kumimoji="0" lang="hu-HU" altLang="hu-HU" sz="2000" b="0" i="0" u="none" strike="noStrike" cap="none" normalizeH="0" baseline="0" smtClean="0">
                          <a:ln>
                            <a:noFill/>
                          </a:ln>
                          <a:solidFill>
                            <a:schemeClr val="tx1"/>
                          </a:solidFill>
                          <a:effectLst/>
                          <a:latin typeface="Tahoma" pitchFamily="34" charset="0"/>
                          <a:cs typeface="Arial" charset="0"/>
                        </a:rPr>
                        <a:t>TT</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TE</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TT + TE</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993</a:t>
                      </a:r>
                    </a:p>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887</a:t>
                      </a:r>
                    </a:p>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1 880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43 140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 </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94146">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Mindösszesen</a:t>
                      </a:r>
                      <a:endParaRPr kumimoji="0" lang="hu-HU" altLang="hu-HU" sz="19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cs typeface="Arial" charset="0"/>
                        </a:rPr>
                        <a:t>2 141</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cs typeface="Arial" charset="0"/>
                        </a:rPr>
                        <a:t>891 856</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127 200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r>
              <a:tr h="438175">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V.t.t.-ek aránya az ország területében (%)</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2000" b="0" i="0" u="none" strike="noStrike" cap="none" normalizeH="0" baseline="0" smtClean="0">
                        <a:ln>
                          <a:noFill/>
                        </a:ln>
                        <a:solidFill>
                          <a:schemeClr val="tx1"/>
                        </a:solidFill>
                        <a:effectLst/>
                        <a:latin typeface="Tahoma" pitchFamily="34" charset="0"/>
                        <a:cs typeface="Arial"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9,59 </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2000" b="0" i="0" u="none" strike="noStrike" cap="none" normalizeH="0" baseline="0" dirty="0" smtClean="0">
                          <a:ln>
                            <a:noFill/>
                          </a:ln>
                          <a:solidFill>
                            <a:schemeClr val="tx1"/>
                          </a:solidFill>
                          <a:effectLst/>
                          <a:latin typeface="Tahoma" pitchFamily="34" charset="0"/>
                          <a:cs typeface="Arial" charset="0"/>
                        </a:rPr>
                        <a:t>1,37</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468313" y="765175"/>
            <a:ext cx="8229600" cy="1065213"/>
          </a:xfrm>
        </p:spPr>
        <p:txBody>
          <a:bodyPr/>
          <a:lstStyle/>
          <a:p>
            <a:pPr eaLnBrk="1" hangingPunct="1"/>
            <a:r>
              <a:rPr lang="hu-HU" altLang="hu-HU" sz="2800" b="1" smtClean="0">
                <a:solidFill>
                  <a:srgbClr val="008000"/>
                </a:solidFill>
                <a:latin typeface="Tahoma" pitchFamily="34" charset="0"/>
                <a:cs typeface="Tahoma" pitchFamily="34" charset="0"/>
              </a:rPr>
              <a:t>„Ex lege” védett természeti területek</a:t>
            </a:r>
            <a:r>
              <a:rPr lang="hu-HU" altLang="hu-HU" sz="2800" b="1" smtClean="0">
                <a:solidFill>
                  <a:srgbClr val="008000"/>
                </a:solidFill>
                <a:latin typeface="Tahoma" pitchFamily="34" charset="0"/>
              </a:rPr>
              <a:t/>
            </a:r>
            <a:br>
              <a:rPr lang="hu-HU" altLang="hu-HU" sz="2800" b="1" smtClean="0">
                <a:solidFill>
                  <a:srgbClr val="008000"/>
                </a:solidFill>
                <a:latin typeface="Tahoma" pitchFamily="34" charset="0"/>
              </a:rPr>
            </a:br>
            <a:r>
              <a:rPr lang="hu-HU" altLang="hu-HU" sz="2000" b="1" smtClean="0">
                <a:solidFill>
                  <a:schemeClr val="tx1"/>
                </a:solidFill>
                <a:latin typeface="Tahoma" pitchFamily="34" charset="0"/>
              </a:rPr>
              <a:t>(</a:t>
            </a:r>
            <a:r>
              <a:rPr lang="hu-HU" altLang="hu-HU" sz="2000" smtClean="0">
                <a:solidFill>
                  <a:schemeClr val="tx1"/>
                </a:solidFill>
                <a:latin typeface="Tahoma" pitchFamily="34" charset="0"/>
              </a:rPr>
              <a:t>FM – 2015</a:t>
            </a:r>
            <a:r>
              <a:rPr lang="hu-HU" altLang="hu-HU" sz="2000" b="1" smtClean="0">
                <a:solidFill>
                  <a:schemeClr val="tx1"/>
                </a:solidFill>
                <a:latin typeface="Tahoma" pitchFamily="34" charset="0"/>
              </a:rPr>
              <a:t>)</a:t>
            </a:r>
          </a:p>
        </p:txBody>
      </p:sp>
      <p:sp>
        <p:nvSpPr>
          <p:cNvPr id="185347" name="Rectangle 3"/>
          <p:cNvSpPr>
            <a:spLocks noGrp="1" noChangeArrowheads="1"/>
          </p:cNvSpPr>
          <p:nvPr>
            <p:ph type="body" idx="4294967295"/>
          </p:nvPr>
        </p:nvSpPr>
        <p:spPr>
          <a:xfrm>
            <a:off x="-252413" y="1628775"/>
            <a:ext cx="9145588" cy="4176713"/>
          </a:xfrm>
        </p:spPr>
        <p:txBody>
          <a:bodyPr/>
          <a:lstStyle/>
          <a:p>
            <a:pPr eaLnBrk="1" hangingPunct="1">
              <a:buFontTx/>
              <a:buNone/>
            </a:pPr>
            <a:r>
              <a:rPr lang="hu-HU" altLang="hu-HU" sz="800" smtClean="0"/>
              <a:t>.</a:t>
            </a:r>
          </a:p>
        </p:txBody>
      </p:sp>
      <p:sp>
        <p:nvSpPr>
          <p:cNvPr id="185348" name="Rectangle 4"/>
          <p:cNvSpPr>
            <a:spLocks noChangeArrowheads="1"/>
          </p:cNvSpPr>
          <p:nvPr/>
        </p:nvSpPr>
        <p:spPr bwMode="auto">
          <a:xfrm>
            <a:off x="0" y="1830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800" b="0"/>
          </a:p>
        </p:txBody>
      </p:sp>
      <p:sp>
        <p:nvSpPr>
          <p:cNvPr id="185349" name="Rectangle 5"/>
          <p:cNvSpPr>
            <a:spLocks noChangeArrowheads="1"/>
          </p:cNvSpPr>
          <p:nvPr/>
        </p:nvSpPr>
        <p:spPr bwMode="auto">
          <a:xfrm>
            <a:off x="0" y="1830388"/>
            <a:ext cx="4016375" cy="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graphicFrame>
        <p:nvGraphicFramePr>
          <p:cNvPr id="543750" name="Group 6"/>
          <p:cNvGraphicFramePr>
            <a:graphicFrameLocks noGrp="1"/>
          </p:cNvGraphicFramePr>
          <p:nvPr/>
        </p:nvGraphicFramePr>
        <p:xfrm>
          <a:off x="107950" y="2120900"/>
          <a:ext cx="8820150" cy="3468688"/>
        </p:xfrm>
        <a:graphic>
          <a:graphicData uri="http://schemas.openxmlformats.org/drawingml/2006/table">
            <a:tbl>
              <a:tblPr/>
              <a:tblGrid>
                <a:gridCol w="2087563"/>
                <a:gridCol w="1584325"/>
                <a:gridCol w="2520950"/>
                <a:gridCol w="2627312"/>
              </a:tblGrid>
              <a:tr h="100647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hu-HU" altLang="hu-HU" sz="1800" b="1" i="0" u="none" strike="noStrike" cap="none" normalizeH="0" baseline="0" dirty="0" smtClean="0">
                        <a:ln>
                          <a:noFill/>
                        </a:ln>
                        <a:solidFill>
                          <a:schemeClr val="tx1"/>
                        </a:solidFill>
                        <a:effectLst/>
                        <a:latin typeface="Tahoma" pitchFamily="34"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a:t>
                      </a:r>
                      <a:r>
                        <a:rPr kumimoji="0" lang="hu-HU" altLang="hu-HU" sz="18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„Ex lege” v. t. t.</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Arial Unicode MS"/>
                          <a:cs typeface="Arial" charset="0"/>
                        </a:rPr>
                        <a:t>Ö</a:t>
                      </a:r>
                      <a:r>
                        <a:rPr kumimoji="0" lang="hu-HU" altLang="hu-HU" sz="1800" b="1" i="0" u="none" strike="noStrike" cap="none" normalizeH="0" baseline="0" dirty="0" smtClean="0">
                          <a:ln>
                            <a:noFill/>
                          </a:ln>
                          <a:solidFill>
                            <a:schemeClr val="tx1"/>
                          </a:solidFill>
                          <a:effectLst/>
                          <a:latin typeface="Tahoma" pitchFamily="34" charset="0"/>
                          <a:cs typeface="Arial" charset="0"/>
                        </a:rPr>
                        <a:t>sszes ter</a:t>
                      </a:r>
                      <a:r>
                        <a:rPr kumimoji="0" lang="hu-HU" altLang="hu-HU" sz="1800" b="1" i="0" u="none" strike="noStrike" cap="none" normalizeH="0" baseline="0" dirty="0" smtClean="0">
                          <a:ln>
                            <a:noFill/>
                          </a:ln>
                          <a:solidFill>
                            <a:schemeClr val="tx1"/>
                          </a:solidFill>
                          <a:effectLst/>
                          <a:latin typeface="Arial Unicode MS"/>
                          <a:cs typeface="Arial" charset="0"/>
                        </a:rPr>
                        <a:t>ü</a:t>
                      </a:r>
                      <a:r>
                        <a:rPr kumimoji="0" lang="hu-HU" altLang="hu-HU" sz="1800" b="1" i="0" u="none" strike="noStrike" cap="none" normalizeH="0" baseline="0" dirty="0" smtClean="0">
                          <a:ln>
                            <a:noFill/>
                          </a:ln>
                          <a:solidFill>
                            <a:schemeClr val="tx1"/>
                          </a:solidFill>
                          <a:effectLst/>
                          <a:latin typeface="Tahoma" pitchFamily="34" charset="0"/>
                          <a:cs typeface="Arial" charset="0"/>
                        </a:rPr>
                        <a:t>let sz</a:t>
                      </a:r>
                      <a:r>
                        <a:rPr kumimoji="0" lang="hu-HU" altLang="hu-HU" sz="1800" b="1" i="0" u="none" strike="noStrike" cap="none" normalizeH="0" baseline="0" dirty="0" smtClean="0">
                          <a:ln>
                            <a:noFill/>
                          </a:ln>
                          <a:solidFill>
                            <a:schemeClr val="tx1"/>
                          </a:solidFill>
                          <a:effectLst/>
                          <a:latin typeface="Arial Unicode MS"/>
                          <a:cs typeface="Arial" charset="0"/>
                        </a:rPr>
                        <a:t>á</a:t>
                      </a:r>
                      <a:r>
                        <a:rPr kumimoji="0" lang="hu-HU" altLang="hu-HU" sz="1800" b="1" i="0" u="none" strike="noStrike" cap="none" normalizeH="0" baseline="0" dirty="0" smtClean="0">
                          <a:ln>
                            <a:noFill/>
                          </a:ln>
                          <a:solidFill>
                            <a:schemeClr val="tx1"/>
                          </a:solidFill>
                          <a:effectLst/>
                          <a:latin typeface="Tahoma" pitchFamily="34" charset="0"/>
                          <a:cs typeface="Arial" charset="0"/>
                        </a:rPr>
                        <a:t>ma</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Egyedi jogszabállyal v</a:t>
                      </a:r>
                      <a:r>
                        <a:rPr kumimoji="0" lang="hu-HU" altLang="hu-HU" sz="1800" b="1" i="0" u="none" strike="noStrike" cap="none" normalizeH="0" baseline="0" dirty="0" smtClean="0">
                          <a:ln>
                            <a:noFill/>
                          </a:ln>
                          <a:solidFill>
                            <a:schemeClr val="tx1"/>
                          </a:solidFill>
                          <a:effectLst/>
                          <a:latin typeface="Arial"/>
                          <a:cs typeface="Arial" charset="0"/>
                        </a:rPr>
                        <a:t>é</a:t>
                      </a:r>
                      <a:r>
                        <a:rPr kumimoji="0" lang="hu-HU" altLang="hu-HU" sz="1800" b="1" i="0" u="none" strike="noStrike" cap="none" normalizeH="0" baseline="0" dirty="0" smtClean="0">
                          <a:ln>
                            <a:noFill/>
                          </a:ln>
                          <a:solidFill>
                            <a:schemeClr val="tx1"/>
                          </a:solidFill>
                          <a:effectLst/>
                          <a:latin typeface="Tahoma" pitchFamily="34" charset="0"/>
                          <a:cs typeface="Arial" charset="0"/>
                        </a:rPr>
                        <a:t>dett természeti területen</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Egyedi jogszab</a:t>
                      </a:r>
                      <a:r>
                        <a:rPr kumimoji="0" lang="hu-HU" altLang="hu-HU" sz="1800" b="1" i="0" u="none" strike="noStrike" cap="none" normalizeH="0" baseline="0" smtClean="0">
                          <a:ln>
                            <a:noFill/>
                          </a:ln>
                          <a:solidFill>
                            <a:schemeClr val="tx1"/>
                          </a:solidFill>
                          <a:effectLst/>
                          <a:latin typeface="Arial"/>
                          <a:cs typeface="Arial" charset="0"/>
                        </a:rPr>
                        <a:t>á</a:t>
                      </a:r>
                      <a:r>
                        <a:rPr kumimoji="0" lang="hu-HU" altLang="hu-HU" sz="1800" b="1" i="0" u="none" strike="noStrike" cap="none" normalizeH="0" baseline="0" smtClean="0">
                          <a:ln>
                            <a:noFill/>
                          </a:ln>
                          <a:solidFill>
                            <a:schemeClr val="tx1"/>
                          </a:solidFill>
                          <a:effectLst/>
                          <a:latin typeface="Tahoma" pitchFamily="34" charset="0"/>
                          <a:cs typeface="Arial" charset="0"/>
                        </a:rPr>
                        <a:t>llyal v</a:t>
                      </a:r>
                      <a:r>
                        <a:rPr kumimoji="0" lang="hu-HU" altLang="hu-HU" sz="1800" b="1" i="0" u="none" strike="noStrike" cap="none" normalizeH="0" baseline="0" smtClean="0">
                          <a:ln>
                            <a:noFill/>
                          </a:ln>
                          <a:solidFill>
                            <a:schemeClr val="tx1"/>
                          </a:solidFill>
                          <a:effectLst/>
                          <a:latin typeface="Arial Unicode MS"/>
                          <a:ea typeface="Times New Roman" pitchFamily="18" charset="0"/>
                          <a:cs typeface="Tahoma" pitchFamily="34" charset="0"/>
                        </a:rPr>
                        <a:t>é</a:t>
                      </a: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dett természeti ter</a:t>
                      </a:r>
                      <a:r>
                        <a:rPr kumimoji="0" lang="hu-HU" altLang="hu-HU" sz="1800" b="1" i="0" u="none" strike="noStrike" cap="none" normalizeH="0" baseline="0" smtClean="0">
                          <a:ln>
                            <a:noFill/>
                          </a:ln>
                          <a:solidFill>
                            <a:schemeClr val="tx1"/>
                          </a:solidFill>
                          <a:effectLst/>
                          <a:latin typeface="Arial Unicode MS"/>
                          <a:ea typeface="Times New Roman" pitchFamily="18" charset="0"/>
                          <a:cs typeface="Tahoma" pitchFamily="34" charset="0"/>
                        </a:rPr>
                        <a:t>ü</a:t>
                      </a: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leten</a:t>
                      </a:r>
                      <a:r>
                        <a:rPr kumimoji="0" lang="hu-HU" altLang="hu-HU" sz="1800" b="1" i="0" u="none" strike="noStrike" cap="none" normalizeH="0" baseline="0" smtClean="0">
                          <a:ln>
                            <a:noFill/>
                          </a:ln>
                          <a:solidFill>
                            <a:schemeClr val="tx1"/>
                          </a:solidFill>
                          <a:effectLst/>
                          <a:latin typeface="Tahoma" pitchFamily="34" charset="0"/>
                          <a:cs typeface="Arial" charset="0"/>
                        </a:rPr>
                        <a:t> k</a:t>
                      </a:r>
                      <a:r>
                        <a:rPr kumimoji="0" lang="hu-HU" altLang="hu-HU" sz="1800" b="1" i="0" u="none" strike="noStrike" cap="none" normalizeH="0" baseline="0" smtClean="0">
                          <a:ln>
                            <a:noFill/>
                          </a:ln>
                          <a:solidFill>
                            <a:schemeClr val="tx1"/>
                          </a:solidFill>
                          <a:effectLst/>
                          <a:latin typeface="Tahoma" pitchFamily="34" charset="0"/>
                          <a:cs typeface="Times New Roman" pitchFamily="18" charset="0"/>
                        </a:rPr>
                        <a:t>ívül</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r>
              <a:tr h="40957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L</a:t>
                      </a:r>
                      <a:r>
                        <a:rPr kumimoji="0" lang="hu-HU" altLang="hu-HU" sz="1800" b="1" i="0" u="none" strike="noStrike" cap="none" normalizeH="0" baseline="0" dirty="0" smtClean="0">
                          <a:ln>
                            <a:noFill/>
                          </a:ln>
                          <a:solidFill>
                            <a:schemeClr val="tx1"/>
                          </a:solidFill>
                          <a:effectLst/>
                          <a:latin typeface="Arial Unicode MS"/>
                          <a:ea typeface="Times New Roman" pitchFamily="18" charset="0"/>
                          <a:cs typeface="Tahoma" pitchFamily="34" charset="0"/>
                        </a:rPr>
                        <a:t>á</a:t>
                      </a: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p (TT)</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1 193</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8417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Szikes tó (TT)</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altLang="hu-HU" sz="1800" b="1" i="0" u="none" strike="noStrike" cap="none" normalizeH="0" baseline="0" smtClean="0">
                        <a:ln>
                          <a:noFill/>
                        </a:ln>
                        <a:solidFill>
                          <a:schemeClr val="tx1"/>
                        </a:solidFill>
                        <a:effectLst/>
                        <a:latin typeface="Tahoma" pitchFamily="34" charset="0"/>
                        <a:cs typeface="Times New Roman" pitchFamily="18" charset="0"/>
                      </a:endParaRP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397</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9687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Kunhalom (TE)</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1 492</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  175</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1 317</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433388">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F</a:t>
                      </a:r>
                      <a:r>
                        <a:rPr kumimoji="0" lang="hu-HU" altLang="hu-HU" sz="1800" b="1" i="0" u="none" strike="noStrike" cap="none" normalizeH="0" baseline="0" smtClean="0">
                          <a:ln>
                            <a:noFill/>
                          </a:ln>
                          <a:solidFill>
                            <a:schemeClr val="tx1"/>
                          </a:solidFill>
                          <a:effectLst/>
                          <a:latin typeface="Arial Unicode MS"/>
                          <a:ea typeface="Times New Roman" pitchFamily="18" charset="0"/>
                          <a:cs typeface="Tahoma" pitchFamily="34" charset="0"/>
                        </a:rPr>
                        <a:t>ö</a:t>
                      </a: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ldvár (TE)</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        298</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69</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   229</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39687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Forr</a:t>
                      </a:r>
                      <a:r>
                        <a:rPr kumimoji="0" lang="hu-HU" altLang="hu-HU" sz="1800" b="1" i="0" u="none" strike="noStrike" cap="none" normalizeH="0" baseline="0" dirty="0" smtClean="0">
                          <a:ln>
                            <a:noFill/>
                          </a:ln>
                          <a:solidFill>
                            <a:schemeClr val="tx1"/>
                          </a:solidFill>
                          <a:effectLst/>
                          <a:latin typeface="Arial Unicode MS"/>
                          <a:ea typeface="Times New Roman" pitchFamily="18" charset="0"/>
                          <a:cs typeface="Tahoma" pitchFamily="34" charset="0"/>
                        </a:rPr>
                        <a:t>á</a:t>
                      </a: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s (TE)</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6 505*</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1 610*</a:t>
                      </a:r>
                      <a:endParaRPr kumimoji="0" lang="hu-HU" altLang="hu-HU" sz="1800" b="1" i="0" u="none" strike="noStrike" cap="none" normalizeH="0" baseline="0" dirty="0" smtClean="0">
                        <a:ln>
                          <a:noFill/>
                        </a:ln>
                        <a:solidFill>
                          <a:schemeClr val="tx1"/>
                        </a:solidFill>
                        <a:effectLst/>
                        <a:latin typeface="Tahoma" pitchFamily="34" charset="0"/>
                        <a:cs typeface="Times New Roman" pitchFamily="18" charset="0"/>
                      </a:endParaRP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4 895*/2 730</a:t>
                      </a:r>
                      <a:r>
                        <a:rPr kumimoji="0" lang="hu-HU" altLang="hu-HU" sz="1800" b="1" i="0" u="none" strike="noStrike" cap="none" normalizeH="0" baseline="0" dirty="0" smtClean="0">
                          <a:ln>
                            <a:noFill/>
                          </a:ln>
                          <a:solidFill>
                            <a:schemeClr val="tx1"/>
                          </a:solidFill>
                          <a:effectLst/>
                          <a:latin typeface="Tahoma"/>
                          <a:ea typeface="Tahoma"/>
                          <a:cs typeface="Tahoma"/>
                        </a:rPr>
                        <a:t>**</a:t>
                      </a:r>
                      <a:endPar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endParaRP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44132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V</a:t>
                      </a:r>
                      <a:r>
                        <a:rPr kumimoji="0" lang="hu-HU" altLang="hu-HU" sz="1800" b="1" i="0" u="none" strike="noStrike" cap="none" normalizeH="0" baseline="0" smtClean="0">
                          <a:ln>
                            <a:noFill/>
                          </a:ln>
                          <a:solidFill>
                            <a:schemeClr val="tx1"/>
                          </a:solidFill>
                          <a:effectLst/>
                          <a:latin typeface="Arial"/>
                          <a:ea typeface="Times New Roman" pitchFamily="18" charset="0"/>
                          <a:cs typeface="Tahoma" pitchFamily="34" charset="0"/>
                        </a:rPr>
                        <a:t>í</a:t>
                      </a: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znyel</a:t>
                      </a: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Arial" charset="0"/>
                        </a:rPr>
                        <a:t>ő (TE)</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a:t>
                      </a:r>
                      <a:r>
                        <a:rPr kumimoji="0" lang="hu-HU" altLang="hu-HU" sz="2000" b="1" i="0" u="none" strike="noStrike" cap="none" normalizeH="0" baseline="0" dirty="0" smtClean="0">
                          <a:ln>
                            <a:noFill/>
                          </a:ln>
                          <a:solidFill>
                            <a:schemeClr val="tx1"/>
                          </a:solidFill>
                          <a:effectLst/>
                          <a:latin typeface="Tahoma" pitchFamily="34" charset="0"/>
                          <a:cs typeface="Arial" charset="0"/>
                        </a:rPr>
                        <a:t> </a:t>
                      </a:r>
                      <a:r>
                        <a:rPr kumimoji="0" lang="hu-HU" altLang="hu-HU" sz="1800" b="1" i="0" u="none" strike="noStrike" cap="none" normalizeH="0" baseline="0" dirty="0" smtClean="0">
                          <a:ln>
                            <a:noFill/>
                          </a:ln>
                          <a:solidFill>
                            <a:schemeClr val="tx1"/>
                          </a:solidFill>
                          <a:effectLst/>
                          <a:latin typeface="Tahoma" pitchFamily="34" charset="0"/>
                          <a:cs typeface="Arial" charset="0"/>
                        </a:rPr>
                        <a:t>795</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364</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000" b="1" i="0" u="none" strike="noStrike" cap="none" normalizeH="0" baseline="0" dirty="0" smtClean="0">
                          <a:ln>
                            <a:noFill/>
                          </a:ln>
                          <a:solidFill>
                            <a:schemeClr val="tx1"/>
                          </a:solidFill>
                          <a:effectLst/>
                          <a:latin typeface="Tahoma" pitchFamily="34" charset="0"/>
                          <a:cs typeface="Arial" charset="0"/>
                        </a:rPr>
                        <a:t>      </a:t>
                      </a:r>
                      <a:r>
                        <a:rPr kumimoji="0" lang="hu-HU" altLang="hu-HU" sz="1800" b="1" i="0" u="none" strike="noStrike" cap="none" normalizeH="0" baseline="0" dirty="0" smtClean="0">
                          <a:ln>
                            <a:noFill/>
                          </a:ln>
                          <a:solidFill>
                            <a:schemeClr val="tx1"/>
                          </a:solidFill>
                          <a:effectLst/>
                          <a:latin typeface="Tahoma" pitchFamily="34" charset="0"/>
                          <a:cs typeface="Arial" charset="0"/>
                        </a:rPr>
                        <a:t>431</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85392" name="Rectangle 48"/>
          <p:cNvSpPr>
            <a:spLocks noChangeArrowheads="1"/>
          </p:cNvSpPr>
          <p:nvPr/>
        </p:nvSpPr>
        <p:spPr bwMode="auto">
          <a:xfrm>
            <a:off x="0" y="48307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800" b="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latin typeface="Tahoma" pitchFamily="34" charset="0"/>
                <a:cs typeface="Tahoma" pitchFamily="34" charset="0"/>
              </a:rPr>
              <a:t>Meghatározások, kritériumok</a:t>
            </a:r>
            <a:br>
              <a:rPr lang="hu-HU" altLang="hu-HU" sz="3500" b="1" smtClean="0">
                <a:latin typeface="Tahoma" pitchFamily="34" charset="0"/>
                <a:cs typeface="Tahoma" pitchFamily="34" charset="0"/>
              </a:rPr>
            </a:br>
            <a:r>
              <a:rPr lang="hu-HU" altLang="hu-HU" sz="3300" b="1" smtClean="0">
                <a:latin typeface="Tahoma" pitchFamily="34" charset="0"/>
                <a:cs typeface="Tahoma" pitchFamily="34" charset="0"/>
              </a:rPr>
              <a:t>(járulékos kategóriák)</a:t>
            </a:r>
          </a:p>
        </p:txBody>
      </p:sp>
      <p:sp>
        <p:nvSpPr>
          <p:cNvPr id="186371" name="Rectangle 3"/>
          <p:cNvSpPr>
            <a:spLocks noGrp="1" noChangeArrowheads="1"/>
          </p:cNvSpPr>
          <p:nvPr>
            <p:ph type="body" idx="1"/>
          </p:nvPr>
        </p:nvSpPr>
        <p:spPr>
          <a:xfrm>
            <a:off x="457200" y="1600200"/>
            <a:ext cx="8229600" cy="4637088"/>
          </a:xfrm>
        </p:spPr>
        <p:txBody>
          <a:bodyPr/>
          <a:lstStyle/>
          <a:p>
            <a:pPr eaLnBrk="1" hangingPunct="1">
              <a:lnSpc>
                <a:spcPct val="80000"/>
              </a:lnSpc>
              <a:buFontTx/>
              <a:buNone/>
            </a:pPr>
            <a:r>
              <a:rPr lang="hu-HU" altLang="hu-HU" sz="2600" b="1" u="sng" smtClean="0">
                <a:solidFill>
                  <a:srgbClr val="008000"/>
                </a:solidFill>
                <a:latin typeface="Tahoma" pitchFamily="34" charset="0"/>
                <a:cs typeface="Tahoma" pitchFamily="34" charset="0"/>
              </a:rPr>
              <a:t>Tudományos rezervátum:</a:t>
            </a:r>
            <a:r>
              <a:rPr lang="hu-HU" altLang="hu-HU" sz="2600" b="1" smtClean="0">
                <a:latin typeface="Tahoma" pitchFamily="34" charset="0"/>
                <a:cs typeface="Tahoma" pitchFamily="34" charset="0"/>
              </a:rPr>
              <a:t> </a:t>
            </a:r>
            <a:r>
              <a:rPr lang="hu-HU" altLang="hu-HU" sz="2600" smtClean="0">
                <a:latin typeface="Tahoma" pitchFamily="34" charset="0"/>
                <a:cs typeface="Tahoma" pitchFamily="34" charset="0"/>
              </a:rPr>
              <a:t>tudományos célokat szolgáló terület NP, TK, országos jelentőségű TT területén (járulékos kategória)</a:t>
            </a:r>
          </a:p>
          <a:p>
            <a:pPr eaLnBrk="1" hangingPunct="1">
              <a:lnSpc>
                <a:spcPct val="80000"/>
              </a:lnSpc>
              <a:buFontTx/>
              <a:buNone/>
            </a:pPr>
            <a:r>
              <a:rPr lang="hu-HU" altLang="hu-HU" sz="2600" smtClean="0">
                <a:latin typeface="Tahoma" pitchFamily="34" charset="0"/>
                <a:cs typeface="Tahoma" pitchFamily="34" charset="0"/>
              </a:rPr>
              <a:t>	/Tvt. 28. § (8)/.</a:t>
            </a:r>
          </a:p>
          <a:p>
            <a:pPr eaLnBrk="1" hangingPunct="1">
              <a:lnSpc>
                <a:spcPct val="80000"/>
              </a:lnSpc>
              <a:buFontTx/>
              <a:buNone/>
            </a:pPr>
            <a:endParaRPr lang="hu-HU" altLang="hu-HU" sz="2600" b="1" smtClean="0">
              <a:latin typeface="Tahoma" pitchFamily="34" charset="0"/>
              <a:cs typeface="Tahoma" pitchFamily="34" charset="0"/>
            </a:endParaRPr>
          </a:p>
          <a:p>
            <a:pPr eaLnBrk="1" hangingPunct="1">
              <a:lnSpc>
                <a:spcPct val="80000"/>
              </a:lnSpc>
              <a:buFontTx/>
              <a:buNone/>
            </a:pPr>
            <a:r>
              <a:rPr lang="hu-HU" altLang="hu-HU" sz="2600" b="1" u="sng" smtClean="0">
                <a:solidFill>
                  <a:srgbClr val="008000"/>
                </a:solidFill>
                <a:latin typeface="Tahoma" pitchFamily="34" charset="0"/>
                <a:cs typeface="Tahoma" pitchFamily="34" charset="0"/>
              </a:rPr>
              <a:t>Bioszféra-rezervátum:</a:t>
            </a:r>
            <a:r>
              <a:rPr lang="hu-HU" altLang="hu-HU" sz="2600" b="1" smtClean="0">
                <a:latin typeface="Tahoma" pitchFamily="34" charset="0"/>
                <a:cs typeface="Tahoma" pitchFamily="34" charset="0"/>
              </a:rPr>
              <a:t> </a:t>
            </a:r>
            <a:r>
              <a:rPr lang="hu-HU" altLang="hu-HU" sz="2600" smtClean="0">
                <a:latin typeface="Tahoma" pitchFamily="34" charset="0"/>
                <a:cs typeface="Tahoma" pitchFamily="34" charset="0"/>
              </a:rPr>
              <a:t>nemzetközileg kiemelkedő tudományos értéket képviselő terület NP, TK, TT területén (járulékos kategória). /Tvt. 29. § (1), (2)/.</a:t>
            </a:r>
          </a:p>
          <a:p>
            <a:pPr eaLnBrk="1" hangingPunct="1">
              <a:lnSpc>
                <a:spcPct val="80000"/>
              </a:lnSpc>
              <a:buFontTx/>
              <a:buNone/>
            </a:pPr>
            <a:r>
              <a:rPr lang="hu-HU" altLang="hu-HU" sz="2600" smtClean="0">
                <a:latin typeface="Tahoma" pitchFamily="34" charset="0"/>
                <a:cs typeface="Tahoma" pitchFamily="34" charset="0"/>
              </a:rPr>
              <a:t>	Magterületet kell kijelölni, amely ex lege fokozottan védett /Tvt. 29. § (4)/.</a:t>
            </a:r>
          </a:p>
          <a:p>
            <a:pPr eaLnBrk="1" hangingPunct="1">
              <a:lnSpc>
                <a:spcPct val="80000"/>
              </a:lnSpc>
              <a:buFontTx/>
              <a:buNone/>
            </a:pPr>
            <a:r>
              <a:rPr lang="hu-HU" altLang="hu-HU" sz="2600" smtClean="0">
                <a:latin typeface="Tahoma" pitchFamily="34" charset="0"/>
                <a:cs typeface="Tahoma" pitchFamily="34" charset="0"/>
              </a:rPr>
              <a:t>6 bioszféra-rezervátum van (Aggteleki, Fertő-tavi, Hortobágyi, Kiskunsági, Pilisi és Mura-Dráva-Duna határon átnyúló Bioszféra Rezervátum), 509 ezer ha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68313" y="115888"/>
            <a:ext cx="8229600" cy="1230312"/>
          </a:xfrm>
        </p:spPr>
        <p:txBody>
          <a:bodyPr/>
          <a:lstStyle/>
          <a:p>
            <a:pPr eaLnBrk="1" hangingPunct="1"/>
            <a:r>
              <a:rPr lang="hu-HU" altLang="hu-HU" sz="3500" b="1" smtClean="0">
                <a:latin typeface="Tahoma" pitchFamily="34" charset="0"/>
                <a:cs typeface="Tahoma" pitchFamily="34" charset="0"/>
              </a:rPr>
              <a:t>Meghatározások, kritériumok</a:t>
            </a:r>
            <a:br>
              <a:rPr lang="hu-HU" altLang="hu-HU" sz="3500" b="1" smtClean="0">
                <a:latin typeface="Tahoma" pitchFamily="34" charset="0"/>
                <a:cs typeface="Tahoma" pitchFamily="34" charset="0"/>
              </a:rPr>
            </a:br>
            <a:r>
              <a:rPr lang="hu-HU" altLang="hu-HU" sz="3300" b="1" smtClean="0">
                <a:latin typeface="Tahoma" pitchFamily="34" charset="0"/>
                <a:cs typeface="Tahoma" pitchFamily="34" charset="0"/>
              </a:rPr>
              <a:t>(járulékos kategóriák)</a:t>
            </a:r>
          </a:p>
        </p:txBody>
      </p:sp>
      <p:sp>
        <p:nvSpPr>
          <p:cNvPr id="187395" name="Rectangle 3"/>
          <p:cNvSpPr>
            <a:spLocks noGrp="1" noChangeArrowheads="1"/>
          </p:cNvSpPr>
          <p:nvPr>
            <p:ph type="body" idx="1"/>
          </p:nvPr>
        </p:nvSpPr>
        <p:spPr>
          <a:xfrm>
            <a:off x="457200" y="1628775"/>
            <a:ext cx="8229600" cy="4497388"/>
          </a:xfrm>
        </p:spPr>
        <p:txBody>
          <a:bodyPr/>
          <a:lstStyle/>
          <a:p>
            <a:pPr eaLnBrk="1" hangingPunct="1">
              <a:lnSpc>
                <a:spcPct val="80000"/>
              </a:lnSpc>
              <a:buFontTx/>
              <a:buNone/>
            </a:pPr>
            <a:r>
              <a:rPr lang="hu-HU" altLang="hu-HU" sz="2600" b="1" u="sng" dirty="0" smtClean="0">
                <a:solidFill>
                  <a:srgbClr val="008000"/>
                </a:solidFill>
                <a:latin typeface="Tahoma" pitchFamily="34" charset="0"/>
                <a:cs typeface="Tahoma" pitchFamily="34" charset="0"/>
              </a:rPr>
              <a:t>Erdőrezervátum:</a:t>
            </a:r>
            <a:r>
              <a:rPr lang="hu-HU" altLang="hu-HU" sz="2600" b="1" dirty="0" smtClean="0">
                <a:latin typeface="Tahoma" pitchFamily="34" charset="0"/>
                <a:cs typeface="Tahoma" pitchFamily="34" charset="0"/>
              </a:rPr>
              <a:t> </a:t>
            </a:r>
            <a:r>
              <a:rPr lang="hu-HU" altLang="hu-HU" sz="2600" dirty="0" smtClean="0">
                <a:latin typeface="Tahoma" pitchFamily="34" charset="0"/>
                <a:cs typeface="Tahoma" pitchFamily="34" charset="0"/>
              </a:rPr>
              <a:t>természetes vagy </a:t>
            </a:r>
            <a:r>
              <a:rPr lang="hu-HU" altLang="hu-HU" sz="2600" dirty="0" err="1" smtClean="0">
                <a:latin typeface="Tahoma" pitchFamily="34" charset="0"/>
                <a:cs typeface="Tahoma" pitchFamily="34" charset="0"/>
              </a:rPr>
              <a:t>természetközeli</a:t>
            </a:r>
            <a:r>
              <a:rPr lang="hu-HU" altLang="hu-HU" sz="2600" dirty="0" smtClean="0">
                <a:latin typeface="Tahoma" pitchFamily="34" charset="0"/>
                <a:cs typeface="Tahoma" pitchFamily="34" charset="0"/>
              </a:rPr>
              <a:t> állapotú erdei életközösség megóvását, a természetes folyamatok szabad érvényesülését, továbbá kutatások folytatását szolgáló erdőterület NP, TK, TT területén (járulékos kategória) </a:t>
            </a:r>
          </a:p>
          <a:p>
            <a:pPr eaLnBrk="1" hangingPunct="1">
              <a:lnSpc>
                <a:spcPct val="80000"/>
              </a:lnSpc>
              <a:buFontTx/>
              <a:buNone/>
            </a:pPr>
            <a:r>
              <a:rPr lang="hu-HU" altLang="hu-HU" sz="2600" dirty="0" smtClean="0">
                <a:latin typeface="Tahoma" pitchFamily="34" charset="0"/>
                <a:cs typeface="Tahoma" pitchFamily="34" charset="0"/>
              </a:rPr>
              <a:t>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29. § (3)/.</a:t>
            </a:r>
          </a:p>
          <a:p>
            <a:pPr eaLnBrk="1" hangingPunct="1">
              <a:lnSpc>
                <a:spcPct val="80000"/>
              </a:lnSpc>
              <a:buFontTx/>
              <a:buNone/>
            </a:pPr>
            <a:r>
              <a:rPr lang="hu-HU" altLang="hu-HU" sz="2600" b="1" dirty="0" smtClean="0">
                <a:latin typeface="Tahoma" pitchFamily="34" charset="0"/>
                <a:cs typeface="Tahoma" pitchFamily="34" charset="0"/>
              </a:rPr>
              <a:t>	</a:t>
            </a:r>
            <a:r>
              <a:rPr lang="hu-HU" altLang="hu-HU" sz="2600" dirty="0" smtClean="0">
                <a:latin typeface="Tahoma" pitchFamily="34" charset="0"/>
                <a:cs typeface="Tahoma" pitchFamily="34" charset="0"/>
              </a:rPr>
              <a:t>Az erdőrezervátumban</a:t>
            </a:r>
            <a:r>
              <a:rPr lang="hu-HU" altLang="hu-HU" sz="2600" b="1" dirty="0" smtClean="0">
                <a:latin typeface="Tahoma" pitchFamily="34" charset="0"/>
                <a:cs typeface="Tahoma" pitchFamily="34" charset="0"/>
              </a:rPr>
              <a:t> magterületet</a:t>
            </a:r>
            <a:r>
              <a:rPr lang="hu-HU" altLang="hu-HU" sz="2600" dirty="0" smtClean="0">
                <a:latin typeface="Tahoma" pitchFamily="34" charset="0"/>
                <a:cs typeface="Tahoma" pitchFamily="34" charset="0"/>
              </a:rPr>
              <a:t> kell kijelölni, amely ex lege fokozottan védett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29. § (4)/.</a:t>
            </a:r>
            <a:endParaRPr lang="hu-HU" altLang="hu-HU" sz="2600" b="1" dirty="0" smtClean="0">
              <a:latin typeface="Tahoma" pitchFamily="34" charset="0"/>
              <a:cs typeface="Tahoma" pitchFamily="34" charset="0"/>
            </a:endParaRPr>
          </a:p>
          <a:p>
            <a:pPr eaLnBrk="1" hangingPunct="1">
              <a:lnSpc>
                <a:spcPct val="80000"/>
              </a:lnSpc>
              <a:buFontTx/>
              <a:buNone/>
            </a:pPr>
            <a:endParaRPr lang="hu-HU" altLang="hu-HU" sz="2600" dirty="0" smtClean="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Összesen 63 erdőrezervátumunk van.</a:t>
            </a:r>
          </a:p>
          <a:p>
            <a:pPr eaLnBrk="1" hangingPunct="1">
              <a:lnSpc>
                <a:spcPct val="80000"/>
              </a:lnSpc>
              <a:buFontTx/>
              <a:buNone/>
            </a:pPr>
            <a:endParaRPr lang="hu-HU" altLang="hu-HU" sz="26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8229600" cy="922114"/>
          </a:xfrm>
        </p:spPr>
        <p:txBody>
          <a:bodyPr/>
          <a:lstStyle/>
          <a:p>
            <a:pPr eaLnBrk="1" hangingPunct="1"/>
            <a:r>
              <a:rPr lang="hu-HU" altLang="hu-HU" sz="3500" b="1" dirty="0" smtClean="0">
                <a:solidFill>
                  <a:srgbClr val="000099"/>
                </a:solidFill>
                <a:latin typeface="Tahoma" pitchFamily="34" charset="0"/>
                <a:cs typeface="Tahoma" pitchFamily="34" charset="0"/>
              </a:rPr>
              <a:t>A tantárgy tartalma</a:t>
            </a:r>
          </a:p>
        </p:txBody>
      </p:sp>
      <p:sp>
        <p:nvSpPr>
          <p:cNvPr id="123907" name="Rectangle 3"/>
          <p:cNvSpPr>
            <a:spLocks noGrp="1" noChangeArrowheads="1"/>
          </p:cNvSpPr>
          <p:nvPr>
            <p:ph type="body" idx="1"/>
          </p:nvPr>
        </p:nvSpPr>
        <p:spPr>
          <a:xfrm>
            <a:off x="457200" y="1268761"/>
            <a:ext cx="8229600" cy="5328890"/>
          </a:xfrm>
        </p:spPr>
        <p:txBody>
          <a:bodyPr/>
          <a:lstStyle/>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1) A természet védelmének hazai jogi szabályozása, törvényi szintű</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alapvető szabályozásai. A természetvédelem alapfogalmai. A</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természet általános védelme és kiemelt oltalma, természeti és</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védett természeti értékek és területek kategóriái. </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2) A természetvédelem állami szervezetrendszerének áttekintése,</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kormányzati (államigazgatási) szerveinek feladat- és hatásköre.</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Nemzeti park igazgatóságok és természetvédelmi hatóságok. A </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hazai természetvédelem főbb jellemző adatai. Természetvédelmi</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kezelés és vagyonkezelés.</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3) A természetvédelem eljárásjogi szabályai – természetvédelmi </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(közigazgatási) hatóság, hatósági eljárás és szakhatósági</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közreműködés. Természetvédelmi bírság, közlekedési objektív</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felelősség és polgári jogi felelősség a természetvédelemben.</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4) A természeti területek és értékek őrzése, megóvása, károsításának</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megelőzése, a természetvédelmi őrzés. Természeti területi </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vagyonőrző szolgálatok, együttműködések, állampolgári részvétel a </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természetőrzésben.</a:t>
            </a:r>
          </a:p>
          <a:p>
            <a:pPr marL="609600" indent="-609600" eaLnBrk="1" hangingPunct="1">
              <a:lnSpc>
                <a:spcPct val="80000"/>
              </a:lnSpc>
            </a:pPr>
            <a:endParaRPr lang="hu-HU" altLang="hu-HU" sz="2000" dirty="0" smtClean="0">
              <a:solidFill>
                <a:srgbClr val="000099"/>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Erdőrezervátumok</a:t>
            </a:r>
          </a:p>
        </p:txBody>
      </p:sp>
      <p:sp>
        <p:nvSpPr>
          <p:cNvPr id="188419" name="Rectangle 3"/>
          <p:cNvSpPr>
            <a:spLocks noGrp="1" noChangeArrowheads="1"/>
          </p:cNvSpPr>
          <p:nvPr>
            <p:ph type="body" idx="1"/>
          </p:nvPr>
        </p:nvSpPr>
        <p:spPr/>
        <p:txBody>
          <a:bodyPr/>
          <a:lstStyle/>
          <a:p>
            <a:pPr eaLnBrk="1" hangingPunct="1">
              <a:lnSpc>
                <a:spcPct val="90000"/>
              </a:lnSpc>
              <a:buFontTx/>
              <a:buNone/>
            </a:pPr>
            <a:r>
              <a:rPr lang="hu-HU" altLang="hu-HU" sz="2600" dirty="0" smtClean="0">
                <a:latin typeface="Tahoma" pitchFamily="34" charset="0"/>
                <a:cs typeface="Tahoma" pitchFamily="34" charset="0"/>
              </a:rPr>
              <a:t>Állami szervezéssel 1991 tavaszán kezdődött meg </a:t>
            </a:r>
            <a:r>
              <a:rPr lang="hu-HU" altLang="hu-HU" sz="2600" b="1" dirty="0" smtClean="0">
                <a:solidFill>
                  <a:srgbClr val="008000"/>
                </a:solidFill>
                <a:latin typeface="Tahoma" pitchFamily="34" charset="0"/>
                <a:cs typeface="Tahoma" pitchFamily="34" charset="0"/>
              </a:rPr>
              <a:t>a hazai erdőrezervátum-hálózat</a:t>
            </a:r>
            <a:r>
              <a:rPr lang="hu-HU" altLang="hu-HU" sz="2600" dirty="0" smtClean="0">
                <a:latin typeface="Tahoma" pitchFamily="34" charset="0"/>
                <a:cs typeface="Tahoma" pitchFamily="34" charset="0"/>
              </a:rPr>
              <a:t> kijelölésére, fenntartására és kutatására irányuló országos program a </a:t>
            </a:r>
            <a:r>
              <a:rPr lang="hu-HU" altLang="hu-HU" sz="2600" u="sng" dirty="0" smtClean="0">
                <a:latin typeface="Tahoma" pitchFamily="34" charset="0"/>
                <a:cs typeface="Tahoma" pitchFamily="34" charset="0"/>
              </a:rPr>
              <a:t>természetvédelemért felelős tárca (KTM) irányításával.</a:t>
            </a:r>
          </a:p>
          <a:p>
            <a:pPr marL="288000" indent="-108000" eaLnBrk="1" hangingPunct="1">
              <a:spcBef>
                <a:spcPts val="0"/>
              </a:spcBef>
              <a:buFontTx/>
              <a:buNone/>
            </a:pPr>
            <a:endParaRPr lang="hu-HU" altLang="hu-HU" sz="1000" dirty="0" smtClean="0">
              <a:latin typeface="Tahoma" pitchFamily="34" charset="0"/>
              <a:cs typeface="Tahoma" pitchFamily="34" charset="0"/>
            </a:endParaRPr>
          </a:p>
          <a:p>
            <a:pPr marL="0" indent="0" eaLnBrk="1" hangingPunct="1">
              <a:spcBef>
                <a:spcPts val="0"/>
              </a:spcBef>
              <a:buFontTx/>
              <a:buNone/>
            </a:pPr>
            <a:r>
              <a:rPr lang="hu-HU" altLang="hu-HU" sz="2500" b="1" dirty="0" smtClean="0">
                <a:solidFill>
                  <a:srgbClr val="008000"/>
                </a:solidFill>
                <a:latin typeface="Tahoma" pitchFamily="34" charset="0"/>
                <a:cs typeface="Tahoma" pitchFamily="34" charset="0"/>
              </a:rPr>
              <a:t>63 kijelölt erdőrezervátumunk</a:t>
            </a:r>
            <a:r>
              <a:rPr lang="hu-HU" altLang="hu-HU" sz="2500" dirty="0" smtClean="0">
                <a:latin typeface="Tahoma" pitchFamily="34" charset="0"/>
                <a:cs typeface="Tahoma" pitchFamily="34" charset="0"/>
              </a:rPr>
              <a:t> van,</a:t>
            </a:r>
          </a:p>
          <a:p>
            <a:pPr marL="288000" indent="0" eaLnBrk="1" hangingPunct="1">
              <a:spcBef>
                <a:spcPts val="0"/>
              </a:spcBef>
              <a:buFontTx/>
              <a:buNone/>
            </a:pPr>
            <a:r>
              <a:rPr lang="hu-HU" altLang="hu-HU" sz="2500" dirty="0" smtClean="0">
                <a:latin typeface="Tahoma" pitchFamily="34" charset="0"/>
                <a:cs typeface="Tahoma" pitchFamily="34" charset="0"/>
              </a:rPr>
              <a:t>összesen </a:t>
            </a:r>
            <a:r>
              <a:rPr lang="hu-HU" altLang="hu-HU" sz="2500" b="1" dirty="0" smtClean="0">
                <a:solidFill>
                  <a:srgbClr val="008000"/>
                </a:solidFill>
                <a:latin typeface="Tahoma" pitchFamily="34" charset="0"/>
                <a:cs typeface="Tahoma" pitchFamily="34" charset="0"/>
              </a:rPr>
              <a:t>13.294 ha</a:t>
            </a:r>
            <a:r>
              <a:rPr lang="hu-HU" altLang="hu-HU" sz="2500" dirty="0" smtClean="0">
                <a:latin typeface="Tahoma" pitchFamily="34" charset="0"/>
                <a:cs typeface="Tahoma" pitchFamily="34" charset="0"/>
              </a:rPr>
              <a:t> területi kiterjedéssel, ebből</a:t>
            </a:r>
          </a:p>
          <a:p>
            <a:pPr marL="288000" indent="0" eaLnBrk="1" hangingPunct="1">
              <a:spcBef>
                <a:spcPts val="0"/>
              </a:spcBef>
              <a:buFontTx/>
              <a:buNone/>
            </a:pPr>
            <a:r>
              <a:rPr lang="hu-HU" altLang="hu-HU" sz="2500" dirty="0" smtClean="0">
                <a:latin typeface="Tahoma" pitchFamily="34" charset="0"/>
                <a:cs typeface="Tahoma" pitchFamily="34" charset="0"/>
              </a:rPr>
              <a:t>magterület </a:t>
            </a:r>
            <a:r>
              <a:rPr lang="hu-HU" altLang="hu-HU" sz="2500" b="1" dirty="0" smtClean="0">
                <a:solidFill>
                  <a:srgbClr val="008000"/>
                </a:solidFill>
                <a:latin typeface="Tahoma" pitchFamily="34" charset="0"/>
                <a:cs typeface="Tahoma" pitchFamily="34" charset="0"/>
              </a:rPr>
              <a:t>3.708 ha.</a:t>
            </a:r>
          </a:p>
          <a:p>
            <a:pPr marL="288000" indent="0" eaLnBrk="1" hangingPunct="1">
              <a:spcBef>
                <a:spcPts val="0"/>
              </a:spcBef>
              <a:buFontTx/>
              <a:buNone/>
            </a:pPr>
            <a:endParaRPr lang="hu-HU" altLang="hu-HU" sz="1000" i="1" dirty="0" smtClean="0">
              <a:latin typeface="Tahoma" pitchFamily="34" charset="0"/>
              <a:cs typeface="Tahoma" pitchFamily="34" charset="0"/>
            </a:endParaRPr>
          </a:p>
          <a:p>
            <a:pPr marL="288000" indent="0" eaLnBrk="1" hangingPunct="1">
              <a:spcBef>
                <a:spcPts val="0"/>
              </a:spcBef>
              <a:buFontTx/>
              <a:buNone/>
            </a:pPr>
            <a:r>
              <a:rPr lang="hu-HU" altLang="hu-HU" sz="2500" i="1" dirty="0" smtClean="0">
                <a:latin typeface="Tahoma" pitchFamily="34" charset="0"/>
                <a:cs typeface="Tahoma" pitchFamily="34" charset="0"/>
              </a:rPr>
              <a:t>Megjegyzés:</a:t>
            </a:r>
            <a:r>
              <a:rPr lang="hu-HU" altLang="hu-HU" sz="2500" dirty="0" smtClean="0">
                <a:latin typeface="Tahoma" pitchFamily="34" charset="0"/>
                <a:cs typeface="Tahoma" pitchFamily="34" charset="0"/>
              </a:rPr>
              <a:t> a védett természeti területek </a:t>
            </a:r>
            <a:r>
              <a:rPr lang="hu-HU" altLang="hu-HU" sz="2500" b="1" dirty="0" smtClean="0">
                <a:solidFill>
                  <a:srgbClr val="008000"/>
                </a:solidFill>
                <a:latin typeface="Tahoma" pitchFamily="34" charset="0"/>
                <a:cs typeface="Tahoma" pitchFamily="34" charset="0"/>
              </a:rPr>
              <a:t>51 %-a,</a:t>
            </a:r>
          </a:p>
          <a:p>
            <a:pPr marL="288000" indent="0" eaLnBrk="1" hangingPunct="1">
              <a:spcBef>
                <a:spcPts val="0"/>
              </a:spcBef>
              <a:buFontTx/>
              <a:buNone/>
            </a:pPr>
            <a:r>
              <a:rPr lang="hu-HU" altLang="hu-HU" sz="2500" dirty="0" smtClean="0">
                <a:latin typeface="Tahoma" pitchFamily="34" charset="0"/>
                <a:cs typeface="Tahoma" pitchFamily="34" charset="0"/>
              </a:rPr>
              <a:t>a </a:t>
            </a:r>
            <a:r>
              <a:rPr lang="hu-HU" altLang="hu-HU" sz="2500" dirty="0" err="1" smtClean="0">
                <a:latin typeface="Tahoma" pitchFamily="34" charset="0"/>
                <a:cs typeface="Tahoma" pitchFamily="34" charset="0"/>
              </a:rPr>
              <a:t>Natura</a:t>
            </a:r>
            <a:r>
              <a:rPr lang="hu-HU" altLang="hu-HU" sz="2500" dirty="0" smtClean="0">
                <a:latin typeface="Tahoma" pitchFamily="34" charset="0"/>
                <a:cs typeface="Tahoma" pitchFamily="34" charset="0"/>
              </a:rPr>
              <a:t> 2000 területek </a:t>
            </a:r>
            <a:r>
              <a:rPr lang="hu-HU" altLang="hu-HU" sz="2500" b="1" dirty="0" smtClean="0">
                <a:solidFill>
                  <a:srgbClr val="008000"/>
                </a:solidFill>
                <a:latin typeface="Tahoma" pitchFamily="34" charset="0"/>
                <a:cs typeface="Tahoma" pitchFamily="34" charset="0"/>
              </a:rPr>
              <a:t>42 %-a erdő.</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solidFill>
                  <a:srgbClr val="008000"/>
                </a:solidFill>
                <a:latin typeface="Tahoma" pitchFamily="34" charset="0"/>
                <a:cs typeface="Tahoma" pitchFamily="34" charset="0"/>
              </a:rPr>
              <a:t>Erdőrezervátum </a:t>
            </a:r>
            <a:r>
              <a:rPr lang="hu-HU" altLang="hu-HU" sz="3500" smtClean="0">
                <a:solidFill>
                  <a:srgbClr val="008000"/>
                </a:solidFill>
                <a:latin typeface="Tahoma" pitchFamily="34" charset="0"/>
                <a:cs typeface="Tahoma" pitchFamily="34" charset="0"/>
              </a:rPr>
              <a:t>(Kékes)</a:t>
            </a:r>
          </a:p>
        </p:txBody>
      </p:sp>
      <p:pic>
        <p:nvPicPr>
          <p:cNvPr id="189443" name="Picture 3" descr="ANd9GcS73mxkgTLJnJPszxf3x2rOD56PqyNiNLsE-TNtXmuYGK_t0ij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12875"/>
            <a:ext cx="9144000" cy="561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br>
              <a:rPr lang="hu-HU" altLang="hu-HU" sz="3500" b="1" smtClean="0">
                <a:latin typeface="Tahoma" pitchFamily="34" charset="0"/>
                <a:cs typeface="Tahoma" pitchFamily="34" charset="0"/>
              </a:rPr>
            </a:br>
            <a:r>
              <a:rPr lang="hu-HU" altLang="hu-HU" sz="3500" b="1" smtClean="0">
                <a:latin typeface="Tahoma" pitchFamily="34" charset="0"/>
                <a:cs typeface="Tahoma" pitchFamily="34" charset="0"/>
              </a:rPr>
              <a:t>(egyéb kategóriák)</a:t>
            </a:r>
          </a:p>
        </p:txBody>
      </p:sp>
      <p:sp>
        <p:nvSpPr>
          <p:cNvPr id="190467" name="Rectangle 3"/>
          <p:cNvSpPr>
            <a:spLocks noGrp="1" noChangeArrowheads="1"/>
          </p:cNvSpPr>
          <p:nvPr>
            <p:ph type="body" idx="1"/>
          </p:nvPr>
        </p:nvSpPr>
        <p:spPr/>
        <p:txBody>
          <a:bodyPr/>
          <a:lstStyle/>
          <a:p>
            <a:pPr eaLnBrk="1" hangingPunct="1">
              <a:lnSpc>
                <a:spcPct val="90000"/>
              </a:lnSpc>
              <a:buFontTx/>
              <a:buNone/>
            </a:pPr>
            <a:r>
              <a:rPr lang="hu-HU" altLang="hu-HU" sz="2600" b="1" u="sng" dirty="0" smtClean="0">
                <a:solidFill>
                  <a:srgbClr val="008000"/>
                </a:solidFill>
                <a:latin typeface="Tahoma" pitchFamily="34" charset="0"/>
                <a:cs typeface="Tahoma" pitchFamily="34" charset="0"/>
              </a:rPr>
              <a:t>Natúrpark:</a:t>
            </a:r>
            <a:r>
              <a:rPr lang="hu-HU" altLang="hu-HU" sz="2600" b="1" dirty="0" smtClean="0">
                <a:latin typeface="Tahoma" pitchFamily="34" charset="0"/>
                <a:cs typeface="Tahoma" pitchFamily="34" charset="0"/>
              </a:rPr>
              <a:t>  </a:t>
            </a:r>
            <a:r>
              <a:rPr lang="hu-HU" altLang="hu-HU" sz="2600" dirty="0" smtClean="0">
                <a:latin typeface="Tahoma" pitchFamily="34" charset="0"/>
                <a:cs typeface="Tahoma" pitchFamily="34" charset="0"/>
              </a:rPr>
              <a:t>az elnevezés használatához a miniszter járulhat hozzá természeti vagy védett természeti területen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4. § q), 29/A. §/.</a:t>
            </a:r>
          </a:p>
          <a:p>
            <a:pPr eaLnBrk="1" hangingPunct="1">
              <a:lnSpc>
                <a:spcPct val="90000"/>
              </a:lnSpc>
              <a:buFontTx/>
              <a:buNone/>
            </a:pPr>
            <a:r>
              <a:rPr lang="hu-HU" altLang="hu-HU" sz="2600" dirty="0" smtClean="0">
                <a:latin typeface="Tahoma" pitchFamily="34" charset="0"/>
                <a:cs typeface="Tahoma" pitchFamily="34" charset="0"/>
              </a:rPr>
              <a:t>7 natúrpark van (Cserhát, Gerecse, Hét Patak Gyöngye, </a:t>
            </a:r>
            <a:r>
              <a:rPr lang="hu-HU" altLang="hu-HU" sz="2600" dirty="0" err="1" smtClean="0">
                <a:latin typeface="Tahoma" pitchFamily="34" charset="0"/>
                <a:cs typeface="Tahoma" pitchFamily="34" charset="0"/>
              </a:rPr>
              <a:t>Írottkő</a:t>
            </a:r>
            <a:r>
              <a:rPr lang="hu-HU" altLang="hu-HU" sz="2600" dirty="0" smtClean="0">
                <a:latin typeface="Tahoma" pitchFamily="34" charset="0"/>
                <a:cs typeface="Tahoma" pitchFamily="34" charset="0"/>
              </a:rPr>
              <a:t>, Pannontáj-Sokoró, Szatmár-Beregi, Vértesi Natúrpark), 350.477 ha területtel (2015).</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600" b="1" u="sng" dirty="0" err="1" smtClean="0">
                <a:solidFill>
                  <a:srgbClr val="008000"/>
                </a:solidFill>
                <a:latin typeface="Tahoma" pitchFamily="34" charset="0"/>
                <a:cs typeface="Tahoma" pitchFamily="34" charset="0"/>
              </a:rPr>
              <a:t>Geopark</a:t>
            </a:r>
            <a:r>
              <a:rPr lang="hu-HU" altLang="hu-HU" sz="2600" b="1" u="sng" dirty="0" smtClean="0">
                <a:solidFill>
                  <a:srgbClr val="008000"/>
                </a:solidFill>
                <a:latin typeface="Tahoma" pitchFamily="34" charset="0"/>
                <a:cs typeface="Tahoma" pitchFamily="34" charset="0"/>
              </a:rPr>
              <a:t>:</a:t>
            </a:r>
            <a:r>
              <a:rPr lang="hu-HU" altLang="hu-HU" sz="2600" b="1" dirty="0" smtClean="0">
                <a:latin typeface="Tahoma" pitchFamily="34" charset="0"/>
                <a:cs typeface="Tahoma" pitchFamily="34" charset="0"/>
              </a:rPr>
              <a:t> </a:t>
            </a:r>
            <a:r>
              <a:rPr lang="hu-HU" altLang="hu-HU" sz="2600" dirty="0" err="1" smtClean="0">
                <a:latin typeface="Tahoma" pitchFamily="34" charset="0"/>
                <a:cs typeface="Tahoma" pitchFamily="34" charset="0"/>
              </a:rPr>
              <a:t>Unesco</a:t>
            </a:r>
            <a:r>
              <a:rPr lang="hu-HU" altLang="hu-HU" sz="2600" dirty="0" smtClean="0">
                <a:latin typeface="Tahoma" pitchFamily="34" charset="0"/>
                <a:cs typeface="Tahoma" pitchFamily="34" charset="0"/>
              </a:rPr>
              <a:t> által támogatott Globális </a:t>
            </a:r>
            <a:r>
              <a:rPr lang="hu-HU" altLang="hu-HU" sz="2600" dirty="0" err="1" smtClean="0">
                <a:latin typeface="Tahoma" pitchFamily="34" charset="0"/>
                <a:cs typeface="Tahoma" pitchFamily="34" charset="0"/>
              </a:rPr>
              <a:t>Geopark</a:t>
            </a:r>
            <a:r>
              <a:rPr lang="hu-HU" altLang="hu-HU" sz="2600" dirty="0" smtClean="0">
                <a:latin typeface="Tahoma" pitchFamily="34" charset="0"/>
                <a:cs typeface="Tahoma" pitchFamily="34" charset="0"/>
              </a:rPr>
              <a:t> Hálózat (nemzetközi kategória).</a:t>
            </a:r>
            <a:endParaRPr lang="hu-HU" altLang="hu-HU" sz="2600" b="1" u="sng" dirty="0" smtClean="0">
              <a:solidFill>
                <a:srgbClr val="008000"/>
              </a:solidFill>
              <a:latin typeface="Tahoma" pitchFamily="34" charset="0"/>
              <a:cs typeface="Tahoma" pitchFamily="34" charset="0"/>
            </a:endParaRPr>
          </a:p>
          <a:p>
            <a:pPr eaLnBrk="1" hangingPunct="1">
              <a:lnSpc>
                <a:spcPct val="90000"/>
              </a:lnSpc>
              <a:buFontTx/>
              <a:buNone/>
            </a:pPr>
            <a:r>
              <a:rPr lang="hu-HU" altLang="hu-HU" sz="2600" dirty="0" smtClean="0">
                <a:latin typeface="Tahoma" pitchFamily="34" charset="0"/>
                <a:cs typeface="Tahoma" pitchFamily="34" charset="0"/>
              </a:rPr>
              <a:t>2 </a:t>
            </a:r>
            <a:r>
              <a:rPr lang="hu-HU" altLang="hu-HU" sz="2600" dirty="0" err="1" smtClean="0">
                <a:latin typeface="Tahoma" pitchFamily="34" charset="0"/>
                <a:cs typeface="Tahoma" pitchFamily="34" charset="0"/>
              </a:rPr>
              <a:t>geoparkunk</a:t>
            </a:r>
            <a:r>
              <a:rPr lang="hu-HU" altLang="hu-HU" sz="2600" dirty="0" smtClean="0">
                <a:latin typeface="Tahoma" pitchFamily="34" charset="0"/>
                <a:cs typeface="Tahoma" pitchFamily="34" charset="0"/>
              </a:rPr>
              <a:t> van (Bakony-Balaton, </a:t>
            </a:r>
            <a:r>
              <a:rPr lang="hu-HU" altLang="hu-HU" sz="2600" dirty="0" err="1" smtClean="0">
                <a:latin typeface="Tahoma" pitchFamily="34" charset="0"/>
                <a:cs typeface="Tahoma" pitchFamily="34" charset="0"/>
              </a:rPr>
              <a:t>Novohrad-Nógrád</a:t>
            </a:r>
            <a:r>
              <a:rPr lang="hu-HU" altLang="hu-HU" sz="2600" dirty="0" smtClean="0">
                <a:latin typeface="Tahoma" pitchFamily="34" charset="0"/>
                <a:cs typeface="Tahoma" pitchFamily="34" charset="0"/>
              </a:rPr>
              <a:t> </a:t>
            </a:r>
            <a:r>
              <a:rPr lang="hu-HU" altLang="hu-HU" sz="2600" dirty="0" err="1" smtClean="0">
                <a:latin typeface="Tahoma" pitchFamily="34" charset="0"/>
                <a:cs typeface="Tahoma" pitchFamily="34" charset="0"/>
              </a:rPr>
              <a:t>Geopark</a:t>
            </a:r>
            <a:r>
              <a:rPr lang="hu-HU" altLang="hu-HU" sz="2600" dirty="0" smtClean="0">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88913"/>
            <a:ext cx="8229600" cy="1079500"/>
          </a:xfrm>
        </p:spPr>
        <p:txBody>
          <a:bodyPr/>
          <a:lstStyle/>
          <a:p>
            <a:pPr eaLnBrk="1" hangingPunct="1"/>
            <a:r>
              <a:rPr lang="hu-HU" altLang="hu-HU" sz="3500" b="1" smtClean="0">
                <a:solidFill>
                  <a:srgbClr val="008000"/>
                </a:solidFill>
                <a:latin typeface="Tahoma" pitchFamily="34" charset="0"/>
                <a:cs typeface="Tahoma" pitchFamily="34" charset="0"/>
              </a:rPr>
              <a:t>Natura 2000 területek</a:t>
            </a:r>
          </a:p>
        </p:txBody>
      </p:sp>
      <p:sp>
        <p:nvSpPr>
          <p:cNvPr id="191491" name="Rectangle 3"/>
          <p:cNvSpPr>
            <a:spLocks noGrp="1" noChangeArrowheads="1"/>
          </p:cNvSpPr>
          <p:nvPr>
            <p:ph type="body" idx="1"/>
          </p:nvPr>
        </p:nvSpPr>
        <p:spPr>
          <a:xfrm>
            <a:off x="457200" y="1412875"/>
            <a:ext cx="8229600" cy="4824413"/>
          </a:xfrm>
        </p:spPr>
        <p:txBody>
          <a:bodyPr/>
          <a:lstStyle/>
          <a:p>
            <a:pPr eaLnBrk="1" hangingPunct="1">
              <a:lnSpc>
                <a:spcPct val="80000"/>
              </a:lnSpc>
              <a:buFontTx/>
              <a:buNone/>
            </a:pPr>
            <a:r>
              <a:rPr lang="hu-HU" altLang="hu-HU" sz="2400" b="1" dirty="0" smtClean="0">
                <a:solidFill>
                  <a:srgbClr val="008000"/>
                </a:solidFill>
                <a:latin typeface="Tahoma" pitchFamily="34" charset="0"/>
                <a:cs typeface="Tahoma" pitchFamily="34" charset="0"/>
              </a:rPr>
              <a:t>Az Európai Közösségek jogi aktusaiban meghatározott védettségi kategóriába tartozó területek kijelölése</a:t>
            </a:r>
          </a:p>
          <a:p>
            <a:pPr eaLnBrk="1" hangingPunct="1">
              <a:lnSpc>
                <a:spcPct val="80000"/>
              </a:lnSpc>
              <a:buFontTx/>
              <a:buNone/>
            </a:pPr>
            <a:r>
              <a:rPr lang="hu-HU" altLang="hu-HU" sz="2400" dirty="0" smtClean="0">
                <a:latin typeface="Tahoma" pitchFamily="34" charset="0"/>
                <a:cs typeface="Tahoma" pitchFamily="34" charset="0"/>
              </a:rPr>
              <a:t>A </a:t>
            </a:r>
            <a:r>
              <a:rPr lang="hu-HU" altLang="hu-HU" sz="2400" dirty="0" err="1" smtClean="0">
                <a:latin typeface="Tahoma" pitchFamily="34" charset="0"/>
                <a:cs typeface="Tahoma" pitchFamily="34" charset="0"/>
              </a:rPr>
              <a:t>Natura</a:t>
            </a:r>
            <a:r>
              <a:rPr lang="hu-HU" altLang="hu-HU" sz="2400" dirty="0" smtClean="0">
                <a:latin typeface="Tahoma" pitchFamily="34" charset="0"/>
                <a:cs typeface="Tahoma" pitchFamily="34" charset="0"/>
              </a:rPr>
              <a:t> 2000 területeket a Kormány jelöli ki és teszi közzé, valamint határozza meg az e területekre vonatkozó szabályokat. A </a:t>
            </a:r>
            <a:r>
              <a:rPr lang="hu-HU" altLang="hu-HU" sz="2400" dirty="0" err="1" smtClean="0">
                <a:latin typeface="Tahoma" pitchFamily="34" charset="0"/>
                <a:cs typeface="Tahoma" pitchFamily="34" charset="0"/>
              </a:rPr>
              <a:t>Natura</a:t>
            </a:r>
            <a:r>
              <a:rPr lang="hu-HU" altLang="hu-HU" sz="2400" dirty="0" smtClean="0">
                <a:latin typeface="Tahoma" pitchFamily="34" charset="0"/>
                <a:cs typeface="Tahoma" pitchFamily="34" charset="0"/>
              </a:rPr>
              <a:t> 2000 területeken lévő földrészleteket a miniszter hirdeti ki.</a:t>
            </a:r>
          </a:p>
          <a:p>
            <a:pPr eaLnBrk="1" hangingPunct="1">
              <a:lnSpc>
                <a:spcPct val="80000"/>
              </a:lnSpc>
              <a:buFontTx/>
              <a:buNone/>
            </a:pPr>
            <a:r>
              <a:rPr lang="hu-HU" altLang="hu-HU" sz="2400" dirty="0" smtClean="0">
                <a:latin typeface="Tahoma" pitchFamily="34" charset="0"/>
                <a:cs typeface="Tahoma" pitchFamily="34" charset="0"/>
              </a:rPr>
              <a:t>A kijelölés tényét az ingatlan-nyilvántartásba fel kell jegyezni, a kijelölés feloldását követően a feljegyzést törölni kell. A feljegyzést, illetve annak törlését a természetvédelmi hatóság hivatalból kezdeményezi.</a:t>
            </a:r>
          </a:p>
          <a:p>
            <a:pPr eaLnBrk="1" hangingPunct="1">
              <a:lnSpc>
                <a:spcPct val="80000"/>
              </a:lnSpc>
              <a:buFontTx/>
              <a:buNone/>
            </a:pPr>
            <a:r>
              <a:rPr lang="hu-HU" altLang="hu-HU" sz="2400" dirty="0" smtClean="0">
                <a:latin typeface="Tahoma" pitchFamily="34" charset="0"/>
                <a:cs typeface="Tahoma" pitchFamily="34" charset="0"/>
              </a:rPr>
              <a:t> /</a:t>
            </a:r>
            <a:r>
              <a:rPr lang="hu-HU" altLang="hu-HU" sz="2400" dirty="0" err="1" smtClean="0">
                <a:latin typeface="Tahoma" pitchFamily="34" charset="0"/>
                <a:cs typeface="Tahoma" pitchFamily="34" charset="0"/>
              </a:rPr>
              <a:t>Tvt</a:t>
            </a:r>
            <a:r>
              <a:rPr lang="hu-HU" altLang="hu-HU" sz="2400" dirty="0" smtClean="0">
                <a:latin typeface="Tahoma" pitchFamily="34" charset="0"/>
                <a:cs typeface="Tahoma" pitchFamily="34" charset="0"/>
              </a:rPr>
              <a:t>. 41/A. § (1) – (2)/</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dirty="0" smtClean="0">
                <a:solidFill>
                  <a:srgbClr val="008000"/>
                </a:solidFill>
                <a:latin typeface="Tahoma" pitchFamily="34" charset="0"/>
                <a:cs typeface="Tahoma" pitchFamily="34" charset="0"/>
              </a:rPr>
              <a:t>Lásd: 275/2004. (X. 8.) Korm. rendelet az európai közösségi</a:t>
            </a:r>
          </a:p>
          <a:p>
            <a:pPr eaLnBrk="1" hangingPunct="1">
              <a:lnSpc>
                <a:spcPct val="80000"/>
              </a:lnSpc>
              <a:buFontTx/>
              <a:buNone/>
            </a:pPr>
            <a:r>
              <a:rPr lang="hu-HU" altLang="hu-HU" sz="2200" dirty="0" smtClean="0">
                <a:solidFill>
                  <a:srgbClr val="008000"/>
                </a:solidFill>
                <a:latin typeface="Tahoma" pitchFamily="34" charset="0"/>
                <a:cs typeface="Tahoma" pitchFamily="34" charset="0"/>
              </a:rPr>
              <a:t>jelentőségű természetvédelmi rendeltetésű területekről.</a:t>
            </a:r>
          </a:p>
          <a:p>
            <a:pPr eaLnBrk="1" hangingPunct="1">
              <a:lnSpc>
                <a:spcPct val="80000"/>
              </a:lnSpc>
              <a:buFontTx/>
              <a:buNone/>
            </a:pPr>
            <a:endParaRPr lang="hu-HU" altLang="hu-HU" sz="2200"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274638"/>
            <a:ext cx="8229600" cy="922337"/>
          </a:xfrm>
        </p:spPr>
        <p:txBody>
          <a:bodyPr/>
          <a:lstStyle/>
          <a:p>
            <a:r>
              <a:rPr lang="hu-HU" altLang="hu-HU" sz="3300" smtClean="0">
                <a:solidFill>
                  <a:srgbClr val="003300"/>
                </a:solidFill>
                <a:latin typeface="Tahoma" pitchFamily="34" charset="0"/>
                <a:cs typeface="Tahoma" pitchFamily="34" charset="0"/>
              </a:rPr>
              <a:t>Közösségi védelem – Natura 2000</a:t>
            </a:r>
          </a:p>
        </p:txBody>
      </p:sp>
      <p:sp>
        <p:nvSpPr>
          <p:cNvPr id="192515" name="Rectangle 3"/>
          <p:cNvSpPr>
            <a:spLocks noGrp="1" noChangeArrowheads="1"/>
          </p:cNvSpPr>
          <p:nvPr>
            <p:ph type="body" idx="1"/>
          </p:nvPr>
        </p:nvSpPr>
        <p:spPr/>
        <p:txBody>
          <a:bodyPr/>
          <a:lstStyle/>
          <a:p>
            <a:pPr>
              <a:buFontTx/>
              <a:buNone/>
            </a:pPr>
            <a:r>
              <a:rPr lang="hu-HU" altLang="hu-HU" sz="100" smtClean="0"/>
              <a:t>k</a:t>
            </a:r>
          </a:p>
        </p:txBody>
      </p:sp>
      <p:grpSp>
        <p:nvGrpSpPr>
          <p:cNvPr id="192516" name="Group 4"/>
          <p:cNvGrpSpPr>
            <a:grpSpLocks noChangeAspect="1"/>
          </p:cNvGrpSpPr>
          <p:nvPr/>
        </p:nvGrpSpPr>
        <p:grpSpPr bwMode="auto">
          <a:xfrm>
            <a:off x="179388" y="1484313"/>
            <a:ext cx="8424862" cy="5373687"/>
            <a:chOff x="2198" y="-219"/>
            <a:chExt cx="7200" cy="4320"/>
          </a:xfrm>
        </p:grpSpPr>
        <p:sp>
          <p:nvSpPr>
            <p:cNvPr id="192549" name="AutoShape 5"/>
            <p:cNvSpPr>
              <a:spLocks noChangeAspect="1" noChangeArrowheads="1"/>
            </p:cNvSpPr>
            <p:nvPr/>
          </p:nvSpPr>
          <p:spPr bwMode="auto">
            <a:xfrm>
              <a:off x="2198" y="-219"/>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192550" name="Text Box 6"/>
            <p:cNvSpPr txBox="1">
              <a:spLocks noChangeArrowheads="1"/>
            </p:cNvSpPr>
            <p:nvPr/>
          </p:nvSpPr>
          <p:spPr bwMode="auto">
            <a:xfrm>
              <a:off x="2918" y="-75"/>
              <a:ext cx="907" cy="771"/>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p>
            <a:p>
              <a:pPr algn="ctr" eaLnBrk="1" hangingPunct="1">
                <a:lnSpc>
                  <a:spcPct val="100000"/>
                </a:lnSpc>
                <a:spcBef>
                  <a:spcPct val="0"/>
                </a:spcBef>
                <a:buFontTx/>
                <a:buNone/>
              </a:pP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51" name="Text Box 7"/>
            <p:cNvSpPr txBox="1">
              <a:spLocks noChangeArrowheads="1"/>
            </p:cNvSpPr>
            <p:nvPr/>
          </p:nvSpPr>
          <p:spPr bwMode="auto">
            <a:xfrm>
              <a:off x="7958" y="-75"/>
              <a:ext cx="1089" cy="771"/>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p>
            <a:p>
              <a:pPr algn="ctr" eaLnBrk="1" hangingPunct="1">
                <a:lnSpc>
                  <a:spcPct val="100000"/>
                </a:lnSpc>
                <a:spcBef>
                  <a:spcPct val="0"/>
                </a:spcBef>
                <a:buFontTx/>
                <a:buNone/>
              </a:pP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52" name="Text Box 8"/>
            <p:cNvSpPr txBox="1">
              <a:spLocks noChangeArrowheads="1"/>
            </p:cNvSpPr>
            <p:nvPr/>
          </p:nvSpPr>
          <p:spPr bwMode="auto">
            <a:xfrm>
              <a:off x="4502" y="-75"/>
              <a:ext cx="907" cy="771"/>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 </a:t>
              </a:r>
            </a:p>
            <a:p>
              <a:pPr algn="ctr" eaLnBrk="1" hangingPunct="1">
                <a:lnSpc>
                  <a:spcPct val="100000"/>
                </a:lnSpc>
                <a:spcBef>
                  <a:spcPct val="0"/>
                </a:spcBef>
                <a:buFontTx/>
                <a:buNone/>
              </a:pP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53" name="Text Box 9"/>
            <p:cNvSpPr txBox="1">
              <a:spLocks noChangeArrowheads="1"/>
            </p:cNvSpPr>
            <p:nvPr/>
          </p:nvSpPr>
          <p:spPr bwMode="auto">
            <a:xfrm>
              <a:off x="7238" y="1221"/>
              <a:ext cx="1089" cy="454"/>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800" b="0">
                  <a:solidFill>
                    <a:srgbClr val="000000"/>
                  </a:solidFill>
                </a:rPr>
                <a:t>Jelölő</a:t>
              </a:r>
            </a:p>
            <a:p>
              <a:pPr algn="ctr" eaLnBrk="1" hangingPunct="1">
                <a:lnSpc>
                  <a:spcPct val="100000"/>
                </a:lnSpc>
                <a:spcBef>
                  <a:spcPct val="0"/>
                </a:spcBef>
                <a:buFontTx/>
                <a:buNone/>
              </a:pPr>
              <a:r>
                <a:rPr lang="hu-HU" altLang="hu-HU" sz="800" b="0">
                  <a:solidFill>
                    <a:srgbClr val="000000"/>
                  </a:solidFill>
                </a:rPr>
                <a:t>élőhelytípusok</a:t>
              </a:r>
            </a:p>
            <a:p>
              <a:pPr eaLnBrk="1" hangingPunct="1">
                <a:lnSpc>
                  <a:spcPct val="100000"/>
                </a:lnSpc>
                <a:spcBef>
                  <a:spcPct val="0"/>
                </a:spcBef>
                <a:buFontTx/>
                <a:buNone/>
              </a:pPr>
              <a:endParaRPr lang="hu-HU" altLang="hu-HU" sz="1800" b="0">
                <a:solidFill>
                  <a:srgbClr val="000000"/>
                </a:solidFill>
              </a:endParaRPr>
            </a:p>
          </p:txBody>
        </p:sp>
        <p:sp>
          <p:nvSpPr>
            <p:cNvPr id="192554" name="Text Box 10"/>
            <p:cNvSpPr txBox="1">
              <a:spLocks noChangeArrowheads="1"/>
            </p:cNvSpPr>
            <p:nvPr/>
          </p:nvSpPr>
          <p:spPr bwMode="auto">
            <a:xfrm>
              <a:off x="3782" y="1221"/>
              <a:ext cx="907" cy="454"/>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800" b="0">
                  <a:solidFill>
                    <a:srgbClr val="000000"/>
                  </a:solidFill>
                </a:rPr>
                <a:t>Jelölő</a:t>
              </a:r>
            </a:p>
            <a:p>
              <a:pPr algn="ctr" eaLnBrk="1" hangingPunct="1">
                <a:lnSpc>
                  <a:spcPct val="100000"/>
                </a:lnSpc>
                <a:spcBef>
                  <a:spcPct val="0"/>
                </a:spcBef>
                <a:buFontTx/>
                <a:buNone/>
              </a:pPr>
              <a:r>
                <a:rPr lang="hu-HU" altLang="hu-HU" sz="800" b="0">
                  <a:solidFill>
                    <a:srgbClr val="000000"/>
                  </a:solidFill>
                </a:rPr>
                <a:t>fajok</a:t>
              </a:r>
              <a:endParaRPr lang="hu-HU" altLang="hu-HU" sz="1800" b="0">
                <a:solidFill>
                  <a:srgbClr val="000000"/>
                </a:solidFill>
              </a:endParaRPr>
            </a:p>
          </p:txBody>
        </p:sp>
        <p:sp>
          <p:nvSpPr>
            <p:cNvPr id="192555" name="Text Box 11"/>
            <p:cNvSpPr txBox="1">
              <a:spLocks noChangeArrowheads="1"/>
            </p:cNvSpPr>
            <p:nvPr/>
          </p:nvSpPr>
          <p:spPr bwMode="auto">
            <a:xfrm>
              <a:off x="6374" y="-75"/>
              <a:ext cx="1089" cy="771"/>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p>
            <a:p>
              <a:pPr algn="ctr" eaLnBrk="1" hangingPunct="1">
                <a:lnSpc>
                  <a:spcPct val="100000"/>
                </a:lnSpc>
                <a:spcBef>
                  <a:spcPct val="0"/>
                </a:spcBef>
                <a:buFontTx/>
                <a:buNone/>
              </a:pP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56" name="Text Box 12"/>
            <p:cNvSpPr txBox="1">
              <a:spLocks noChangeArrowheads="1"/>
            </p:cNvSpPr>
            <p:nvPr/>
          </p:nvSpPr>
          <p:spPr bwMode="auto">
            <a:xfrm>
              <a:off x="3206" y="2373"/>
              <a:ext cx="1089" cy="771"/>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800" b="0">
                  <a:solidFill>
                    <a:srgbClr val="000000"/>
                  </a:solidFill>
                </a:rPr>
                <a:t>Különleges madárvédelmi terület</a:t>
              </a:r>
              <a:endParaRPr lang="hu-HU" altLang="hu-HU" sz="1800" b="0">
                <a:solidFill>
                  <a:srgbClr val="000000"/>
                </a:solidFill>
              </a:endParaRPr>
            </a:p>
          </p:txBody>
        </p:sp>
        <p:sp>
          <p:nvSpPr>
            <p:cNvPr id="192557" name="Text Box 13"/>
            <p:cNvSpPr txBox="1">
              <a:spLocks noChangeArrowheads="1"/>
            </p:cNvSpPr>
            <p:nvPr/>
          </p:nvSpPr>
          <p:spPr bwMode="auto">
            <a:xfrm>
              <a:off x="5222" y="2373"/>
              <a:ext cx="1406" cy="771"/>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800" b="0">
                  <a:solidFill>
                    <a:srgbClr val="000000"/>
                  </a:solidFill>
                </a:rPr>
                <a:t>Különleges természetmegőrzési </a:t>
              </a:r>
            </a:p>
            <a:p>
              <a:pPr algn="ctr" eaLnBrk="1" hangingPunct="1">
                <a:lnSpc>
                  <a:spcPct val="100000"/>
                </a:lnSpc>
                <a:spcBef>
                  <a:spcPct val="0"/>
                </a:spcBef>
                <a:buFontTx/>
                <a:buNone/>
              </a:pPr>
              <a:r>
                <a:rPr lang="hu-HU" altLang="hu-HU" sz="800" b="0">
                  <a:solidFill>
                    <a:srgbClr val="000000"/>
                  </a:solidFill>
                </a:rPr>
                <a:t>terület</a:t>
              </a:r>
              <a:endParaRPr lang="hu-HU" altLang="hu-HU" sz="1800" b="0">
                <a:solidFill>
                  <a:srgbClr val="000000"/>
                </a:solidFill>
              </a:endParaRPr>
            </a:p>
          </p:txBody>
        </p:sp>
        <p:sp>
          <p:nvSpPr>
            <p:cNvPr id="192558" name="Text Box 14"/>
            <p:cNvSpPr txBox="1">
              <a:spLocks noChangeArrowheads="1"/>
            </p:cNvSpPr>
            <p:nvPr/>
          </p:nvSpPr>
          <p:spPr bwMode="auto">
            <a:xfrm>
              <a:off x="7526" y="2373"/>
              <a:ext cx="1406" cy="771"/>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800" b="0">
                  <a:solidFill>
                    <a:srgbClr val="000000"/>
                  </a:solidFill>
                </a:rPr>
                <a:t>Kiemelt </a:t>
              </a:r>
            </a:p>
            <a:p>
              <a:pPr algn="ctr" eaLnBrk="1" hangingPunct="1">
                <a:lnSpc>
                  <a:spcPct val="100000"/>
                </a:lnSpc>
                <a:spcBef>
                  <a:spcPct val="0"/>
                </a:spcBef>
                <a:buFontTx/>
                <a:buNone/>
              </a:pPr>
              <a:r>
                <a:rPr lang="hu-HU" altLang="hu-HU" sz="800" b="0">
                  <a:solidFill>
                    <a:srgbClr val="000000"/>
                  </a:solidFill>
                </a:rPr>
                <a:t>Jelentőségű természetmegőrzési terület</a:t>
              </a:r>
              <a:endParaRPr lang="hu-HU" altLang="hu-HU" sz="1800" b="0">
                <a:solidFill>
                  <a:srgbClr val="000000"/>
                </a:solidFill>
              </a:endParaRPr>
            </a:p>
          </p:txBody>
        </p:sp>
      </p:grpSp>
      <p:grpSp>
        <p:nvGrpSpPr>
          <p:cNvPr id="192517" name="Group 15"/>
          <p:cNvGrpSpPr>
            <a:grpSpLocks noChangeAspect="1"/>
          </p:cNvGrpSpPr>
          <p:nvPr/>
        </p:nvGrpSpPr>
        <p:grpSpPr bwMode="auto">
          <a:xfrm>
            <a:off x="179388" y="1484313"/>
            <a:ext cx="8424862" cy="5373687"/>
            <a:chOff x="2198" y="-219"/>
            <a:chExt cx="7200" cy="4320"/>
          </a:xfrm>
        </p:grpSpPr>
        <p:sp>
          <p:nvSpPr>
            <p:cNvPr id="192539" name="AutoShape 16"/>
            <p:cNvSpPr>
              <a:spLocks noChangeAspect="1" noChangeArrowheads="1"/>
            </p:cNvSpPr>
            <p:nvPr/>
          </p:nvSpPr>
          <p:spPr bwMode="auto">
            <a:xfrm>
              <a:off x="2198" y="-219"/>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192540" name="Text Box 17"/>
            <p:cNvSpPr txBox="1">
              <a:spLocks noChangeArrowheads="1"/>
            </p:cNvSpPr>
            <p:nvPr/>
          </p:nvSpPr>
          <p:spPr bwMode="auto">
            <a:xfrm>
              <a:off x="2918" y="-75"/>
              <a:ext cx="907"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41" name="Text Box 18"/>
            <p:cNvSpPr txBox="1">
              <a:spLocks noChangeArrowheads="1"/>
            </p:cNvSpPr>
            <p:nvPr/>
          </p:nvSpPr>
          <p:spPr bwMode="auto">
            <a:xfrm>
              <a:off x="7958" y="-75"/>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42" name="Text Box 19"/>
            <p:cNvSpPr txBox="1">
              <a:spLocks noChangeArrowheads="1"/>
            </p:cNvSpPr>
            <p:nvPr/>
          </p:nvSpPr>
          <p:spPr bwMode="auto">
            <a:xfrm>
              <a:off x="4502" y="-75"/>
              <a:ext cx="907"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43" name="Text Box 20"/>
            <p:cNvSpPr txBox="1">
              <a:spLocks noChangeArrowheads="1"/>
            </p:cNvSpPr>
            <p:nvPr/>
          </p:nvSpPr>
          <p:spPr bwMode="auto">
            <a:xfrm>
              <a:off x="7238" y="1221"/>
              <a:ext cx="1089" cy="454"/>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endParaRPr lang="hu-HU" altLang="hu-HU" sz="100" b="0">
                <a:solidFill>
                  <a:srgbClr val="000000"/>
                </a:solidFill>
              </a:endParaRPr>
            </a:p>
            <a:p>
              <a:pPr algn="ctr" eaLnBrk="1" hangingPunct="1">
                <a:lnSpc>
                  <a:spcPct val="100000"/>
                </a:lnSpc>
                <a:spcBef>
                  <a:spcPct val="0"/>
                </a:spcBef>
                <a:buFontTx/>
                <a:buNone/>
              </a:pPr>
              <a:endParaRPr lang="hu-HU" altLang="hu-HU" sz="11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Jelölő</a:t>
              </a: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a:p>
              <a:pPr eaLnBrk="1" hangingPunct="1">
                <a:lnSpc>
                  <a:spcPct val="100000"/>
                </a:lnSpc>
                <a:spcBef>
                  <a:spcPct val="0"/>
                </a:spcBef>
                <a:buFontTx/>
                <a:buNone/>
              </a:pPr>
              <a:endParaRPr lang="hu-HU" altLang="hu-HU" sz="1100">
                <a:solidFill>
                  <a:srgbClr val="003300"/>
                </a:solidFill>
                <a:latin typeface="Tahoma" pitchFamily="34" charset="0"/>
              </a:endParaRPr>
            </a:p>
          </p:txBody>
        </p:sp>
        <p:sp>
          <p:nvSpPr>
            <p:cNvPr id="192544" name="Text Box 21"/>
            <p:cNvSpPr txBox="1">
              <a:spLocks noChangeArrowheads="1"/>
            </p:cNvSpPr>
            <p:nvPr/>
          </p:nvSpPr>
          <p:spPr bwMode="auto">
            <a:xfrm>
              <a:off x="3782" y="1221"/>
              <a:ext cx="907" cy="454"/>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Jelölő</a:t>
              </a: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45" name="Text Box 22"/>
            <p:cNvSpPr txBox="1">
              <a:spLocks noChangeArrowheads="1"/>
            </p:cNvSpPr>
            <p:nvPr/>
          </p:nvSpPr>
          <p:spPr bwMode="auto">
            <a:xfrm>
              <a:off x="6374" y="-75"/>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46" name="Text Box 23"/>
            <p:cNvSpPr txBox="1">
              <a:spLocks noChangeArrowheads="1"/>
            </p:cNvSpPr>
            <p:nvPr/>
          </p:nvSpPr>
          <p:spPr bwMode="auto">
            <a:xfrm>
              <a:off x="3206" y="2373"/>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Különleges madárvédelmi terület</a:t>
              </a:r>
            </a:p>
          </p:txBody>
        </p:sp>
        <p:sp>
          <p:nvSpPr>
            <p:cNvPr id="192547" name="Text Box 24"/>
            <p:cNvSpPr txBox="1">
              <a:spLocks noChangeArrowheads="1"/>
            </p:cNvSpPr>
            <p:nvPr/>
          </p:nvSpPr>
          <p:spPr bwMode="auto">
            <a:xfrm>
              <a:off x="5222" y="2373"/>
              <a:ext cx="1406"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Különleges természetmegőrzési </a:t>
              </a:r>
            </a:p>
            <a:p>
              <a:pPr algn="ctr" eaLnBrk="1" hangingPunct="1">
                <a:lnSpc>
                  <a:spcPct val="100000"/>
                </a:lnSpc>
                <a:spcBef>
                  <a:spcPct val="0"/>
                </a:spcBef>
                <a:buFontTx/>
                <a:buNone/>
              </a:pPr>
              <a:r>
                <a:rPr lang="hu-HU" altLang="hu-HU" sz="1100">
                  <a:solidFill>
                    <a:srgbClr val="003300"/>
                  </a:solidFill>
                  <a:latin typeface="Tahoma" pitchFamily="34" charset="0"/>
                </a:rPr>
                <a:t>terület</a:t>
              </a:r>
            </a:p>
          </p:txBody>
        </p:sp>
        <p:sp>
          <p:nvSpPr>
            <p:cNvPr id="192548" name="Text Box 25"/>
            <p:cNvSpPr txBox="1">
              <a:spLocks noChangeArrowheads="1"/>
            </p:cNvSpPr>
            <p:nvPr/>
          </p:nvSpPr>
          <p:spPr bwMode="auto">
            <a:xfrm>
              <a:off x="7526" y="2373"/>
              <a:ext cx="1406"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 </a:t>
              </a:r>
            </a:p>
            <a:p>
              <a:pPr algn="ctr" eaLnBrk="1" hangingPunct="1">
                <a:lnSpc>
                  <a:spcPct val="100000"/>
                </a:lnSpc>
                <a:spcBef>
                  <a:spcPct val="0"/>
                </a:spcBef>
                <a:buFontTx/>
                <a:buNone/>
              </a:pPr>
              <a:r>
                <a:rPr lang="hu-HU" altLang="hu-HU" sz="1100">
                  <a:solidFill>
                    <a:srgbClr val="003300"/>
                  </a:solidFill>
                  <a:latin typeface="Tahoma" pitchFamily="34" charset="0"/>
                </a:rPr>
                <a:t>jelentőségű természetmegőrzési terület</a:t>
              </a:r>
            </a:p>
          </p:txBody>
        </p:sp>
      </p:grpSp>
      <p:sp>
        <p:nvSpPr>
          <p:cNvPr id="192518" name="Line 26"/>
          <p:cNvSpPr>
            <a:spLocks noChangeShapeType="1"/>
          </p:cNvSpPr>
          <p:nvPr/>
        </p:nvSpPr>
        <p:spPr bwMode="auto">
          <a:xfrm>
            <a:off x="1619250" y="2636838"/>
            <a:ext cx="936625" cy="6477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pSp>
        <p:nvGrpSpPr>
          <p:cNvPr id="192519" name="Group 27"/>
          <p:cNvGrpSpPr>
            <a:grpSpLocks noChangeAspect="1"/>
          </p:cNvGrpSpPr>
          <p:nvPr/>
        </p:nvGrpSpPr>
        <p:grpSpPr bwMode="auto">
          <a:xfrm>
            <a:off x="179388" y="1484313"/>
            <a:ext cx="8424862" cy="5373687"/>
            <a:chOff x="2198" y="-219"/>
            <a:chExt cx="7200" cy="4320"/>
          </a:xfrm>
        </p:grpSpPr>
        <p:sp>
          <p:nvSpPr>
            <p:cNvPr id="192529" name="AutoShape 28"/>
            <p:cNvSpPr>
              <a:spLocks noChangeAspect="1" noChangeArrowheads="1"/>
            </p:cNvSpPr>
            <p:nvPr/>
          </p:nvSpPr>
          <p:spPr bwMode="auto">
            <a:xfrm>
              <a:off x="2198" y="-219"/>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192530" name="Text Box 29"/>
            <p:cNvSpPr txBox="1">
              <a:spLocks noChangeArrowheads="1"/>
            </p:cNvSpPr>
            <p:nvPr/>
          </p:nvSpPr>
          <p:spPr bwMode="auto">
            <a:xfrm>
              <a:off x="2918" y="-75"/>
              <a:ext cx="907"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31" name="Text Box 30"/>
            <p:cNvSpPr txBox="1">
              <a:spLocks noChangeArrowheads="1"/>
            </p:cNvSpPr>
            <p:nvPr/>
          </p:nvSpPr>
          <p:spPr bwMode="auto">
            <a:xfrm>
              <a:off x="7958" y="-75"/>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32" name="Text Box 31"/>
            <p:cNvSpPr txBox="1">
              <a:spLocks noChangeArrowheads="1"/>
            </p:cNvSpPr>
            <p:nvPr/>
          </p:nvSpPr>
          <p:spPr bwMode="auto">
            <a:xfrm>
              <a:off x="4502" y="-75"/>
              <a:ext cx="907"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33" name="Text Box 32"/>
            <p:cNvSpPr txBox="1">
              <a:spLocks noChangeArrowheads="1"/>
            </p:cNvSpPr>
            <p:nvPr/>
          </p:nvSpPr>
          <p:spPr bwMode="auto">
            <a:xfrm>
              <a:off x="7238" y="1221"/>
              <a:ext cx="1089" cy="454"/>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endParaRPr lang="hu-HU" altLang="hu-HU" sz="100" b="0">
                <a:solidFill>
                  <a:srgbClr val="000000"/>
                </a:solidFill>
              </a:endParaRPr>
            </a:p>
            <a:p>
              <a:pPr algn="ctr" eaLnBrk="1" hangingPunct="1">
                <a:lnSpc>
                  <a:spcPct val="100000"/>
                </a:lnSpc>
                <a:spcBef>
                  <a:spcPct val="0"/>
                </a:spcBef>
                <a:buFontTx/>
                <a:buNone/>
              </a:pPr>
              <a:endParaRPr lang="hu-HU" altLang="hu-HU" sz="11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Jelölő</a:t>
              </a: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a:p>
              <a:pPr eaLnBrk="1" hangingPunct="1">
                <a:lnSpc>
                  <a:spcPct val="100000"/>
                </a:lnSpc>
                <a:spcBef>
                  <a:spcPct val="0"/>
                </a:spcBef>
                <a:buFontTx/>
                <a:buNone/>
              </a:pPr>
              <a:endParaRPr lang="hu-HU" altLang="hu-HU" sz="1100">
                <a:solidFill>
                  <a:srgbClr val="003300"/>
                </a:solidFill>
                <a:latin typeface="Tahoma" pitchFamily="34" charset="0"/>
              </a:endParaRPr>
            </a:p>
          </p:txBody>
        </p:sp>
        <p:sp>
          <p:nvSpPr>
            <p:cNvPr id="192534" name="Text Box 33"/>
            <p:cNvSpPr txBox="1">
              <a:spLocks noChangeArrowheads="1"/>
            </p:cNvSpPr>
            <p:nvPr/>
          </p:nvSpPr>
          <p:spPr bwMode="auto">
            <a:xfrm>
              <a:off x="3782" y="1221"/>
              <a:ext cx="907" cy="454"/>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Jelölő</a:t>
              </a: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35" name="Text Box 34"/>
            <p:cNvSpPr txBox="1">
              <a:spLocks noChangeArrowheads="1"/>
            </p:cNvSpPr>
            <p:nvPr/>
          </p:nvSpPr>
          <p:spPr bwMode="auto">
            <a:xfrm>
              <a:off x="6374" y="-75"/>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36" name="Text Box 35"/>
            <p:cNvSpPr txBox="1">
              <a:spLocks noChangeArrowheads="1"/>
            </p:cNvSpPr>
            <p:nvPr/>
          </p:nvSpPr>
          <p:spPr bwMode="auto">
            <a:xfrm>
              <a:off x="3206" y="2373"/>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Különleges madárvédelmi terület</a:t>
              </a:r>
            </a:p>
          </p:txBody>
        </p:sp>
        <p:sp>
          <p:nvSpPr>
            <p:cNvPr id="192537" name="Text Box 36"/>
            <p:cNvSpPr txBox="1">
              <a:spLocks noChangeArrowheads="1"/>
            </p:cNvSpPr>
            <p:nvPr/>
          </p:nvSpPr>
          <p:spPr bwMode="auto">
            <a:xfrm>
              <a:off x="5222" y="2373"/>
              <a:ext cx="1406"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Különleges természetmegőrzési </a:t>
              </a:r>
            </a:p>
            <a:p>
              <a:pPr algn="ctr" eaLnBrk="1" hangingPunct="1">
                <a:lnSpc>
                  <a:spcPct val="100000"/>
                </a:lnSpc>
                <a:spcBef>
                  <a:spcPct val="0"/>
                </a:spcBef>
                <a:buFontTx/>
                <a:buNone/>
              </a:pPr>
              <a:r>
                <a:rPr lang="hu-HU" altLang="hu-HU" sz="1100">
                  <a:solidFill>
                    <a:srgbClr val="003300"/>
                  </a:solidFill>
                  <a:latin typeface="Tahoma" pitchFamily="34" charset="0"/>
                </a:rPr>
                <a:t>terület</a:t>
              </a:r>
            </a:p>
          </p:txBody>
        </p:sp>
        <p:sp>
          <p:nvSpPr>
            <p:cNvPr id="192538" name="Text Box 37"/>
            <p:cNvSpPr txBox="1">
              <a:spLocks noChangeArrowheads="1"/>
            </p:cNvSpPr>
            <p:nvPr/>
          </p:nvSpPr>
          <p:spPr bwMode="auto">
            <a:xfrm>
              <a:off x="7526" y="2373"/>
              <a:ext cx="1406"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 </a:t>
              </a:r>
            </a:p>
            <a:p>
              <a:pPr algn="ctr" eaLnBrk="1" hangingPunct="1">
                <a:lnSpc>
                  <a:spcPct val="100000"/>
                </a:lnSpc>
                <a:spcBef>
                  <a:spcPct val="0"/>
                </a:spcBef>
                <a:buFontTx/>
                <a:buNone/>
              </a:pPr>
              <a:r>
                <a:rPr lang="hu-HU" altLang="hu-HU" sz="1100">
                  <a:solidFill>
                    <a:srgbClr val="003300"/>
                  </a:solidFill>
                  <a:latin typeface="Tahoma" pitchFamily="34" charset="0"/>
                </a:rPr>
                <a:t>jelentőségű természetmegőrzési terület</a:t>
              </a:r>
            </a:p>
          </p:txBody>
        </p:sp>
      </p:grpSp>
      <p:sp>
        <p:nvSpPr>
          <p:cNvPr id="192520" name="Line 38"/>
          <p:cNvSpPr>
            <a:spLocks noChangeShapeType="1"/>
          </p:cNvSpPr>
          <p:nvPr/>
        </p:nvSpPr>
        <p:spPr bwMode="auto">
          <a:xfrm flipH="1">
            <a:off x="2627313" y="2636838"/>
            <a:ext cx="720725" cy="6477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1" name="Line 39"/>
          <p:cNvSpPr>
            <a:spLocks noChangeShapeType="1"/>
          </p:cNvSpPr>
          <p:nvPr/>
        </p:nvSpPr>
        <p:spPr bwMode="auto">
          <a:xfrm>
            <a:off x="5651500" y="2636838"/>
            <a:ext cx="936625" cy="6477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2" name="Line 40"/>
          <p:cNvSpPr>
            <a:spLocks noChangeShapeType="1"/>
          </p:cNvSpPr>
          <p:nvPr/>
        </p:nvSpPr>
        <p:spPr bwMode="auto">
          <a:xfrm flipH="1">
            <a:off x="6804025" y="2636838"/>
            <a:ext cx="792163" cy="6477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3" name="Line 41"/>
          <p:cNvSpPr>
            <a:spLocks noChangeShapeType="1"/>
          </p:cNvSpPr>
          <p:nvPr/>
        </p:nvSpPr>
        <p:spPr bwMode="auto">
          <a:xfrm>
            <a:off x="6804025" y="3860800"/>
            <a:ext cx="360363" cy="8636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4" name="Line 42"/>
          <p:cNvSpPr>
            <a:spLocks noChangeShapeType="1"/>
          </p:cNvSpPr>
          <p:nvPr/>
        </p:nvSpPr>
        <p:spPr bwMode="auto">
          <a:xfrm flipH="1">
            <a:off x="4572000" y="3860800"/>
            <a:ext cx="2016125" cy="8636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5" name="Line 43"/>
          <p:cNvSpPr>
            <a:spLocks noChangeShapeType="1"/>
          </p:cNvSpPr>
          <p:nvPr/>
        </p:nvSpPr>
        <p:spPr bwMode="auto">
          <a:xfrm>
            <a:off x="5508625" y="4437063"/>
            <a:ext cx="1511300" cy="287337"/>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6" name="Line 44"/>
          <p:cNvSpPr>
            <a:spLocks noChangeShapeType="1"/>
          </p:cNvSpPr>
          <p:nvPr/>
        </p:nvSpPr>
        <p:spPr bwMode="auto">
          <a:xfrm>
            <a:off x="2555875" y="3860800"/>
            <a:ext cx="1800225" cy="8636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7" name="Line 45"/>
          <p:cNvSpPr>
            <a:spLocks noChangeShapeType="1"/>
          </p:cNvSpPr>
          <p:nvPr/>
        </p:nvSpPr>
        <p:spPr bwMode="auto">
          <a:xfrm flipH="1">
            <a:off x="1979613" y="3860800"/>
            <a:ext cx="360362" cy="8636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8" name="Line 46"/>
          <p:cNvSpPr>
            <a:spLocks noChangeShapeType="1"/>
          </p:cNvSpPr>
          <p:nvPr/>
        </p:nvSpPr>
        <p:spPr bwMode="auto">
          <a:xfrm flipH="1" flipV="1">
            <a:off x="2771775" y="3860800"/>
            <a:ext cx="2447925" cy="504825"/>
          </a:xfrm>
          <a:prstGeom prst="line">
            <a:avLst/>
          </a:prstGeom>
          <a:noFill/>
          <a:ln w="19050">
            <a:solidFill>
              <a:srgbClr val="A50021"/>
            </a:solidFill>
            <a:round/>
            <a:headEnd/>
            <a:tailEn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Cím 1"/>
          <p:cNvSpPr>
            <a:spLocks noGrp="1"/>
          </p:cNvSpPr>
          <p:nvPr>
            <p:ph type="title" idx="4294967295"/>
          </p:nvPr>
        </p:nvSpPr>
        <p:spPr>
          <a:xfrm>
            <a:off x="468313" y="188913"/>
            <a:ext cx="8229600" cy="1152525"/>
          </a:xfrm>
        </p:spPr>
        <p:txBody>
          <a:bodyPr/>
          <a:lstStyle/>
          <a:p>
            <a:pPr eaLnBrk="1" hangingPunct="1"/>
            <a:r>
              <a:rPr lang="hu-HU" altLang="hu-HU" sz="3200" b="1" smtClean="0">
                <a:solidFill>
                  <a:srgbClr val="008000"/>
                </a:solidFill>
                <a:latin typeface="Tahoma" pitchFamily="34" charset="0"/>
                <a:cs typeface="Tahoma" pitchFamily="34" charset="0"/>
              </a:rPr>
              <a:t>Natura</a:t>
            </a:r>
            <a:r>
              <a:rPr lang="hu-HU" altLang="hu-HU" sz="3200" b="1" smtClean="0">
                <a:solidFill>
                  <a:srgbClr val="0033CC"/>
                </a:solidFill>
                <a:latin typeface="Tahoma" pitchFamily="34" charset="0"/>
                <a:cs typeface="Tahoma" pitchFamily="34" charset="0"/>
              </a:rPr>
              <a:t> </a:t>
            </a:r>
            <a:r>
              <a:rPr lang="hu-HU" altLang="hu-HU" sz="3200" b="1" smtClean="0">
                <a:solidFill>
                  <a:srgbClr val="008000"/>
                </a:solidFill>
                <a:latin typeface="Tahoma" pitchFamily="34" charset="0"/>
                <a:cs typeface="Tahoma" pitchFamily="34" charset="0"/>
              </a:rPr>
              <a:t>2000</a:t>
            </a:r>
            <a:r>
              <a:rPr lang="hu-HU" altLang="hu-HU" sz="3200" b="1" smtClean="0">
                <a:solidFill>
                  <a:srgbClr val="0033CC"/>
                </a:solidFill>
                <a:latin typeface="Tahoma" pitchFamily="34" charset="0"/>
                <a:cs typeface="Tahoma" pitchFamily="34" charset="0"/>
              </a:rPr>
              <a:t> </a:t>
            </a:r>
            <a:r>
              <a:rPr lang="hu-HU" altLang="hu-HU" sz="3200" b="1" smtClean="0">
                <a:solidFill>
                  <a:srgbClr val="008000"/>
                </a:solidFill>
                <a:latin typeface="Tahoma" pitchFamily="34" charset="0"/>
                <a:cs typeface="Tahoma" pitchFamily="34" charset="0"/>
              </a:rPr>
              <a:t>területek</a:t>
            </a:r>
            <a:r>
              <a:rPr lang="hu-HU" altLang="hu-HU" sz="3200" b="1" smtClean="0">
                <a:solidFill>
                  <a:srgbClr val="0033CC"/>
                </a:solidFill>
                <a:latin typeface="Tahoma" pitchFamily="34" charset="0"/>
                <a:cs typeface="Tahoma" pitchFamily="34" charset="0"/>
              </a:rPr>
              <a:t> </a:t>
            </a:r>
            <a:r>
              <a:rPr lang="hu-HU" altLang="hu-HU" sz="3200" b="1" smtClean="0">
                <a:solidFill>
                  <a:srgbClr val="008000"/>
                </a:solidFill>
                <a:latin typeface="Tahoma" pitchFamily="34" charset="0"/>
                <a:cs typeface="Tahoma" pitchFamily="34" charset="0"/>
              </a:rPr>
              <a:t>Magyarországon</a:t>
            </a:r>
          </a:p>
        </p:txBody>
      </p:sp>
      <p:sp>
        <p:nvSpPr>
          <p:cNvPr id="193539" name="Téglalap 3"/>
          <p:cNvSpPr>
            <a:spLocks noChangeArrowheads="1"/>
          </p:cNvSpPr>
          <p:nvPr/>
        </p:nvSpPr>
        <p:spPr bwMode="auto">
          <a:xfrm>
            <a:off x="684213" y="1471613"/>
            <a:ext cx="79914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spcAft>
                <a:spcPct val="40000"/>
              </a:spcAft>
              <a:buFontTx/>
              <a:buNone/>
            </a:pPr>
            <a:r>
              <a:rPr lang="hu-HU" altLang="hu-HU" sz="2200">
                <a:solidFill>
                  <a:srgbClr val="0033CC"/>
                </a:solidFill>
                <a:latin typeface="Tahoma" pitchFamily="34" charset="0"/>
                <a:cs typeface="Tahoma" pitchFamily="34" charset="0"/>
              </a:rPr>
              <a:t>Európai jelentőségű védett területek hálózata,</a:t>
            </a:r>
            <a:r>
              <a:rPr lang="hu-HU" altLang="hu-HU" sz="2200" b="0">
                <a:latin typeface="Tahoma" pitchFamily="34" charset="0"/>
                <a:cs typeface="Tahoma" pitchFamily="34" charset="0"/>
              </a:rPr>
              <a:t> amely</a:t>
            </a:r>
            <a:r>
              <a:rPr lang="hu-HU" altLang="hu-HU" sz="2400" b="0">
                <a:latin typeface="Tahoma" pitchFamily="34" charset="0"/>
                <a:cs typeface="Tahoma" pitchFamily="34" charset="0"/>
              </a:rPr>
              <a:t> </a:t>
            </a:r>
          </a:p>
          <a:p>
            <a:pPr eaLnBrk="1" hangingPunct="1">
              <a:lnSpc>
                <a:spcPct val="100000"/>
              </a:lnSpc>
              <a:spcBef>
                <a:spcPct val="0"/>
              </a:spcBef>
              <a:spcAft>
                <a:spcPct val="40000"/>
              </a:spcAft>
              <a:buFontTx/>
              <a:buNone/>
            </a:pPr>
            <a:r>
              <a:rPr lang="hu-HU" altLang="hu-HU" sz="2200" b="0">
                <a:latin typeface="Tahoma" pitchFamily="34" charset="0"/>
                <a:cs typeface="Tahoma" pitchFamily="34" charset="0"/>
              </a:rPr>
              <a:t>az EU Madárvédelmi Irányelve (79/409/EGK) alapján kijelölt </a:t>
            </a:r>
            <a:r>
              <a:rPr lang="hu-HU" altLang="hu-HU" sz="2200">
                <a:latin typeface="Tahoma" pitchFamily="34" charset="0"/>
                <a:cs typeface="Tahoma" pitchFamily="34" charset="0"/>
              </a:rPr>
              <a:t>különleges madárvédelmi területekből</a:t>
            </a:r>
            <a:r>
              <a:rPr lang="hu-HU" altLang="hu-HU" sz="2200" b="0">
                <a:latin typeface="Tahoma" pitchFamily="34" charset="0"/>
                <a:cs typeface="Tahoma" pitchFamily="34" charset="0"/>
              </a:rPr>
              <a:t> és </a:t>
            </a:r>
          </a:p>
          <a:p>
            <a:pPr eaLnBrk="1" hangingPunct="1">
              <a:lnSpc>
                <a:spcPct val="100000"/>
              </a:lnSpc>
              <a:spcBef>
                <a:spcPct val="0"/>
              </a:spcBef>
              <a:spcAft>
                <a:spcPct val="40000"/>
              </a:spcAft>
              <a:buFontTx/>
              <a:buNone/>
            </a:pPr>
            <a:r>
              <a:rPr lang="hu-HU" altLang="hu-HU" sz="2200" b="0">
                <a:latin typeface="Tahoma" pitchFamily="34" charset="0"/>
                <a:cs typeface="Tahoma" pitchFamily="34" charset="0"/>
              </a:rPr>
              <a:t>az Élőhelyvédelmi Irányelv (92/43/EGK) alapján kijelölt </a:t>
            </a:r>
            <a:r>
              <a:rPr lang="hu-HU" altLang="hu-HU" sz="2200">
                <a:latin typeface="Tahoma" pitchFamily="34" charset="0"/>
                <a:cs typeface="Tahoma" pitchFamily="34" charset="0"/>
              </a:rPr>
              <a:t>különleges és kiemelt jelentőségű természetmegőrzési területekből áll.</a:t>
            </a:r>
            <a:endParaRPr lang="hu-HU" altLang="hu-HU" sz="2200" b="0">
              <a:latin typeface="Tahoma" pitchFamily="34" charset="0"/>
              <a:cs typeface="Tahoma" pitchFamily="34" charset="0"/>
            </a:endParaRPr>
          </a:p>
          <a:p>
            <a:pPr eaLnBrk="1" hangingPunct="1">
              <a:lnSpc>
                <a:spcPct val="100000"/>
              </a:lnSpc>
              <a:spcBef>
                <a:spcPct val="0"/>
              </a:spcBef>
              <a:spcAft>
                <a:spcPct val="40000"/>
              </a:spcAft>
              <a:buFontTx/>
              <a:buNone/>
            </a:pPr>
            <a:r>
              <a:rPr lang="hu-HU" altLang="hu-HU" sz="2200" b="0">
                <a:latin typeface="Tahoma" pitchFamily="34" charset="0"/>
                <a:cs typeface="Tahoma" pitchFamily="34" charset="0"/>
              </a:rPr>
              <a:t>Az európai ökológiai hálózatba bekerült </a:t>
            </a:r>
            <a:r>
              <a:rPr lang="hu-HU" altLang="hu-HU" sz="2200">
                <a:latin typeface="Tahoma" pitchFamily="34" charset="0"/>
                <a:cs typeface="Tahoma" pitchFamily="34" charset="0"/>
              </a:rPr>
              <a:t>479</a:t>
            </a:r>
            <a:r>
              <a:rPr lang="hu-HU" altLang="hu-HU" sz="2200" b="0">
                <a:latin typeface="Tahoma" pitchFamily="34" charset="0"/>
                <a:cs typeface="Tahoma" pitchFamily="34" charset="0"/>
              </a:rPr>
              <a:t> különleges és kiemelt jelentőségű természetmegőrzési terület (1.444.360 ha) és </a:t>
            </a:r>
            <a:r>
              <a:rPr lang="hu-HU" altLang="hu-HU" sz="2200">
                <a:latin typeface="Tahoma" pitchFamily="34" charset="0"/>
                <a:cs typeface="Tahoma" pitchFamily="34" charset="0"/>
              </a:rPr>
              <a:t>56</a:t>
            </a:r>
            <a:r>
              <a:rPr lang="hu-HU" altLang="hu-HU" sz="2200" b="0">
                <a:latin typeface="Tahoma" pitchFamily="34" charset="0"/>
                <a:cs typeface="Tahoma" pitchFamily="34" charset="0"/>
              </a:rPr>
              <a:t> különleges madárvédelmi terület (1.374.570 ha).</a:t>
            </a:r>
          </a:p>
          <a:p>
            <a:pPr eaLnBrk="1" hangingPunct="1">
              <a:lnSpc>
                <a:spcPct val="100000"/>
              </a:lnSpc>
              <a:spcBef>
                <a:spcPct val="0"/>
              </a:spcBef>
              <a:spcAft>
                <a:spcPct val="40000"/>
              </a:spcAft>
              <a:buFontTx/>
              <a:buNone/>
            </a:pPr>
            <a:r>
              <a:rPr lang="hu-HU" altLang="hu-HU" sz="2200" b="0">
                <a:latin typeface="Tahoma" pitchFamily="34" charset="0"/>
                <a:cs typeface="Tahoma" pitchFamily="34" charset="0"/>
              </a:rPr>
              <a:t>A két területtípus között 823.950 ha területi átfedés van, 10 terület kettős területtípus, így az összes Natura 2000 területek száma </a:t>
            </a:r>
            <a:r>
              <a:rPr lang="hu-HU" altLang="hu-HU" sz="2200">
                <a:latin typeface="Tahoma" pitchFamily="34" charset="0"/>
                <a:cs typeface="Tahoma" pitchFamily="34" charset="0"/>
              </a:rPr>
              <a:t>525</a:t>
            </a:r>
            <a:r>
              <a:rPr lang="hu-HU" altLang="hu-HU" sz="2200" b="0">
                <a:latin typeface="Tahoma" pitchFamily="34" charset="0"/>
                <a:cs typeface="Tahoma" pitchFamily="34" charset="0"/>
              </a:rPr>
              <a:t>, összes kiterjedése 1.994.980 ha.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57200" y="188913"/>
            <a:ext cx="8229600" cy="1152525"/>
          </a:xfrm>
        </p:spPr>
        <p:txBody>
          <a:bodyPr/>
          <a:lstStyle/>
          <a:p>
            <a:pPr eaLnBrk="1" hangingPunct="1"/>
            <a:r>
              <a:rPr lang="hu-HU" altLang="hu-HU" sz="3300" b="1" smtClean="0">
                <a:latin typeface="Tahoma" pitchFamily="34" charset="0"/>
                <a:cs typeface="Tahoma" pitchFamily="34" charset="0"/>
              </a:rPr>
              <a:t>Natura 2000 területet jelölő természetvédelmi hatósági tábla</a:t>
            </a:r>
          </a:p>
        </p:txBody>
      </p:sp>
      <p:pic>
        <p:nvPicPr>
          <p:cNvPr id="194563" name="Picture 3" descr="Natura 2000 tábla_"/>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411413" y="1412875"/>
            <a:ext cx="4392612"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p:txBody>
          <a:bodyPr/>
          <a:lstStyle/>
          <a:p>
            <a:pPr eaLnBrk="1" hangingPunct="1"/>
            <a:r>
              <a:rPr lang="hu-HU" altLang="hu-HU" sz="3200" b="1" smtClean="0">
                <a:solidFill>
                  <a:srgbClr val="008000"/>
                </a:solidFill>
                <a:latin typeface="Tahoma" pitchFamily="34" charset="0"/>
                <a:cs typeface="Tahoma" pitchFamily="34" charset="0"/>
              </a:rPr>
              <a:t>Natura</a:t>
            </a:r>
            <a:r>
              <a:rPr lang="hu-HU" altLang="hu-HU" sz="3200" b="1" smtClean="0">
                <a:solidFill>
                  <a:srgbClr val="0033CC"/>
                </a:solidFill>
                <a:latin typeface="Tahoma" pitchFamily="34" charset="0"/>
                <a:cs typeface="Tahoma" pitchFamily="34" charset="0"/>
              </a:rPr>
              <a:t> </a:t>
            </a:r>
            <a:r>
              <a:rPr lang="hu-HU" altLang="hu-HU" sz="3200" b="1" smtClean="0">
                <a:solidFill>
                  <a:srgbClr val="008000"/>
                </a:solidFill>
                <a:latin typeface="Tahoma" pitchFamily="34" charset="0"/>
                <a:cs typeface="Tahoma" pitchFamily="34" charset="0"/>
              </a:rPr>
              <a:t>2000</a:t>
            </a:r>
            <a:r>
              <a:rPr lang="hu-HU" altLang="hu-HU" sz="3200" b="1" smtClean="0">
                <a:solidFill>
                  <a:srgbClr val="0033CC"/>
                </a:solidFill>
                <a:latin typeface="Tahoma" pitchFamily="34" charset="0"/>
                <a:cs typeface="Tahoma" pitchFamily="34" charset="0"/>
              </a:rPr>
              <a:t> </a:t>
            </a:r>
            <a:r>
              <a:rPr lang="hu-HU" altLang="hu-HU" sz="3200" b="1" smtClean="0">
                <a:solidFill>
                  <a:srgbClr val="008000"/>
                </a:solidFill>
                <a:latin typeface="Tahoma" pitchFamily="34" charset="0"/>
                <a:cs typeface="Tahoma" pitchFamily="34" charset="0"/>
              </a:rPr>
              <a:t>területeink</a:t>
            </a:r>
            <a:endParaRPr lang="hu-HU" altLang="hu-HU" sz="2800" smtClean="0">
              <a:solidFill>
                <a:srgbClr val="008000"/>
              </a:solidFill>
              <a:latin typeface="Tahoma" pitchFamily="34" charset="0"/>
              <a:cs typeface="Tahoma" pitchFamily="34" charset="0"/>
            </a:endParaRPr>
          </a:p>
        </p:txBody>
      </p:sp>
      <p:sp>
        <p:nvSpPr>
          <p:cNvPr id="195587" name="Rectangle 3"/>
          <p:cNvSpPr>
            <a:spLocks noGrp="1" noChangeArrowheads="1"/>
          </p:cNvSpPr>
          <p:nvPr>
            <p:ph type="body" idx="4294967295"/>
          </p:nvPr>
        </p:nvSpPr>
        <p:spPr/>
        <p:txBody>
          <a:bodyPr/>
          <a:lstStyle/>
          <a:p>
            <a:pPr eaLnBrk="1" hangingPunct="1">
              <a:lnSpc>
                <a:spcPct val="90000"/>
              </a:lnSpc>
              <a:buFontTx/>
              <a:buNone/>
            </a:pPr>
            <a:r>
              <a:rPr lang="hu-HU" altLang="hu-HU" sz="2600" b="1" smtClean="0">
                <a:solidFill>
                  <a:srgbClr val="0033CC"/>
                </a:solidFill>
                <a:latin typeface="Tahoma" pitchFamily="34" charset="0"/>
                <a:cs typeface="Tahoma" pitchFamily="34" charset="0"/>
              </a:rPr>
              <a:t>Natura 2000 terület:			1.994.980 ha</a:t>
            </a:r>
          </a:p>
          <a:p>
            <a:pPr eaLnBrk="1" hangingPunct="1">
              <a:lnSpc>
                <a:spcPct val="90000"/>
              </a:lnSpc>
              <a:buFontTx/>
              <a:buNone/>
            </a:pPr>
            <a:r>
              <a:rPr lang="hu-HU" altLang="hu-HU" sz="2600" smtClean="0">
                <a:latin typeface="Tahoma" pitchFamily="34" charset="0"/>
                <a:cs typeface="Tahoma" pitchFamily="34" charset="0"/>
              </a:rPr>
              <a:t>Magyarország területének		21,4 %</a:t>
            </a:r>
          </a:p>
          <a:p>
            <a:pPr eaLnBrk="1" hangingPunct="1">
              <a:lnSpc>
                <a:spcPct val="90000"/>
              </a:lnSpc>
              <a:buFontTx/>
              <a:buNone/>
            </a:pPr>
            <a:endParaRPr lang="hu-HU" altLang="hu-HU" sz="2600" smtClean="0">
              <a:latin typeface="Tahoma" pitchFamily="34" charset="0"/>
              <a:cs typeface="Tahoma" pitchFamily="34" charset="0"/>
            </a:endParaRPr>
          </a:p>
          <a:p>
            <a:pPr eaLnBrk="1" hangingPunct="1">
              <a:lnSpc>
                <a:spcPct val="90000"/>
              </a:lnSpc>
              <a:buFontTx/>
              <a:buNone/>
            </a:pPr>
            <a:r>
              <a:rPr lang="hu-HU" altLang="hu-HU" sz="2600" b="1" smtClean="0">
                <a:solidFill>
                  <a:srgbClr val="0033CC"/>
                </a:solidFill>
                <a:latin typeface="Tahoma" pitchFamily="34" charset="0"/>
                <a:cs typeface="Tahoma" pitchFamily="34" charset="0"/>
              </a:rPr>
              <a:t>A Natura 2000 területek		39 %-a </a:t>
            </a:r>
          </a:p>
          <a:p>
            <a:pPr eaLnBrk="1" hangingPunct="1">
              <a:lnSpc>
                <a:spcPct val="90000"/>
              </a:lnSpc>
              <a:buFontTx/>
              <a:buNone/>
            </a:pPr>
            <a:r>
              <a:rPr lang="hu-HU" altLang="hu-HU" sz="2600" b="1" smtClean="0">
                <a:solidFill>
                  <a:srgbClr val="008000"/>
                </a:solidFill>
                <a:latin typeface="Tahoma" pitchFamily="34" charset="0"/>
                <a:cs typeface="Tahoma" pitchFamily="34" charset="0"/>
              </a:rPr>
              <a:t>országos jelentőségű védett </a:t>
            </a:r>
          </a:p>
          <a:p>
            <a:pPr eaLnBrk="1" hangingPunct="1">
              <a:lnSpc>
                <a:spcPct val="90000"/>
              </a:lnSpc>
              <a:buFontTx/>
              <a:buNone/>
            </a:pPr>
            <a:r>
              <a:rPr lang="hu-HU" altLang="hu-HU" sz="2600" b="1" smtClean="0">
                <a:solidFill>
                  <a:srgbClr val="008000"/>
                </a:solidFill>
                <a:latin typeface="Tahoma" pitchFamily="34" charset="0"/>
                <a:cs typeface="Tahoma" pitchFamily="34" charset="0"/>
              </a:rPr>
              <a:t>természeti területen van.</a:t>
            </a:r>
          </a:p>
          <a:p>
            <a:pPr eaLnBrk="1" hangingPunct="1">
              <a:lnSpc>
                <a:spcPct val="90000"/>
              </a:lnSpc>
              <a:buFontTx/>
              <a:buNone/>
            </a:pPr>
            <a:endParaRPr lang="hu-HU" altLang="hu-HU" sz="2600" b="1" smtClean="0">
              <a:solidFill>
                <a:srgbClr val="008000"/>
              </a:solidFill>
              <a:latin typeface="Tahoma" pitchFamily="34" charset="0"/>
              <a:cs typeface="Tahoma" pitchFamily="34" charset="0"/>
            </a:endParaRPr>
          </a:p>
          <a:p>
            <a:pPr eaLnBrk="1" hangingPunct="1">
              <a:lnSpc>
                <a:spcPct val="90000"/>
              </a:lnSpc>
              <a:buFontTx/>
              <a:buNone/>
            </a:pPr>
            <a:r>
              <a:rPr lang="hu-HU" altLang="hu-HU" sz="2600" b="1" smtClean="0">
                <a:solidFill>
                  <a:srgbClr val="008000"/>
                </a:solidFill>
                <a:latin typeface="Tahoma" pitchFamily="34" charset="0"/>
                <a:cs typeface="Tahoma" pitchFamily="34" charset="0"/>
              </a:rPr>
              <a:t>A védett természeti területek	91 %-a</a:t>
            </a:r>
          </a:p>
          <a:p>
            <a:pPr eaLnBrk="1" hangingPunct="1">
              <a:lnSpc>
                <a:spcPct val="90000"/>
              </a:lnSpc>
              <a:buFontTx/>
              <a:buNone/>
            </a:pPr>
            <a:r>
              <a:rPr lang="hu-HU" altLang="hu-HU" sz="2600" b="1" smtClean="0">
                <a:solidFill>
                  <a:srgbClr val="0033CC"/>
                </a:solidFill>
                <a:latin typeface="Tahoma" pitchFamily="34" charset="0"/>
                <a:cs typeface="Tahoma" pitchFamily="34" charset="0"/>
              </a:rPr>
              <a:t>Natura 2000 területen van.</a:t>
            </a:r>
          </a:p>
          <a:p>
            <a:pPr eaLnBrk="1" hangingPunct="1">
              <a:lnSpc>
                <a:spcPct val="90000"/>
              </a:lnSpc>
              <a:buFontTx/>
              <a:buNone/>
            </a:pPr>
            <a:endParaRPr lang="hu-HU" altLang="hu-HU" sz="2400" smtClean="0">
              <a:latin typeface="Tahoma" pitchFamily="34" charset="0"/>
              <a:cs typeface="Tahoma" pitchFamily="34" charset="0"/>
            </a:endParaRPr>
          </a:p>
          <a:p>
            <a:pPr eaLnBrk="1" hangingPunct="1">
              <a:lnSpc>
                <a:spcPct val="90000"/>
              </a:lnSpc>
              <a:buFontTx/>
              <a:buNone/>
            </a:pPr>
            <a:endParaRPr lang="en-US" altLang="hu-HU" sz="2400" b="1" smtClean="0">
              <a:solidFill>
                <a:srgbClr val="A5002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idx="4294967295"/>
          </p:nvPr>
        </p:nvSpPr>
        <p:spPr>
          <a:xfrm>
            <a:off x="457200" y="274638"/>
            <a:ext cx="8229600" cy="922337"/>
          </a:xfrm>
        </p:spPr>
        <p:txBody>
          <a:bodyPr/>
          <a:lstStyle/>
          <a:p>
            <a:pPr eaLnBrk="1" hangingPunct="1"/>
            <a:r>
              <a:rPr lang="hu-HU" altLang="hu-HU" sz="3200" b="1" smtClean="0">
                <a:solidFill>
                  <a:srgbClr val="008000"/>
                </a:solidFill>
                <a:latin typeface="Tahoma" pitchFamily="34" charset="0"/>
              </a:rPr>
              <a:t>Natura 2000 hálózat</a:t>
            </a:r>
            <a:br>
              <a:rPr lang="hu-HU" altLang="hu-HU" sz="3200" b="1" smtClean="0">
                <a:solidFill>
                  <a:srgbClr val="008000"/>
                </a:solidFill>
                <a:latin typeface="Tahoma" pitchFamily="34" charset="0"/>
              </a:rPr>
            </a:br>
            <a:r>
              <a:rPr lang="hu-HU" altLang="hu-HU" sz="3000" smtClean="0">
                <a:solidFill>
                  <a:srgbClr val="008000"/>
                </a:solidFill>
                <a:latin typeface="Tahoma" pitchFamily="34" charset="0"/>
              </a:rPr>
              <a:t>(21,4%)</a:t>
            </a:r>
          </a:p>
        </p:txBody>
      </p:sp>
      <p:sp>
        <p:nvSpPr>
          <p:cNvPr id="196611" name="Rectangle 3"/>
          <p:cNvSpPr>
            <a:spLocks noGrp="1" noChangeArrowheads="1"/>
          </p:cNvSpPr>
          <p:nvPr>
            <p:ph type="body" idx="4294967295"/>
          </p:nvPr>
        </p:nvSpPr>
        <p:spPr/>
        <p:txBody>
          <a:bodyPr/>
          <a:lstStyle/>
          <a:p>
            <a:pPr eaLnBrk="1" hangingPunct="1"/>
            <a:r>
              <a:rPr lang="hu-HU" altLang="hu-HU" sz="100" smtClean="0"/>
              <a:t>.</a:t>
            </a:r>
          </a:p>
        </p:txBody>
      </p:sp>
      <p:pic>
        <p:nvPicPr>
          <p:cNvPr id="196612" name="Picture 4" descr="natura2000_na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12875"/>
            <a:ext cx="878522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vtt_N2000_HL_angol"/>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969125"/>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274638"/>
            <a:ext cx="8229600" cy="922114"/>
          </a:xfrm>
        </p:spPr>
        <p:txBody>
          <a:bodyPr/>
          <a:lstStyle/>
          <a:p>
            <a:pPr eaLnBrk="1" hangingPunct="1"/>
            <a:r>
              <a:rPr lang="hu-HU" altLang="hu-HU" sz="3500" b="1" dirty="0" smtClean="0">
                <a:solidFill>
                  <a:srgbClr val="000099"/>
                </a:solidFill>
                <a:latin typeface="Tahoma" pitchFamily="34" charset="0"/>
                <a:cs typeface="Tahoma" pitchFamily="34" charset="0"/>
              </a:rPr>
              <a:t>A tantárgy tartalma</a:t>
            </a:r>
          </a:p>
        </p:txBody>
      </p:sp>
      <p:sp>
        <p:nvSpPr>
          <p:cNvPr id="124931" name="Rectangle 3"/>
          <p:cNvSpPr>
            <a:spLocks noGrp="1" noChangeArrowheads="1"/>
          </p:cNvSpPr>
          <p:nvPr>
            <p:ph type="body" idx="1"/>
          </p:nvPr>
        </p:nvSpPr>
        <p:spPr>
          <a:xfrm>
            <a:off x="457200" y="1268761"/>
            <a:ext cx="8229600" cy="4968528"/>
          </a:xfrm>
        </p:spPr>
        <p:txBody>
          <a:bodyPr/>
          <a:lstStyle/>
          <a:p>
            <a:pPr eaLnBrk="1" hangingPunct="1">
              <a:lnSpc>
                <a:spcPct val="80000"/>
              </a:lnSpc>
              <a:buFontTx/>
              <a:buNone/>
            </a:pPr>
            <a:r>
              <a:rPr lang="hu-HU" altLang="hu-HU" sz="2000" dirty="0" smtClean="0">
                <a:solidFill>
                  <a:srgbClr val="000099"/>
                </a:solidFill>
                <a:latin typeface="Tahoma" pitchFamily="34" charset="0"/>
                <a:cs typeface="Tahoma" pitchFamily="34" charset="0"/>
              </a:rPr>
              <a:t>5) A természetkárosítás bűncselekménye, valamint a természet</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védelemmel összefüggő szabálysértések köre. Büntetőeljárás </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bűncselekmény esetén. Szabálysértési hatósági eljárás és a </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szabálysértési szankciók. </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6) Természetvédelmi külföldi és hazai történeti visszatekintés,</a:t>
            </a:r>
          </a:p>
          <a:p>
            <a:pPr eaLnBrk="1" hangingPunct="1">
              <a:lnSpc>
                <a:spcPct val="80000"/>
              </a:lnSpc>
              <a:buFontTx/>
              <a:buNone/>
            </a:pPr>
            <a:r>
              <a:rPr lang="hu-HU" altLang="hu-HU" sz="2000" dirty="0">
                <a:solidFill>
                  <a:srgbClr val="000099"/>
                </a:solidFill>
                <a:latin typeface="Tahoma" pitchFamily="34" charset="0"/>
                <a:cs typeface="Tahoma" pitchFamily="34" charset="0"/>
              </a:rPr>
              <a:t> </a:t>
            </a:r>
            <a:r>
              <a:rPr lang="hu-HU" altLang="hu-HU" sz="2000" dirty="0" smtClean="0">
                <a:solidFill>
                  <a:srgbClr val="000099"/>
                </a:solidFill>
                <a:latin typeface="Tahoma" pitchFamily="34" charset="0"/>
                <a:cs typeface="Tahoma" pitchFamily="34" charset="0"/>
              </a:rPr>
              <a:t>   nemzetközi kitekintés, nemzetközi egyezmények.</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7) Az erdő védelme és az erdőgazdálkodás, a vad védelme, a</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vadgazdálkodás és a vadászat, továbbá a halgazdálkodás, halászat</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és horgászat természetvédelemmel összefüggő szabályozásai.</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Természethasznosító tevékenységek, tervszerűség és korlátozások.</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Erdők, vadászterületek, természetes vizek természetvédelme.</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8) A nyilvánosság (a társadalom) részvétele a természet védelmében.</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Természetvédelmi társadalmi (civil) szervezetek. A természet</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védelmét érintő állampolgári magatartások. Ismerethiány,</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tájékozatlanság és tévhitek, helytelen szokások és beidegződések, </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mint a jogsértések gyakori okai.</a:t>
            </a:r>
          </a:p>
          <a:p>
            <a:pPr eaLnBrk="1" hangingPunct="1">
              <a:lnSpc>
                <a:spcPct val="80000"/>
              </a:lnSpc>
            </a:pPr>
            <a:endParaRPr lang="hu-HU" altLang="hu-HU" sz="2000" dirty="0" smtClean="0">
              <a:solidFill>
                <a:srgbClr val="000099"/>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457200" y="0"/>
            <a:ext cx="8229600" cy="1268413"/>
          </a:xfrm>
        </p:spPr>
        <p:txBody>
          <a:bodyPr/>
          <a:lstStyle/>
          <a:p>
            <a:pPr eaLnBrk="1" hangingPunct="1"/>
            <a:r>
              <a:rPr lang="hu-HU" altLang="hu-HU" sz="3200" b="1" smtClean="0">
                <a:solidFill>
                  <a:srgbClr val="006600"/>
                </a:solidFill>
                <a:latin typeface="Tahoma" pitchFamily="34" charset="0"/>
                <a:cs typeface="Tahoma" pitchFamily="34" charset="0"/>
              </a:rPr>
              <a:t>Védett természeti és Natura 2000 területek</a:t>
            </a:r>
            <a:r>
              <a:rPr lang="hu-HU" altLang="hu-HU" sz="3100" b="1" smtClean="0">
                <a:solidFill>
                  <a:srgbClr val="006600"/>
                </a:solidFill>
                <a:latin typeface="Tahoma" pitchFamily="34" charset="0"/>
                <a:cs typeface="Tahoma" pitchFamily="34" charset="0"/>
              </a:rPr>
              <a:t> </a:t>
            </a:r>
            <a:r>
              <a:rPr lang="hu-HU" altLang="hu-HU" sz="2600" smtClean="0">
                <a:solidFill>
                  <a:srgbClr val="006600"/>
                </a:solidFill>
                <a:latin typeface="Tahoma" pitchFamily="34" charset="0"/>
                <a:cs typeface="Tahoma" pitchFamily="34" charset="0"/>
              </a:rPr>
              <a:t>(</a:t>
            </a:r>
            <a:r>
              <a:rPr lang="hu-HU" altLang="hu-HU" sz="2800" smtClean="0">
                <a:solidFill>
                  <a:srgbClr val="006600"/>
                </a:solidFill>
                <a:latin typeface="Tahoma" pitchFamily="34" charset="0"/>
                <a:cs typeface="Tahoma" pitchFamily="34" charset="0"/>
              </a:rPr>
              <a:t>~</a:t>
            </a:r>
            <a:r>
              <a:rPr lang="hu-HU" altLang="hu-HU" sz="2800" b="1" smtClean="0">
                <a:solidFill>
                  <a:srgbClr val="006600"/>
                </a:solidFill>
                <a:latin typeface="Tahoma" pitchFamily="34" charset="0"/>
                <a:cs typeface="Tahoma" pitchFamily="34" charset="0"/>
              </a:rPr>
              <a:t>23 %</a:t>
            </a:r>
            <a:r>
              <a:rPr lang="hu-HU" altLang="hu-HU" sz="2600" smtClean="0">
                <a:solidFill>
                  <a:srgbClr val="006600"/>
                </a:solidFill>
                <a:latin typeface="Tahoma" pitchFamily="34" charset="0"/>
                <a:cs typeface="Tahoma" pitchFamily="34" charset="0"/>
              </a:rPr>
              <a:t>)</a:t>
            </a:r>
          </a:p>
        </p:txBody>
      </p:sp>
      <p:pic>
        <p:nvPicPr>
          <p:cNvPr id="198659" name="Picture 3" descr="NPTKTT-N2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341438"/>
            <a:ext cx="8785225" cy="525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hu-HU" altLang="hu-HU" sz="100" smtClean="0"/>
              <a:t>.</a:t>
            </a:r>
          </a:p>
        </p:txBody>
      </p:sp>
      <p:graphicFrame>
        <p:nvGraphicFramePr>
          <p:cNvPr id="199683" name="Object 3"/>
          <p:cNvGraphicFramePr>
            <a:graphicFrameLocks noGrp="1" noChangeAspect="1"/>
          </p:cNvGraphicFramePr>
          <p:nvPr>
            <p:ph idx="1"/>
          </p:nvPr>
        </p:nvGraphicFramePr>
        <p:xfrm>
          <a:off x="0" y="333375"/>
          <a:ext cx="9144000" cy="6264275"/>
        </p:xfrm>
        <a:graphic>
          <a:graphicData uri="http://schemas.openxmlformats.org/presentationml/2006/ole">
            <mc:AlternateContent xmlns:mc="http://schemas.openxmlformats.org/markup-compatibility/2006">
              <mc:Choice xmlns:v="urn:schemas-microsoft-com:vml" Requires="v">
                <p:oleObj spid="_x0000_s200234" name="Document" r:id="rId4" imgW="5760790" imgH="3673212" progId="Word.Document.8">
                  <p:embed/>
                </p:oleObj>
              </mc:Choice>
              <mc:Fallback>
                <p:oleObj name="Document" r:id="rId4" imgW="5760790" imgH="3673212"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375"/>
                        <a:ext cx="9144000" cy="626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68313" y="260350"/>
            <a:ext cx="8229600" cy="706438"/>
          </a:xfrm>
        </p:spPr>
        <p:txBody>
          <a:bodyPr/>
          <a:lstStyle/>
          <a:p>
            <a:pPr eaLnBrk="1" hangingPunct="1"/>
            <a:r>
              <a:rPr lang="hu-HU" altLang="hu-HU" sz="3300" b="1" smtClean="0">
                <a:solidFill>
                  <a:srgbClr val="A50021"/>
                </a:solidFill>
                <a:latin typeface="Tahoma" pitchFamily="34" charset="0"/>
                <a:cs typeface="Tahoma" pitchFamily="34" charset="0"/>
              </a:rPr>
              <a:t>Fogalmi problémák</a:t>
            </a:r>
          </a:p>
        </p:txBody>
      </p:sp>
      <p:graphicFrame>
        <p:nvGraphicFramePr>
          <p:cNvPr id="200707" name="Object 3"/>
          <p:cNvGraphicFramePr>
            <a:graphicFrameLocks noGrp="1" noChangeAspect="1"/>
          </p:cNvGraphicFramePr>
          <p:nvPr>
            <p:ph idx="1"/>
          </p:nvPr>
        </p:nvGraphicFramePr>
        <p:xfrm>
          <a:off x="671513" y="1125538"/>
          <a:ext cx="7750175" cy="5321300"/>
        </p:xfrm>
        <a:graphic>
          <a:graphicData uri="http://schemas.openxmlformats.org/presentationml/2006/ole">
            <mc:AlternateContent xmlns:mc="http://schemas.openxmlformats.org/markup-compatibility/2006">
              <mc:Choice xmlns:v="urn:schemas-microsoft-com:vml" Requires="v">
                <p:oleObj spid="_x0000_s201258" name="Document" r:id="rId4" imgW="5759285" imgH="3953696" progId="Word.Document.8">
                  <p:embed/>
                </p:oleObj>
              </mc:Choice>
              <mc:Fallback>
                <p:oleObj name="Document" r:id="rId4" imgW="5759285" imgH="3953696"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3" y="1125538"/>
                        <a:ext cx="7750175" cy="532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457200" y="115888"/>
            <a:ext cx="8229600" cy="1225550"/>
          </a:xfrm>
        </p:spPr>
        <p:txBody>
          <a:bodyPr/>
          <a:lstStyle/>
          <a:p>
            <a:pPr eaLnBrk="1" hangingPunct="1"/>
            <a:r>
              <a:rPr lang="hu-HU" altLang="hu-HU" sz="3300" b="1" smtClean="0">
                <a:solidFill>
                  <a:srgbClr val="006600"/>
                </a:solidFill>
                <a:latin typeface="Tahoma" pitchFamily="34" charset="0"/>
                <a:cs typeface="Tahoma" pitchFamily="34" charset="0"/>
              </a:rPr>
              <a:t>N A T U R A   2 0 0 0</a:t>
            </a:r>
            <a:r>
              <a:rPr lang="hu-HU" altLang="hu-HU" sz="3200" b="1" smtClean="0">
                <a:solidFill>
                  <a:srgbClr val="006600"/>
                </a:solidFill>
                <a:latin typeface="Tahoma" pitchFamily="34" charset="0"/>
                <a:cs typeface="Tahoma" pitchFamily="34" charset="0"/>
              </a:rPr>
              <a:t> </a:t>
            </a:r>
            <a:r>
              <a:rPr lang="hu-HU" altLang="hu-HU" sz="2400" b="1" smtClean="0">
                <a:latin typeface="Tahoma" pitchFamily="34" charset="0"/>
                <a:cs typeface="Tahoma" pitchFamily="34" charset="0"/>
              </a:rPr>
              <a:t/>
            </a:r>
            <a:br>
              <a:rPr lang="hu-HU" altLang="hu-HU" sz="2400" b="1" smtClean="0">
                <a:latin typeface="Tahoma" pitchFamily="34" charset="0"/>
                <a:cs typeface="Tahoma" pitchFamily="34" charset="0"/>
              </a:rPr>
            </a:br>
            <a:r>
              <a:rPr lang="hu-HU" altLang="hu-HU" sz="2000" b="1" smtClean="0">
                <a:solidFill>
                  <a:srgbClr val="800000"/>
                </a:solidFill>
              </a:rPr>
              <a:t>európai közösségi irányelvek alapján védett területek, </a:t>
            </a:r>
            <a:br>
              <a:rPr lang="hu-HU" altLang="hu-HU" sz="2000" b="1" smtClean="0">
                <a:solidFill>
                  <a:srgbClr val="800000"/>
                </a:solidFill>
              </a:rPr>
            </a:br>
            <a:r>
              <a:rPr lang="hu-HU" altLang="hu-HU" sz="2000" b="1" smtClean="0">
                <a:solidFill>
                  <a:srgbClr val="800000"/>
                </a:solidFill>
              </a:rPr>
              <a:t>az EU ökológiai hálózata</a:t>
            </a:r>
          </a:p>
        </p:txBody>
      </p:sp>
      <p:sp>
        <p:nvSpPr>
          <p:cNvPr id="201731" name="Rectangle 3"/>
          <p:cNvSpPr>
            <a:spLocks noGrp="1" noChangeArrowheads="1"/>
          </p:cNvSpPr>
          <p:nvPr>
            <p:ph type="body" idx="1"/>
          </p:nvPr>
        </p:nvSpPr>
        <p:spPr/>
        <p:txBody>
          <a:bodyPr/>
          <a:lstStyle/>
          <a:p>
            <a:pPr eaLnBrk="1" hangingPunct="1"/>
            <a:r>
              <a:rPr lang="hu-HU" altLang="hu-HU" sz="100" smtClean="0"/>
              <a:t>.</a:t>
            </a:r>
          </a:p>
        </p:txBody>
      </p:sp>
      <p:grpSp>
        <p:nvGrpSpPr>
          <p:cNvPr id="201732" name="Group 4"/>
          <p:cNvGrpSpPr>
            <a:grpSpLocks noChangeAspect="1"/>
          </p:cNvGrpSpPr>
          <p:nvPr/>
        </p:nvGrpSpPr>
        <p:grpSpPr bwMode="auto">
          <a:xfrm>
            <a:off x="468313" y="1484313"/>
            <a:ext cx="8207375" cy="4608512"/>
            <a:chOff x="2198" y="1373"/>
            <a:chExt cx="7379" cy="5501"/>
          </a:xfrm>
        </p:grpSpPr>
        <p:sp>
          <p:nvSpPr>
            <p:cNvPr id="201733" name="AutoShape 5"/>
            <p:cNvSpPr>
              <a:spLocks noChangeAspect="1" noChangeArrowheads="1"/>
            </p:cNvSpPr>
            <p:nvPr/>
          </p:nvSpPr>
          <p:spPr bwMode="auto">
            <a:xfrm>
              <a:off x="2198" y="1373"/>
              <a:ext cx="7379" cy="5501"/>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201734" name="AutoShape 6"/>
            <p:cNvSpPr>
              <a:spLocks noChangeArrowheads="1"/>
            </p:cNvSpPr>
            <p:nvPr/>
          </p:nvSpPr>
          <p:spPr bwMode="auto">
            <a:xfrm>
              <a:off x="4502" y="1373"/>
              <a:ext cx="3024" cy="432"/>
            </a:xfrm>
            <a:prstGeom prst="flowChartProcess">
              <a:avLst/>
            </a:prstGeom>
            <a:solidFill>
              <a:srgbClr val="99FF99"/>
            </a:solidFill>
            <a:ln w="254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a:solidFill>
                    <a:srgbClr val="006600"/>
                  </a:solidFill>
                  <a:latin typeface="Tahoma" pitchFamily="34" charset="0"/>
                </a:rPr>
                <a:t>NATURA 2000 TERÜLET (525)</a:t>
              </a:r>
            </a:p>
            <a:p>
              <a:pPr eaLnBrk="1" hangingPunct="1">
                <a:lnSpc>
                  <a:spcPct val="100000"/>
                </a:lnSpc>
                <a:spcBef>
                  <a:spcPct val="0"/>
                </a:spcBef>
                <a:buFontTx/>
                <a:buNone/>
              </a:pPr>
              <a:endParaRPr lang="hu-HU" altLang="hu-HU" sz="1800" b="0"/>
            </a:p>
          </p:txBody>
        </p:sp>
        <p:sp>
          <p:nvSpPr>
            <p:cNvPr id="201735" name="AutoShape 7"/>
            <p:cNvSpPr>
              <a:spLocks noChangeArrowheads="1"/>
            </p:cNvSpPr>
            <p:nvPr/>
          </p:nvSpPr>
          <p:spPr bwMode="auto">
            <a:xfrm>
              <a:off x="2198" y="2093"/>
              <a:ext cx="2005" cy="576"/>
            </a:xfrm>
            <a:prstGeom prst="flowChartProcess">
              <a:avLst/>
            </a:prstGeom>
            <a:solidFill>
              <a:srgbClr val="CCFFFF"/>
            </a:solidFill>
            <a:ln w="127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3366"/>
                  </a:solidFill>
                  <a:latin typeface="Tahoma" pitchFamily="34" charset="0"/>
                </a:rPr>
                <a:t>MADÁRVÉDELMI TERÜLET (56)</a:t>
              </a:r>
              <a:endParaRPr lang="hu-HU" altLang="hu-HU" sz="1400" b="0"/>
            </a:p>
          </p:txBody>
        </p:sp>
        <p:sp>
          <p:nvSpPr>
            <p:cNvPr id="201736" name="AutoShape 8"/>
            <p:cNvSpPr>
              <a:spLocks noChangeArrowheads="1"/>
            </p:cNvSpPr>
            <p:nvPr/>
          </p:nvSpPr>
          <p:spPr bwMode="auto">
            <a:xfrm>
              <a:off x="6518" y="2093"/>
              <a:ext cx="2880" cy="576"/>
            </a:xfrm>
            <a:prstGeom prst="flowChartProcess">
              <a:avLst/>
            </a:prstGeom>
            <a:solidFill>
              <a:srgbClr val="CCFF99"/>
            </a:solidFill>
            <a:ln w="127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TERMÉSZETMEGŐRZÉSI</a:t>
              </a:r>
            </a:p>
            <a:p>
              <a:pPr algn="ctr" eaLnBrk="1" hangingPunct="1">
                <a:lnSpc>
                  <a:spcPct val="100000"/>
                </a:lnSpc>
                <a:spcBef>
                  <a:spcPct val="0"/>
                </a:spcBef>
                <a:buFontTx/>
                <a:buNone/>
              </a:pPr>
              <a:r>
                <a:rPr lang="hu-HU" altLang="hu-HU" sz="1400">
                  <a:solidFill>
                    <a:srgbClr val="006600"/>
                  </a:solidFill>
                  <a:latin typeface="Tahoma" pitchFamily="34" charset="0"/>
                </a:rPr>
                <a:t>TERÜLET (479)</a:t>
              </a:r>
              <a:endParaRPr lang="hu-HU" altLang="hu-HU" sz="1400" b="0"/>
            </a:p>
          </p:txBody>
        </p:sp>
        <p:sp>
          <p:nvSpPr>
            <p:cNvPr id="201737" name="AutoShape 9"/>
            <p:cNvSpPr>
              <a:spLocks noChangeArrowheads="1"/>
            </p:cNvSpPr>
            <p:nvPr/>
          </p:nvSpPr>
          <p:spPr bwMode="auto">
            <a:xfrm>
              <a:off x="2198" y="3101"/>
              <a:ext cx="2005" cy="864"/>
            </a:xfrm>
            <a:prstGeom prst="flowChartProcess">
              <a:avLst/>
            </a:prstGeom>
            <a:solidFill>
              <a:srgbClr val="CCFFFF"/>
            </a:solidFill>
            <a:ln w="254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3366"/>
                  </a:solidFill>
                  <a:latin typeface="Tahoma" pitchFamily="34" charset="0"/>
                </a:rPr>
                <a:t>Különleges madárvédelmi   terület </a:t>
              </a:r>
              <a:r>
                <a:rPr lang="hu-HU" altLang="hu-HU" sz="1400" b="0">
                  <a:solidFill>
                    <a:srgbClr val="003366"/>
                  </a:solidFill>
                  <a:latin typeface="Tahoma" pitchFamily="34" charset="0"/>
                </a:rPr>
                <a:t>(</a:t>
              </a:r>
              <a:r>
                <a:rPr lang="hu-HU" altLang="hu-HU" sz="1400">
                  <a:solidFill>
                    <a:srgbClr val="003366"/>
                  </a:solidFill>
                  <a:latin typeface="Tahoma" pitchFamily="34" charset="0"/>
                </a:rPr>
                <a:t>56</a:t>
              </a:r>
              <a:r>
                <a:rPr lang="hu-HU" altLang="hu-HU" sz="1400" b="0">
                  <a:solidFill>
                    <a:srgbClr val="003366"/>
                  </a:solidFill>
                  <a:latin typeface="Tahoma" pitchFamily="34" charset="0"/>
                </a:rPr>
                <a:t>)</a:t>
              </a:r>
              <a:endParaRPr lang="hu-HU" altLang="hu-HU" sz="1400" b="0"/>
            </a:p>
          </p:txBody>
        </p:sp>
        <p:sp>
          <p:nvSpPr>
            <p:cNvPr id="201738" name="AutoShape 10"/>
            <p:cNvSpPr>
              <a:spLocks noChangeArrowheads="1"/>
            </p:cNvSpPr>
            <p:nvPr/>
          </p:nvSpPr>
          <p:spPr bwMode="auto">
            <a:xfrm>
              <a:off x="4502" y="3101"/>
              <a:ext cx="2284" cy="864"/>
            </a:xfrm>
            <a:prstGeom prst="flowChartProcess">
              <a:avLst/>
            </a:prstGeom>
            <a:solidFill>
              <a:srgbClr val="CCFF99"/>
            </a:solidFill>
            <a:ln w="254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Különleges</a:t>
              </a:r>
            </a:p>
            <a:p>
              <a:pPr algn="ctr" eaLnBrk="1" hangingPunct="1">
                <a:lnSpc>
                  <a:spcPct val="100000"/>
                </a:lnSpc>
                <a:spcBef>
                  <a:spcPct val="0"/>
                </a:spcBef>
                <a:buFontTx/>
                <a:buNone/>
              </a:pPr>
              <a:r>
                <a:rPr lang="hu-HU" altLang="hu-HU" sz="1400">
                  <a:solidFill>
                    <a:srgbClr val="006600"/>
                  </a:solidFill>
                  <a:latin typeface="Tahoma" pitchFamily="34" charset="0"/>
                </a:rPr>
                <a:t>természetmegőrzési terület </a:t>
              </a:r>
              <a:r>
                <a:rPr lang="hu-HU" altLang="hu-HU" sz="1400" b="0">
                  <a:solidFill>
                    <a:srgbClr val="006600"/>
                  </a:solidFill>
                  <a:latin typeface="Tahoma" pitchFamily="34" charset="0"/>
                </a:rPr>
                <a:t>(</a:t>
              </a:r>
              <a:r>
                <a:rPr lang="hu-HU" altLang="hu-HU" sz="1400">
                  <a:solidFill>
                    <a:srgbClr val="006600"/>
                  </a:solidFill>
                  <a:latin typeface="Tahoma" pitchFamily="34" charset="0"/>
                </a:rPr>
                <a:t>66</a:t>
              </a:r>
              <a:r>
                <a:rPr lang="hu-HU" altLang="hu-HU" sz="1400" b="0">
                  <a:solidFill>
                    <a:srgbClr val="006600"/>
                  </a:solidFill>
                  <a:latin typeface="Tahoma" pitchFamily="34" charset="0"/>
                </a:rPr>
                <a:t>)</a:t>
              </a:r>
              <a:endParaRPr lang="hu-HU" altLang="hu-HU" sz="1400" b="0"/>
            </a:p>
          </p:txBody>
        </p:sp>
        <p:sp>
          <p:nvSpPr>
            <p:cNvPr id="201739" name="AutoShape 11"/>
            <p:cNvSpPr>
              <a:spLocks noChangeArrowheads="1"/>
            </p:cNvSpPr>
            <p:nvPr/>
          </p:nvSpPr>
          <p:spPr bwMode="auto">
            <a:xfrm>
              <a:off x="6950" y="3101"/>
              <a:ext cx="2421" cy="864"/>
            </a:xfrm>
            <a:prstGeom prst="flowChartProcess">
              <a:avLst/>
            </a:prstGeom>
            <a:solidFill>
              <a:srgbClr val="CCFF99"/>
            </a:solidFill>
            <a:ln w="254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Kiemelt jelentőségű természetmegőrzési terület </a:t>
              </a:r>
              <a:r>
                <a:rPr lang="hu-HU" altLang="hu-HU" sz="1400" b="0">
                  <a:solidFill>
                    <a:srgbClr val="006600"/>
                  </a:solidFill>
                  <a:latin typeface="Tahoma" pitchFamily="34" charset="0"/>
                </a:rPr>
                <a:t>(</a:t>
              </a:r>
              <a:r>
                <a:rPr lang="hu-HU" altLang="hu-HU" sz="1400">
                  <a:solidFill>
                    <a:srgbClr val="006600"/>
                  </a:solidFill>
                  <a:latin typeface="Tahoma" pitchFamily="34" charset="0"/>
                </a:rPr>
                <a:t>413</a:t>
              </a:r>
              <a:r>
                <a:rPr lang="hu-HU" altLang="hu-HU" sz="1400" b="0">
                  <a:solidFill>
                    <a:srgbClr val="006600"/>
                  </a:solidFill>
                  <a:latin typeface="Tahoma" pitchFamily="34" charset="0"/>
                </a:rPr>
                <a:t>)</a:t>
              </a:r>
              <a:endParaRPr lang="hu-HU" altLang="hu-HU" sz="1400" b="0"/>
            </a:p>
          </p:txBody>
        </p:sp>
        <p:cxnSp>
          <p:nvCxnSpPr>
            <p:cNvPr id="201740" name="AutoShape 12"/>
            <p:cNvCxnSpPr>
              <a:cxnSpLocks noChangeShapeType="1"/>
              <a:stCxn id="201734" idx="2"/>
              <a:endCxn id="201735" idx="0"/>
            </p:cNvCxnSpPr>
            <p:nvPr/>
          </p:nvCxnSpPr>
          <p:spPr bwMode="auto">
            <a:xfrm flipH="1">
              <a:off x="3200" y="1821"/>
              <a:ext cx="2814" cy="27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41" name="AutoShape 13"/>
            <p:cNvCxnSpPr>
              <a:cxnSpLocks noChangeShapeType="1"/>
              <a:stCxn id="201734" idx="2"/>
              <a:endCxn id="201736" idx="0"/>
            </p:cNvCxnSpPr>
            <p:nvPr/>
          </p:nvCxnSpPr>
          <p:spPr bwMode="auto">
            <a:xfrm>
              <a:off x="6014" y="1821"/>
              <a:ext cx="1944" cy="27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42" name="AutoShape 14"/>
            <p:cNvCxnSpPr>
              <a:cxnSpLocks noChangeShapeType="1"/>
              <a:stCxn id="201735" idx="2"/>
              <a:endCxn id="201737" idx="0"/>
            </p:cNvCxnSpPr>
            <p:nvPr/>
          </p:nvCxnSpPr>
          <p:spPr bwMode="auto">
            <a:xfrm>
              <a:off x="3200" y="2669"/>
              <a:ext cx="1"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43" name="AutoShape 15"/>
            <p:cNvCxnSpPr>
              <a:cxnSpLocks noChangeShapeType="1"/>
              <a:stCxn id="201736" idx="2"/>
              <a:endCxn id="201739" idx="0"/>
            </p:cNvCxnSpPr>
            <p:nvPr/>
          </p:nvCxnSpPr>
          <p:spPr bwMode="auto">
            <a:xfrm>
              <a:off x="7958" y="2669"/>
              <a:ext cx="202"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44" name="AutoShape 16"/>
            <p:cNvCxnSpPr>
              <a:cxnSpLocks noChangeShapeType="1"/>
              <a:stCxn id="201736" idx="2"/>
              <a:endCxn id="201738" idx="0"/>
            </p:cNvCxnSpPr>
            <p:nvPr/>
          </p:nvCxnSpPr>
          <p:spPr bwMode="auto">
            <a:xfrm flipH="1">
              <a:off x="5644" y="2669"/>
              <a:ext cx="2314"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sp>
          <p:nvSpPr>
            <p:cNvPr id="201745" name="Rectangle 17"/>
            <p:cNvSpPr>
              <a:spLocks noChangeArrowheads="1"/>
            </p:cNvSpPr>
            <p:nvPr/>
          </p:nvSpPr>
          <p:spPr bwMode="auto">
            <a:xfrm>
              <a:off x="2198" y="4397"/>
              <a:ext cx="1584" cy="1008"/>
            </a:xfrm>
            <a:prstGeom prst="rect">
              <a:avLst/>
            </a:prstGeom>
            <a:solidFill>
              <a:srgbClr val="FFFFFF"/>
            </a:solidFill>
            <a:ln w="12700">
              <a:solidFill>
                <a:srgbClr val="A50021"/>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400">
                  <a:solidFill>
                    <a:srgbClr val="800000"/>
                  </a:solidFill>
                  <a:latin typeface="Tahoma" pitchFamily="34" charset="0"/>
                </a:rPr>
                <a:t>Madárvédelmi</a:t>
              </a:r>
            </a:p>
            <a:p>
              <a:pPr eaLnBrk="1" hangingPunct="1">
                <a:lnSpc>
                  <a:spcPct val="100000"/>
                </a:lnSpc>
                <a:spcBef>
                  <a:spcPct val="0"/>
                </a:spcBef>
                <a:buFontTx/>
                <a:buNone/>
              </a:pPr>
              <a:r>
                <a:rPr lang="hu-HU" altLang="hu-HU" sz="1400">
                  <a:solidFill>
                    <a:srgbClr val="800000"/>
                  </a:solidFill>
                  <a:latin typeface="Tahoma" pitchFamily="34" charset="0"/>
                </a:rPr>
                <a:t>Irányelv</a:t>
              </a:r>
            </a:p>
            <a:p>
              <a:pPr eaLnBrk="1" hangingPunct="1">
                <a:lnSpc>
                  <a:spcPct val="100000"/>
                </a:lnSpc>
                <a:spcBef>
                  <a:spcPct val="0"/>
                </a:spcBef>
                <a:buFontTx/>
                <a:buNone/>
              </a:pPr>
              <a:r>
                <a:rPr lang="hu-HU" altLang="hu-HU" sz="1200" b="0">
                  <a:solidFill>
                    <a:srgbClr val="800000"/>
                  </a:solidFill>
                  <a:latin typeface="Tahoma" pitchFamily="34" charset="0"/>
                </a:rPr>
                <a:t>(</a:t>
              </a:r>
              <a:r>
                <a:rPr lang="hu-HU" altLang="hu-HU" sz="1200">
                  <a:solidFill>
                    <a:srgbClr val="800000"/>
                  </a:solidFill>
                  <a:latin typeface="Tahoma" pitchFamily="34" charset="0"/>
                </a:rPr>
                <a:t>79/409/EGK,</a:t>
              </a:r>
            </a:p>
            <a:p>
              <a:pPr eaLnBrk="1" hangingPunct="1">
                <a:lnSpc>
                  <a:spcPct val="100000"/>
                </a:lnSpc>
                <a:spcBef>
                  <a:spcPct val="0"/>
                </a:spcBef>
                <a:buFontTx/>
                <a:buNone/>
              </a:pPr>
              <a:r>
                <a:rPr lang="hu-HU" altLang="hu-HU" sz="1200">
                  <a:solidFill>
                    <a:srgbClr val="800000"/>
                  </a:solidFill>
                  <a:latin typeface="Tahoma" pitchFamily="34" charset="0"/>
                </a:rPr>
                <a:t>2009/147/EK</a:t>
              </a:r>
              <a:r>
                <a:rPr lang="hu-HU" altLang="hu-HU" sz="1200" b="0">
                  <a:solidFill>
                    <a:srgbClr val="800000"/>
                  </a:solidFill>
                  <a:latin typeface="Tahoma" pitchFamily="34" charset="0"/>
                </a:rPr>
                <a:t>)</a:t>
              </a:r>
              <a:endParaRPr lang="hu-HU" altLang="hu-HU" sz="1200" b="0"/>
            </a:p>
          </p:txBody>
        </p:sp>
        <p:sp>
          <p:nvSpPr>
            <p:cNvPr id="201746" name="Rectangle 18"/>
            <p:cNvSpPr>
              <a:spLocks noChangeArrowheads="1"/>
            </p:cNvSpPr>
            <p:nvPr/>
          </p:nvSpPr>
          <p:spPr bwMode="auto">
            <a:xfrm flipH="1">
              <a:off x="6086" y="4397"/>
              <a:ext cx="1584" cy="1007"/>
            </a:xfrm>
            <a:prstGeom prst="rect">
              <a:avLst/>
            </a:prstGeom>
            <a:solidFill>
              <a:srgbClr val="FFFFFF"/>
            </a:solidFill>
            <a:ln w="12700">
              <a:solidFill>
                <a:srgbClr val="A50021"/>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400">
                  <a:solidFill>
                    <a:srgbClr val="800000"/>
                  </a:solidFill>
                  <a:latin typeface="Tahoma" pitchFamily="34" charset="0"/>
                </a:rPr>
                <a:t>Élőhelyvédelmi Irányelv</a:t>
              </a:r>
              <a:r>
                <a:rPr lang="hu-HU" altLang="hu-HU" sz="1300">
                  <a:solidFill>
                    <a:srgbClr val="800000"/>
                  </a:solidFill>
                  <a:latin typeface="Tahoma" pitchFamily="34" charset="0"/>
                </a:rPr>
                <a:t> </a:t>
              </a:r>
            </a:p>
            <a:p>
              <a:pPr eaLnBrk="1" hangingPunct="1">
                <a:lnSpc>
                  <a:spcPct val="100000"/>
                </a:lnSpc>
                <a:spcBef>
                  <a:spcPct val="0"/>
                </a:spcBef>
                <a:buFontTx/>
                <a:buNone/>
              </a:pPr>
              <a:endParaRPr lang="hu-HU" altLang="hu-HU" sz="1200" b="0">
                <a:solidFill>
                  <a:srgbClr val="800000"/>
                </a:solidFill>
                <a:latin typeface="Tahoma" pitchFamily="34" charset="0"/>
              </a:endParaRPr>
            </a:p>
            <a:p>
              <a:pPr eaLnBrk="1" hangingPunct="1">
                <a:lnSpc>
                  <a:spcPct val="100000"/>
                </a:lnSpc>
                <a:spcBef>
                  <a:spcPct val="0"/>
                </a:spcBef>
                <a:buFontTx/>
                <a:buNone/>
              </a:pPr>
              <a:r>
                <a:rPr lang="hu-HU" altLang="hu-HU" sz="1200" b="0">
                  <a:solidFill>
                    <a:srgbClr val="800000"/>
                  </a:solidFill>
                  <a:latin typeface="Tahoma" pitchFamily="34" charset="0"/>
                </a:rPr>
                <a:t>(</a:t>
              </a:r>
              <a:r>
                <a:rPr lang="hu-HU" altLang="hu-HU" sz="1200">
                  <a:solidFill>
                    <a:srgbClr val="800000"/>
                  </a:solidFill>
                  <a:latin typeface="Tahoma" pitchFamily="34" charset="0"/>
                </a:rPr>
                <a:t>92/43/EGK</a:t>
              </a:r>
              <a:r>
                <a:rPr lang="hu-HU" altLang="hu-HU" sz="1200" b="0">
                  <a:solidFill>
                    <a:srgbClr val="800000"/>
                  </a:solidFill>
                  <a:latin typeface="Tahoma" pitchFamily="34" charset="0"/>
                </a:rPr>
                <a:t>)</a:t>
              </a:r>
              <a:endParaRPr lang="hu-HU" altLang="hu-HU" sz="1200" b="0"/>
            </a:p>
          </p:txBody>
        </p:sp>
        <p:sp>
          <p:nvSpPr>
            <p:cNvPr id="201747" name="Rectangle 19"/>
            <p:cNvSpPr>
              <a:spLocks noChangeArrowheads="1"/>
            </p:cNvSpPr>
            <p:nvPr/>
          </p:nvSpPr>
          <p:spPr bwMode="auto">
            <a:xfrm>
              <a:off x="2205" y="5693"/>
              <a:ext cx="1991" cy="1057"/>
            </a:xfrm>
            <a:prstGeom prst="rect">
              <a:avLst/>
            </a:prstGeom>
            <a:solidFill>
              <a:srgbClr val="CCFFFF"/>
            </a:solidFill>
            <a:ln w="127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300">
                  <a:solidFill>
                    <a:srgbClr val="003366"/>
                  </a:solidFill>
                  <a:latin typeface="Tahoma" pitchFamily="34" charset="0"/>
                </a:rPr>
                <a:t>101 jelölő madárfaj</a:t>
              </a:r>
            </a:p>
            <a:p>
              <a:pPr eaLnBrk="1" hangingPunct="1">
                <a:lnSpc>
                  <a:spcPct val="100000"/>
                </a:lnSpc>
                <a:spcBef>
                  <a:spcPct val="0"/>
                </a:spcBef>
                <a:buFontTx/>
                <a:buNone/>
              </a:pPr>
              <a:r>
                <a:rPr lang="hu-HU" altLang="hu-HU" sz="1200" b="0" i="1">
                  <a:solidFill>
                    <a:srgbClr val="003366"/>
                  </a:solidFill>
                  <a:latin typeface="Tahoma" pitchFamily="34" charset="0"/>
                </a:rPr>
                <a:t>(73 madárfaj a Madárvédelmi Irányelv  I. melléklet alapján + 28 vonuló madárfaj) </a:t>
              </a:r>
              <a:r>
                <a:rPr lang="hu-HU" altLang="hu-HU" sz="1200" b="0">
                  <a:solidFill>
                    <a:srgbClr val="006600"/>
                  </a:solidFill>
                  <a:latin typeface="Tahoma" pitchFamily="34" charset="0"/>
                </a:rPr>
                <a:t>	</a:t>
              </a:r>
              <a:endParaRPr lang="hu-HU" altLang="hu-HU" sz="1200" b="0"/>
            </a:p>
          </p:txBody>
        </p:sp>
        <p:sp>
          <p:nvSpPr>
            <p:cNvPr id="201748" name="Rectangle 20"/>
            <p:cNvSpPr>
              <a:spLocks noChangeArrowheads="1"/>
            </p:cNvSpPr>
            <p:nvPr/>
          </p:nvSpPr>
          <p:spPr bwMode="auto">
            <a:xfrm rot="21594020" flipH="1">
              <a:off x="4502" y="5692"/>
              <a:ext cx="4751" cy="1061"/>
            </a:xfrm>
            <a:prstGeom prst="rect">
              <a:avLst/>
            </a:prstGeom>
            <a:solidFill>
              <a:srgbClr val="CCFF99"/>
            </a:solidFill>
            <a:ln w="127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300">
                  <a:solidFill>
                    <a:srgbClr val="006600"/>
                  </a:solidFill>
                  <a:latin typeface="Tahoma" pitchFamily="34" charset="0"/>
                </a:rPr>
                <a:t>46 jelölő élőhelytípus, 37 jelölő növényfaj, </a:t>
              </a:r>
            </a:p>
            <a:p>
              <a:pPr eaLnBrk="1" hangingPunct="1">
                <a:lnSpc>
                  <a:spcPct val="100000"/>
                </a:lnSpc>
                <a:spcBef>
                  <a:spcPct val="0"/>
                </a:spcBef>
                <a:buFontTx/>
                <a:buNone/>
              </a:pPr>
              <a:r>
                <a:rPr lang="hu-HU" altLang="hu-HU" sz="1300">
                  <a:solidFill>
                    <a:srgbClr val="006600"/>
                  </a:solidFill>
                  <a:latin typeface="Tahoma" pitchFamily="34" charset="0"/>
                </a:rPr>
                <a:t>104 </a:t>
              </a:r>
              <a:r>
                <a:rPr lang="hu-HU" altLang="hu-HU" sz="1300" b="0">
                  <a:solidFill>
                    <a:srgbClr val="006600"/>
                  </a:solidFill>
                  <a:latin typeface="Tahoma" pitchFamily="34" charset="0"/>
                </a:rPr>
                <a:t>(</a:t>
              </a:r>
              <a:r>
                <a:rPr lang="hu-HU" altLang="hu-HU" sz="1300">
                  <a:solidFill>
                    <a:srgbClr val="006600"/>
                  </a:solidFill>
                  <a:latin typeface="Tahoma" pitchFamily="34" charset="0"/>
                </a:rPr>
                <a:t>madarakon kívüli</a:t>
              </a:r>
              <a:r>
                <a:rPr lang="hu-HU" altLang="hu-HU" sz="1300" b="0">
                  <a:solidFill>
                    <a:srgbClr val="006600"/>
                  </a:solidFill>
                  <a:latin typeface="Tahoma" pitchFamily="34" charset="0"/>
                </a:rPr>
                <a:t>)</a:t>
              </a:r>
              <a:r>
                <a:rPr lang="hu-HU" altLang="hu-HU" sz="1300">
                  <a:solidFill>
                    <a:srgbClr val="006600"/>
                  </a:solidFill>
                  <a:latin typeface="Tahoma" pitchFamily="34" charset="0"/>
                </a:rPr>
                <a:t> jelölő állatfaj </a:t>
              </a:r>
              <a:r>
                <a:rPr lang="hu-HU" altLang="hu-HU" sz="1100" i="1">
                  <a:solidFill>
                    <a:srgbClr val="006600"/>
                  </a:solidFill>
                  <a:latin typeface="Tahoma" pitchFamily="34" charset="0"/>
                </a:rPr>
                <a:t>[51 ízeltlábúfaj</a:t>
              </a:r>
              <a:r>
                <a:rPr lang="hu-HU" altLang="hu-HU" sz="1100" b="0" i="1">
                  <a:solidFill>
                    <a:srgbClr val="006600"/>
                  </a:solidFill>
                  <a:latin typeface="Tahoma" pitchFamily="34" charset="0"/>
                </a:rPr>
                <a:t> (1 rákfaj, 50 rovarfaj: 21 lepkefaj, 19 bogárfaj, 4 szitakötőfaj, 6 egyenesszárnyúfaj), </a:t>
              </a:r>
              <a:r>
                <a:rPr lang="hu-HU" altLang="hu-HU" sz="1100" i="1">
                  <a:solidFill>
                    <a:srgbClr val="006600"/>
                  </a:solidFill>
                  <a:latin typeface="Tahoma" pitchFamily="34" charset="0"/>
                </a:rPr>
                <a:t>9 puha-testűfaj, 19 hal- és körszájúfaj, 5 kétéltűfaj, 2 hüllőfaj, 18 emlősfaj]</a:t>
              </a:r>
              <a:endParaRPr lang="hu-HU" altLang="hu-HU" sz="1100" b="0">
                <a:solidFill>
                  <a:srgbClr val="006600"/>
                </a:solidFill>
                <a:latin typeface="Tahoma" pitchFamily="34" charset="0"/>
              </a:endParaRPr>
            </a:p>
            <a:p>
              <a:pPr eaLnBrk="1" hangingPunct="1">
                <a:lnSpc>
                  <a:spcPct val="100000"/>
                </a:lnSpc>
                <a:spcBef>
                  <a:spcPct val="0"/>
                </a:spcBef>
                <a:buFontTx/>
                <a:buNone/>
              </a:pPr>
              <a:endParaRPr lang="hu-HU" altLang="hu-HU" sz="1100" b="0">
                <a:solidFill>
                  <a:srgbClr val="006600"/>
                </a:solidFill>
                <a:latin typeface="Tahoma" pitchFamily="34" charset="0"/>
              </a:endParaRPr>
            </a:p>
          </p:txBody>
        </p:sp>
        <p:cxnSp>
          <p:nvCxnSpPr>
            <p:cNvPr id="201749" name="AutoShape 21"/>
            <p:cNvCxnSpPr>
              <a:cxnSpLocks noChangeShapeType="1"/>
              <a:stCxn id="201746" idx="0"/>
              <a:endCxn id="201738" idx="2"/>
            </p:cNvCxnSpPr>
            <p:nvPr/>
          </p:nvCxnSpPr>
          <p:spPr bwMode="auto">
            <a:xfrm flipH="1" flipV="1">
              <a:off x="5644" y="3981"/>
              <a:ext cx="1234"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50" name="AutoShape 22"/>
            <p:cNvCxnSpPr>
              <a:cxnSpLocks noChangeShapeType="1"/>
            </p:cNvCxnSpPr>
            <p:nvPr/>
          </p:nvCxnSpPr>
          <p:spPr bwMode="auto">
            <a:xfrm flipV="1">
              <a:off x="6836" y="3965"/>
              <a:ext cx="1269" cy="43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51" name="AutoShape 23"/>
            <p:cNvCxnSpPr>
              <a:cxnSpLocks noChangeShapeType="1"/>
            </p:cNvCxnSpPr>
            <p:nvPr/>
          </p:nvCxnSpPr>
          <p:spPr bwMode="auto">
            <a:xfrm flipV="1">
              <a:off x="3062" y="3965"/>
              <a:ext cx="1" cy="43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sp>
          <p:nvSpPr>
            <p:cNvPr id="201752" name="Line 24"/>
            <p:cNvSpPr>
              <a:spLocks noChangeShapeType="1"/>
            </p:cNvSpPr>
            <p:nvPr/>
          </p:nvSpPr>
          <p:spPr bwMode="auto">
            <a:xfrm flipH="1" flipV="1">
              <a:off x="4070" y="3965"/>
              <a:ext cx="1" cy="1728"/>
            </a:xfrm>
            <a:prstGeom prst="line">
              <a:avLst/>
            </a:prstGeom>
            <a:noFill/>
            <a:ln w="1270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01753" name="Line 25"/>
            <p:cNvSpPr>
              <a:spLocks noChangeShapeType="1"/>
            </p:cNvSpPr>
            <p:nvPr/>
          </p:nvSpPr>
          <p:spPr bwMode="auto">
            <a:xfrm flipV="1">
              <a:off x="5510" y="3965"/>
              <a:ext cx="1" cy="1584"/>
            </a:xfrm>
            <a:prstGeom prst="line">
              <a:avLst/>
            </a:prstGeom>
            <a:noFill/>
            <a:ln w="127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01754" name="Line 26"/>
            <p:cNvSpPr>
              <a:spLocks noChangeShapeType="1"/>
            </p:cNvSpPr>
            <p:nvPr/>
          </p:nvSpPr>
          <p:spPr bwMode="auto">
            <a:xfrm flipV="1">
              <a:off x="8246" y="3965"/>
              <a:ext cx="1" cy="1584"/>
            </a:xfrm>
            <a:prstGeom prst="line">
              <a:avLst/>
            </a:prstGeom>
            <a:noFill/>
            <a:ln w="127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01755" name="Line 27"/>
            <p:cNvSpPr>
              <a:spLocks noChangeShapeType="1"/>
            </p:cNvSpPr>
            <p:nvPr/>
          </p:nvSpPr>
          <p:spPr bwMode="auto">
            <a:xfrm flipV="1">
              <a:off x="5510" y="5549"/>
              <a:ext cx="2736" cy="1"/>
            </a:xfrm>
            <a:prstGeom prst="line">
              <a:avLst/>
            </a:prstGeom>
            <a:noFill/>
            <a:ln w="12700">
              <a:solidFill>
                <a:srgbClr val="0066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01756" name="Line 28"/>
            <p:cNvSpPr>
              <a:spLocks noChangeShapeType="1"/>
            </p:cNvSpPr>
            <p:nvPr/>
          </p:nvSpPr>
          <p:spPr bwMode="auto">
            <a:xfrm flipV="1">
              <a:off x="6806" y="5549"/>
              <a:ext cx="1" cy="144"/>
            </a:xfrm>
            <a:prstGeom prst="line">
              <a:avLst/>
            </a:prstGeom>
            <a:noFill/>
            <a:ln w="12700">
              <a:solidFill>
                <a:srgbClr val="006600"/>
              </a:solidFill>
              <a:round/>
              <a:headEnd/>
              <a:tailEnd/>
            </a:ln>
            <a:extLst>
              <a:ext uri="{909E8E84-426E-40DD-AFC4-6F175D3DCCD1}">
                <a14:hiddenFill xmlns:a14="http://schemas.microsoft.com/office/drawing/2010/main">
                  <a:noFill/>
                </a14:hiddenFill>
              </a:ext>
            </a:extLst>
          </p:spPr>
          <p:txBody>
            <a:bodyPr/>
            <a:lstStyle/>
            <a:p>
              <a:endParaRPr lang="hu-HU"/>
            </a:p>
          </p:txBody>
        </p:sp>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457200" y="115888"/>
            <a:ext cx="8229600" cy="960437"/>
          </a:xfrm>
        </p:spPr>
        <p:txBody>
          <a:bodyPr/>
          <a:lstStyle/>
          <a:p>
            <a:pPr eaLnBrk="1" hangingPunct="1"/>
            <a:r>
              <a:rPr lang="hu-HU" altLang="hu-HU" sz="3500" smtClean="0">
                <a:solidFill>
                  <a:srgbClr val="006600"/>
                </a:solidFill>
                <a:latin typeface="Tahoma" pitchFamily="34" charset="0"/>
                <a:cs typeface="Tahoma" pitchFamily="34" charset="0"/>
              </a:rPr>
              <a:t>A természetvédelmi oltalom </a:t>
            </a:r>
            <a:br>
              <a:rPr lang="hu-HU" altLang="hu-HU" sz="3500" smtClean="0">
                <a:solidFill>
                  <a:srgbClr val="006600"/>
                </a:solidFill>
                <a:latin typeface="Tahoma" pitchFamily="34" charset="0"/>
                <a:cs typeface="Tahoma" pitchFamily="34" charset="0"/>
              </a:rPr>
            </a:br>
            <a:r>
              <a:rPr lang="hu-HU" altLang="hu-HU" sz="3500" smtClean="0">
                <a:solidFill>
                  <a:srgbClr val="006600"/>
                </a:solidFill>
                <a:latin typeface="Tahoma" pitchFamily="34" charset="0"/>
                <a:cs typeface="Tahoma" pitchFamily="34" charset="0"/>
              </a:rPr>
              <a:t>alatt álló területek alapkategóriái</a:t>
            </a:r>
          </a:p>
        </p:txBody>
      </p:sp>
      <p:sp>
        <p:nvSpPr>
          <p:cNvPr id="202755" name="Rectangle 3"/>
          <p:cNvSpPr>
            <a:spLocks noGrp="1" noChangeArrowheads="1"/>
          </p:cNvSpPr>
          <p:nvPr>
            <p:ph type="body" idx="1"/>
          </p:nvPr>
        </p:nvSpPr>
        <p:spPr/>
        <p:txBody>
          <a:bodyPr/>
          <a:lstStyle/>
          <a:p>
            <a:pPr eaLnBrk="1" hangingPunct="1">
              <a:buFontTx/>
              <a:buNone/>
            </a:pPr>
            <a:r>
              <a:rPr lang="hu-HU" altLang="hu-HU" sz="100" smtClean="0"/>
              <a:t>.</a:t>
            </a:r>
          </a:p>
        </p:txBody>
      </p:sp>
      <p:sp>
        <p:nvSpPr>
          <p:cNvPr id="202756" name="Rectangle 4"/>
          <p:cNvSpPr>
            <a:spLocks noChangeArrowheads="1"/>
          </p:cNvSpPr>
          <p:nvPr/>
        </p:nvSpPr>
        <p:spPr bwMode="auto">
          <a:xfrm>
            <a:off x="0"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graphicFrame>
        <p:nvGraphicFramePr>
          <p:cNvPr id="202757" name="Object 5"/>
          <p:cNvGraphicFramePr>
            <a:graphicFrameLocks noChangeAspect="1"/>
          </p:cNvGraphicFramePr>
          <p:nvPr/>
        </p:nvGraphicFramePr>
        <p:xfrm>
          <a:off x="250825" y="1196975"/>
          <a:ext cx="8569325" cy="5400675"/>
        </p:xfrm>
        <a:graphic>
          <a:graphicData uri="http://schemas.openxmlformats.org/presentationml/2006/ole">
            <mc:AlternateContent xmlns:mc="http://schemas.openxmlformats.org/markup-compatibility/2006">
              <mc:Choice xmlns:v="urn:schemas-microsoft-com:vml" Requires="v">
                <p:oleObj spid="_x0000_s203308" name="Document" r:id="rId4" imgW="7568125" imgH="4706809" progId="Word.Document.8">
                  <p:embed/>
                </p:oleObj>
              </mc:Choice>
              <mc:Fallback>
                <p:oleObj name="Document" r:id="rId4" imgW="7568125" imgH="4706809"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96975"/>
                        <a:ext cx="85693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33CC33"/>
                </a:solidFill>
                <a:latin typeface="Tahoma" pitchFamily="34" charset="0"/>
                <a:cs typeface="Tahoma" pitchFamily="34" charset="0"/>
              </a:rPr>
              <a:t>Védett természeti értékeink </a:t>
            </a:r>
            <a:r>
              <a:rPr lang="hu-HU" altLang="hu-HU" sz="3200" smtClean="0">
                <a:solidFill>
                  <a:srgbClr val="33CC33"/>
                </a:solidFill>
                <a:latin typeface="Tahoma" pitchFamily="34" charset="0"/>
                <a:cs typeface="Tahoma" pitchFamily="34" charset="0"/>
              </a:rPr>
              <a:t>(2015)</a:t>
            </a:r>
          </a:p>
        </p:txBody>
      </p:sp>
      <p:sp>
        <p:nvSpPr>
          <p:cNvPr id="203779" name="Rectangle 3"/>
          <p:cNvSpPr>
            <a:spLocks noGrp="1" noChangeArrowheads="1"/>
          </p:cNvSpPr>
          <p:nvPr>
            <p:ph type="body" idx="1"/>
          </p:nvPr>
        </p:nvSpPr>
        <p:spPr>
          <a:xfrm>
            <a:off x="457200" y="1412875"/>
            <a:ext cx="8229600" cy="4968875"/>
          </a:xfrm>
        </p:spPr>
        <p:txBody>
          <a:bodyPr/>
          <a:lstStyle/>
          <a:p>
            <a:pPr eaLnBrk="1" hangingPunct="1">
              <a:lnSpc>
                <a:spcPct val="80000"/>
              </a:lnSpc>
              <a:buFontTx/>
              <a:buNone/>
            </a:pPr>
            <a:r>
              <a:rPr lang="hu-HU" altLang="hu-HU" sz="2400" b="1" u="sng" smtClean="0">
                <a:latin typeface="Tahoma" pitchFamily="34" charset="0"/>
                <a:cs typeface="Tahoma" pitchFamily="34" charset="0"/>
              </a:rPr>
              <a:t>Növényfajok:</a:t>
            </a:r>
            <a:r>
              <a:rPr lang="hu-HU" altLang="hu-HU" sz="2800" smtClean="0">
                <a:latin typeface="Tahoma" pitchFamily="34" charset="0"/>
                <a:cs typeface="Tahoma" pitchFamily="34" charset="0"/>
              </a:rPr>
              <a:t> </a:t>
            </a:r>
          </a:p>
          <a:p>
            <a:pPr eaLnBrk="1" hangingPunct="1">
              <a:lnSpc>
                <a:spcPct val="80000"/>
              </a:lnSpc>
              <a:buFontTx/>
              <a:buNone/>
            </a:pPr>
            <a:r>
              <a:rPr lang="hu-HU" altLang="hu-HU" sz="2400" smtClean="0">
                <a:latin typeface="Tahoma" pitchFamily="34" charset="0"/>
                <a:cs typeface="Tahoma" pitchFamily="34" charset="0"/>
              </a:rPr>
              <a:t>leírt fajok száma a világon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350.000              </a:t>
            </a:r>
          </a:p>
          <a:p>
            <a:pPr eaLnBrk="1" hangingPunct="1">
              <a:lnSpc>
                <a:spcPct val="80000"/>
              </a:lnSpc>
              <a:buFontTx/>
              <a:buNone/>
            </a:pPr>
            <a:r>
              <a:rPr lang="hu-HU" altLang="hu-HU" sz="2400" smtClean="0">
                <a:latin typeface="Tahoma" pitchFamily="34" charset="0"/>
                <a:cs typeface="Tahoma" pitchFamily="34" charset="0"/>
              </a:rPr>
              <a:t>fajok száma Magyarországon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3.000              </a:t>
            </a:r>
            <a:endParaRPr lang="hu-HU" altLang="hu-HU" sz="2400" u="sng" smtClean="0">
              <a:latin typeface="Tahoma" pitchFamily="34" charset="0"/>
              <a:cs typeface="Tahoma" pitchFamily="34" charset="0"/>
            </a:endParaRPr>
          </a:p>
          <a:p>
            <a:pPr eaLnBrk="1" hangingPunct="1">
              <a:lnSpc>
                <a:spcPct val="80000"/>
              </a:lnSpc>
              <a:buFontTx/>
              <a:buNone/>
            </a:pPr>
            <a:r>
              <a:rPr lang="hu-HU" altLang="hu-HU" sz="2400" b="1" smtClean="0">
                <a:latin typeface="Tahoma" pitchFamily="34" charset="0"/>
                <a:cs typeface="Tahoma" pitchFamily="34" charset="0"/>
              </a:rPr>
              <a:t>- védett </a:t>
            </a:r>
            <a:r>
              <a:rPr lang="hu-HU" altLang="hu-HU" sz="2400" smtClean="0">
                <a:latin typeface="Tahoma" pitchFamily="34" charset="0"/>
                <a:cs typeface="Tahoma" pitchFamily="34" charset="0"/>
              </a:rPr>
              <a:t>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646                  </a:t>
            </a:r>
          </a:p>
          <a:p>
            <a:pPr eaLnBrk="1" hangingPunct="1">
              <a:lnSpc>
                <a:spcPct val="80000"/>
              </a:lnSpc>
              <a:buFontTx/>
              <a:buNone/>
            </a:pPr>
            <a:r>
              <a:rPr lang="hu-HU" altLang="hu-HU" sz="2400" b="1" smtClean="0">
                <a:latin typeface="Tahoma" pitchFamily="34" charset="0"/>
                <a:cs typeface="Tahoma" pitchFamily="34" charset="0"/>
              </a:rPr>
              <a:t>- fokozottan védett</a:t>
            </a:r>
            <a:r>
              <a:rPr lang="hu-HU" altLang="hu-HU" sz="2400" smtClean="0">
                <a:latin typeface="Tahoma" pitchFamily="34" charset="0"/>
                <a:cs typeface="Tahoma" pitchFamily="34" charset="0"/>
              </a:rPr>
              <a:t> 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87                            </a:t>
            </a:r>
          </a:p>
          <a:p>
            <a:pPr eaLnBrk="1" hangingPunct="1">
              <a:lnSpc>
                <a:spcPct val="80000"/>
              </a:lnSpc>
              <a:buFontTx/>
              <a:buNone/>
            </a:pPr>
            <a:r>
              <a:rPr lang="hu-HU" altLang="hu-HU" sz="2400" b="1" smtClean="0">
                <a:latin typeface="Tahoma" pitchFamily="34" charset="0"/>
                <a:cs typeface="Tahoma" pitchFamily="34" charset="0"/>
              </a:rPr>
              <a:t>- összesen</a:t>
            </a:r>
            <a:r>
              <a:rPr lang="hu-HU" altLang="hu-HU" sz="2400" smtClean="0">
                <a:latin typeface="Tahoma" pitchFamily="34" charset="0"/>
                <a:cs typeface="Tahoma" pitchFamily="34" charset="0"/>
              </a:rPr>
              <a:t>                    </a:t>
            </a:r>
            <a:r>
              <a:rPr lang="hu-HU" altLang="hu-HU" sz="2400" smtClean="0">
                <a:solidFill>
                  <a:srgbClr val="CC0000"/>
                </a:solidFill>
                <a:latin typeface="Tahoma" pitchFamily="34" charset="0"/>
                <a:cs typeface="Tahoma" pitchFamily="34" charset="0"/>
              </a:rPr>
              <a:t>/24 % az összes fajokból/</a:t>
            </a:r>
            <a:r>
              <a:rPr lang="hu-HU" altLang="hu-HU" sz="24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733              </a:t>
            </a:r>
          </a:p>
          <a:p>
            <a:pPr eaLnBrk="1" hangingPunct="1">
              <a:lnSpc>
                <a:spcPct val="80000"/>
              </a:lnSpc>
              <a:buFontTx/>
              <a:buNone/>
            </a:pPr>
            <a:r>
              <a:rPr lang="hu-HU" altLang="hu-HU" sz="2400" smtClean="0">
                <a:latin typeface="Tahoma" pitchFamily="34" charset="0"/>
                <a:cs typeface="Tahoma" pitchFamily="34" charset="0"/>
              </a:rPr>
              <a:t>Európai Közösségben természetvédelmi</a:t>
            </a:r>
          </a:p>
          <a:p>
            <a:pPr eaLnBrk="1" hangingPunct="1">
              <a:lnSpc>
                <a:spcPct val="80000"/>
              </a:lnSpc>
              <a:buFontTx/>
              <a:buNone/>
            </a:pPr>
            <a:r>
              <a:rPr lang="hu-HU" altLang="hu-HU" sz="2400" smtClean="0">
                <a:latin typeface="Tahoma" pitchFamily="34" charset="0"/>
                <a:cs typeface="Tahoma" pitchFamily="34" charset="0"/>
              </a:rPr>
              <a:t>szempontból jelentős 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577                                    </a:t>
            </a:r>
          </a:p>
          <a:p>
            <a:pPr eaLnBrk="1" hangingPunct="1">
              <a:lnSpc>
                <a:spcPct val="80000"/>
              </a:lnSpc>
              <a:buFontTx/>
              <a:buNone/>
            </a:pPr>
            <a:r>
              <a:rPr lang="hu-HU" altLang="hu-HU" sz="2400" b="1" u="sng" smtClean="0">
                <a:latin typeface="Tahoma" pitchFamily="34" charset="0"/>
                <a:cs typeface="Tahoma" pitchFamily="34" charset="0"/>
              </a:rPr>
              <a:t>Gombafajok:</a:t>
            </a:r>
          </a:p>
          <a:p>
            <a:pPr eaLnBrk="1" hangingPunct="1">
              <a:lnSpc>
                <a:spcPct val="80000"/>
              </a:lnSpc>
              <a:buFontTx/>
              <a:buNone/>
            </a:pPr>
            <a:r>
              <a:rPr lang="hu-HU" altLang="hu-HU" sz="2400" b="1" smtClean="0">
                <a:latin typeface="Tahoma" pitchFamily="34" charset="0"/>
                <a:cs typeface="Tahoma" pitchFamily="34" charset="0"/>
              </a:rPr>
              <a:t>- védett</a:t>
            </a:r>
            <a:r>
              <a:rPr lang="hu-HU" altLang="hu-HU" sz="2400" smtClean="0">
                <a:latin typeface="Tahoma" pitchFamily="34" charset="0"/>
                <a:cs typeface="Tahoma" pitchFamily="34" charset="0"/>
              </a:rPr>
              <a:t> 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58                          </a:t>
            </a:r>
          </a:p>
          <a:p>
            <a:pPr eaLnBrk="1" hangingPunct="1">
              <a:lnSpc>
                <a:spcPct val="80000"/>
              </a:lnSpc>
              <a:buFontTx/>
              <a:buNone/>
            </a:pPr>
            <a:r>
              <a:rPr lang="hu-HU" altLang="hu-HU" sz="2400" b="1" u="sng" smtClean="0">
                <a:latin typeface="Tahoma" pitchFamily="34" charset="0"/>
                <a:cs typeface="Tahoma" pitchFamily="34" charset="0"/>
              </a:rPr>
              <a:t>Zuzmók:</a:t>
            </a:r>
          </a:p>
          <a:p>
            <a:pPr eaLnBrk="1" hangingPunct="1">
              <a:lnSpc>
                <a:spcPct val="80000"/>
              </a:lnSpc>
              <a:buFontTx/>
              <a:buNone/>
            </a:pPr>
            <a:r>
              <a:rPr lang="hu-HU" altLang="hu-HU" sz="2400" b="1" smtClean="0">
                <a:latin typeface="Tahoma" pitchFamily="34" charset="0"/>
                <a:cs typeface="Tahoma" pitchFamily="34" charset="0"/>
              </a:rPr>
              <a:t>- védett </a:t>
            </a:r>
            <a:r>
              <a:rPr lang="hu-HU" altLang="hu-HU" sz="2400" smtClean="0">
                <a:latin typeface="Tahoma" pitchFamily="34" charset="0"/>
                <a:cs typeface="Tahoma" pitchFamily="34" charset="0"/>
              </a:rPr>
              <a:t>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17                     </a:t>
            </a:r>
          </a:p>
          <a:p>
            <a:pPr eaLnBrk="1" hangingPunct="1">
              <a:lnSpc>
                <a:spcPct val="80000"/>
              </a:lnSpc>
              <a:buFontTx/>
              <a:buNone/>
            </a:pPr>
            <a:endParaRPr lang="hu-HU" altLang="hu-HU" sz="2400" smtClean="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457200" y="188913"/>
            <a:ext cx="8229600" cy="1079500"/>
          </a:xfrm>
        </p:spPr>
        <p:txBody>
          <a:bodyPr/>
          <a:lstStyle/>
          <a:p>
            <a:pPr eaLnBrk="1" hangingPunct="1"/>
            <a:r>
              <a:rPr lang="hu-HU" altLang="hu-HU" sz="3500" b="1" dirty="0" smtClean="0">
                <a:solidFill>
                  <a:srgbClr val="33CC33"/>
                </a:solidFill>
                <a:latin typeface="Tahoma" pitchFamily="34" charset="0"/>
                <a:cs typeface="Tahoma" pitchFamily="34" charset="0"/>
              </a:rPr>
              <a:t>Védett természeti értékeink</a:t>
            </a:r>
          </a:p>
        </p:txBody>
      </p:sp>
      <p:sp>
        <p:nvSpPr>
          <p:cNvPr id="204803" name="Rectangle 3"/>
          <p:cNvSpPr>
            <a:spLocks noGrp="1" noChangeArrowheads="1"/>
          </p:cNvSpPr>
          <p:nvPr>
            <p:ph type="body" idx="1"/>
          </p:nvPr>
        </p:nvSpPr>
        <p:spPr/>
        <p:txBody>
          <a:bodyPr/>
          <a:lstStyle/>
          <a:p>
            <a:pPr eaLnBrk="1" hangingPunct="1">
              <a:buFontTx/>
              <a:buNone/>
            </a:pPr>
            <a:r>
              <a:rPr lang="hu-HU" altLang="hu-HU" sz="2400" b="1" u="sng" smtClean="0">
                <a:latin typeface="Tahoma" pitchFamily="34" charset="0"/>
                <a:cs typeface="Tahoma" pitchFamily="34" charset="0"/>
              </a:rPr>
              <a:t>Állatfajok:</a:t>
            </a:r>
            <a:r>
              <a:rPr lang="hu-HU" altLang="hu-HU" sz="2800" smtClean="0">
                <a:latin typeface="Tahoma" pitchFamily="34" charset="0"/>
                <a:cs typeface="Tahoma" pitchFamily="34" charset="0"/>
              </a:rPr>
              <a:t> </a:t>
            </a:r>
          </a:p>
          <a:p>
            <a:pPr eaLnBrk="1" hangingPunct="1">
              <a:buFontTx/>
              <a:buNone/>
            </a:pPr>
            <a:r>
              <a:rPr lang="hu-HU" altLang="hu-HU" sz="2400" smtClean="0">
                <a:latin typeface="Tahoma" pitchFamily="34" charset="0"/>
                <a:cs typeface="Tahoma" pitchFamily="34" charset="0"/>
              </a:rPr>
              <a:t>leírt fajok száma a világon				 1.250.000   </a:t>
            </a:r>
          </a:p>
          <a:p>
            <a:pPr eaLnBrk="1" hangingPunct="1">
              <a:buFontTx/>
              <a:buNone/>
            </a:pPr>
            <a:r>
              <a:rPr lang="hu-HU" altLang="hu-HU" sz="2400" smtClean="0">
                <a:latin typeface="Tahoma" pitchFamily="34" charset="0"/>
                <a:cs typeface="Tahoma" pitchFamily="34" charset="0"/>
              </a:rPr>
              <a:t>fajok száma Magyarországon		     	     </a:t>
            </a:r>
            <a:r>
              <a:rPr lang="hu-HU" altLang="hu-HU" sz="1000" smtClean="0">
                <a:latin typeface="Tahoma" pitchFamily="34" charset="0"/>
                <a:cs typeface="Tahoma" pitchFamily="34" charset="0"/>
              </a:rPr>
              <a:t> </a:t>
            </a:r>
            <a:r>
              <a:rPr lang="hu-HU" altLang="hu-HU" sz="2400" smtClean="0">
                <a:latin typeface="Tahoma" pitchFamily="34" charset="0"/>
                <a:cs typeface="Tahoma" pitchFamily="34" charset="0"/>
              </a:rPr>
              <a:t>42.000   </a:t>
            </a:r>
            <a:endParaRPr lang="hu-HU" altLang="hu-HU" sz="2400" u="sng" smtClean="0">
              <a:latin typeface="Tahoma" pitchFamily="34" charset="0"/>
              <a:cs typeface="Tahoma" pitchFamily="34" charset="0"/>
            </a:endParaRPr>
          </a:p>
          <a:p>
            <a:pPr eaLnBrk="1" hangingPunct="1">
              <a:buFontTx/>
              <a:buNone/>
            </a:pPr>
            <a:r>
              <a:rPr lang="hu-HU" altLang="hu-HU" sz="2400" b="1" smtClean="0">
                <a:latin typeface="Tahoma" pitchFamily="34" charset="0"/>
                <a:cs typeface="Tahoma" pitchFamily="34" charset="0"/>
              </a:rPr>
              <a:t>- védett </a:t>
            </a:r>
            <a:r>
              <a:rPr lang="hu-HU" altLang="hu-HU" sz="2400" smtClean="0">
                <a:latin typeface="Tahoma" pitchFamily="34" charset="0"/>
                <a:cs typeface="Tahoma" pitchFamily="34" charset="0"/>
              </a:rPr>
              <a:t>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993   </a:t>
            </a:r>
          </a:p>
          <a:p>
            <a:pPr eaLnBrk="1" hangingPunct="1">
              <a:buFontTx/>
              <a:buNone/>
            </a:pPr>
            <a:r>
              <a:rPr lang="hu-HU" altLang="hu-HU" sz="2400" b="1" smtClean="0">
                <a:latin typeface="Tahoma" pitchFamily="34" charset="0"/>
                <a:cs typeface="Tahoma" pitchFamily="34" charset="0"/>
              </a:rPr>
              <a:t>- fokozottan védett</a:t>
            </a:r>
            <a:r>
              <a:rPr lang="hu-HU" altLang="hu-HU" sz="2400" smtClean="0">
                <a:latin typeface="Tahoma" pitchFamily="34" charset="0"/>
                <a:cs typeface="Tahoma" pitchFamily="34" charset="0"/>
              </a:rPr>
              <a:t> fajok száma			185              </a:t>
            </a:r>
          </a:p>
          <a:p>
            <a:pPr eaLnBrk="1" hangingPunct="1">
              <a:buFontTx/>
              <a:buNone/>
            </a:pPr>
            <a:r>
              <a:rPr lang="hu-HU" altLang="hu-HU" sz="2400" b="1" smtClean="0">
                <a:latin typeface="Tahoma" pitchFamily="34" charset="0"/>
                <a:cs typeface="Tahoma" pitchFamily="34" charset="0"/>
              </a:rPr>
              <a:t>- összesen</a:t>
            </a:r>
            <a:r>
              <a:rPr lang="hu-HU" altLang="hu-HU" sz="2400" smtClean="0">
                <a:latin typeface="Tahoma" pitchFamily="34" charset="0"/>
                <a:cs typeface="Tahoma" pitchFamily="34" charset="0"/>
              </a:rPr>
              <a:t>	   	       </a:t>
            </a:r>
            <a:r>
              <a:rPr lang="hu-HU" altLang="hu-HU" sz="2400" smtClean="0">
                <a:solidFill>
                  <a:srgbClr val="CC0000"/>
                </a:solidFill>
                <a:latin typeface="Tahoma" pitchFamily="34" charset="0"/>
                <a:cs typeface="Tahoma" pitchFamily="34" charset="0"/>
              </a:rPr>
              <a:t>/2,8 % az összes fajokból/</a:t>
            </a:r>
            <a:r>
              <a:rPr lang="hu-HU" altLang="hu-HU" sz="800" smtClean="0">
                <a:solidFill>
                  <a:srgbClr val="CC0000"/>
                </a:solidFill>
                <a:latin typeface="Tahoma" pitchFamily="34" charset="0"/>
                <a:cs typeface="Tahoma" pitchFamily="34" charset="0"/>
              </a:rPr>
              <a:t>   </a:t>
            </a:r>
            <a:r>
              <a:rPr lang="hu-HU" altLang="hu-HU" sz="2400" smtClean="0">
                <a:latin typeface="Tahoma" pitchFamily="34" charset="0"/>
                <a:cs typeface="Tahoma" pitchFamily="34" charset="0"/>
              </a:rPr>
              <a:t>1.178    </a:t>
            </a:r>
          </a:p>
          <a:p>
            <a:pPr eaLnBrk="1" hangingPunct="1">
              <a:buFontTx/>
              <a:buNone/>
            </a:pPr>
            <a:r>
              <a:rPr lang="hu-HU" altLang="hu-HU" sz="2400" smtClean="0">
                <a:latin typeface="Tahoma" pitchFamily="34" charset="0"/>
                <a:cs typeface="Tahoma" pitchFamily="34" charset="0"/>
              </a:rPr>
              <a:t>						</a:t>
            </a:r>
            <a:endParaRPr lang="hu-HU" altLang="hu-HU" sz="2400" smtClean="0">
              <a:solidFill>
                <a:srgbClr val="CC0000"/>
              </a:solidFill>
              <a:latin typeface="Tahoma" pitchFamily="34" charset="0"/>
              <a:cs typeface="Tahoma" pitchFamily="34" charset="0"/>
            </a:endParaRPr>
          </a:p>
          <a:p>
            <a:pPr eaLnBrk="1" hangingPunct="1">
              <a:buFontTx/>
              <a:buNone/>
            </a:pPr>
            <a:r>
              <a:rPr lang="hu-HU" altLang="hu-HU" sz="2400" smtClean="0">
                <a:latin typeface="Tahoma" pitchFamily="34" charset="0"/>
                <a:cs typeface="Tahoma" pitchFamily="34" charset="0"/>
              </a:rPr>
              <a:t>Európai Közösségben természetvédelmi</a:t>
            </a:r>
          </a:p>
          <a:p>
            <a:pPr eaLnBrk="1" hangingPunct="1">
              <a:buFontTx/>
              <a:buNone/>
            </a:pPr>
            <a:r>
              <a:rPr lang="hu-HU" altLang="hu-HU" sz="2400" smtClean="0">
                <a:latin typeface="Tahoma" pitchFamily="34" charset="0"/>
                <a:cs typeface="Tahoma" pitchFamily="34" charset="0"/>
              </a:rPr>
              <a:t>szempontból jelentős 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698         </a:t>
            </a:r>
          </a:p>
        </p:txBody>
      </p:sp>
      <p:sp>
        <p:nvSpPr>
          <p:cNvPr id="204804" name="Line 4"/>
          <p:cNvSpPr>
            <a:spLocks noChangeShapeType="1"/>
          </p:cNvSpPr>
          <p:nvPr/>
        </p:nvSpPr>
        <p:spPr bwMode="auto">
          <a:xfrm flipV="1">
            <a:off x="7524750" y="3068638"/>
            <a:ext cx="0" cy="1152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4805" name="Line 5"/>
          <p:cNvSpPr>
            <a:spLocks noChangeShapeType="1"/>
          </p:cNvSpPr>
          <p:nvPr/>
        </p:nvSpPr>
        <p:spPr bwMode="auto">
          <a:xfrm flipV="1">
            <a:off x="7524750" y="2924175"/>
            <a:ext cx="71438" cy="1152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188913"/>
            <a:ext cx="8229600" cy="1079847"/>
          </a:xfrm>
        </p:spPr>
        <p:txBody>
          <a:bodyPr/>
          <a:lstStyle/>
          <a:p>
            <a:pPr eaLnBrk="1" hangingPunct="1"/>
            <a:r>
              <a:rPr lang="hu-HU" altLang="hu-HU" sz="3500" b="1" dirty="0" smtClean="0">
                <a:solidFill>
                  <a:srgbClr val="33CC33"/>
                </a:solidFill>
                <a:latin typeface="Tahoma" pitchFamily="34" charset="0"/>
                <a:cs typeface="Tahoma" pitchFamily="34" charset="0"/>
              </a:rPr>
              <a:t>Védett természeti értékeink</a:t>
            </a:r>
          </a:p>
        </p:txBody>
      </p:sp>
      <p:sp>
        <p:nvSpPr>
          <p:cNvPr id="205827" name="Rectangle 3"/>
          <p:cNvSpPr>
            <a:spLocks noGrp="1" noChangeArrowheads="1"/>
          </p:cNvSpPr>
          <p:nvPr>
            <p:ph type="body" idx="1"/>
          </p:nvPr>
        </p:nvSpPr>
        <p:spPr>
          <a:xfrm>
            <a:off x="457200" y="1484313"/>
            <a:ext cx="8229600" cy="4641850"/>
          </a:xfrm>
        </p:spPr>
        <p:txBody>
          <a:bodyPr/>
          <a:lstStyle/>
          <a:p>
            <a:pPr eaLnBrk="1" hangingPunct="1">
              <a:lnSpc>
                <a:spcPct val="80000"/>
              </a:lnSpc>
              <a:buFontTx/>
              <a:buNone/>
            </a:pPr>
            <a:r>
              <a:rPr lang="hu-HU" altLang="hu-HU" sz="2100" b="1" u="sng" smtClean="0">
                <a:latin typeface="Tahoma" pitchFamily="34" charset="0"/>
                <a:cs typeface="Tahoma" pitchFamily="34" charset="0"/>
              </a:rPr>
              <a:t>Állatfajok</a:t>
            </a:r>
          </a:p>
          <a:p>
            <a:pPr eaLnBrk="1" hangingPunct="1">
              <a:lnSpc>
                <a:spcPct val="80000"/>
              </a:lnSpc>
              <a:buFontTx/>
              <a:buNone/>
            </a:pPr>
            <a:r>
              <a:rPr lang="hu-HU" altLang="hu-HU" sz="2100" smtClean="0">
                <a:latin typeface="Tahoma" pitchFamily="34" charset="0"/>
                <a:cs typeface="Tahoma" pitchFamily="34" charset="0"/>
              </a:rPr>
              <a:t>	</a:t>
            </a:r>
            <a:r>
              <a:rPr lang="hu-HU" altLang="hu-HU" sz="2100" b="1" u="sng" smtClean="0">
                <a:latin typeface="Tahoma" pitchFamily="34" charset="0"/>
                <a:cs typeface="Tahoma" pitchFamily="34" charset="0"/>
              </a:rPr>
              <a:t>Madárfajok:</a:t>
            </a:r>
            <a:r>
              <a:rPr lang="hu-HU" altLang="hu-HU" sz="2100" b="1" smtClean="0">
                <a:latin typeface="Tahoma" pitchFamily="34" charset="0"/>
                <a:cs typeface="Tahoma" pitchFamily="34" charset="0"/>
              </a:rPr>
              <a:t>		</a:t>
            </a:r>
            <a:endParaRPr lang="hu-HU" altLang="hu-HU" sz="2100" smtClean="0">
              <a:solidFill>
                <a:srgbClr val="CC0000"/>
              </a:solidFill>
              <a:latin typeface="Tahoma" pitchFamily="34" charset="0"/>
              <a:cs typeface="Tahoma" pitchFamily="34" charset="0"/>
            </a:endParaRPr>
          </a:p>
          <a:p>
            <a:pPr eaLnBrk="1" hangingPunct="1">
              <a:lnSpc>
                <a:spcPct val="80000"/>
              </a:lnSpc>
              <a:buFontTx/>
              <a:buNone/>
            </a:pPr>
            <a:r>
              <a:rPr lang="hu-HU" altLang="hu-HU" sz="2100" smtClean="0">
                <a:latin typeface="Tahoma" pitchFamily="34" charset="0"/>
                <a:cs typeface="Tahoma" pitchFamily="34" charset="0"/>
              </a:rPr>
              <a:t>	védett fajok száma					          </a:t>
            </a:r>
            <a:r>
              <a:rPr lang="hu-HU" altLang="hu-HU" sz="1000" smtClean="0">
                <a:latin typeface="Tahoma" pitchFamily="34" charset="0"/>
                <a:cs typeface="Tahoma" pitchFamily="34" charset="0"/>
              </a:rPr>
              <a:t> </a:t>
            </a:r>
            <a:r>
              <a:rPr lang="hu-HU" altLang="hu-HU" sz="2100" smtClean="0">
                <a:latin typeface="Tahoma" pitchFamily="34" charset="0"/>
                <a:cs typeface="Tahoma" pitchFamily="34" charset="0"/>
              </a:rPr>
              <a:t>264     </a:t>
            </a:r>
          </a:p>
          <a:p>
            <a:pPr eaLnBrk="1" hangingPunct="1">
              <a:lnSpc>
                <a:spcPct val="80000"/>
              </a:lnSpc>
              <a:buFontTx/>
              <a:buNone/>
            </a:pPr>
            <a:r>
              <a:rPr lang="hu-HU" altLang="hu-HU" sz="2100" smtClean="0">
                <a:latin typeface="Tahoma" pitchFamily="34" charset="0"/>
                <a:cs typeface="Tahoma" pitchFamily="34" charset="0"/>
              </a:rPr>
              <a:t>	fokozottan védett fajok száma			           </a:t>
            </a:r>
            <a:r>
              <a:rPr lang="hu-HU" altLang="hu-HU" sz="16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100" smtClean="0">
                <a:latin typeface="Tahoma" pitchFamily="34" charset="0"/>
                <a:cs typeface="Tahoma" pitchFamily="34" charset="0"/>
              </a:rPr>
              <a:t>95     </a:t>
            </a:r>
          </a:p>
          <a:p>
            <a:pPr eaLnBrk="1" hangingPunct="1">
              <a:lnSpc>
                <a:spcPct val="80000"/>
              </a:lnSpc>
              <a:buFontTx/>
              <a:buNone/>
            </a:pPr>
            <a:r>
              <a:rPr lang="hu-HU" altLang="hu-HU" sz="2100" smtClean="0">
                <a:latin typeface="Tahoma" pitchFamily="34" charset="0"/>
                <a:cs typeface="Tahoma" pitchFamily="34" charset="0"/>
              </a:rPr>
              <a:t>	összesen		       </a:t>
            </a:r>
            <a:r>
              <a:rPr lang="hu-HU" altLang="hu-HU" sz="2100" smtClean="0">
                <a:solidFill>
                  <a:srgbClr val="CC0000"/>
                </a:solidFill>
                <a:latin typeface="Tahoma" pitchFamily="34" charset="0"/>
                <a:cs typeface="Tahoma" pitchFamily="34" charset="0"/>
              </a:rPr>
              <a:t>/30,5 % a védett állatfajokból/</a:t>
            </a:r>
            <a:r>
              <a:rPr lang="hu-HU" altLang="hu-HU" sz="2100" smtClean="0">
                <a:latin typeface="Tahoma" pitchFamily="34" charset="0"/>
                <a:cs typeface="Tahoma" pitchFamily="34" charset="0"/>
              </a:rPr>
              <a:t>    359     </a:t>
            </a:r>
          </a:p>
          <a:p>
            <a:pPr eaLnBrk="1" hangingPunct="1">
              <a:lnSpc>
                <a:spcPct val="80000"/>
              </a:lnSpc>
              <a:buFontTx/>
              <a:buNone/>
            </a:pPr>
            <a:r>
              <a:rPr lang="hu-HU" altLang="hu-HU" sz="2100" smtClean="0">
                <a:latin typeface="Tahoma" pitchFamily="34" charset="0"/>
                <a:cs typeface="Tahoma" pitchFamily="34" charset="0"/>
              </a:rPr>
              <a:t>	</a:t>
            </a:r>
            <a:r>
              <a:rPr lang="hu-HU" altLang="hu-HU" sz="2100" b="1" u="sng" smtClean="0">
                <a:latin typeface="Tahoma" pitchFamily="34" charset="0"/>
                <a:cs typeface="Tahoma" pitchFamily="34" charset="0"/>
              </a:rPr>
              <a:t>Emlősfajok:</a:t>
            </a:r>
            <a:r>
              <a:rPr lang="hu-HU" altLang="hu-HU" sz="2100" b="1" smtClean="0">
                <a:latin typeface="Tahoma" pitchFamily="34" charset="0"/>
                <a:cs typeface="Tahoma" pitchFamily="34" charset="0"/>
              </a:rPr>
              <a:t>			   </a:t>
            </a:r>
            <a:r>
              <a:rPr lang="hu-HU" altLang="hu-HU" sz="2100" smtClean="0">
                <a:latin typeface="Tahoma" pitchFamily="34" charset="0"/>
                <a:cs typeface="Tahoma" pitchFamily="34" charset="0"/>
              </a:rPr>
              <a:t>	</a:t>
            </a:r>
          </a:p>
          <a:p>
            <a:pPr eaLnBrk="1" hangingPunct="1">
              <a:lnSpc>
                <a:spcPct val="80000"/>
              </a:lnSpc>
              <a:buFontTx/>
              <a:buNone/>
            </a:pPr>
            <a:r>
              <a:rPr lang="hu-HU" altLang="hu-HU" sz="2100" smtClean="0">
                <a:latin typeface="Tahoma" pitchFamily="34" charset="0"/>
                <a:cs typeface="Tahoma" pitchFamily="34" charset="0"/>
              </a:rPr>
              <a:t>	védett fajok száma					            40      </a:t>
            </a:r>
          </a:p>
          <a:p>
            <a:pPr eaLnBrk="1" hangingPunct="1">
              <a:lnSpc>
                <a:spcPct val="80000"/>
              </a:lnSpc>
              <a:buFontTx/>
              <a:buNone/>
            </a:pPr>
            <a:r>
              <a:rPr lang="hu-HU" altLang="hu-HU" sz="2100" smtClean="0">
                <a:latin typeface="Tahoma" pitchFamily="34" charset="0"/>
                <a:cs typeface="Tahoma" pitchFamily="34" charset="0"/>
              </a:rPr>
              <a:t>	fokozottan védett fajok száma			            18     </a:t>
            </a:r>
          </a:p>
          <a:p>
            <a:pPr eaLnBrk="1" hangingPunct="1">
              <a:lnSpc>
                <a:spcPct val="80000"/>
              </a:lnSpc>
              <a:buFontTx/>
              <a:buNone/>
            </a:pPr>
            <a:r>
              <a:rPr lang="hu-HU" altLang="hu-HU" sz="2100" smtClean="0">
                <a:latin typeface="Tahoma" pitchFamily="34" charset="0"/>
                <a:cs typeface="Tahoma" pitchFamily="34" charset="0"/>
              </a:rPr>
              <a:t>	összesen		           </a:t>
            </a:r>
            <a:r>
              <a:rPr lang="hu-HU" altLang="hu-HU" sz="2100" smtClean="0">
                <a:solidFill>
                  <a:srgbClr val="CC0000"/>
                </a:solidFill>
                <a:latin typeface="Tahoma" pitchFamily="34" charset="0"/>
                <a:cs typeface="Tahoma" pitchFamily="34" charset="0"/>
              </a:rPr>
              <a:t>/4,9 % a védett állatfajokból/  </a:t>
            </a:r>
            <a:r>
              <a:rPr lang="hu-HU" altLang="hu-HU" sz="1600" smtClean="0">
                <a:solidFill>
                  <a:srgbClr val="CC0000"/>
                </a:solidFill>
                <a:latin typeface="Tahoma" pitchFamily="34" charset="0"/>
                <a:cs typeface="Tahoma" pitchFamily="34" charset="0"/>
              </a:rPr>
              <a:t>  </a:t>
            </a:r>
            <a:r>
              <a:rPr lang="hu-HU" altLang="hu-HU" sz="2100" smtClean="0">
                <a:latin typeface="Tahoma" pitchFamily="34" charset="0"/>
                <a:cs typeface="Tahoma" pitchFamily="34" charset="0"/>
              </a:rPr>
              <a:t>58</a:t>
            </a:r>
          </a:p>
          <a:p>
            <a:pPr eaLnBrk="1" hangingPunct="1">
              <a:lnSpc>
                <a:spcPct val="80000"/>
              </a:lnSpc>
              <a:buFontTx/>
              <a:buNone/>
            </a:pPr>
            <a:r>
              <a:rPr lang="hu-HU" altLang="hu-HU" sz="2100" smtClean="0">
                <a:latin typeface="Tahoma" pitchFamily="34" charset="0"/>
                <a:cs typeface="Tahoma" pitchFamily="34" charset="0"/>
              </a:rPr>
              <a:t>	</a:t>
            </a:r>
            <a:r>
              <a:rPr lang="hu-HU" altLang="hu-HU" sz="2100" b="1" u="sng" smtClean="0">
                <a:latin typeface="Tahoma" pitchFamily="34" charset="0"/>
                <a:cs typeface="Tahoma" pitchFamily="34" charset="0"/>
              </a:rPr>
              <a:t>Halak és körszájúak:</a:t>
            </a:r>
          </a:p>
          <a:p>
            <a:pPr eaLnBrk="1" hangingPunct="1">
              <a:lnSpc>
                <a:spcPct val="80000"/>
              </a:lnSpc>
              <a:buFontTx/>
              <a:buNone/>
            </a:pPr>
            <a:r>
              <a:rPr lang="hu-HU" altLang="hu-HU" sz="2100" smtClean="0">
                <a:latin typeface="Tahoma" pitchFamily="34" charset="0"/>
                <a:cs typeface="Tahoma" pitchFamily="34" charset="0"/>
              </a:rPr>
              <a:t>	védett fajok száma					            24</a:t>
            </a:r>
          </a:p>
          <a:p>
            <a:pPr eaLnBrk="1" hangingPunct="1">
              <a:lnSpc>
                <a:spcPct val="80000"/>
              </a:lnSpc>
              <a:buFontTx/>
              <a:buNone/>
            </a:pPr>
            <a:r>
              <a:rPr lang="hu-HU" altLang="hu-HU" sz="2100" smtClean="0">
                <a:latin typeface="Tahoma" pitchFamily="34" charset="0"/>
                <a:cs typeface="Tahoma" pitchFamily="34" charset="0"/>
              </a:rPr>
              <a:t>	fokozottan védett fajok száma		                        </a:t>
            </a:r>
            <a:r>
              <a:rPr lang="hu-HU" altLang="hu-HU" sz="800" smtClean="0">
                <a:latin typeface="Tahoma" pitchFamily="34" charset="0"/>
                <a:cs typeface="Tahoma" pitchFamily="34" charset="0"/>
              </a:rPr>
              <a:t>  </a:t>
            </a:r>
            <a:r>
              <a:rPr lang="hu-HU" altLang="hu-HU" sz="2100" smtClean="0">
                <a:latin typeface="Tahoma" pitchFamily="34" charset="0"/>
                <a:cs typeface="Tahoma" pitchFamily="34" charset="0"/>
              </a:rPr>
              <a:t>9     </a:t>
            </a:r>
          </a:p>
          <a:p>
            <a:pPr eaLnBrk="1" hangingPunct="1">
              <a:lnSpc>
                <a:spcPct val="80000"/>
              </a:lnSpc>
              <a:buFontTx/>
              <a:buNone/>
            </a:pPr>
            <a:r>
              <a:rPr lang="hu-HU" altLang="hu-HU" sz="2100" smtClean="0">
                <a:latin typeface="Tahoma" pitchFamily="34" charset="0"/>
                <a:cs typeface="Tahoma" pitchFamily="34" charset="0"/>
              </a:rPr>
              <a:t>	összesen	 		 </a:t>
            </a:r>
            <a:r>
              <a:rPr lang="hu-HU" altLang="hu-HU" sz="2100" smtClean="0">
                <a:solidFill>
                  <a:srgbClr val="CC0000"/>
                </a:solidFill>
                <a:latin typeface="Tahoma" pitchFamily="34" charset="0"/>
                <a:cs typeface="Tahoma" pitchFamily="34" charset="0"/>
              </a:rPr>
              <a:t>/2,8 % a védett állatfajokból/</a:t>
            </a:r>
            <a:r>
              <a:rPr lang="hu-HU" altLang="hu-HU" sz="21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100" smtClean="0">
                <a:latin typeface="Tahoma" pitchFamily="34" charset="0"/>
                <a:cs typeface="Tahoma" pitchFamily="34" charset="0"/>
              </a:rPr>
              <a:t>33     </a:t>
            </a:r>
          </a:p>
          <a:p>
            <a:pPr eaLnBrk="1" hangingPunct="1">
              <a:lnSpc>
                <a:spcPct val="80000"/>
              </a:lnSpc>
              <a:buFontTx/>
              <a:buNone/>
            </a:pPr>
            <a:r>
              <a:rPr lang="hu-HU" altLang="hu-HU" sz="2100" b="1" smtClean="0">
                <a:latin typeface="Tahoma" pitchFamily="34" charset="0"/>
                <a:cs typeface="Tahoma" pitchFamily="34" charset="0"/>
              </a:rPr>
              <a:t>	</a:t>
            </a:r>
            <a:r>
              <a:rPr lang="hu-HU" altLang="hu-HU" sz="2100" b="1" u="sng" smtClean="0">
                <a:latin typeface="Tahoma" pitchFamily="34" charset="0"/>
                <a:cs typeface="Tahoma" pitchFamily="34" charset="0"/>
              </a:rPr>
              <a:t>Fészeképítő hangyafajok védett fészkei (bolyok):</a:t>
            </a:r>
            <a:r>
              <a:rPr lang="hu-HU" altLang="hu-HU" sz="2100" smtClean="0">
                <a:latin typeface="Tahoma" pitchFamily="34" charset="0"/>
                <a:cs typeface="Tahoma" pitchFamily="34" charset="0"/>
              </a:rPr>
              <a:t>  </a:t>
            </a:r>
            <a:r>
              <a:rPr lang="hu-HU" altLang="hu-HU" sz="20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100" smtClean="0">
                <a:latin typeface="Tahoma" pitchFamily="34" charset="0"/>
                <a:cs typeface="Tahoma" pitchFamily="34" charset="0"/>
              </a:rPr>
              <a:t>6                     </a:t>
            </a:r>
          </a:p>
          <a:p>
            <a:pPr eaLnBrk="1" hangingPunct="1">
              <a:lnSpc>
                <a:spcPct val="80000"/>
              </a:lnSpc>
              <a:buFontTx/>
              <a:buNone/>
            </a:pPr>
            <a:endParaRPr lang="hu-HU" altLang="hu-HU" sz="1500" smtClean="0"/>
          </a:p>
          <a:p>
            <a:pPr eaLnBrk="1" hangingPunct="1">
              <a:lnSpc>
                <a:spcPct val="80000"/>
              </a:lnSpc>
              <a:buFontTx/>
              <a:buNone/>
            </a:pPr>
            <a:endParaRPr lang="hu-HU" altLang="hu-HU" sz="1400" smtClean="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188640"/>
            <a:ext cx="8229600" cy="1080120"/>
          </a:xfrm>
        </p:spPr>
        <p:txBody>
          <a:bodyPr/>
          <a:lstStyle/>
          <a:p>
            <a:pPr eaLnBrk="1" hangingPunct="1"/>
            <a:r>
              <a:rPr lang="hu-HU" altLang="hu-HU" sz="3500" b="1" dirty="0" smtClean="0">
                <a:solidFill>
                  <a:srgbClr val="33CC33"/>
                </a:solidFill>
                <a:latin typeface="Tahoma" pitchFamily="34" charset="0"/>
                <a:cs typeface="Tahoma" pitchFamily="34" charset="0"/>
              </a:rPr>
              <a:t>Védett természeti értékeink</a:t>
            </a:r>
          </a:p>
        </p:txBody>
      </p:sp>
      <p:sp>
        <p:nvSpPr>
          <p:cNvPr id="206851" name="Rectangle 3"/>
          <p:cNvSpPr>
            <a:spLocks noGrp="1" noChangeArrowheads="1"/>
          </p:cNvSpPr>
          <p:nvPr>
            <p:ph type="body" idx="1"/>
          </p:nvPr>
        </p:nvSpPr>
        <p:spPr/>
        <p:txBody>
          <a:bodyPr/>
          <a:lstStyle/>
          <a:p>
            <a:pPr eaLnBrk="1" hangingPunct="1">
              <a:lnSpc>
                <a:spcPct val="80000"/>
              </a:lnSpc>
              <a:buFontTx/>
              <a:buNone/>
            </a:pPr>
            <a:r>
              <a:rPr lang="hu-HU" altLang="hu-HU" sz="2000" b="1" u="sng" smtClean="0">
                <a:latin typeface="Tahoma" pitchFamily="34" charset="0"/>
                <a:cs typeface="Tahoma" pitchFamily="34" charset="0"/>
              </a:rPr>
              <a:t>Barlangok:</a:t>
            </a:r>
          </a:p>
          <a:p>
            <a:pPr eaLnBrk="1" hangingPunct="1">
              <a:lnSpc>
                <a:spcPct val="80000"/>
              </a:lnSpc>
              <a:buFontTx/>
              <a:buNone/>
            </a:pPr>
            <a:r>
              <a:rPr lang="hu-HU" altLang="hu-HU" sz="2000" smtClean="0">
                <a:latin typeface="Tahoma" pitchFamily="34" charset="0"/>
                <a:cs typeface="Tahoma" pitchFamily="34" charset="0"/>
              </a:rPr>
              <a:t>nyilvántartott (= </a:t>
            </a:r>
            <a:r>
              <a:rPr lang="hu-HU" altLang="hu-HU" sz="2000" b="1" smtClean="0">
                <a:latin typeface="Tahoma" pitchFamily="34" charset="0"/>
                <a:cs typeface="Tahoma" pitchFamily="34" charset="0"/>
              </a:rPr>
              <a:t>védett</a:t>
            </a:r>
            <a:r>
              <a:rPr lang="hu-HU" altLang="hu-HU" sz="2000" smtClean="0">
                <a:latin typeface="Tahoma" pitchFamily="34" charset="0"/>
                <a:cs typeface="Tahoma" pitchFamily="34" charset="0"/>
              </a:rPr>
              <a:t>)				  4.146</a:t>
            </a:r>
          </a:p>
          <a:p>
            <a:pPr eaLnBrk="1" hangingPunct="1">
              <a:lnSpc>
                <a:spcPct val="80000"/>
              </a:lnSpc>
              <a:buFontTx/>
              <a:buNone/>
            </a:pPr>
            <a:r>
              <a:rPr lang="hu-HU" altLang="hu-HU" sz="2000" smtClean="0">
                <a:latin typeface="Tahoma" pitchFamily="34" charset="0"/>
                <a:cs typeface="Tahoma" pitchFamily="34" charset="0"/>
              </a:rPr>
              <a:t>ebből </a:t>
            </a:r>
            <a:r>
              <a:rPr lang="hu-HU" altLang="hu-HU" sz="2000" b="1" smtClean="0">
                <a:latin typeface="Tahoma" pitchFamily="34" charset="0"/>
                <a:cs typeface="Tahoma" pitchFamily="34" charset="0"/>
              </a:rPr>
              <a:t>fokozottan védett	</a:t>
            </a:r>
            <a:r>
              <a:rPr lang="hu-HU" altLang="hu-HU" sz="2000" smtClean="0">
                <a:latin typeface="Tahoma" pitchFamily="34" charset="0"/>
                <a:cs typeface="Tahoma" pitchFamily="34" charset="0"/>
              </a:rPr>
              <a:t>		                146</a:t>
            </a:r>
          </a:p>
          <a:p>
            <a:pPr eaLnBrk="1" hangingPunct="1">
              <a:lnSpc>
                <a:spcPct val="80000"/>
              </a:lnSpc>
              <a:buFontTx/>
              <a:buNone/>
            </a:pPr>
            <a:endParaRPr lang="hu-HU" altLang="hu-HU" sz="2000" smtClean="0">
              <a:latin typeface="Tahoma" pitchFamily="34" charset="0"/>
              <a:cs typeface="Tahoma" pitchFamily="34" charset="0"/>
            </a:endParaRPr>
          </a:p>
          <a:p>
            <a:pPr eaLnBrk="1" hangingPunct="1">
              <a:lnSpc>
                <a:spcPct val="80000"/>
              </a:lnSpc>
              <a:buFontTx/>
              <a:buNone/>
            </a:pPr>
            <a:r>
              <a:rPr lang="hu-HU" altLang="hu-HU" sz="2000" smtClean="0">
                <a:latin typeface="Tahoma" pitchFamily="34" charset="0"/>
                <a:cs typeface="Tahoma" pitchFamily="34" charset="0"/>
              </a:rPr>
              <a:t>védett természeti területen nyílik			 </a:t>
            </a:r>
            <a:r>
              <a:rPr lang="hu-HU" altLang="hu-HU" sz="800" smtClean="0">
                <a:latin typeface="Tahoma" pitchFamily="34" charset="0"/>
                <a:cs typeface="Tahoma" pitchFamily="34" charset="0"/>
              </a:rPr>
              <a:t>  </a:t>
            </a:r>
            <a:r>
              <a:rPr lang="hu-HU" altLang="hu-HU" sz="2000" smtClean="0">
                <a:latin typeface="Tahoma" pitchFamily="34" charset="0"/>
                <a:cs typeface="Tahoma" pitchFamily="34" charset="0"/>
              </a:rPr>
              <a:t>2.719</a:t>
            </a:r>
          </a:p>
          <a:p>
            <a:pPr eaLnBrk="1" hangingPunct="1">
              <a:lnSpc>
                <a:spcPct val="80000"/>
              </a:lnSpc>
              <a:buFontTx/>
              <a:buNone/>
            </a:pPr>
            <a:endParaRPr lang="hu-HU" altLang="hu-HU" sz="2000" smtClean="0">
              <a:latin typeface="Tahoma" pitchFamily="34" charset="0"/>
              <a:cs typeface="Tahoma" pitchFamily="34" charset="0"/>
            </a:endParaRPr>
          </a:p>
          <a:p>
            <a:pPr eaLnBrk="1" hangingPunct="1">
              <a:lnSpc>
                <a:spcPct val="80000"/>
              </a:lnSpc>
              <a:buFontTx/>
              <a:buNone/>
            </a:pPr>
            <a:r>
              <a:rPr lang="hu-HU" altLang="hu-HU" sz="2000" smtClean="0">
                <a:latin typeface="Tahoma" pitchFamily="34" charset="0"/>
                <a:cs typeface="Tahoma" pitchFamily="34" charset="0"/>
              </a:rPr>
              <a:t>Barlangi járathossz 				           280 km</a:t>
            </a:r>
          </a:p>
          <a:p>
            <a:pPr eaLnBrk="1" hangingPunct="1">
              <a:lnSpc>
                <a:spcPct val="80000"/>
              </a:lnSpc>
              <a:buFontTx/>
              <a:buNone/>
            </a:pPr>
            <a:endParaRPr lang="hu-HU" altLang="hu-HU" sz="2000" b="1" u="sng" smtClean="0">
              <a:latin typeface="Tahoma" pitchFamily="34" charset="0"/>
              <a:cs typeface="Tahoma" pitchFamily="34" charset="0"/>
            </a:endParaRPr>
          </a:p>
          <a:p>
            <a:pPr eaLnBrk="1" hangingPunct="1">
              <a:lnSpc>
                <a:spcPct val="80000"/>
              </a:lnSpc>
              <a:buFontTx/>
              <a:buNone/>
            </a:pPr>
            <a:r>
              <a:rPr lang="hu-HU" altLang="hu-HU" sz="2000" b="1" u="sng" smtClean="0">
                <a:latin typeface="Tahoma" pitchFamily="34" charset="0"/>
                <a:cs typeface="Tahoma" pitchFamily="34" charset="0"/>
              </a:rPr>
              <a:t>Ásványok:</a:t>
            </a:r>
          </a:p>
          <a:p>
            <a:pPr eaLnBrk="1" hangingPunct="1">
              <a:lnSpc>
                <a:spcPct val="80000"/>
              </a:lnSpc>
              <a:buFontTx/>
              <a:buNone/>
            </a:pPr>
            <a:r>
              <a:rPr lang="hu-HU" altLang="hu-HU" sz="2000" smtClean="0">
                <a:latin typeface="Tahoma" pitchFamily="34" charset="0"/>
                <a:cs typeface="Tahoma" pitchFamily="34" charset="0"/>
              </a:rPr>
              <a:t>hazánkban ismert				          kb. 600</a:t>
            </a:r>
          </a:p>
          <a:p>
            <a:pPr eaLnBrk="1" hangingPunct="1">
              <a:lnSpc>
                <a:spcPct val="80000"/>
              </a:lnSpc>
              <a:buFontTx/>
              <a:buNone/>
            </a:pPr>
            <a:r>
              <a:rPr lang="hu-HU" altLang="hu-HU" sz="2000" b="1" smtClean="0">
                <a:latin typeface="Tahoma" pitchFamily="34" charset="0"/>
                <a:cs typeface="Tahoma" pitchFamily="34" charset="0"/>
              </a:rPr>
              <a:t>védett</a:t>
            </a:r>
            <a:r>
              <a:rPr lang="hu-HU" altLang="hu-HU" sz="2000" smtClean="0">
                <a:latin typeface="Tahoma" pitchFamily="34" charset="0"/>
                <a:cs typeface="Tahoma" pitchFamily="34" charset="0"/>
              </a:rPr>
              <a:t>	 (bizonyos méret felett)			        	   </a:t>
            </a:r>
            <a:r>
              <a:rPr lang="hu-HU" altLang="hu-HU" sz="2800" smtClean="0">
                <a:latin typeface="Tahoma" pitchFamily="34" charset="0"/>
                <a:cs typeface="Tahoma" pitchFamily="34" charset="0"/>
              </a:rPr>
              <a:t>  </a:t>
            </a:r>
            <a:r>
              <a:rPr lang="hu-HU" altLang="hu-HU" sz="2000" smtClean="0">
                <a:latin typeface="Tahoma" pitchFamily="34" charset="0"/>
                <a:cs typeface="Tahoma" pitchFamily="34" charset="0"/>
              </a:rPr>
              <a:t>11</a:t>
            </a:r>
          </a:p>
          <a:p>
            <a:pPr eaLnBrk="1" hangingPunct="1">
              <a:lnSpc>
                <a:spcPct val="80000"/>
              </a:lnSpc>
              <a:buFontTx/>
              <a:buNone/>
            </a:pPr>
            <a:r>
              <a:rPr lang="hu-HU" altLang="hu-HU" sz="2000" b="1" u="sng" smtClean="0"/>
              <a:t>  </a:t>
            </a:r>
          </a:p>
          <a:p>
            <a:pPr eaLnBrk="1" hangingPunct="1">
              <a:lnSpc>
                <a:spcPct val="80000"/>
              </a:lnSpc>
              <a:buFontTx/>
              <a:buNone/>
            </a:pPr>
            <a:r>
              <a:rPr lang="hu-HU" altLang="hu-HU" sz="2000" smtClean="0"/>
              <a:t>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115888"/>
            <a:ext cx="8229600" cy="1081087"/>
          </a:xfrm>
        </p:spPr>
        <p:txBody>
          <a:bodyPr/>
          <a:lstStyle/>
          <a:p>
            <a:pPr eaLnBrk="1" hangingPunct="1"/>
            <a:r>
              <a:rPr lang="hu-HU" altLang="hu-HU" sz="3300" b="1" smtClean="0">
                <a:solidFill>
                  <a:srgbClr val="008000"/>
                </a:solidFill>
                <a:latin typeface="Tahoma" pitchFamily="34" charset="0"/>
                <a:cs typeface="Tahoma" pitchFamily="34" charset="0"/>
              </a:rPr>
              <a:t>A védett természeti területek és értékek </a:t>
            </a:r>
            <a:r>
              <a:rPr lang="hu-HU" altLang="hu-HU" sz="3300" smtClean="0">
                <a:solidFill>
                  <a:srgbClr val="008000"/>
                </a:solidFill>
                <a:latin typeface="Tahoma" pitchFamily="34" charset="0"/>
                <a:cs typeface="Tahoma" pitchFamily="34" charset="0"/>
              </a:rPr>
              <a:t>összefoglaló</a:t>
            </a:r>
            <a:r>
              <a:rPr lang="hu-HU" altLang="hu-HU" sz="3300" b="1" smtClean="0">
                <a:solidFill>
                  <a:srgbClr val="008000"/>
                </a:solidFill>
                <a:latin typeface="Tahoma" pitchFamily="34" charset="0"/>
                <a:cs typeface="Tahoma" pitchFamily="34" charset="0"/>
              </a:rPr>
              <a:t> csoportosítása</a:t>
            </a:r>
          </a:p>
        </p:txBody>
      </p:sp>
      <p:sp>
        <p:nvSpPr>
          <p:cNvPr id="207875" name="Rectangle 3"/>
          <p:cNvSpPr>
            <a:spLocks noGrp="1" noChangeArrowheads="1"/>
          </p:cNvSpPr>
          <p:nvPr>
            <p:ph type="body" idx="1"/>
          </p:nvPr>
        </p:nvSpPr>
        <p:spPr>
          <a:xfrm>
            <a:off x="457200" y="1412875"/>
            <a:ext cx="8229600" cy="4895850"/>
          </a:xfrm>
        </p:spPr>
        <p:txBody>
          <a:bodyPr/>
          <a:lstStyle/>
          <a:p>
            <a:pPr algn="ctr" eaLnBrk="1" hangingPunct="1">
              <a:lnSpc>
                <a:spcPct val="80000"/>
              </a:lnSpc>
              <a:buFontTx/>
              <a:buNone/>
            </a:pPr>
            <a:r>
              <a:rPr lang="hu-HU" altLang="hu-HU" sz="2000" b="1" smtClean="0">
                <a:solidFill>
                  <a:srgbClr val="008000"/>
                </a:solidFill>
                <a:latin typeface="Tahoma" pitchFamily="34" charset="0"/>
                <a:cs typeface="Tahoma" pitchFamily="34" charset="0"/>
              </a:rPr>
              <a:t>Védett természeti terület és érték</a:t>
            </a:r>
          </a:p>
          <a:p>
            <a:pPr algn="ctr" eaLnBrk="1" hangingPunct="1">
              <a:lnSpc>
                <a:spcPct val="80000"/>
              </a:lnSpc>
              <a:buFontTx/>
              <a:buNone/>
            </a:pPr>
            <a:endParaRPr lang="hu-HU" altLang="hu-HU" sz="2000" b="1" smtClean="0">
              <a:solidFill>
                <a:srgbClr val="008000"/>
              </a:solidFill>
            </a:endParaRPr>
          </a:p>
          <a:p>
            <a:pPr algn="ctr" eaLnBrk="1" hangingPunct="1">
              <a:lnSpc>
                <a:spcPct val="80000"/>
              </a:lnSpc>
              <a:buFontTx/>
              <a:buNone/>
            </a:pPr>
            <a:endParaRPr lang="hu-HU" altLang="hu-HU" sz="1400" b="1" smtClean="0"/>
          </a:p>
          <a:p>
            <a:pPr eaLnBrk="1" hangingPunct="1">
              <a:lnSpc>
                <a:spcPct val="80000"/>
              </a:lnSpc>
              <a:buFontTx/>
              <a:buNone/>
            </a:pPr>
            <a:r>
              <a:rPr lang="hu-HU" altLang="hu-HU" sz="1800" b="1" smtClean="0"/>
              <a:t>	</a:t>
            </a:r>
            <a:r>
              <a:rPr lang="hu-HU" altLang="hu-HU" sz="1800" b="1" smtClean="0">
                <a:latin typeface="Tahoma" pitchFamily="34" charset="0"/>
                <a:cs typeface="Tahoma" pitchFamily="34" charset="0"/>
              </a:rPr>
              <a:t>egyedi jogszabállyal védett </a:t>
            </a:r>
            <a:r>
              <a:rPr lang="hu-HU" altLang="hu-HU" sz="1400" smtClean="0">
                <a:latin typeface="Tahoma" pitchFamily="34" charset="0"/>
                <a:cs typeface="Tahoma" pitchFamily="34" charset="0"/>
              </a:rPr>
              <a:t>			       </a:t>
            </a:r>
            <a:r>
              <a:rPr lang="hu-HU" altLang="hu-HU" sz="1800" b="1" smtClean="0">
                <a:latin typeface="Tahoma" pitchFamily="34" charset="0"/>
                <a:cs typeface="Tahoma" pitchFamily="34" charset="0"/>
              </a:rPr>
              <a:t>ex lege védett</a:t>
            </a:r>
          </a:p>
          <a:p>
            <a:pPr eaLnBrk="1" hangingPunct="1">
              <a:lnSpc>
                <a:spcPct val="80000"/>
              </a:lnSpc>
              <a:buFontTx/>
              <a:buNone/>
            </a:pPr>
            <a:r>
              <a:rPr lang="hu-HU" altLang="hu-HU" sz="1400" b="1" smtClean="0"/>
              <a:t>  </a:t>
            </a:r>
          </a:p>
          <a:p>
            <a:pPr eaLnBrk="1" hangingPunct="1">
              <a:lnSpc>
                <a:spcPct val="80000"/>
              </a:lnSpc>
              <a:buFontTx/>
              <a:buNone/>
            </a:pPr>
            <a:endParaRPr lang="hu-HU" altLang="hu-HU" sz="1400" b="1" smtClean="0"/>
          </a:p>
          <a:p>
            <a:pPr eaLnBrk="1" hangingPunct="1">
              <a:lnSpc>
                <a:spcPct val="80000"/>
              </a:lnSpc>
              <a:buFontTx/>
              <a:buNone/>
            </a:pPr>
            <a:endParaRPr lang="hu-HU" altLang="hu-HU" sz="1600" b="1" smtClean="0">
              <a:solidFill>
                <a:srgbClr val="008000"/>
              </a:solidFill>
            </a:endParaRPr>
          </a:p>
          <a:p>
            <a:pPr eaLnBrk="1" hangingPunct="1">
              <a:lnSpc>
                <a:spcPct val="80000"/>
              </a:lnSpc>
              <a:buFontTx/>
              <a:buNone/>
            </a:pPr>
            <a:r>
              <a:rPr lang="hu-HU" altLang="hu-HU" sz="1600" b="1" smtClean="0">
                <a:solidFill>
                  <a:srgbClr val="008000"/>
                </a:solidFill>
              </a:rPr>
              <a:t>országos</a:t>
            </a:r>
            <a:r>
              <a:rPr lang="hu-HU" altLang="hu-HU" sz="1400" smtClean="0">
                <a:solidFill>
                  <a:srgbClr val="008000"/>
                </a:solidFill>
              </a:rPr>
              <a:t>                                              </a:t>
            </a:r>
            <a:r>
              <a:rPr lang="hu-HU" altLang="hu-HU" sz="1600" b="1" smtClean="0">
                <a:solidFill>
                  <a:srgbClr val="008000"/>
                </a:solidFill>
              </a:rPr>
              <a:t>helyi</a:t>
            </a:r>
            <a:r>
              <a:rPr lang="hu-HU" altLang="hu-HU" sz="1400" smtClean="0">
                <a:solidFill>
                  <a:srgbClr val="008000"/>
                </a:solidFill>
              </a:rPr>
              <a:t>     	                                </a:t>
            </a:r>
            <a:r>
              <a:rPr lang="hu-HU" altLang="hu-HU" sz="1600" b="1" smtClean="0">
                <a:solidFill>
                  <a:srgbClr val="008000"/>
                </a:solidFill>
              </a:rPr>
              <a:t>országos</a:t>
            </a:r>
          </a:p>
          <a:p>
            <a:pPr eaLnBrk="1" hangingPunct="1">
              <a:lnSpc>
                <a:spcPct val="80000"/>
              </a:lnSpc>
              <a:buFontTx/>
              <a:buNone/>
            </a:pPr>
            <a:r>
              <a:rPr lang="hu-HU" altLang="hu-HU" sz="1600" b="1" smtClean="0">
                <a:solidFill>
                  <a:srgbClr val="008000"/>
                </a:solidFill>
              </a:rPr>
              <a:t>jelentőségű</a:t>
            </a:r>
            <a:r>
              <a:rPr lang="hu-HU" altLang="hu-HU" sz="1400" smtClean="0">
                <a:solidFill>
                  <a:srgbClr val="008000"/>
                </a:solidFill>
              </a:rPr>
              <a:t>	                     </a:t>
            </a:r>
            <a:r>
              <a:rPr lang="hu-HU" altLang="hu-HU" sz="1600" b="1" smtClean="0">
                <a:solidFill>
                  <a:srgbClr val="008000"/>
                </a:solidFill>
              </a:rPr>
              <a:t>jelentőségű</a:t>
            </a:r>
            <a:r>
              <a:rPr lang="hu-HU" altLang="hu-HU" sz="1400" smtClean="0">
                <a:solidFill>
                  <a:srgbClr val="008000"/>
                </a:solidFill>
              </a:rPr>
              <a:t>                                </a:t>
            </a:r>
            <a:r>
              <a:rPr lang="hu-HU" altLang="hu-HU" sz="1600" smtClean="0">
                <a:solidFill>
                  <a:srgbClr val="008000"/>
                </a:solidFill>
              </a:rPr>
              <a:t>        </a:t>
            </a:r>
            <a:r>
              <a:rPr lang="hu-HU" altLang="hu-HU" sz="1600" b="1" smtClean="0">
                <a:solidFill>
                  <a:srgbClr val="008000"/>
                </a:solidFill>
              </a:rPr>
              <a:t>jelentőségű</a:t>
            </a:r>
            <a:r>
              <a:rPr lang="hu-HU" altLang="hu-HU" sz="1400" smtClean="0">
                <a:solidFill>
                  <a:srgbClr val="008000"/>
                </a:solidFill>
              </a:rPr>
              <a:t>  </a:t>
            </a:r>
          </a:p>
          <a:p>
            <a:pPr eaLnBrk="1" hangingPunct="1">
              <a:lnSpc>
                <a:spcPct val="80000"/>
              </a:lnSpc>
              <a:buFontTx/>
              <a:buNone/>
            </a:pPr>
            <a:r>
              <a:rPr lang="hu-HU" altLang="hu-HU" sz="1400" b="1" smtClean="0"/>
              <a:t> </a:t>
            </a:r>
          </a:p>
          <a:p>
            <a:pPr eaLnBrk="1" hangingPunct="1">
              <a:lnSpc>
                <a:spcPct val="80000"/>
              </a:lnSpc>
              <a:buFontTx/>
              <a:buNone/>
            </a:pPr>
            <a:endParaRPr lang="hu-HU" altLang="hu-HU" sz="1400" b="1" smtClean="0"/>
          </a:p>
          <a:p>
            <a:pPr eaLnBrk="1" hangingPunct="1">
              <a:lnSpc>
                <a:spcPct val="80000"/>
              </a:lnSpc>
              <a:buFontTx/>
              <a:buNone/>
            </a:pPr>
            <a:endParaRPr lang="hu-HU" altLang="hu-HU" sz="1400" b="1" smtClean="0">
              <a:solidFill>
                <a:srgbClr val="000099"/>
              </a:solidFill>
            </a:endParaRPr>
          </a:p>
          <a:p>
            <a:pPr eaLnBrk="1" hangingPunct="1">
              <a:lnSpc>
                <a:spcPct val="80000"/>
              </a:lnSpc>
              <a:buFontTx/>
              <a:buNone/>
            </a:pPr>
            <a:r>
              <a:rPr lang="hu-HU" altLang="hu-HU" sz="1400" b="1" smtClean="0">
                <a:solidFill>
                  <a:srgbClr val="000099"/>
                </a:solidFill>
              </a:rPr>
              <a:t>védett,                     védett,                  védett                                         védett,                          védett</a:t>
            </a:r>
          </a:p>
          <a:p>
            <a:pPr eaLnBrk="1" hangingPunct="1">
              <a:lnSpc>
                <a:spcPct val="80000"/>
              </a:lnSpc>
              <a:buFontTx/>
              <a:buNone/>
            </a:pPr>
            <a:r>
              <a:rPr lang="hu-HU" altLang="hu-HU" sz="1400" b="1" smtClean="0">
                <a:solidFill>
                  <a:srgbClr val="CC0000"/>
                </a:solidFill>
              </a:rPr>
              <a:t>fok. védett        fok. védett</a:t>
            </a:r>
            <a:r>
              <a:rPr lang="hu-HU" altLang="hu-HU" sz="1400" b="1" smtClean="0"/>
              <a:t>               </a:t>
            </a:r>
            <a:r>
              <a:rPr lang="hu-HU" altLang="hu-HU" sz="1400" b="1" smtClean="0">
                <a:solidFill>
                  <a:srgbClr val="006600"/>
                </a:solidFill>
              </a:rPr>
              <a:t>természeti</a:t>
            </a:r>
            <a:r>
              <a:rPr lang="hu-HU" altLang="hu-HU" sz="1400" b="1" smtClean="0"/>
              <a:t>	                    </a:t>
            </a:r>
            <a:r>
              <a:rPr lang="hu-HU" altLang="hu-HU" sz="1400" b="1" smtClean="0">
                <a:solidFill>
                  <a:srgbClr val="CC0000"/>
                </a:solidFill>
              </a:rPr>
              <a:t> fok. védett</a:t>
            </a:r>
            <a:r>
              <a:rPr lang="hu-HU" altLang="hu-HU" sz="1400" b="1" smtClean="0"/>
              <a:t>           </a:t>
            </a:r>
            <a:r>
              <a:rPr lang="hu-HU" altLang="hu-HU" sz="1400" b="1" smtClean="0">
                <a:solidFill>
                  <a:srgbClr val="006600"/>
                </a:solidFill>
              </a:rPr>
              <a:t> természeti</a:t>
            </a:r>
          </a:p>
          <a:p>
            <a:pPr eaLnBrk="1" hangingPunct="1">
              <a:lnSpc>
                <a:spcPct val="80000"/>
              </a:lnSpc>
              <a:buFontTx/>
              <a:buNone/>
            </a:pPr>
            <a:r>
              <a:rPr lang="hu-HU" altLang="hu-HU" sz="1400" b="1" smtClean="0">
                <a:solidFill>
                  <a:srgbClr val="006600"/>
                </a:solidFill>
              </a:rPr>
              <a:t>természeti        természeti                   terület                                        természeti                      érték </a:t>
            </a:r>
          </a:p>
          <a:p>
            <a:pPr eaLnBrk="1" hangingPunct="1">
              <a:lnSpc>
                <a:spcPct val="80000"/>
              </a:lnSpc>
              <a:buFontTx/>
              <a:buNone/>
            </a:pPr>
            <a:r>
              <a:rPr lang="hu-HU" altLang="hu-HU" sz="1400" b="1" smtClean="0">
                <a:solidFill>
                  <a:srgbClr val="006600"/>
                </a:solidFill>
              </a:rPr>
              <a:t>terület                        érték                                                              	  terület                             </a:t>
            </a:r>
          </a:p>
          <a:p>
            <a:pPr eaLnBrk="1" hangingPunct="1">
              <a:lnSpc>
                <a:spcPct val="80000"/>
              </a:lnSpc>
              <a:buFontTx/>
              <a:buNone/>
            </a:pPr>
            <a:r>
              <a:rPr lang="hu-HU" altLang="hu-HU" sz="1400" b="1" smtClean="0"/>
              <a:t> </a:t>
            </a:r>
          </a:p>
          <a:p>
            <a:pPr eaLnBrk="1" hangingPunct="1">
              <a:lnSpc>
                <a:spcPct val="80000"/>
              </a:lnSpc>
              <a:buFontTx/>
              <a:buNone/>
            </a:pPr>
            <a:r>
              <a:rPr lang="hu-HU" altLang="hu-HU" sz="1400" b="1" smtClean="0">
                <a:solidFill>
                  <a:srgbClr val="006600"/>
                </a:solidFill>
              </a:rPr>
              <a:t>(NP, TK,	             (védett	      (TT, TE)	                     (NP t. ö.                   (barlang)</a:t>
            </a:r>
          </a:p>
          <a:p>
            <a:pPr eaLnBrk="1" hangingPunct="1">
              <a:lnSpc>
                <a:spcPct val="80000"/>
              </a:lnSpc>
              <a:buFontTx/>
              <a:buNone/>
            </a:pPr>
            <a:r>
              <a:rPr lang="hu-HU" altLang="hu-HU" sz="1400" b="1" smtClean="0">
                <a:solidFill>
                  <a:srgbClr val="006600"/>
                </a:solidFill>
              </a:rPr>
              <a:t>TT, TE)                      fajok,                                                                      BR, ER mt.</a:t>
            </a:r>
          </a:p>
          <a:p>
            <a:pPr eaLnBrk="1" hangingPunct="1">
              <a:lnSpc>
                <a:spcPct val="80000"/>
              </a:lnSpc>
              <a:buFontTx/>
              <a:buNone/>
            </a:pPr>
            <a:r>
              <a:rPr lang="hu-HU" altLang="hu-HU" sz="1400" b="1" smtClean="0">
                <a:solidFill>
                  <a:srgbClr val="006600"/>
                </a:solidFill>
              </a:rPr>
              <a:t>                          ásványok)                                                                      láp, szikes tó,</a:t>
            </a:r>
          </a:p>
          <a:p>
            <a:pPr eaLnBrk="1" hangingPunct="1">
              <a:lnSpc>
                <a:spcPct val="80000"/>
              </a:lnSpc>
              <a:buFontTx/>
              <a:buNone/>
            </a:pPr>
            <a:r>
              <a:rPr lang="hu-HU" altLang="hu-HU" sz="1400" b="1" smtClean="0">
                <a:solidFill>
                  <a:srgbClr val="006600"/>
                </a:solidFill>
              </a:rPr>
              <a:t>                                                                                                                 </a:t>
            </a:r>
            <a:r>
              <a:rPr lang="hu-HU" altLang="hu-HU" sz="800" b="1" smtClean="0">
                <a:solidFill>
                  <a:srgbClr val="006600"/>
                </a:solidFill>
              </a:rPr>
              <a:t> </a:t>
            </a:r>
            <a:r>
              <a:rPr lang="hu-HU" altLang="hu-HU" sz="1400" b="1" smtClean="0">
                <a:solidFill>
                  <a:srgbClr val="006600"/>
                </a:solidFill>
              </a:rPr>
              <a:t>forrás stb.)</a:t>
            </a:r>
          </a:p>
          <a:p>
            <a:pPr eaLnBrk="1" hangingPunct="1">
              <a:lnSpc>
                <a:spcPct val="80000"/>
              </a:lnSpc>
            </a:pPr>
            <a:endParaRPr lang="hu-HU" altLang="hu-HU" sz="1400" b="1" smtClean="0">
              <a:solidFill>
                <a:srgbClr val="006600"/>
              </a:solidFill>
            </a:endParaRPr>
          </a:p>
        </p:txBody>
      </p:sp>
      <p:sp>
        <p:nvSpPr>
          <p:cNvPr id="207876" name="Line 4"/>
          <p:cNvSpPr>
            <a:spLocks noChangeShapeType="1"/>
          </p:cNvSpPr>
          <p:nvPr/>
        </p:nvSpPr>
        <p:spPr bwMode="auto">
          <a:xfrm flipH="1">
            <a:off x="2195513" y="1700213"/>
            <a:ext cx="230505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77" name="Line 5"/>
          <p:cNvSpPr>
            <a:spLocks noChangeShapeType="1"/>
          </p:cNvSpPr>
          <p:nvPr/>
        </p:nvSpPr>
        <p:spPr bwMode="auto">
          <a:xfrm>
            <a:off x="4756150" y="1700213"/>
            <a:ext cx="230505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78" name="Line 6"/>
          <p:cNvSpPr>
            <a:spLocks noChangeShapeType="1"/>
          </p:cNvSpPr>
          <p:nvPr/>
        </p:nvSpPr>
        <p:spPr bwMode="auto">
          <a:xfrm flipH="1">
            <a:off x="1042988" y="2565400"/>
            <a:ext cx="109537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79" name="Line 7"/>
          <p:cNvSpPr>
            <a:spLocks noChangeShapeType="1"/>
          </p:cNvSpPr>
          <p:nvPr/>
        </p:nvSpPr>
        <p:spPr bwMode="auto">
          <a:xfrm>
            <a:off x="2411413" y="2565400"/>
            <a:ext cx="1439862"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0" name="Line 8"/>
          <p:cNvSpPr>
            <a:spLocks noChangeShapeType="1"/>
          </p:cNvSpPr>
          <p:nvPr/>
        </p:nvSpPr>
        <p:spPr bwMode="auto">
          <a:xfrm flipH="1">
            <a:off x="7061200" y="2565400"/>
            <a:ext cx="3175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1" name="Line 9"/>
          <p:cNvSpPr>
            <a:spLocks noChangeShapeType="1"/>
          </p:cNvSpPr>
          <p:nvPr/>
        </p:nvSpPr>
        <p:spPr bwMode="auto">
          <a:xfrm>
            <a:off x="900113" y="3662363"/>
            <a:ext cx="0" cy="55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2" name="Line 10"/>
          <p:cNvSpPr>
            <a:spLocks noChangeShapeType="1"/>
          </p:cNvSpPr>
          <p:nvPr/>
        </p:nvSpPr>
        <p:spPr bwMode="auto">
          <a:xfrm>
            <a:off x="1179513" y="3668713"/>
            <a:ext cx="1016000" cy="552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3" name="Line 11"/>
          <p:cNvSpPr>
            <a:spLocks noChangeShapeType="1"/>
          </p:cNvSpPr>
          <p:nvPr/>
        </p:nvSpPr>
        <p:spPr bwMode="auto">
          <a:xfrm>
            <a:off x="3851275" y="3743325"/>
            <a:ext cx="0" cy="477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4" name="Line 12"/>
          <p:cNvSpPr>
            <a:spLocks noChangeShapeType="1"/>
          </p:cNvSpPr>
          <p:nvPr/>
        </p:nvSpPr>
        <p:spPr bwMode="auto">
          <a:xfrm flipH="1">
            <a:off x="6397625" y="3743325"/>
            <a:ext cx="720725" cy="477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5" name="Line 13"/>
          <p:cNvSpPr>
            <a:spLocks noChangeShapeType="1"/>
          </p:cNvSpPr>
          <p:nvPr/>
        </p:nvSpPr>
        <p:spPr bwMode="auto">
          <a:xfrm>
            <a:off x="7308850" y="3743325"/>
            <a:ext cx="863600" cy="477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hu-HU" altLang="hu-HU" sz="3400" b="1" smtClean="0">
                <a:solidFill>
                  <a:srgbClr val="A50021"/>
                </a:solidFill>
                <a:latin typeface="Tahoma" pitchFamily="34" charset="0"/>
                <a:cs typeface="Tahoma" pitchFamily="34" charset="0"/>
              </a:rPr>
              <a:t>A természet és a környezet védelme</a:t>
            </a:r>
          </a:p>
        </p:txBody>
      </p:sp>
      <p:sp>
        <p:nvSpPr>
          <p:cNvPr id="125955" name="Rectangle 3"/>
          <p:cNvSpPr>
            <a:spLocks noGrp="1" noChangeArrowheads="1"/>
          </p:cNvSpPr>
          <p:nvPr>
            <p:ph type="body" idx="1"/>
          </p:nvPr>
        </p:nvSpPr>
        <p:spPr/>
        <p:txBody>
          <a:bodyPr/>
          <a:lstStyle/>
          <a:p>
            <a:pPr eaLnBrk="1" hangingPunct="1">
              <a:lnSpc>
                <a:spcPct val="80000"/>
              </a:lnSpc>
              <a:buFontTx/>
              <a:buNone/>
            </a:pPr>
            <a:r>
              <a:rPr lang="hu-HU" altLang="hu-HU" sz="2200" b="1" smtClean="0">
                <a:solidFill>
                  <a:srgbClr val="339933"/>
                </a:solidFill>
              </a:rPr>
              <a:t>TERMÉSZETVÉDELEM</a:t>
            </a:r>
          </a:p>
          <a:p>
            <a:pPr eaLnBrk="1" hangingPunct="1">
              <a:lnSpc>
                <a:spcPct val="80000"/>
              </a:lnSpc>
              <a:buFontTx/>
              <a:buNone/>
            </a:pPr>
            <a:r>
              <a:rPr lang="hu-HU" altLang="hu-HU" sz="2200" smtClean="0"/>
              <a:t>A természet általános védelme és kiemelt oltalma: </a:t>
            </a:r>
          </a:p>
          <a:p>
            <a:pPr eaLnBrk="1" hangingPunct="1">
              <a:lnSpc>
                <a:spcPct val="80000"/>
              </a:lnSpc>
              <a:buFontTx/>
              <a:buNone/>
            </a:pPr>
            <a:r>
              <a:rPr lang="hu-HU" altLang="hu-HU" sz="2200" smtClean="0"/>
              <a:t>természeti területek és természeti értékek, tájak, ökológiai </a:t>
            </a:r>
          </a:p>
          <a:p>
            <a:pPr eaLnBrk="1" hangingPunct="1">
              <a:lnSpc>
                <a:spcPct val="80000"/>
              </a:lnSpc>
              <a:buFontTx/>
              <a:buNone/>
            </a:pPr>
            <a:r>
              <a:rPr lang="hu-HU" altLang="hu-HU" sz="2200" smtClean="0"/>
              <a:t>rendszerek védelme.</a:t>
            </a:r>
          </a:p>
          <a:p>
            <a:pPr eaLnBrk="1" hangingPunct="1">
              <a:lnSpc>
                <a:spcPct val="80000"/>
              </a:lnSpc>
              <a:buFontTx/>
              <a:buNone/>
            </a:pPr>
            <a:r>
              <a:rPr lang="hu-HU" altLang="hu-HU" sz="2200" smtClean="0"/>
              <a:t>1996. évi LIII. törvény a természet védelméről</a:t>
            </a:r>
          </a:p>
          <a:p>
            <a:pPr eaLnBrk="1" hangingPunct="1">
              <a:lnSpc>
                <a:spcPct val="80000"/>
              </a:lnSpc>
              <a:buFontTx/>
              <a:buNone/>
            </a:pPr>
            <a:r>
              <a:rPr lang="hu-HU" altLang="hu-HU" sz="2200" b="1" smtClean="0">
                <a:solidFill>
                  <a:srgbClr val="006600"/>
                </a:solidFill>
              </a:rPr>
              <a:t>TERMÉSZETHASZNÁLAT</a:t>
            </a:r>
            <a:r>
              <a:rPr lang="hu-HU" altLang="hu-HU" sz="2200" smtClean="0"/>
              <a:t> </a:t>
            </a:r>
          </a:p>
          <a:p>
            <a:pPr eaLnBrk="1" hangingPunct="1">
              <a:lnSpc>
                <a:spcPct val="80000"/>
              </a:lnSpc>
              <a:buFontTx/>
              <a:buNone/>
            </a:pPr>
            <a:r>
              <a:rPr lang="hu-HU" altLang="hu-HU" sz="2200" smtClean="0"/>
              <a:t>Erdőgazdálkodás, halgazdálkodás, vadgazdálkodás - vadászat,</a:t>
            </a:r>
          </a:p>
          <a:p>
            <a:pPr eaLnBrk="1" hangingPunct="1">
              <a:lnSpc>
                <a:spcPct val="80000"/>
              </a:lnSpc>
              <a:buFontTx/>
              <a:buNone/>
            </a:pPr>
            <a:r>
              <a:rPr lang="hu-HU" altLang="hu-HU" sz="2200" smtClean="0"/>
              <a:t>vízgazdálkodás, bányászat, turizmus stb.</a:t>
            </a:r>
          </a:p>
          <a:p>
            <a:pPr eaLnBrk="1" hangingPunct="1">
              <a:lnSpc>
                <a:spcPct val="80000"/>
              </a:lnSpc>
              <a:buFontTx/>
              <a:buNone/>
            </a:pPr>
            <a:r>
              <a:rPr lang="hu-HU" altLang="hu-HU" sz="2200" smtClean="0"/>
              <a:t>Ágazati törvények.</a:t>
            </a:r>
          </a:p>
          <a:p>
            <a:pPr eaLnBrk="1" hangingPunct="1">
              <a:lnSpc>
                <a:spcPct val="80000"/>
              </a:lnSpc>
              <a:buFontTx/>
              <a:buNone/>
            </a:pPr>
            <a:r>
              <a:rPr lang="hu-HU" altLang="hu-HU" sz="2200" b="1" smtClean="0">
                <a:solidFill>
                  <a:srgbClr val="000099"/>
                </a:solidFill>
              </a:rPr>
              <a:t>KÖRNYEZETVÉDELEM</a:t>
            </a:r>
          </a:p>
          <a:p>
            <a:pPr eaLnBrk="1" hangingPunct="1">
              <a:lnSpc>
                <a:spcPct val="80000"/>
              </a:lnSpc>
              <a:buFontTx/>
              <a:buNone/>
            </a:pPr>
            <a:r>
              <a:rPr lang="hu-HU" altLang="hu-HU" sz="2200" smtClean="0"/>
              <a:t>Környezeti elemek védelme, hulladékgazdálkodás stb.</a:t>
            </a:r>
          </a:p>
          <a:p>
            <a:pPr eaLnBrk="1" hangingPunct="1">
              <a:lnSpc>
                <a:spcPct val="80000"/>
              </a:lnSpc>
              <a:buFontTx/>
              <a:buNone/>
            </a:pPr>
            <a:r>
              <a:rPr lang="hu-HU" altLang="hu-HU" sz="2200" smtClean="0"/>
              <a:t>1995. évi LIII. törvény a környezet védelmének általános </a:t>
            </a:r>
          </a:p>
          <a:p>
            <a:pPr eaLnBrk="1" hangingPunct="1">
              <a:lnSpc>
                <a:spcPct val="80000"/>
              </a:lnSpc>
              <a:buFontTx/>
              <a:buNone/>
            </a:pPr>
            <a:r>
              <a:rPr lang="hu-HU" altLang="hu-HU" sz="2200" smtClean="0"/>
              <a:t>szabályairól.</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0"/>
            <a:ext cx="8229600" cy="1196751"/>
          </a:xfrm>
        </p:spPr>
        <p:txBody>
          <a:bodyPr/>
          <a:lstStyle/>
          <a:p>
            <a:pPr eaLnBrk="1" hangingPunct="1"/>
            <a:r>
              <a:rPr lang="hu-HU" altLang="hu-HU" sz="3500" b="1" dirty="0" smtClean="0">
                <a:latin typeface="Tahoma" pitchFamily="34" charset="0"/>
                <a:cs typeface="Tahoma" pitchFamily="34" charset="0"/>
              </a:rPr>
              <a:t>Védett természeti területre vonatkozó szabályok</a:t>
            </a:r>
          </a:p>
        </p:txBody>
      </p:sp>
      <p:sp>
        <p:nvSpPr>
          <p:cNvPr id="208899" name="Rectangle 3"/>
          <p:cNvSpPr>
            <a:spLocks noGrp="1" noChangeArrowheads="1"/>
          </p:cNvSpPr>
          <p:nvPr>
            <p:ph type="body" idx="1"/>
          </p:nvPr>
        </p:nvSpPr>
        <p:spPr>
          <a:xfrm>
            <a:off x="457200" y="1268760"/>
            <a:ext cx="8229600" cy="5328592"/>
          </a:xfrm>
        </p:spPr>
        <p:txBody>
          <a:bodyPr/>
          <a:lstStyle/>
          <a:p>
            <a:pPr eaLnBrk="1" hangingPunct="1">
              <a:lnSpc>
                <a:spcPct val="80000"/>
              </a:lnSpc>
              <a:buFontTx/>
              <a:buNone/>
            </a:pPr>
            <a:r>
              <a:rPr lang="hu-HU" altLang="hu-HU" sz="1900" dirty="0" smtClean="0">
                <a:latin typeface="Tahoma" pitchFamily="34" charset="0"/>
                <a:cs typeface="Tahoma" pitchFamily="34" charset="0"/>
              </a:rPr>
              <a:t>A védett természeti területre vonatkozó szabályokat a </a:t>
            </a:r>
            <a:r>
              <a:rPr lang="hu-HU" altLang="hu-HU" sz="1900" dirty="0" err="1" smtClean="0">
                <a:latin typeface="Tahoma" pitchFamily="34" charset="0"/>
                <a:cs typeface="Tahoma" pitchFamily="34" charset="0"/>
              </a:rPr>
              <a:t>Tvt</a:t>
            </a:r>
            <a:r>
              <a:rPr lang="hu-HU" altLang="hu-HU" sz="1900" dirty="0" smtClean="0">
                <a:latin typeface="Tahoma" pitchFamily="34" charset="0"/>
                <a:cs typeface="Tahoma" pitchFamily="34" charset="0"/>
              </a:rPr>
              <a:t>. 31 -  41. §-</a:t>
            </a:r>
          </a:p>
          <a:p>
            <a:pPr eaLnBrk="1" hangingPunct="1">
              <a:lnSpc>
                <a:spcPct val="80000"/>
              </a:lnSpc>
              <a:buFontTx/>
              <a:buNone/>
            </a:pPr>
            <a:r>
              <a:rPr lang="hu-HU" altLang="hu-HU" sz="1900" dirty="0" err="1" smtClean="0">
                <a:latin typeface="Tahoma" pitchFamily="34" charset="0"/>
                <a:cs typeface="Tahoma" pitchFamily="34" charset="0"/>
              </a:rPr>
              <a:t>ai</a:t>
            </a:r>
            <a:r>
              <a:rPr lang="hu-HU" altLang="hu-HU" sz="1900" dirty="0" smtClean="0">
                <a:latin typeface="Tahoma" pitchFamily="34" charset="0"/>
                <a:cs typeface="Tahoma" pitchFamily="34" charset="0"/>
              </a:rPr>
              <a:t> határozzák meg. Lásd különösen:</a:t>
            </a:r>
          </a:p>
          <a:p>
            <a:pPr eaLnBrk="1" hangingPunct="1">
              <a:lnSpc>
                <a:spcPct val="80000"/>
              </a:lnSpc>
              <a:buFontTx/>
              <a:buNone/>
            </a:pPr>
            <a:r>
              <a:rPr lang="hu-HU" altLang="hu-HU" sz="1900" dirty="0" smtClean="0">
                <a:latin typeface="Tahoma" pitchFamily="34" charset="0"/>
                <a:cs typeface="Tahoma" pitchFamily="34" charset="0"/>
              </a:rPr>
              <a:t>32 - 33. § – erdők (védelmi elsődleges rendeltetés), erdőgazdálkodás </a:t>
            </a:r>
          </a:p>
          <a:p>
            <a:pPr eaLnBrk="1" hangingPunct="1">
              <a:lnSpc>
                <a:spcPct val="80000"/>
              </a:lnSpc>
              <a:buFontTx/>
              <a:buNone/>
            </a:pPr>
            <a:r>
              <a:rPr lang="hu-HU" altLang="hu-HU" sz="1900" dirty="0" smtClean="0">
                <a:latin typeface="Tahoma" pitchFamily="34" charset="0"/>
                <a:cs typeface="Tahoma" pitchFamily="34" charset="0"/>
              </a:rPr>
              <a:t>(erdőnevelés, erdőfelújítás, tarvágás, végvágás stb.) előírásai,</a:t>
            </a:r>
          </a:p>
          <a:p>
            <a:pPr eaLnBrk="1" hangingPunct="1">
              <a:lnSpc>
                <a:spcPct val="80000"/>
              </a:lnSpc>
              <a:buFontTx/>
              <a:buNone/>
            </a:pPr>
            <a:r>
              <a:rPr lang="hu-HU" altLang="hu-HU" sz="1900" dirty="0" smtClean="0">
                <a:latin typeface="Tahoma" pitchFamily="34" charset="0"/>
                <a:cs typeface="Tahoma" pitchFamily="34" charset="0"/>
              </a:rPr>
              <a:t>34. § – vadászterületek (különleges rendeltetés),	</a:t>
            </a:r>
          </a:p>
          <a:p>
            <a:pPr eaLnBrk="1" hangingPunct="1">
              <a:lnSpc>
                <a:spcPct val="80000"/>
              </a:lnSpc>
              <a:buFontTx/>
              <a:buNone/>
            </a:pPr>
            <a:r>
              <a:rPr lang="hu-HU" altLang="hu-HU" sz="1900" dirty="0" smtClean="0">
                <a:latin typeface="Tahoma" pitchFamily="34" charset="0"/>
                <a:cs typeface="Tahoma" pitchFamily="34" charset="0"/>
              </a:rPr>
              <a:t>36. § – természetvédelmi kezelés, természetvédelmi kezelési terv,</a:t>
            </a:r>
          </a:p>
          <a:p>
            <a:pPr eaLnBrk="1" hangingPunct="1">
              <a:lnSpc>
                <a:spcPct val="80000"/>
              </a:lnSpc>
              <a:buFontTx/>
              <a:buNone/>
            </a:pPr>
            <a:r>
              <a:rPr lang="hu-HU" altLang="hu-HU" sz="1900" dirty="0" smtClean="0">
                <a:latin typeface="Tahoma" pitchFamily="34" charset="0"/>
                <a:cs typeface="Tahoma" pitchFamily="34" charset="0"/>
              </a:rPr>
              <a:t>35., 37. és 40. § (1) – tiltások, korlátozások (létesítmények, repülés,</a:t>
            </a:r>
          </a:p>
          <a:p>
            <a:pPr eaLnBrk="1" hangingPunct="1">
              <a:lnSpc>
                <a:spcPct val="80000"/>
              </a:lnSpc>
              <a:buFontTx/>
              <a:buNone/>
            </a:pPr>
            <a:r>
              <a:rPr lang="hu-HU" altLang="hu-HU" sz="1900" dirty="0" smtClean="0">
                <a:latin typeface="Tahoma" pitchFamily="34" charset="0"/>
                <a:cs typeface="Tahoma" pitchFamily="34" charset="0"/>
              </a:rPr>
              <a:t>közlekedés, tartózkodás, belépés),</a:t>
            </a:r>
          </a:p>
          <a:p>
            <a:pPr eaLnBrk="1" hangingPunct="1">
              <a:lnSpc>
                <a:spcPct val="80000"/>
              </a:lnSpc>
              <a:buFontTx/>
              <a:buNone/>
            </a:pPr>
            <a:r>
              <a:rPr lang="hu-HU" altLang="hu-HU" sz="1900" dirty="0" smtClean="0">
                <a:latin typeface="Tahoma" pitchFamily="34" charset="0"/>
                <a:cs typeface="Tahoma" pitchFamily="34" charset="0"/>
              </a:rPr>
              <a:t>38. és 40. § – természetvédelmi hatósági engedélyek (pl. gyűjtés,</a:t>
            </a:r>
          </a:p>
          <a:p>
            <a:pPr eaLnBrk="1" hangingPunct="1">
              <a:lnSpc>
                <a:spcPct val="80000"/>
              </a:lnSpc>
              <a:buFontTx/>
              <a:buNone/>
            </a:pPr>
            <a:r>
              <a:rPr lang="hu-HU" altLang="hu-HU" sz="1900" dirty="0" smtClean="0">
                <a:latin typeface="Tahoma" pitchFamily="34" charset="0"/>
                <a:cs typeface="Tahoma" pitchFamily="34" charset="0"/>
              </a:rPr>
              <a:t>horgászat, égetés, tűzgyújtás, legeltetés, sporttevékenységek),</a:t>
            </a:r>
          </a:p>
          <a:p>
            <a:pPr eaLnBrk="1" hangingPunct="1">
              <a:lnSpc>
                <a:spcPct val="80000"/>
              </a:lnSpc>
              <a:buFontTx/>
              <a:buNone/>
            </a:pPr>
            <a:r>
              <a:rPr lang="hu-HU" altLang="hu-HU" sz="1900" dirty="0" smtClean="0">
                <a:latin typeface="Tahoma" pitchFamily="34" charset="0"/>
                <a:cs typeface="Tahoma" pitchFamily="34" charset="0"/>
              </a:rPr>
              <a:t>38/A. § </a:t>
            </a:r>
            <a:r>
              <a:rPr lang="hu-HU" altLang="hu-HU" sz="1900" dirty="0" smtClean="0">
                <a:solidFill>
                  <a:srgbClr val="000000"/>
                </a:solidFill>
                <a:latin typeface="Tahoma" pitchFamily="34" charset="0"/>
                <a:cs typeface="Tahoma" pitchFamily="34" charset="0"/>
              </a:rPr>
              <a:t>– védett természeti területre kihatással levő vagy azt érintő </a:t>
            </a:r>
          </a:p>
          <a:p>
            <a:pPr eaLnBrk="1" hangingPunct="1">
              <a:lnSpc>
                <a:spcPct val="80000"/>
              </a:lnSpc>
              <a:buFontTx/>
              <a:buNone/>
            </a:pPr>
            <a:r>
              <a:rPr lang="hu-HU" altLang="hu-HU" sz="1900" dirty="0" smtClean="0">
                <a:solidFill>
                  <a:srgbClr val="000000"/>
                </a:solidFill>
                <a:latin typeface="Tahoma" pitchFamily="34" charset="0"/>
                <a:cs typeface="Tahoma" pitchFamily="34" charset="0"/>
              </a:rPr>
              <a:t>eljárásokban a természetvédelmi szempontok érvényesülését szakhatósági </a:t>
            </a:r>
          </a:p>
          <a:p>
            <a:pPr eaLnBrk="1" hangingPunct="1">
              <a:lnSpc>
                <a:spcPct val="80000"/>
              </a:lnSpc>
              <a:buFontTx/>
              <a:buNone/>
            </a:pPr>
            <a:r>
              <a:rPr lang="hu-HU" altLang="hu-HU" sz="1900" dirty="0" smtClean="0">
                <a:solidFill>
                  <a:srgbClr val="000000"/>
                </a:solidFill>
                <a:latin typeface="Tahoma" pitchFamily="34" charset="0"/>
                <a:cs typeface="Tahoma" pitchFamily="34" charset="0"/>
              </a:rPr>
              <a:t>eljárás keretében vagy szakkérdésként kell vizsgálni.</a:t>
            </a:r>
            <a:endParaRPr lang="hu-HU" altLang="hu-HU" sz="1900" dirty="0" smtClean="0">
              <a:latin typeface="Tahoma" pitchFamily="34" charset="0"/>
              <a:cs typeface="Tahoma" pitchFamily="34" charset="0"/>
            </a:endParaRPr>
          </a:p>
          <a:p>
            <a:pPr eaLnBrk="1" hangingPunct="1">
              <a:lnSpc>
                <a:spcPct val="80000"/>
              </a:lnSpc>
              <a:buFontTx/>
              <a:buNone/>
            </a:pPr>
            <a:r>
              <a:rPr lang="hu-HU" altLang="hu-HU" sz="1900" dirty="0" smtClean="0">
                <a:latin typeface="Tahoma" pitchFamily="34" charset="0"/>
                <a:cs typeface="Tahoma" pitchFamily="34" charset="0"/>
              </a:rPr>
              <a:t>39. § – természetvédelmi szakhatósági közreműködés védett természeti </a:t>
            </a:r>
          </a:p>
          <a:p>
            <a:pPr eaLnBrk="1" hangingPunct="1">
              <a:lnSpc>
                <a:spcPct val="80000"/>
              </a:lnSpc>
              <a:buFontTx/>
              <a:buNone/>
            </a:pPr>
            <a:r>
              <a:rPr lang="hu-HU" altLang="hu-HU" sz="1900" dirty="0" smtClean="0">
                <a:latin typeface="Tahoma" pitchFamily="34" charset="0"/>
                <a:cs typeface="Tahoma" pitchFamily="34" charset="0"/>
              </a:rPr>
              <a:t>és </a:t>
            </a:r>
            <a:r>
              <a:rPr lang="hu-HU" altLang="hu-HU" sz="1900" dirty="0" err="1" smtClean="0">
                <a:latin typeface="Tahoma" pitchFamily="34" charset="0"/>
                <a:cs typeface="Tahoma" pitchFamily="34" charset="0"/>
              </a:rPr>
              <a:t>Natura</a:t>
            </a:r>
            <a:r>
              <a:rPr lang="hu-HU" altLang="hu-HU" sz="1900" dirty="0" smtClean="0">
                <a:latin typeface="Tahoma" pitchFamily="34" charset="0"/>
                <a:cs typeface="Tahoma" pitchFamily="34" charset="0"/>
              </a:rPr>
              <a:t> 2000 területen </a:t>
            </a:r>
          </a:p>
          <a:p>
            <a:pPr eaLnBrk="1" hangingPunct="1">
              <a:lnSpc>
                <a:spcPct val="80000"/>
              </a:lnSpc>
              <a:buFontTx/>
              <a:buNone/>
            </a:pPr>
            <a:r>
              <a:rPr lang="hu-HU" altLang="hu-HU" sz="1900" dirty="0" smtClean="0">
                <a:latin typeface="Tahoma" pitchFamily="34" charset="0"/>
                <a:cs typeface="Tahoma" pitchFamily="34" charset="0"/>
              </a:rPr>
              <a:t>– lásd 71/2015. (III. 30.) és 383/2016. (XII. 2.) kormányrendeleteket is!</a:t>
            </a:r>
          </a:p>
          <a:p>
            <a:pPr eaLnBrk="1" hangingPunct="1">
              <a:lnSpc>
                <a:spcPct val="80000"/>
              </a:lnSpc>
              <a:buFontTx/>
              <a:buNone/>
            </a:pPr>
            <a:r>
              <a:rPr lang="hu-HU" altLang="hu-HU" sz="1900" dirty="0" smtClean="0">
                <a:latin typeface="Tahoma" pitchFamily="34" charset="0"/>
                <a:cs typeface="Tahoma" pitchFamily="34" charset="0"/>
              </a:rPr>
              <a:t>41. § – tulajdonos, vagyonkezelő, használó kötelességei.</a:t>
            </a:r>
          </a:p>
          <a:p>
            <a:pPr eaLnBrk="1" hangingPunct="1">
              <a:lnSpc>
                <a:spcPct val="80000"/>
              </a:lnSpc>
              <a:buFontTx/>
              <a:buNone/>
            </a:pPr>
            <a:r>
              <a:rPr lang="hu-HU" altLang="hu-HU" sz="2000" dirty="0" smtClean="0"/>
              <a:t>	</a:t>
            </a:r>
          </a:p>
          <a:p>
            <a:pPr eaLnBrk="1" hangingPunct="1">
              <a:lnSpc>
                <a:spcPct val="80000"/>
              </a:lnSpc>
              <a:buFontTx/>
              <a:buNone/>
            </a:pPr>
            <a:r>
              <a:rPr lang="hu-HU" altLang="hu-HU" sz="2000" dirty="0" smtClean="0"/>
              <a:t>	</a:t>
            </a:r>
          </a:p>
          <a:p>
            <a:pPr eaLnBrk="1" hangingPunct="1">
              <a:lnSpc>
                <a:spcPct val="80000"/>
              </a:lnSpc>
              <a:buFontTx/>
              <a:buNone/>
            </a:pPr>
            <a:r>
              <a:rPr lang="hu-HU" altLang="hu-HU" sz="2000" dirty="0" smtClean="0"/>
              <a:t>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57200" y="188913"/>
            <a:ext cx="8229600" cy="1079500"/>
          </a:xfrm>
        </p:spPr>
        <p:txBody>
          <a:bodyPr/>
          <a:lstStyle/>
          <a:p>
            <a:pPr eaLnBrk="1" hangingPunct="1"/>
            <a:r>
              <a:rPr lang="hu-HU" altLang="hu-HU" sz="3500" b="1" dirty="0" smtClean="0">
                <a:solidFill>
                  <a:srgbClr val="008000"/>
                </a:solidFill>
                <a:latin typeface="Tahoma" pitchFamily="34" charset="0"/>
                <a:cs typeface="Tahoma" pitchFamily="34" charset="0"/>
              </a:rPr>
              <a:t>Természetvédelmi kezelés</a:t>
            </a:r>
          </a:p>
        </p:txBody>
      </p:sp>
      <p:sp>
        <p:nvSpPr>
          <p:cNvPr id="209923" name="Rectangle 3"/>
          <p:cNvSpPr>
            <a:spLocks noGrp="1" noChangeArrowheads="1"/>
          </p:cNvSpPr>
          <p:nvPr>
            <p:ph type="body" idx="1"/>
          </p:nvPr>
        </p:nvSpPr>
        <p:spPr>
          <a:xfrm>
            <a:off x="457200" y="1412875"/>
            <a:ext cx="8229600" cy="4713288"/>
          </a:xfrm>
        </p:spPr>
        <p:txBody>
          <a:bodyPr/>
          <a:lstStyle/>
          <a:p>
            <a:pPr eaLnBrk="1" hangingPunct="1">
              <a:lnSpc>
                <a:spcPct val="80000"/>
              </a:lnSpc>
              <a:buFontTx/>
              <a:buNone/>
            </a:pPr>
            <a:r>
              <a:rPr lang="hu-HU" altLang="hu-HU" sz="2400" b="1" dirty="0" smtClean="0">
                <a:latin typeface="Tahoma" pitchFamily="34" charset="0"/>
                <a:cs typeface="Tahoma" pitchFamily="34" charset="0"/>
              </a:rPr>
              <a:t>Természetvédelmi kezelés: </a:t>
            </a:r>
          </a:p>
          <a:p>
            <a:pPr eaLnBrk="1" hangingPunct="1">
              <a:lnSpc>
                <a:spcPct val="80000"/>
              </a:lnSpc>
              <a:buFontTx/>
              <a:buNone/>
            </a:pPr>
            <a:r>
              <a:rPr lang="hu-HU" altLang="hu-HU" sz="2400" dirty="0" smtClean="0">
                <a:latin typeface="Tahoma" pitchFamily="34" charset="0"/>
                <a:cs typeface="Tahoma" pitchFamily="34" charset="0"/>
              </a:rPr>
              <a:t>a védett természeti érték, terület  felmérését és</a:t>
            </a:r>
          </a:p>
          <a:p>
            <a:pPr eaLnBrk="1" hangingPunct="1">
              <a:lnSpc>
                <a:spcPct val="80000"/>
              </a:lnSpc>
              <a:buFontTx/>
              <a:buNone/>
            </a:pPr>
            <a:r>
              <a:rPr lang="hu-HU" altLang="hu-HU" sz="2400" dirty="0" smtClean="0">
                <a:latin typeface="Tahoma" pitchFamily="34" charset="0"/>
                <a:cs typeface="Tahoma" pitchFamily="34" charset="0"/>
              </a:rPr>
              <a:t>nyilvántartását, megóvását, őrzését, fenntartását,</a:t>
            </a:r>
          </a:p>
          <a:p>
            <a:pPr eaLnBrk="1" hangingPunct="1">
              <a:lnSpc>
                <a:spcPct val="80000"/>
              </a:lnSpc>
              <a:buFontTx/>
              <a:buNone/>
            </a:pPr>
            <a:r>
              <a:rPr lang="hu-HU" altLang="hu-HU" sz="2400" dirty="0" smtClean="0">
                <a:latin typeface="Tahoma" pitchFamily="34" charset="0"/>
                <a:cs typeface="Tahoma" pitchFamily="34" charset="0"/>
              </a:rPr>
              <a:t>bemutatását, valamint helyreállítását célzó valamennyi</a:t>
            </a:r>
          </a:p>
          <a:p>
            <a:pPr eaLnBrk="1" hangingPunct="1">
              <a:lnSpc>
                <a:spcPct val="80000"/>
              </a:lnSpc>
              <a:buFontTx/>
              <a:buNone/>
            </a:pPr>
            <a:r>
              <a:rPr lang="hu-HU" altLang="hu-HU" sz="2400" dirty="0" smtClean="0">
                <a:latin typeface="Tahoma" pitchFamily="34" charset="0"/>
                <a:cs typeface="Tahoma" pitchFamily="34" charset="0"/>
              </a:rPr>
              <a:t>tevékenység. /</a:t>
            </a:r>
            <a:r>
              <a:rPr lang="hu-HU" altLang="hu-HU" sz="2400" dirty="0" err="1" smtClean="0">
                <a:latin typeface="Tahoma" pitchFamily="34" charset="0"/>
                <a:cs typeface="Tahoma" pitchFamily="34" charset="0"/>
              </a:rPr>
              <a:t>Tvt</a:t>
            </a:r>
            <a:r>
              <a:rPr lang="hu-HU" altLang="hu-HU" sz="2400" dirty="0" smtClean="0">
                <a:latin typeface="Tahoma" pitchFamily="34" charset="0"/>
                <a:cs typeface="Tahoma" pitchFamily="34" charset="0"/>
              </a:rPr>
              <a:t>. 36. § (2)/. </a:t>
            </a:r>
          </a:p>
          <a:p>
            <a:pPr eaLnBrk="1" hangingPunct="1">
              <a:lnSpc>
                <a:spcPct val="80000"/>
              </a:lnSpc>
              <a:buFontTx/>
              <a:buNone/>
            </a:pPr>
            <a:r>
              <a:rPr lang="hu-HU" altLang="hu-HU" sz="2400" dirty="0" smtClean="0">
                <a:latin typeface="Tahoma" pitchFamily="34" charset="0"/>
                <a:cs typeface="Tahoma" pitchFamily="34" charset="0"/>
              </a:rPr>
              <a:t>A </a:t>
            </a:r>
            <a:r>
              <a:rPr lang="hu-HU" altLang="hu-HU" sz="2400" dirty="0" err="1" smtClean="0">
                <a:latin typeface="Tahoma" pitchFamily="34" charset="0"/>
                <a:cs typeface="Tahoma" pitchFamily="34" charset="0"/>
              </a:rPr>
              <a:t>NPI-ok</a:t>
            </a:r>
            <a:r>
              <a:rPr lang="hu-HU" altLang="hu-HU" sz="2400" dirty="0" smtClean="0">
                <a:latin typeface="Tahoma" pitchFamily="34" charset="0"/>
                <a:cs typeface="Tahoma" pitchFamily="34" charset="0"/>
              </a:rPr>
              <a:t> egyik alapfeladata.</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b="1" dirty="0" smtClean="0">
                <a:latin typeface="Tahoma" pitchFamily="34" charset="0"/>
                <a:cs typeface="Tahoma" pitchFamily="34" charset="0"/>
              </a:rPr>
              <a:t>Természetvédelmi kezelési terv:</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valamennyi védett természeti területre készített, </a:t>
            </a:r>
          </a:p>
          <a:p>
            <a:pPr eaLnBrk="1" hangingPunct="1">
              <a:lnSpc>
                <a:spcPct val="80000"/>
              </a:lnSpc>
              <a:buFontTx/>
              <a:buNone/>
            </a:pPr>
            <a:r>
              <a:rPr lang="hu-HU" altLang="hu-HU" sz="2400" dirty="0" smtClean="0">
                <a:latin typeface="Tahoma" pitchFamily="34" charset="0"/>
                <a:cs typeface="Tahoma" pitchFamily="34" charset="0"/>
              </a:rPr>
              <a:t>az ott tevékenységet folytatókra </a:t>
            </a:r>
            <a:r>
              <a:rPr lang="hu-HU" altLang="hu-HU" sz="2400" u="sng" dirty="0" smtClean="0">
                <a:latin typeface="Tahoma" pitchFamily="34" charset="0"/>
                <a:cs typeface="Tahoma" pitchFamily="34" charset="0"/>
              </a:rPr>
              <a:t>kötelező erejű,</a:t>
            </a:r>
            <a:r>
              <a:rPr lang="hu-HU" altLang="hu-HU" sz="2400" dirty="0" smtClean="0">
                <a:latin typeface="Tahoma" pitchFamily="34" charset="0"/>
                <a:cs typeface="Tahoma" pitchFamily="34" charset="0"/>
              </a:rPr>
              <a:t> tíz</a:t>
            </a:r>
          </a:p>
          <a:p>
            <a:pPr eaLnBrk="1" hangingPunct="1">
              <a:lnSpc>
                <a:spcPct val="80000"/>
              </a:lnSpc>
              <a:buFontTx/>
              <a:buNone/>
            </a:pPr>
            <a:r>
              <a:rPr lang="hu-HU" altLang="hu-HU" sz="2400" dirty="0" smtClean="0">
                <a:latin typeface="Tahoma" pitchFamily="34" charset="0"/>
                <a:cs typeface="Tahoma" pitchFamily="34" charset="0"/>
              </a:rPr>
              <a:t>évenként felülvizsgálandó terv /</a:t>
            </a:r>
            <a:r>
              <a:rPr lang="hu-HU" altLang="hu-HU" sz="2400" dirty="0" err="1" smtClean="0">
                <a:latin typeface="Tahoma" pitchFamily="34" charset="0"/>
                <a:cs typeface="Tahoma" pitchFamily="34" charset="0"/>
              </a:rPr>
              <a:t>Tvt</a:t>
            </a:r>
            <a:r>
              <a:rPr lang="hu-HU" altLang="hu-HU" sz="2400" dirty="0" smtClean="0">
                <a:latin typeface="Tahoma" pitchFamily="34" charset="0"/>
                <a:cs typeface="Tahoma" pitchFamily="34" charset="0"/>
              </a:rPr>
              <a:t>. 36. § (1), (3),(4)/; </a:t>
            </a:r>
          </a:p>
          <a:p>
            <a:pPr eaLnBrk="1" hangingPunct="1">
              <a:lnSpc>
                <a:spcPct val="80000"/>
              </a:lnSpc>
              <a:buFontTx/>
              <a:buNone/>
            </a:pPr>
            <a:r>
              <a:rPr lang="hu-HU" altLang="hu-HU" sz="2400" dirty="0" smtClean="0">
                <a:latin typeface="Tahoma" pitchFamily="34" charset="0"/>
                <a:cs typeface="Tahoma" pitchFamily="34" charset="0"/>
              </a:rPr>
              <a:t>55. § (1)/, (miniszteri rendelet, önkormányzati rendelet).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latin typeface="Tahoma" pitchFamily="34" charset="0"/>
                <a:cs typeface="Tahoma" pitchFamily="34" charset="0"/>
              </a:rPr>
              <a:t>Védett természeti területek megjelölése</a:t>
            </a:r>
          </a:p>
        </p:txBody>
      </p:sp>
      <p:sp>
        <p:nvSpPr>
          <p:cNvPr id="210947" name="Rectangle 3"/>
          <p:cNvSpPr>
            <a:spLocks noGrp="1" noChangeArrowheads="1"/>
          </p:cNvSpPr>
          <p:nvPr>
            <p:ph type="body" idx="1"/>
          </p:nvPr>
        </p:nvSpPr>
        <p:spPr>
          <a:xfrm>
            <a:off x="457200" y="1600200"/>
            <a:ext cx="8229600" cy="4708525"/>
          </a:xfrm>
        </p:spPr>
        <p:txBody>
          <a:bodyPr/>
          <a:lstStyle/>
          <a:p>
            <a:pPr eaLnBrk="1" hangingPunct="1">
              <a:buFontTx/>
              <a:buNone/>
            </a:pPr>
            <a:r>
              <a:rPr lang="hu-HU" altLang="hu-HU" sz="2600" b="1" dirty="0" smtClean="0">
                <a:solidFill>
                  <a:srgbClr val="008000"/>
                </a:solidFill>
                <a:latin typeface="Tahoma" pitchFamily="34" charset="0"/>
                <a:cs typeface="Tahoma" pitchFamily="34" charset="0"/>
              </a:rPr>
              <a:t>A védett természeti területeket </a:t>
            </a:r>
            <a:r>
              <a:rPr lang="hu-HU" altLang="hu-HU" sz="2600" dirty="0" smtClean="0">
                <a:solidFill>
                  <a:srgbClr val="000000"/>
                </a:solidFill>
                <a:latin typeface="Tahoma" pitchFamily="34" charset="0"/>
                <a:cs typeface="Tahoma" pitchFamily="34" charset="0"/>
              </a:rPr>
              <a:t>és</a:t>
            </a:r>
            <a:r>
              <a:rPr lang="hu-HU" altLang="hu-HU" sz="2600" b="1" dirty="0" smtClean="0">
                <a:solidFill>
                  <a:srgbClr val="008000"/>
                </a:solidFill>
                <a:latin typeface="Tahoma" pitchFamily="34" charset="0"/>
                <a:cs typeface="Tahoma" pitchFamily="34" charset="0"/>
              </a:rPr>
              <a:t> </a:t>
            </a:r>
          </a:p>
          <a:p>
            <a:pPr eaLnBrk="1" hangingPunct="1">
              <a:buFontTx/>
              <a:buNone/>
            </a:pPr>
            <a:r>
              <a:rPr lang="hu-HU" altLang="hu-HU" sz="2600" b="1" dirty="0" smtClean="0">
                <a:solidFill>
                  <a:srgbClr val="008000"/>
                </a:solidFill>
                <a:latin typeface="Tahoma" pitchFamily="34" charset="0"/>
                <a:cs typeface="Tahoma" pitchFamily="34" charset="0"/>
              </a:rPr>
              <a:t>a </a:t>
            </a:r>
            <a:r>
              <a:rPr lang="hu-HU" altLang="hu-HU" sz="2600" b="1" dirty="0" err="1" smtClean="0">
                <a:solidFill>
                  <a:srgbClr val="008000"/>
                </a:solidFill>
                <a:latin typeface="Tahoma" pitchFamily="34" charset="0"/>
                <a:cs typeface="Tahoma" pitchFamily="34" charset="0"/>
              </a:rPr>
              <a:t>Natura</a:t>
            </a:r>
            <a:r>
              <a:rPr lang="hu-HU" altLang="hu-HU" sz="2600" b="1" dirty="0" smtClean="0">
                <a:solidFill>
                  <a:srgbClr val="008000"/>
                </a:solidFill>
                <a:latin typeface="Tahoma" pitchFamily="34" charset="0"/>
                <a:cs typeface="Tahoma" pitchFamily="34" charset="0"/>
              </a:rPr>
              <a:t> 2000 területeket</a:t>
            </a:r>
            <a:r>
              <a:rPr lang="hu-HU" altLang="hu-HU" sz="2600" dirty="0" smtClean="0">
                <a:solidFill>
                  <a:srgbClr val="008000"/>
                </a:solidFill>
                <a:latin typeface="Tahoma" pitchFamily="34" charset="0"/>
                <a:cs typeface="Tahoma" pitchFamily="34" charset="0"/>
              </a:rPr>
              <a:t> </a:t>
            </a:r>
          </a:p>
          <a:p>
            <a:pPr eaLnBrk="1" hangingPunct="1">
              <a:buFontTx/>
              <a:buNone/>
            </a:pPr>
            <a:r>
              <a:rPr lang="hu-HU" altLang="hu-HU" sz="2600" dirty="0" smtClean="0">
                <a:latin typeface="Tahoma" pitchFamily="34" charset="0"/>
                <a:cs typeface="Tahoma" pitchFamily="34" charset="0"/>
              </a:rPr>
              <a:t>a természetvédelmi hatóságnak – a természetvédelmi </a:t>
            </a:r>
          </a:p>
          <a:p>
            <a:pPr eaLnBrk="1" hangingPunct="1">
              <a:buFontTx/>
              <a:buNone/>
            </a:pPr>
            <a:r>
              <a:rPr lang="hu-HU" altLang="hu-HU" sz="2600" dirty="0" smtClean="0">
                <a:latin typeface="Tahoma" pitchFamily="34" charset="0"/>
                <a:cs typeface="Tahoma" pitchFamily="34" charset="0"/>
              </a:rPr>
              <a:t>kezelő útján – szabvány szerinti </a:t>
            </a:r>
            <a:r>
              <a:rPr lang="hu-HU" altLang="hu-HU" sz="2600" b="1" dirty="0" smtClean="0">
                <a:solidFill>
                  <a:srgbClr val="CC0000"/>
                </a:solidFill>
                <a:latin typeface="Tahoma" pitchFamily="34" charset="0"/>
                <a:cs typeface="Tahoma" pitchFamily="34" charset="0"/>
              </a:rPr>
              <a:t>táblával</a:t>
            </a:r>
            <a:r>
              <a:rPr lang="hu-HU" altLang="hu-HU" sz="2600" dirty="0" smtClean="0">
                <a:latin typeface="Tahoma" pitchFamily="34" charset="0"/>
                <a:cs typeface="Tahoma" pitchFamily="34" charset="0"/>
              </a:rPr>
              <a:t> kell</a:t>
            </a:r>
          </a:p>
          <a:p>
            <a:pPr eaLnBrk="1" hangingPunct="1">
              <a:buFontTx/>
              <a:buNone/>
            </a:pPr>
            <a:r>
              <a:rPr lang="hu-HU" altLang="hu-HU" sz="2600" dirty="0" smtClean="0">
                <a:latin typeface="Tahoma" pitchFamily="34" charset="0"/>
                <a:cs typeface="Tahoma" pitchFamily="34" charset="0"/>
              </a:rPr>
              <a:t>megjelölnie (felhívás a védettség </a:t>
            </a:r>
            <a:r>
              <a:rPr lang="hu-HU" altLang="hu-HU" sz="2600" dirty="0" err="1" smtClean="0">
                <a:latin typeface="Tahoma" pitchFamily="34" charset="0"/>
                <a:cs typeface="Tahoma" pitchFamily="34" charset="0"/>
              </a:rPr>
              <a:t>tényére</a:t>
            </a:r>
            <a:r>
              <a:rPr lang="hu-HU" altLang="hu-HU" sz="2600" dirty="0" smtClean="0">
                <a:latin typeface="Tahoma" pitchFamily="34" charset="0"/>
                <a:cs typeface="Tahoma" pitchFamily="34" charset="0"/>
              </a:rPr>
              <a:t>). </a:t>
            </a:r>
          </a:p>
          <a:p>
            <a:pPr eaLnBrk="1" hangingPunct="1">
              <a:buFontTx/>
              <a:buNone/>
            </a:pPr>
            <a:r>
              <a:rPr lang="hu-HU" altLang="hu-HU" sz="2600" b="1" dirty="0" smtClean="0">
                <a:latin typeface="Tahoma" pitchFamily="34" charset="0"/>
                <a:cs typeface="Tahoma" pitchFamily="34" charset="0"/>
              </a:rPr>
              <a:t>A hatósági, tájékoztató, valamint eligazító</a:t>
            </a:r>
          </a:p>
          <a:p>
            <a:pPr eaLnBrk="1" hangingPunct="1">
              <a:buFontTx/>
              <a:buNone/>
            </a:pPr>
            <a:r>
              <a:rPr lang="hu-HU" altLang="hu-HU" sz="2600" b="1" dirty="0" smtClean="0">
                <a:latin typeface="Tahoma" pitchFamily="34" charset="0"/>
                <a:cs typeface="Tahoma" pitchFamily="34" charset="0"/>
              </a:rPr>
              <a:t>táblák </a:t>
            </a:r>
            <a:r>
              <a:rPr lang="hu-HU" altLang="hu-HU" sz="2600" dirty="0" smtClean="0">
                <a:latin typeface="Tahoma" pitchFamily="34" charset="0"/>
                <a:cs typeface="Tahoma" pitchFamily="34" charset="0"/>
              </a:rPr>
              <a:t>elhelyezését a tulajdonos, vagyonkezelő </a:t>
            </a:r>
          </a:p>
          <a:p>
            <a:pPr eaLnBrk="1" hangingPunct="1">
              <a:buFontTx/>
              <a:buNone/>
            </a:pPr>
            <a:r>
              <a:rPr lang="hu-HU" altLang="hu-HU" sz="2600" dirty="0" smtClean="0">
                <a:latin typeface="Tahoma" pitchFamily="34" charset="0"/>
                <a:cs typeface="Tahoma" pitchFamily="34" charset="0"/>
              </a:rPr>
              <a:t>köteles tűrni.</a:t>
            </a:r>
          </a:p>
          <a:p>
            <a:pPr eaLnBrk="1" hangingPunct="1">
              <a:buFontTx/>
              <a:buNone/>
            </a:pPr>
            <a:r>
              <a:rPr lang="hu-HU" altLang="hu-HU" sz="2600" dirty="0" smtClean="0">
                <a:latin typeface="Tahoma" pitchFamily="34" charset="0"/>
                <a:cs typeface="Tahoma" pitchFamily="34" charset="0"/>
              </a:rPr>
              <a:t>/</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26. § (1) és 41. § (1)/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457200" y="188913"/>
            <a:ext cx="8229600" cy="1079500"/>
          </a:xfrm>
        </p:spPr>
        <p:txBody>
          <a:bodyPr/>
          <a:lstStyle/>
          <a:p>
            <a:pPr eaLnBrk="1" hangingPunct="1"/>
            <a:r>
              <a:rPr lang="hu-HU" altLang="hu-HU" sz="3300" b="1" dirty="0" smtClean="0">
                <a:latin typeface="Tahoma" pitchFamily="34" charset="0"/>
                <a:cs typeface="Tahoma" pitchFamily="34" charset="0"/>
              </a:rPr>
              <a:t>Természetvédelmi hatósági tábla</a:t>
            </a:r>
          </a:p>
        </p:txBody>
      </p:sp>
      <p:pic>
        <p:nvPicPr>
          <p:cNvPr id="211971" name="Picture 4" descr="Fok_véd_tabla_szerk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27313" y="1412875"/>
            <a:ext cx="41052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r>
              <a:rPr lang="hu-HU" altLang="hu-HU" sz="3500" b="1" dirty="0" smtClean="0">
                <a:latin typeface="Tahoma" pitchFamily="34" charset="0"/>
                <a:cs typeface="Tahoma" pitchFamily="34" charset="0"/>
              </a:rPr>
              <a:t>Védett növény- és állatfajokra vonatkozó szabályok</a:t>
            </a:r>
          </a:p>
        </p:txBody>
      </p:sp>
      <p:sp>
        <p:nvSpPr>
          <p:cNvPr id="212995" name="Rectangle 3"/>
          <p:cNvSpPr>
            <a:spLocks noGrp="1" noChangeArrowheads="1"/>
          </p:cNvSpPr>
          <p:nvPr>
            <p:ph type="body" idx="1"/>
          </p:nvPr>
        </p:nvSpPr>
        <p:spPr/>
        <p:txBody>
          <a:bodyPr/>
          <a:lstStyle/>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A védett növény- és állatfajokra vonatkozó </a:t>
            </a: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szabályokat a </a:t>
            </a:r>
            <a:r>
              <a:rPr lang="hu-HU" altLang="hu-HU" sz="2800" dirty="0" err="1" smtClean="0">
                <a:latin typeface="Tahoma" panose="020B0604030504040204" pitchFamily="34" charset="0"/>
                <a:ea typeface="Tahoma" panose="020B0604030504040204" pitchFamily="34" charset="0"/>
                <a:cs typeface="Tahoma" panose="020B0604030504040204" pitchFamily="34" charset="0"/>
              </a:rPr>
              <a:t>Tvt</a:t>
            </a:r>
            <a:r>
              <a:rPr lang="hu-HU" altLang="hu-HU" sz="2800" dirty="0" smtClean="0">
                <a:latin typeface="Tahoma" panose="020B0604030504040204" pitchFamily="34" charset="0"/>
                <a:ea typeface="Tahoma" panose="020B0604030504040204" pitchFamily="34" charset="0"/>
                <a:cs typeface="Tahoma" panose="020B0604030504040204" pitchFamily="34" charset="0"/>
              </a:rPr>
              <a:t>. 42 - 47. §</a:t>
            </a:r>
            <a:r>
              <a:rPr lang="hu-HU" altLang="hu-HU" sz="2800" dirty="0" err="1" smtClean="0">
                <a:latin typeface="Tahoma" panose="020B0604030504040204" pitchFamily="34" charset="0"/>
                <a:ea typeface="Tahoma" panose="020B0604030504040204" pitchFamily="34" charset="0"/>
                <a:cs typeface="Tahoma" panose="020B0604030504040204" pitchFamily="34" charset="0"/>
              </a:rPr>
              <a:t>-ai</a:t>
            </a:r>
            <a:r>
              <a:rPr lang="hu-HU" altLang="hu-HU" sz="2800" dirty="0" smtClean="0">
                <a:latin typeface="Tahoma" panose="020B0604030504040204" pitchFamily="34" charset="0"/>
                <a:ea typeface="Tahoma" panose="020B0604030504040204" pitchFamily="34" charset="0"/>
                <a:cs typeface="Tahoma" panose="020B0604030504040204" pitchFamily="34" charset="0"/>
              </a:rPr>
              <a:t> határozzák meg, </a:t>
            </a: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beleértve a végrehajtási rendeletalkotásra</a:t>
            </a: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vonatkozó felhatalmazásokat is. </a:t>
            </a:r>
          </a:p>
          <a:p>
            <a:pPr eaLnBrk="1" hangingPunct="1">
              <a:lnSpc>
                <a:spcPct val="80000"/>
              </a:lnSpc>
              <a:buFontTx/>
              <a:buNone/>
            </a:pPr>
            <a:endParaRPr lang="hu-HU" altLang="hu-HU" sz="2800"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Lásd különösen:</a:t>
            </a: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42 - 44. § – természetvédelmi hatósági engedélyek, eljárások;</a:t>
            </a: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42. § (1), 43. § (1) – törvényi tiltások stb.</a:t>
            </a:r>
          </a:p>
          <a:p>
            <a:pPr eaLnBrk="1" hangingPunct="1">
              <a:lnSpc>
                <a:spcPct val="80000"/>
              </a:lnSpc>
              <a:buFontTx/>
              <a:buNone/>
            </a:pPr>
            <a:endParaRPr lang="hu-HU" altLang="hu-HU" sz="2800"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hu-HU" altLang="hu-HU" sz="3500" b="1" dirty="0" smtClean="0">
                <a:latin typeface="Tahoma" pitchFamily="34" charset="0"/>
                <a:cs typeface="Tahoma" pitchFamily="34" charset="0"/>
              </a:rPr>
              <a:t>Barlangokra, védett ásványokra vonatkozó szabályok</a:t>
            </a:r>
          </a:p>
        </p:txBody>
      </p:sp>
      <p:sp>
        <p:nvSpPr>
          <p:cNvPr id="214019" name="Rectangle 3"/>
          <p:cNvSpPr>
            <a:spLocks noGrp="1" noChangeArrowheads="1"/>
          </p:cNvSpPr>
          <p:nvPr>
            <p:ph type="body" idx="1"/>
          </p:nvPr>
        </p:nvSpPr>
        <p:spPr/>
        <p:txBody>
          <a:bodyPr/>
          <a:lstStyle/>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A barlangokra, védett ásványokra vonatkozó </a:t>
            </a: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szabályokat a </a:t>
            </a:r>
            <a:r>
              <a:rPr lang="hu-HU" altLang="hu-HU" sz="2800" dirty="0" err="1" smtClean="0">
                <a:latin typeface="Tahoma" panose="020B0604030504040204" pitchFamily="34" charset="0"/>
                <a:ea typeface="Tahoma" panose="020B0604030504040204" pitchFamily="34" charset="0"/>
                <a:cs typeface="Tahoma" panose="020B0604030504040204" pitchFamily="34" charset="0"/>
              </a:rPr>
              <a:t>Tvt</a:t>
            </a:r>
            <a:r>
              <a:rPr lang="hu-HU" altLang="hu-HU" sz="2800" dirty="0" smtClean="0">
                <a:latin typeface="Tahoma" panose="020B0604030504040204" pitchFamily="34" charset="0"/>
                <a:ea typeface="Tahoma" panose="020B0604030504040204" pitchFamily="34" charset="0"/>
                <a:cs typeface="Tahoma" panose="020B0604030504040204" pitchFamily="34" charset="0"/>
              </a:rPr>
              <a:t>. 48 - 52. §</a:t>
            </a:r>
            <a:r>
              <a:rPr lang="hu-HU" altLang="hu-HU" sz="2800" dirty="0" err="1" smtClean="0">
                <a:latin typeface="Tahoma" panose="020B0604030504040204" pitchFamily="34" charset="0"/>
                <a:ea typeface="Tahoma" panose="020B0604030504040204" pitchFamily="34" charset="0"/>
                <a:cs typeface="Tahoma" panose="020B0604030504040204" pitchFamily="34" charset="0"/>
              </a:rPr>
              <a:t>-ai</a:t>
            </a:r>
            <a:r>
              <a:rPr lang="hu-HU" altLang="hu-HU" sz="2800" dirty="0" smtClean="0">
                <a:latin typeface="Tahoma" panose="020B0604030504040204" pitchFamily="34" charset="0"/>
                <a:ea typeface="Tahoma" panose="020B0604030504040204" pitchFamily="34" charset="0"/>
                <a:cs typeface="Tahoma" panose="020B0604030504040204" pitchFamily="34" charset="0"/>
              </a:rPr>
              <a:t> határozzák</a:t>
            </a: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meg, beleértve a végrehajtási rendeletalkotásra</a:t>
            </a: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vonatkozó felhatalmazásokat is.</a:t>
            </a: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Lásd különösen:</a:t>
            </a:r>
          </a:p>
          <a:p>
            <a:pPr eaLnBrk="1" hangingPunct="1">
              <a:lnSpc>
                <a:spcPct val="90000"/>
              </a:lnSpc>
              <a:buFontTx/>
              <a:buNone/>
            </a:pPr>
            <a:endParaRPr lang="hu-HU" altLang="hu-HU" sz="2000"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48. § (2), (3), (5) - (7), 51. § (1) és (5) – miniszteri feladat- és hatáskörök,</a:t>
            </a: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51. § (3), (4) – természetvédelmi hatósági feladat- és h</a:t>
            </a:r>
            <a:r>
              <a:rPr lang="hu-HU" altLang="hu-HU" sz="2400" dirty="0" smtClean="0">
                <a:latin typeface="Tahoma" panose="020B0604030504040204" pitchFamily="34" charset="0"/>
                <a:ea typeface="Tahoma" panose="020B0604030504040204" pitchFamily="34" charset="0"/>
                <a:cs typeface="Tahoma" panose="020B0604030504040204" pitchFamily="34" charset="0"/>
              </a:rPr>
              <a:t>atáskörök.</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0"/>
            <a:ext cx="8229600" cy="1417638"/>
          </a:xfrm>
        </p:spPr>
        <p:txBody>
          <a:bodyPr/>
          <a:lstStyle/>
          <a:p>
            <a:pPr eaLnBrk="1" hangingPunct="1"/>
            <a:r>
              <a:rPr lang="hu-HU" altLang="hu-HU" sz="3600" b="1" u="sng" smtClean="0">
                <a:latin typeface="Tahoma" pitchFamily="34" charset="0"/>
                <a:cs typeface="Tahoma" pitchFamily="34" charset="0"/>
              </a:rPr>
              <a:t/>
            </a:r>
            <a:br>
              <a:rPr lang="hu-HU" altLang="hu-HU" sz="3600" b="1" u="sng" smtClean="0">
                <a:latin typeface="Tahoma" pitchFamily="34" charset="0"/>
                <a:cs typeface="Tahoma" pitchFamily="34" charset="0"/>
              </a:rPr>
            </a:br>
            <a:r>
              <a:rPr lang="hu-HU" altLang="hu-HU" sz="3500" b="1" u="sng" smtClean="0">
                <a:latin typeface="Tahoma" pitchFamily="34" charset="0"/>
                <a:cs typeface="Tahoma" pitchFamily="34" charset="0"/>
              </a:rPr>
              <a:t>Történeti visszatekintés</a:t>
            </a:r>
            <a:r>
              <a:rPr lang="hu-HU" altLang="hu-HU" sz="3500" b="1" smtClean="0">
                <a:latin typeface="Tahoma" pitchFamily="34" charset="0"/>
                <a:cs typeface="Tahoma" pitchFamily="34" charset="0"/>
              </a:rPr>
              <a:t/>
            </a:r>
            <a:br>
              <a:rPr lang="hu-HU" altLang="hu-HU" sz="3500" b="1" smtClean="0">
                <a:latin typeface="Tahoma" pitchFamily="34" charset="0"/>
                <a:cs typeface="Tahoma" pitchFamily="34" charset="0"/>
              </a:rPr>
            </a:br>
            <a:r>
              <a:rPr lang="hu-HU" altLang="hu-HU" sz="3500" b="1" smtClean="0">
                <a:latin typeface="Tahoma" pitchFamily="34" charset="0"/>
                <a:cs typeface="Tahoma" pitchFamily="34" charset="0"/>
              </a:rPr>
              <a:t>Első területi védetté nyilvánítások </a:t>
            </a:r>
            <a:br>
              <a:rPr lang="hu-HU" altLang="hu-HU" sz="3500" b="1" smtClean="0">
                <a:latin typeface="Tahoma" pitchFamily="34" charset="0"/>
                <a:cs typeface="Tahoma" pitchFamily="34" charset="0"/>
              </a:rPr>
            </a:br>
            <a:endParaRPr lang="hu-HU" altLang="hu-HU" sz="3500" b="1" smtClean="0">
              <a:latin typeface="Tahoma" pitchFamily="34" charset="0"/>
              <a:cs typeface="Tahoma" pitchFamily="34" charset="0"/>
            </a:endParaRPr>
          </a:p>
        </p:txBody>
      </p:sp>
      <p:sp>
        <p:nvSpPr>
          <p:cNvPr id="215043" name="Rectangle 3"/>
          <p:cNvSpPr>
            <a:spLocks noGrp="1" noChangeArrowheads="1"/>
          </p:cNvSpPr>
          <p:nvPr>
            <p:ph type="body" idx="1"/>
          </p:nvPr>
        </p:nvSpPr>
        <p:spPr/>
        <p:txBody>
          <a:bodyPr/>
          <a:lstStyle/>
          <a:p>
            <a:pPr eaLnBrk="1" hangingPunct="1">
              <a:buFontTx/>
              <a:buNone/>
            </a:pPr>
            <a:endParaRPr lang="hu-HU" altLang="hu-HU" u="sng" dirty="0" smtClean="0"/>
          </a:p>
          <a:p>
            <a:pPr eaLnBrk="1" hangingPunct="1">
              <a:buFontTx/>
              <a:buNone/>
            </a:pPr>
            <a:r>
              <a:rPr lang="hu-HU" altLang="hu-HU" dirty="0" smtClean="0"/>
              <a:t>	</a:t>
            </a:r>
            <a:r>
              <a:rPr lang="hu-HU" altLang="hu-HU" sz="3000" dirty="0" smtClean="0">
                <a:solidFill>
                  <a:srgbClr val="FF0000"/>
                </a:solidFill>
                <a:latin typeface="Tahoma" pitchFamily="34" charset="0"/>
                <a:cs typeface="Tahoma" pitchFamily="34" charset="0"/>
              </a:rPr>
              <a:t>Első TT:</a:t>
            </a:r>
            <a:r>
              <a:rPr lang="hu-HU" altLang="hu-HU" sz="3000" dirty="0" smtClean="0">
                <a:latin typeface="Tahoma" pitchFamily="34" charset="0"/>
                <a:cs typeface="Tahoma" pitchFamily="34" charset="0"/>
              </a:rPr>
              <a:t> 1939. Debreceni Nagyerdő egy része</a:t>
            </a:r>
          </a:p>
          <a:p>
            <a:pPr eaLnBrk="1" hangingPunct="1">
              <a:buFontTx/>
              <a:buNone/>
            </a:pPr>
            <a:r>
              <a:rPr lang="hu-HU" altLang="hu-HU" sz="3000" dirty="0" smtClean="0">
                <a:latin typeface="Tahoma" pitchFamily="34" charset="0"/>
                <a:cs typeface="Tahoma" pitchFamily="34" charset="0"/>
              </a:rPr>
              <a:t>	</a:t>
            </a:r>
          </a:p>
          <a:p>
            <a:pPr eaLnBrk="1" hangingPunct="1">
              <a:buFontTx/>
              <a:buNone/>
            </a:pPr>
            <a:r>
              <a:rPr lang="hu-HU" altLang="hu-HU" sz="3000" dirty="0" smtClean="0">
                <a:latin typeface="Tahoma" pitchFamily="34" charset="0"/>
                <a:cs typeface="Tahoma" pitchFamily="34" charset="0"/>
              </a:rPr>
              <a:t>	</a:t>
            </a:r>
            <a:r>
              <a:rPr lang="hu-HU" altLang="hu-HU" sz="3000" dirty="0" smtClean="0">
                <a:solidFill>
                  <a:srgbClr val="FF0000"/>
                </a:solidFill>
                <a:latin typeface="Tahoma" pitchFamily="34" charset="0"/>
                <a:cs typeface="Tahoma" pitchFamily="34" charset="0"/>
              </a:rPr>
              <a:t>Első TK:</a:t>
            </a:r>
            <a:r>
              <a:rPr lang="hu-HU" altLang="hu-HU" sz="3000" dirty="0" smtClean="0">
                <a:latin typeface="Tahoma" pitchFamily="34" charset="0"/>
                <a:cs typeface="Tahoma" pitchFamily="34" charset="0"/>
              </a:rPr>
              <a:t> 1952. Tihanyi Tájvédelmi Körzet</a:t>
            </a:r>
          </a:p>
          <a:p>
            <a:pPr eaLnBrk="1" hangingPunct="1">
              <a:buFontTx/>
              <a:buNone/>
            </a:pPr>
            <a:r>
              <a:rPr lang="hu-HU" altLang="hu-HU" sz="3000" dirty="0" smtClean="0">
                <a:latin typeface="Tahoma" pitchFamily="34" charset="0"/>
                <a:cs typeface="Tahoma" pitchFamily="34" charset="0"/>
              </a:rPr>
              <a:t>	</a:t>
            </a:r>
          </a:p>
          <a:p>
            <a:pPr eaLnBrk="1" hangingPunct="1">
              <a:buFontTx/>
              <a:buNone/>
            </a:pPr>
            <a:r>
              <a:rPr lang="hu-HU" altLang="hu-HU" sz="3000" dirty="0" smtClean="0">
                <a:latin typeface="Tahoma" pitchFamily="34" charset="0"/>
                <a:cs typeface="Tahoma" pitchFamily="34" charset="0"/>
              </a:rPr>
              <a:t>	</a:t>
            </a:r>
            <a:r>
              <a:rPr lang="hu-HU" altLang="hu-HU" sz="3000" dirty="0" smtClean="0">
                <a:solidFill>
                  <a:srgbClr val="FF0000"/>
                </a:solidFill>
                <a:latin typeface="Tahoma" pitchFamily="34" charset="0"/>
                <a:cs typeface="Tahoma" pitchFamily="34" charset="0"/>
              </a:rPr>
              <a:t>Első NP:</a:t>
            </a:r>
            <a:r>
              <a:rPr lang="hu-HU" altLang="hu-HU" sz="3000" dirty="0" smtClean="0">
                <a:latin typeface="Tahoma" pitchFamily="34" charset="0"/>
                <a:cs typeface="Tahoma" pitchFamily="34" charset="0"/>
              </a:rPr>
              <a:t> 1972. Hortobágyi Nemzeti Park</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188913"/>
            <a:ext cx="8229600" cy="1079500"/>
          </a:xfrm>
        </p:spPr>
        <p:txBody>
          <a:bodyPr/>
          <a:lstStyle/>
          <a:p>
            <a:pPr eaLnBrk="1" hangingPunct="1"/>
            <a:r>
              <a:rPr lang="hu-HU" altLang="hu-HU" sz="3500" b="1" smtClean="0">
                <a:solidFill>
                  <a:srgbClr val="008000"/>
                </a:solidFill>
                <a:latin typeface="Tahoma" pitchFamily="34" charset="0"/>
                <a:cs typeface="Tahoma" pitchFamily="34" charset="0"/>
              </a:rPr>
              <a:t>Nemzeti parkjaink</a:t>
            </a:r>
          </a:p>
        </p:txBody>
      </p:sp>
      <p:sp>
        <p:nvSpPr>
          <p:cNvPr id="216067" name="Rectangle 3"/>
          <p:cNvSpPr>
            <a:spLocks noGrp="1" noChangeArrowheads="1"/>
          </p:cNvSpPr>
          <p:nvPr>
            <p:ph type="body" idx="1"/>
          </p:nvPr>
        </p:nvSpPr>
        <p:spPr>
          <a:xfrm>
            <a:off x="457200" y="1484313"/>
            <a:ext cx="8435975" cy="4641850"/>
          </a:xfrm>
        </p:spPr>
        <p:txBody>
          <a:bodyPr/>
          <a:lstStyle/>
          <a:p>
            <a:pPr eaLnBrk="1" hangingPunct="1">
              <a:buFontTx/>
              <a:buNone/>
            </a:pPr>
            <a:r>
              <a:rPr lang="hu-HU" altLang="hu-HU" sz="2800" smtClean="0"/>
              <a:t>	  </a:t>
            </a:r>
            <a:r>
              <a:rPr lang="hu-HU" altLang="hu-HU" sz="2800" smtClean="0">
                <a:latin typeface="Tahoma" pitchFamily="34" charset="0"/>
                <a:cs typeface="Tahoma" pitchFamily="34" charset="0"/>
              </a:rPr>
              <a:t>1.		 1972		–	</a:t>
            </a:r>
            <a:r>
              <a:rPr lang="hu-HU" altLang="hu-HU" sz="2800" b="1" smtClean="0">
                <a:solidFill>
                  <a:srgbClr val="008000"/>
                </a:solidFill>
                <a:latin typeface="Tahoma" pitchFamily="34" charset="0"/>
                <a:cs typeface="Tahoma" pitchFamily="34" charset="0"/>
              </a:rPr>
              <a:t>HNP</a:t>
            </a:r>
          </a:p>
          <a:p>
            <a:pPr eaLnBrk="1" hangingPunct="1">
              <a:buFontTx/>
              <a:buNone/>
            </a:pPr>
            <a:r>
              <a:rPr lang="hu-HU" altLang="hu-HU" sz="2800" smtClean="0">
                <a:latin typeface="Tahoma" pitchFamily="34" charset="0"/>
                <a:cs typeface="Tahoma" pitchFamily="34" charset="0"/>
              </a:rPr>
              <a:t>	  2.		 1975		–	</a:t>
            </a:r>
            <a:r>
              <a:rPr lang="hu-HU" altLang="hu-HU" sz="2800" b="1" smtClean="0">
                <a:solidFill>
                  <a:srgbClr val="008000"/>
                </a:solidFill>
                <a:latin typeface="Tahoma" pitchFamily="34" charset="0"/>
                <a:cs typeface="Tahoma" pitchFamily="34" charset="0"/>
              </a:rPr>
              <a:t>KNP</a:t>
            </a:r>
          </a:p>
          <a:p>
            <a:pPr eaLnBrk="1" hangingPunct="1">
              <a:buFontTx/>
              <a:buNone/>
            </a:pPr>
            <a:r>
              <a:rPr lang="hu-HU" altLang="hu-HU" sz="2800" smtClean="0">
                <a:latin typeface="Tahoma" pitchFamily="34" charset="0"/>
                <a:cs typeface="Tahoma" pitchFamily="34" charset="0"/>
              </a:rPr>
              <a:t>	  3.		 1976		–	</a:t>
            </a:r>
            <a:r>
              <a:rPr lang="hu-HU" altLang="hu-HU" sz="2800" b="1" smtClean="0">
                <a:solidFill>
                  <a:srgbClr val="008000"/>
                </a:solidFill>
                <a:latin typeface="Tahoma" pitchFamily="34" charset="0"/>
                <a:cs typeface="Tahoma" pitchFamily="34" charset="0"/>
              </a:rPr>
              <a:t>BNP</a:t>
            </a:r>
            <a:r>
              <a:rPr lang="hu-HU" altLang="hu-HU" sz="2800" smtClean="0">
                <a:latin typeface="Tahoma" pitchFamily="34" charset="0"/>
                <a:cs typeface="Tahoma" pitchFamily="34" charset="0"/>
              </a:rPr>
              <a:t>	</a:t>
            </a:r>
          </a:p>
          <a:p>
            <a:pPr eaLnBrk="1" hangingPunct="1">
              <a:buFontTx/>
              <a:buNone/>
            </a:pPr>
            <a:r>
              <a:rPr lang="hu-HU" altLang="hu-HU" sz="2800" smtClean="0">
                <a:latin typeface="Tahoma" pitchFamily="34" charset="0"/>
                <a:cs typeface="Tahoma" pitchFamily="34" charset="0"/>
              </a:rPr>
              <a:t>  	  4.		 1985		– 	</a:t>
            </a:r>
            <a:r>
              <a:rPr lang="hu-HU" altLang="hu-HU" sz="2800" b="1" smtClean="0">
                <a:solidFill>
                  <a:srgbClr val="008000"/>
                </a:solidFill>
                <a:latin typeface="Tahoma" pitchFamily="34" charset="0"/>
                <a:cs typeface="Tahoma" pitchFamily="34" charset="0"/>
              </a:rPr>
              <a:t>ANP</a:t>
            </a:r>
          </a:p>
          <a:p>
            <a:pPr eaLnBrk="1" hangingPunct="1">
              <a:buFontTx/>
              <a:buNone/>
            </a:pPr>
            <a:r>
              <a:rPr lang="hu-HU" altLang="hu-HU" sz="2800" smtClean="0">
                <a:latin typeface="Tahoma" pitchFamily="34" charset="0"/>
                <a:cs typeface="Tahoma" pitchFamily="34" charset="0"/>
              </a:rPr>
              <a:t>	  5.		 1991/94	–	</a:t>
            </a:r>
            <a:r>
              <a:rPr lang="hu-HU" altLang="hu-HU" sz="2800" b="1" smtClean="0">
                <a:solidFill>
                  <a:srgbClr val="008000"/>
                </a:solidFill>
                <a:latin typeface="Tahoma" pitchFamily="34" charset="0"/>
                <a:cs typeface="Tahoma" pitchFamily="34" charset="0"/>
              </a:rPr>
              <a:t>FNP/FHNP</a:t>
            </a:r>
          </a:p>
          <a:p>
            <a:pPr eaLnBrk="1" hangingPunct="1">
              <a:buFontTx/>
              <a:buNone/>
            </a:pPr>
            <a:r>
              <a:rPr lang="hu-HU" altLang="hu-HU" sz="2800" smtClean="0">
                <a:latin typeface="Tahoma" pitchFamily="34" charset="0"/>
                <a:cs typeface="Tahoma" pitchFamily="34" charset="0"/>
              </a:rPr>
              <a:t>	  6.		 1996		–      </a:t>
            </a:r>
            <a:r>
              <a:rPr lang="hu-HU" altLang="hu-HU" sz="800" smtClean="0">
                <a:latin typeface="Tahoma" pitchFamily="34" charset="0"/>
                <a:cs typeface="Tahoma" pitchFamily="34" charset="0"/>
              </a:rPr>
              <a:t>  </a:t>
            </a:r>
            <a:r>
              <a:rPr lang="hu-HU" altLang="hu-HU" sz="2800" b="1" smtClean="0">
                <a:solidFill>
                  <a:srgbClr val="008000"/>
                </a:solidFill>
                <a:latin typeface="Tahoma" pitchFamily="34" charset="0"/>
                <a:cs typeface="Tahoma" pitchFamily="34" charset="0"/>
              </a:rPr>
              <a:t>DDNP</a:t>
            </a:r>
          </a:p>
          <a:p>
            <a:pPr eaLnBrk="1" hangingPunct="1">
              <a:buFontTx/>
              <a:buNone/>
            </a:pPr>
            <a:r>
              <a:rPr lang="hu-HU" altLang="hu-HU" sz="2800" smtClean="0">
                <a:latin typeface="Tahoma" pitchFamily="34" charset="0"/>
                <a:cs typeface="Tahoma" pitchFamily="34" charset="0"/>
              </a:rPr>
              <a:t>	  7 - 9.	 1997		–	</a:t>
            </a:r>
            <a:r>
              <a:rPr lang="hu-HU" altLang="hu-HU" sz="2800" b="1" smtClean="0">
                <a:solidFill>
                  <a:srgbClr val="008000"/>
                </a:solidFill>
                <a:latin typeface="Tahoma" pitchFamily="34" charset="0"/>
                <a:cs typeface="Tahoma" pitchFamily="34" charset="0"/>
              </a:rPr>
              <a:t>KMNP,</a:t>
            </a:r>
            <a:r>
              <a:rPr lang="hu-HU" altLang="hu-HU" sz="2800" smtClean="0">
                <a:latin typeface="Tahoma" pitchFamily="34" charset="0"/>
                <a:cs typeface="Tahoma" pitchFamily="34" charset="0"/>
              </a:rPr>
              <a:t> </a:t>
            </a:r>
            <a:r>
              <a:rPr lang="hu-HU" altLang="hu-HU" sz="2800" b="1" smtClean="0">
                <a:solidFill>
                  <a:srgbClr val="008000"/>
                </a:solidFill>
                <a:latin typeface="Tahoma" pitchFamily="34" charset="0"/>
                <a:cs typeface="Tahoma" pitchFamily="34" charset="0"/>
              </a:rPr>
              <a:t>BfNP, DINP</a:t>
            </a:r>
          </a:p>
          <a:p>
            <a:pPr eaLnBrk="1" hangingPunct="1">
              <a:buFontTx/>
              <a:buNone/>
            </a:pPr>
            <a:r>
              <a:rPr lang="hu-HU" altLang="hu-HU" sz="2800" smtClean="0">
                <a:latin typeface="Tahoma" pitchFamily="34" charset="0"/>
                <a:cs typeface="Tahoma" pitchFamily="34" charset="0"/>
              </a:rPr>
              <a:t>	10.		 2002		–	</a:t>
            </a:r>
            <a:r>
              <a:rPr lang="hu-HU" altLang="hu-HU" sz="2800" b="1" smtClean="0">
                <a:solidFill>
                  <a:srgbClr val="008000"/>
                </a:solidFill>
                <a:latin typeface="Tahoma" pitchFamily="34" charset="0"/>
                <a:cs typeface="Tahoma" pitchFamily="34" charset="0"/>
              </a:rPr>
              <a:t>ŐNP</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latin typeface="Tahoma" pitchFamily="34" charset="0"/>
                <a:cs typeface="Tahoma" pitchFamily="34" charset="0"/>
              </a:rPr>
              <a:t>Visszatekintés</a:t>
            </a:r>
            <a:br>
              <a:rPr lang="hu-HU" altLang="hu-HU" sz="3500" b="1" smtClean="0">
                <a:latin typeface="Tahoma" pitchFamily="34" charset="0"/>
                <a:cs typeface="Tahoma" pitchFamily="34" charset="0"/>
              </a:rPr>
            </a:br>
            <a:r>
              <a:rPr lang="hu-HU" altLang="hu-HU" sz="3500" b="1" smtClean="0">
                <a:latin typeface="Tahoma" pitchFamily="34" charset="0"/>
                <a:cs typeface="Tahoma" pitchFamily="34" charset="0"/>
              </a:rPr>
              <a:t>Faji védelem</a:t>
            </a:r>
          </a:p>
        </p:txBody>
      </p:sp>
      <p:sp>
        <p:nvSpPr>
          <p:cNvPr id="217091" name="Rectangle 3"/>
          <p:cNvSpPr>
            <a:spLocks noGrp="1" noChangeArrowheads="1"/>
          </p:cNvSpPr>
          <p:nvPr>
            <p:ph type="body" idx="4294967295"/>
          </p:nvPr>
        </p:nvSpPr>
        <p:spPr>
          <a:xfrm>
            <a:off x="0" y="1600200"/>
            <a:ext cx="9036050" cy="4525963"/>
          </a:xfrm>
        </p:spPr>
        <p:txBody>
          <a:bodyPr/>
          <a:lstStyle/>
          <a:p>
            <a:pPr marL="990600" lvl="1" indent="-533400" eaLnBrk="1" hangingPunct="1">
              <a:lnSpc>
                <a:spcPct val="90000"/>
              </a:lnSpc>
              <a:buFontTx/>
              <a:buNone/>
            </a:pPr>
            <a:r>
              <a:rPr lang="hu-HU" altLang="hu-HU" sz="3200" dirty="0" smtClean="0">
                <a:latin typeface="Tahoma" pitchFamily="34" charset="0"/>
                <a:cs typeface="Tahoma" pitchFamily="34" charset="0"/>
              </a:rPr>
              <a:t>1901 – 132 </a:t>
            </a:r>
            <a:r>
              <a:rPr lang="hu-HU" altLang="hu-HU" sz="3200" dirty="0" smtClean="0">
                <a:solidFill>
                  <a:srgbClr val="CC6600"/>
                </a:solidFill>
                <a:latin typeface="Tahoma" pitchFamily="34" charset="0"/>
                <a:cs typeface="Tahoma" pitchFamily="34" charset="0"/>
              </a:rPr>
              <a:t>madárfaj </a:t>
            </a:r>
            <a:r>
              <a:rPr lang="hu-HU" altLang="hu-HU" sz="3200" dirty="0" smtClean="0">
                <a:latin typeface="Tahoma" pitchFamily="34" charset="0"/>
                <a:cs typeface="Tahoma" pitchFamily="34" charset="0"/>
              </a:rPr>
              <a:t>(énekesek) és 30 </a:t>
            </a:r>
            <a:r>
              <a:rPr lang="hu-HU" altLang="hu-HU" sz="3200" dirty="0" smtClean="0">
                <a:solidFill>
                  <a:srgbClr val="CC6600"/>
                </a:solidFill>
                <a:latin typeface="Tahoma" pitchFamily="34" charset="0"/>
                <a:cs typeface="Tahoma" pitchFamily="34" charset="0"/>
              </a:rPr>
              <a:t>emlősfaj</a:t>
            </a:r>
            <a:r>
              <a:rPr lang="hu-HU" altLang="hu-HU" sz="3200" dirty="0" smtClean="0">
                <a:solidFill>
                  <a:srgbClr val="CC0000"/>
                </a:solidFill>
                <a:latin typeface="Tahoma" pitchFamily="34" charset="0"/>
                <a:cs typeface="Tahoma" pitchFamily="34" charset="0"/>
              </a:rPr>
              <a:t> </a:t>
            </a:r>
            <a:r>
              <a:rPr lang="hu-HU" altLang="hu-HU" sz="3200" dirty="0" smtClean="0">
                <a:latin typeface="Tahoma" pitchFamily="34" charset="0"/>
                <a:cs typeface="Tahoma" pitchFamily="34" charset="0"/>
              </a:rPr>
              <a:t>(rovarevő kisemlősök: sün, vakondok, denevérek) védelme.</a:t>
            </a:r>
          </a:p>
          <a:p>
            <a:pPr marL="990600" lvl="1" indent="-533400" eaLnBrk="1" hangingPunct="1">
              <a:lnSpc>
                <a:spcPct val="90000"/>
              </a:lnSpc>
              <a:buFontTx/>
              <a:buNone/>
            </a:pPr>
            <a:r>
              <a:rPr lang="hu-HU" altLang="hu-HU" sz="3200" dirty="0" smtClean="0">
                <a:latin typeface="Tahoma" pitchFamily="34" charset="0"/>
                <a:cs typeface="Tahoma" pitchFamily="34" charset="0"/>
              </a:rPr>
              <a:t>1904 – vízirigó védelme. </a:t>
            </a:r>
          </a:p>
          <a:p>
            <a:pPr marL="990600" lvl="1" indent="-533400" eaLnBrk="1" hangingPunct="1">
              <a:lnSpc>
                <a:spcPct val="90000"/>
              </a:lnSpc>
              <a:buFontTx/>
              <a:buNone/>
            </a:pPr>
            <a:r>
              <a:rPr lang="hu-HU" altLang="hu-HU" sz="3200" dirty="0" smtClean="0">
                <a:latin typeface="Tahoma" pitchFamily="34" charset="0"/>
                <a:cs typeface="Tahoma" pitchFamily="34" charset="0"/>
              </a:rPr>
              <a:t>1906 – fehér és fekete gólya, vércsék védelme (1. Madarak és Fák Napja).</a:t>
            </a:r>
          </a:p>
          <a:p>
            <a:pPr marL="990600" lvl="1" indent="-533400" eaLnBrk="1" hangingPunct="1">
              <a:lnSpc>
                <a:spcPct val="90000"/>
              </a:lnSpc>
              <a:buFontTx/>
              <a:buNone/>
            </a:pPr>
            <a:r>
              <a:rPr lang="hu-HU" altLang="hu-HU" sz="3200" dirty="0" smtClean="0">
                <a:latin typeface="Tahoma" pitchFamily="34" charset="0"/>
                <a:cs typeface="Tahoma" pitchFamily="34" charset="0"/>
              </a:rPr>
              <a:t>Ezekre a védettségekre még a </a:t>
            </a:r>
            <a:r>
              <a:rPr lang="hu-HU" altLang="hu-HU" sz="3200" u="sng" dirty="0" smtClean="0">
                <a:solidFill>
                  <a:srgbClr val="FF0000"/>
                </a:solidFill>
                <a:latin typeface="Tahoma" pitchFamily="34" charset="0"/>
                <a:cs typeface="Tahoma" pitchFamily="34" charset="0"/>
              </a:rPr>
              <a:t>fajok haszna</a:t>
            </a:r>
            <a:r>
              <a:rPr lang="hu-HU" altLang="hu-HU" sz="3200" dirty="0" smtClean="0">
                <a:latin typeface="Tahoma" pitchFamily="34" charset="0"/>
                <a:cs typeface="Tahoma" pitchFamily="34" charset="0"/>
              </a:rPr>
              <a:t> </a:t>
            </a:r>
          </a:p>
          <a:p>
            <a:pPr marL="990600" lvl="1" indent="-533400" eaLnBrk="1" hangingPunct="1">
              <a:lnSpc>
                <a:spcPct val="90000"/>
              </a:lnSpc>
              <a:buFontTx/>
              <a:buNone/>
            </a:pPr>
            <a:r>
              <a:rPr lang="hu-HU" altLang="hu-HU" sz="3200" dirty="0" smtClean="0">
                <a:latin typeface="Tahoma" pitchFamily="34" charset="0"/>
                <a:cs typeface="Tahoma" pitchFamily="34" charset="0"/>
              </a:rPr>
              <a:t>miatt került sor (másodlagos védelem).</a:t>
            </a:r>
          </a:p>
          <a:p>
            <a:pPr marL="990600" lvl="1" indent="-533400" eaLnBrk="1" hangingPunct="1">
              <a:lnSpc>
                <a:spcPct val="90000"/>
              </a:lnSpc>
              <a:buFontTx/>
              <a:buNone/>
            </a:pPr>
            <a:endParaRPr lang="hu-HU" altLang="hu-HU" sz="3200" dirty="0" smtClean="0"/>
          </a:p>
          <a:p>
            <a:pPr marL="609600" indent="-609600" eaLnBrk="1" hangingPunct="1">
              <a:lnSpc>
                <a:spcPct val="90000"/>
              </a:lnSpc>
              <a:buFontTx/>
              <a:buNone/>
            </a:pPr>
            <a:endParaRPr lang="hu-HU" altLang="hu-HU" dirty="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latin typeface="Tahoma" pitchFamily="34" charset="0"/>
                <a:cs typeface="Tahoma" pitchFamily="34" charset="0"/>
              </a:rPr>
              <a:t>Faji védelem</a:t>
            </a:r>
          </a:p>
        </p:txBody>
      </p:sp>
      <p:sp>
        <p:nvSpPr>
          <p:cNvPr id="218115" name="Rectangle 3"/>
          <p:cNvSpPr>
            <a:spLocks noGrp="1" noChangeArrowheads="1"/>
          </p:cNvSpPr>
          <p:nvPr>
            <p:ph type="body" idx="1"/>
          </p:nvPr>
        </p:nvSpPr>
        <p:spPr/>
        <p:txBody>
          <a:bodyPr/>
          <a:lstStyle/>
          <a:p>
            <a:pPr eaLnBrk="1" hangingPunct="1">
              <a:buFontTx/>
              <a:buNone/>
            </a:pPr>
            <a:r>
              <a:rPr lang="hu-HU" altLang="hu-HU" dirty="0" smtClean="0">
                <a:latin typeface="Tahoma" pitchFamily="34" charset="0"/>
                <a:cs typeface="Tahoma" pitchFamily="34" charset="0"/>
              </a:rPr>
              <a:t>1912 – nagykócsag, kiskócsag, üstökös gém, kanalas gém, </a:t>
            </a:r>
            <a:r>
              <a:rPr lang="hu-HU" altLang="hu-HU" dirty="0" err="1" smtClean="0">
                <a:latin typeface="Tahoma" pitchFamily="34" charset="0"/>
                <a:cs typeface="Tahoma" pitchFamily="34" charset="0"/>
              </a:rPr>
              <a:t>batla</a:t>
            </a:r>
            <a:r>
              <a:rPr lang="hu-HU" altLang="hu-HU" dirty="0" smtClean="0">
                <a:latin typeface="Tahoma" pitchFamily="34" charset="0"/>
                <a:cs typeface="Tahoma" pitchFamily="34" charset="0"/>
              </a:rPr>
              <a:t>.</a:t>
            </a:r>
          </a:p>
          <a:p>
            <a:pPr eaLnBrk="1" hangingPunct="1">
              <a:buFontTx/>
              <a:buNone/>
            </a:pPr>
            <a:r>
              <a:rPr lang="hu-HU" altLang="hu-HU" dirty="0" smtClean="0">
                <a:latin typeface="Tahoma" pitchFamily="34" charset="0"/>
                <a:cs typeface="Tahoma" pitchFamily="34" charset="0"/>
              </a:rPr>
              <a:t>	</a:t>
            </a:r>
          </a:p>
          <a:p>
            <a:pPr eaLnBrk="1" hangingPunct="1">
              <a:buFontTx/>
              <a:buNone/>
            </a:pPr>
            <a:r>
              <a:rPr lang="hu-HU" altLang="hu-HU" u="sng" dirty="0" smtClean="0">
                <a:solidFill>
                  <a:srgbClr val="FF0000"/>
                </a:solidFill>
                <a:latin typeface="Tahoma" pitchFamily="34" charset="0"/>
                <a:cs typeface="Tahoma" pitchFamily="34" charset="0"/>
              </a:rPr>
              <a:t>Elsőként már mint természeti érték</a:t>
            </a:r>
            <a:r>
              <a:rPr lang="hu-HU" altLang="hu-HU" dirty="0" smtClean="0">
                <a:solidFill>
                  <a:srgbClr val="CC0000"/>
                </a:solidFill>
                <a:latin typeface="Tahoma" pitchFamily="34" charset="0"/>
                <a:cs typeface="Tahoma" pitchFamily="34" charset="0"/>
              </a:rPr>
              <a:t> </a:t>
            </a:r>
            <a:r>
              <a:rPr lang="hu-HU" altLang="hu-HU" dirty="0" smtClean="0">
                <a:latin typeface="Tahoma" pitchFamily="34" charset="0"/>
                <a:cs typeface="Tahoma" pitchFamily="34" charset="0"/>
              </a:rPr>
              <a:t>kerültek</a:t>
            </a:r>
          </a:p>
          <a:p>
            <a:pPr eaLnBrk="1" hangingPunct="1">
              <a:buFontTx/>
              <a:buNone/>
            </a:pPr>
            <a:r>
              <a:rPr lang="hu-HU" altLang="hu-HU" dirty="0" smtClean="0">
                <a:latin typeface="Tahoma" pitchFamily="34" charset="0"/>
                <a:cs typeface="Tahoma" pitchFamily="34" charset="0"/>
              </a:rPr>
              <a:t>védetté nyilvánításra (elsődleges védelem).</a:t>
            </a:r>
          </a:p>
          <a:p>
            <a:pPr eaLnBrk="1" hangingPunct="1">
              <a:buFontTx/>
              <a:buNone/>
            </a:pPr>
            <a:r>
              <a:rPr lang="hu-HU" altLang="hu-HU" dirty="0" smtClean="0">
                <a:latin typeface="Tahoma" pitchFamily="34" charset="0"/>
                <a:cs typeface="Tahoma" pitchFamily="34" charset="0"/>
              </a:rPr>
              <a:t>Ez azért is jelentős, mert ebben az időben</a:t>
            </a:r>
          </a:p>
          <a:p>
            <a:pPr eaLnBrk="1" hangingPunct="1">
              <a:buFontTx/>
              <a:buNone/>
            </a:pPr>
            <a:r>
              <a:rPr lang="hu-HU" altLang="hu-HU" dirty="0" smtClean="0">
                <a:latin typeface="Tahoma" pitchFamily="34" charset="0"/>
                <a:cs typeface="Tahoma" pitchFamily="34" charset="0"/>
              </a:rPr>
              <a:t>még a tollért való vadászat is divat volt!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26922</TotalTime>
  <Words>23717</Words>
  <Application>Microsoft Office PowerPoint</Application>
  <PresentationFormat>Diavetítés a képernyőre (4:3 oldalarány)</PresentationFormat>
  <Paragraphs>4933</Paragraphs>
  <Slides>456</Slides>
  <Notes>2</Notes>
  <HiddenSlides>0</HiddenSlides>
  <MMClips>0</MMClips>
  <ScaleCrop>false</ScaleCrop>
  <HeadingPairs>
    <vt:vector size="6" baseType="variant">
      <vt:variant>
        <vt:lpstr>Téma</vt:lpstr>
      </vt:variant>
      <vt:variant>
        <vt:i4>16</vt:i4>
      </vt:variant>
      <vt:variant>
        <vt:lpstr>Beágyazott OLE kiszolgálók</vt:lpstr>
      </vt:variant>
      <vt:variant>
        <vt:i4>3</vt:i4>
      </vt:variant>
      <vt:variant>
        <vt:lpstr>Diacímek</vt:lpstr>
      </vt:variant>
      <vt:variant>
        <vt:i4>456</vt:i4>
      </vt:variant>
    </vt:vector>
  </HeadingPairs>
  <TitlesOfParts>
    <vt:vector size="475" baseType="lpstr">
      <vt:lpstr>Alapértelmezett terv</vt:lpstr>
      <vt:lpstr>1_Alapértelmezett terv</vt:lpstr>
      <vt:lpstr>Office-téma</vt:lpstr>
      <vt:lpstr>5_Alapértelmezett terv</vt:lpstr>
      <vt:lpstr>1_Office-téma</vt:lpstr>
      <vt:lpstr>2_Alapértelmezett terv</vt:lpstr>
      <vt:lpstr>3_Alapértelmezett terv</vt:lpstr>
      <vt:lpstr>4_Alapértelmezett terv</vt:lpstr>
      <vt:lpstr>2_Office-téma</vt:lpstr>
      <vt:lpstr>3_Office-téma</vt:lpstr>
      <vt:lpstr>4_Office-téma</vt:lpstr>
      <vt:lpstr>7_Alapértelmezett terv</vt:lpstr>
      <vt:lpstr>8_Alapértelmezett terv</vt:lpstr>
      <vt:lpstr>9_Alapértelmezett terv</vt:lpstr>
      <vt:lpstr>10_Alapértelmezett terv</vt:lpstr>
      <vt:lpstr>5_Office-téma</vt:lpstr>
      <vt:lpstr>Document</vt:lpstr>
      <vt:lpstr>Dia</vt:lpstr>
      <vt:lpstr>Acrobat Document</vt:lpstr>
      <vt:lpstr> TERMÉSZETVÉDELMI  JOGI ÉS  IGAZGATÁSI  ISMERETEK     © Dr. Temesi Géza</vt:lpstr>
      <vt:lpstr>Tantárgyi irodalom</vt:lpstr>
      <vt:lpstr>.</vt:lpstr>
      <vt:lpstr>Irodalom és jogszabályok</vt:lpstr>
      <vt:lpstr>Irodalom és jogszabályok</vt:lpstr>
      <vt:lpstr>A tantárgy képzésben betöltött szerepe, elsajátításának célja</vt:lpstr>
      <vt:lpstr>A tantárgy tartalma</vt:lpstr>
      <vt:lpstr>A tantárgy tartalma</vt:lpstr>
      <vt:lpstr>A természet és a környezet védelme</vt:lpstr>
      <vt:lpstr>Természet- és környezetvédelem</vt:lpstr>
      <vt:lpstr>A természetvédelem fogalma</vt:lpstr>
      <vt:lpstr>A természet védelme és szabályozása, történeti visszatekintés</vt:lpstr>
      <vt:lpstr>Történeti visszatekintés</vt:lpstr>
      <vt:lpstr>Történeti visszatekintés</vt:lpstr>
      <vt:lpstr>Európai Nemzeti Parkok Napja</vt:lpstr>
      <vt:lpstr>Hazai történeti visszatekintés</vt:lpstr>
      <vt:lpstr>Hazai történeti visszatekintés</vt:lpstr>
      <vt:lpstr>A hazai természetvédelem  kialakulása</vt:lpstr>
      <vt:lpstr>Nevezetes évszámok</vt:lpstr>
      <vt:lpstr>Nevezetes évszámok</vt:lpstr>
      <vt:lpstr> A természetvédelmet irányító főhatóságok: </vt:lpstr>
      <vt:lpstr>A természetvédelem  hatályos törvényi szabályozása</vt:lpstr>
      <vt:lpstr>A Tvt. Részei</vt:lpstr>
      <vt:lpstr>A TERMÉSZETVÉDELEM FŐBB ALAPFOGALMAI (a Tvt. I. Rész alapján)</vt:lpstr>
      <vt:lpstr>Főbb alapfogalmak</vt:lpstr>
      <vt:lpstr>TERMÉSZETI  ÉRTÉK</vt:lpstr>
      <vt:lpstr>TERMÉSZETI  ÉRTÉK</vt:lpstr>
      <vt:lpstr>Példák a természeti értékre</vt:lpstr>
      <vt:lpstr> TERMÉSZETI  TERÜLET </vt:lpstr>
      <vt:lpstr>TERMÉSZETES  ÁLLAPOT</vt:lpstr>
      <vt:lpstr>ÉLŐHELY,  ÉLETKÖZÖSSÉG (TÁRSULÁS)</vt:lpstr>
      <vt:lpstr>TÁJ</vt:lpstr>
      <vt:lpstr>ÉLŐ SZERVEZET,  EGYED (PÉLDÁNY)</vt:lpstr>
      <vt:lpstr>VÉDETT TERMÉSZETI ÉRTÉK</vt:lpstr>
      <vt:lpstr>VÉDETT TERMÉSZETI ÉRTÉK kategóriái</vt:lpstr>
      <vt:lpstr>VÉDETT TERMÉSZETI TERÜLET</vt:lpstr>
      <vt:lpstr> VÉDETT TERMÉSZETI TERÜLET kategóriái </vt:lpstr>
      <vt:lpstr> NATURA 2000 TERÜLET </vt:lpstr>
      <vt:lpstr>TOVÁBBI ALAPFOGALMAK</vt:lpstr>
      <vt:lpstr>TOVÁBBI ALAPFOGALMAK</vt:lpstr>
      <vt:lpstr>TOVÁBBI ALAPFOGALMAK</vt:lpstr>
      <vt:lpstr>TERMÉSZETI ÉRTÉKEK ÉS TERÜLETEK ÁLTALÁNOS VÉDELME (Tvt. II. Rész) </vt:lpstr>
      <vt:lpstr>TÁJVÉDELEM</vt:lpstr>
      <vt:lpstr>TÁJVÉDELEM</vt:lpstr>
      <vt:lpstr>A VADON ÉLŐ ÉLŐVILÁG  ÁLTALÁNOS VÉDELME</vt:lpstr>
      <vt:lpstr>Fogalmak</vt:lpstr>
      <vt:lpstr>TERMÉSZETI TERÜLETEK ÁLTALÁNOS VÉDELME</vt:lpstr>
      <vt:lpstr>TERMÉSZETI TERÜLETEK ÁLTALÁNOS VÉDELME</vt:lpstr>
      <vt:lpstr>AZ ÉLŐHELYEK  ÁLTALÁNOS VÉDELME</vt:lpstr>
      <vt:lpstr>A FÖLDTANI TERMÉSZETI ÉRTÉKEK ÁLTALÁNOS VÉDELME</vt:lpstr>
      <vt:lpstr>TERMÉSZETI ÉRTÉKEK ÉS TERÜLETEK KIEMELT OLTALMA (Tvt. III. Rész)</vt:lpstr>
      <vt:lpstr>Védetté nyilvánítás</vt:lpstr>
      <vt:lpstr>Ex lege védett</vt:lpstr>
      <vt:lpstr>Meghatározások, kritériumok</vt:lpstr>
      <vt:lpstr>Meghatározások, kritériumok</vt:lpstr>
      <vt:lpstr>Meghatározások, kritériumok</vt:lpstr>
      <vt:lpstr>Meghatározások, kritériumok</vt:lpstr>
      <vt:lpstr>Nemzeti parkot jelölő  természetvédelmi  hatósági tábla</vt:lpstr>
      <vt:lpstr>Meghatározások, kritériumok</vt:lpstr>
      <vt:lpstr>Tájvédelmi körzetet jelölő  természetvédelmi  hatósági tábla</vt:lpstr>
      <vt:lpstr>Meghatározások, kritériumok</vt:lpstr>
      <vt:lpstr>Természetvédelmi területet jelölő  természetvédelmi  hatósági tábla</vt:lpstr>
      <vt:lpstr>Meghatározások, kritériumok</vt:lpstr>
      <vt:lpstr>Természeti emléket jelölő  természetvédelmi hatósági tábla</vt:lpstr>
      <vt:lpstr>Kunhalom</vt:lpstr>
      <vt:lpstr>Védett természeti területeink (2015) (egyedi jogszabállyal védett természeti területek; FM – adatok)</vt:lpstr>
      <vt:lpstr>„Ex lege” védett természeti területek (FM – 2015)</vt:lpstr>
      <vt:lpstr>Meghatározások, kritériumok (járulékos kategóriák)</vt:lpstr>
      <vt:lpstr>Meghatározások, kritériumok (járulékos kategóriák)</vt:lpstr>
      <vt:lpstr>Erdőrezervátumok</vt:lpstr>
      <vt:lpstr>Erdőrezervátum (Kékes)</vt:lpstr>
      <vt:lpstr>Meghatározások, kritériumok (egyéb kategóriák)</vt:lpstr>
      <vt:lpstr>Natura 2000 területek</vt:lpstr>
      <vt:lpstr>Közösségi védelem – Natura 2000</vt:lpstr>
      <vt:lpstr>Natura 2000 területek Magyarországon</vt:lpstr>
      <vt:lpstr>Natura 2000 területet jelölő természetvédelmi hatósági tábla</vt:lpstr>
      <vt:lpstr>Natura 2000 területeink</vt:lpstr>
      <vt:lpstr>Natura 2000 hálózat (21,4%)</vt:lpstr>
      <vt:lpstr>PowerPoint bemutató</vt:lpstr>
      <vt:lpstr>Védett természeti és Natura 2000 területek (~23 %)</vt:lpstr>
      <vt:lpstr>.</vt:lpstr>
      <vt:lpstr>Fogalmi problémák</vt:lpstr>
      <vt:lpstr>N A T U R A   2 0 0 0  európai közösségi irányelvek alapján védett területek,  az EU ökológiai hálózata</vt:lpstr>
      <vt:lpstr>A természetvédelmi oltalom  alatt álló területek alapkategóriái</vt:lpstr>
      <vt:lpstr>Védett természeti értékeink (2015)</vt:lpstr>
      <vt:lpstr>Védett természeti értékeink</vt:lpstr>
      <vt:lpstr>Védett természeti értékeink</vt:lpstr>
      <vt:lpstr>Védett természeti értékeink</vt:lpstr>
      <vt:lpstr>A védett természeti területek és értékek összefoglaló csoportosítása</vt:lpstr>
      <vt:lpstr>Védett természeti területre vonatkozó szabályok</vt:lpstr>
      <vt:lpstr>Természetvédelmi kezelés</vt:lpstr>
      <vt:lpstr>Védett természeti területek megjelölése</vt:lpstr>
      <vt:lpstr>Természetvédelmi hatósági tábla</vt:lpstr>
      <vt:lpstr>Védett növény- és állatfajokra vonatkozó szabályok</vt:lpstr>
      <vt:lpstr>Barlangokra, védett ásványokra vonatkozó szabályok</vt:lpstr>
      <vt:lpstr> Történeti visszatekintés Első területi védetté nyilvánítások  </vt:lpstr>
      <vt:lpstr>Nemzeti parkjaink</vt:lpstr>
      <vt:lpstr>Visszatekintés Faji védelem</vt:lpstr>
      <vt:lpstr>Faji védelem</vt:lpstr>
      <vt:lpstr>Faji védelem</vt:lpstr>
      <vt:lpstr>PowerPoint bemutató</vt:lpstr>
      <vt:lpstr>.</vt:lpstr>
      <vt:lpstr>Nemzeti parkok területe és a nemzeti park igazgatóságok működési területe (2015. január 1.)</vt:lpstr>
      <vt:lpstr>Országos jelentőségű védett természeti területek és Natura 2000 területek  (2015. január 1.)</vt:lpstr>
      <vt:lpstr>.</vt:lpstr>
      <vt:lpstr>Pénzben kifejezett érték (természetvédelmi érték)</vt:lpstr>
      <vt:lpstr>Védett élőlények pénzérméinken Egyes fokozottan védett élőlényekre pénzérméink is felhívják a figyelmet</vt:lpstr>
      <vt:lpstr>PowerPoint bemutató</vt:lpstr>
      <vt:lpstr>20 Ft – magyar nőszirom</vt:lpstr>
      <vt:lpstr>50 Ft – kerecsensólyom</vt:lpstr>
      <vt:lpstr>Élővilág - az év fajai</vt:lpstr>
      <vt:lpstr>Élővilág - az év fajai</vt:lpstr>
      <vt:lpstr>Élővilág - az év fajai</vt:lpstr>
      <vt:lpstr>Élővilág - az év fajai</vt:lpstr>
      <vt:lpstr>Fajok kihalása</vt:lpstr>
      <vt:lpstr>In situ, ex situ védelem</vt:lpstr>
      <vt:lpstr>A természetvédelem vázlata  - általános védelem és kiemelt oltalom -</vt:lpstr>
      <vt:lpstr>A TERMÉSZET VÉDELMÉNEK TERVEZÉSI ÉS SZERVEZETI RENDSZERE  (Tvt. IV. Rész)</vt:lpstr>
      <vt:lpstr>Fogalmak</vt:lpstr>
      <vt:lpstr>A természetvédelem  állami szervezete</vt:lpstr>
      <vt:lpstr>A természetvédelem  állami szervezete</vt:lpstr>
      <vt:lpstr>A természetvédelem  állami szervezete</vt:lpstr>
      <vt:lpstr>A természetvédelem  állami szervezete</vt:lpstr>
      <vt:lpstr>     Területi környezetvédelmi és természetvédelmi hatóságok  és illetékességi területük  (2015. ápr. 1-től 2016. dec. 31-ig)  </vt:lpstr>
      <vt:lpstr>     Területi környezetvédelmi és természetvédelmi hatóságok  és illetékességi területük  (2015. ápr. 1-től 2016. dec. 31-ig)   </vt:lpstr>
      <vt:lpstr>Környezetvédelmi és természetvédelmi hatóságok 2016. december 31-ig</vt:lpstr>
      <vt:lpstr>Környezetvédelmi és természetvédelmi hatóságok  2017. január 1-től</vt:lpstr>
      <vt:lpstr>PowerPoint bemutató</vt:lpstr>
      <vt:lpstr> A természetvédelem  állami szervezete </vt:lpstr>
      <vt:lpstr>Természetvédelmi kezelés</vt:lpstr>
      <vt:lpstr>Állami vagyonkezelés</vt:lpstr>
      <vt:lpstr>Állami tulajdonú vagyon (természetgazdálkodás)</vt:lpstr>
      <vt:lpstr>Állami vagyonkezelés</vt:lpstr>
      <vt:lpstr>Nemzeti park igazgatóság mint sajátos állami szerv</vt:lpstr>
      <vt:lpstr>Nemzeti park igazgatóságok 1. ANPI – Jósvafő  (foltos szalamandra)</vt:lpstr>
      <vt:lpstr>Tornai vértő - ANPI</vt:lpstr>
      <vt:lpstr>Aggtelek „Ördögszántás”</vt:lpstr>
      <vt:lpstr>2. BfNPI – Csopak (lisztes kankalin)</vt:lpstr>
      <vt:lpstr>Lisztes kankalin - BfNPI</vt:lpstr>
      <vt:lpstr>.</vt:lpstr>
      <vt:lpstr>Tulajdonosi joggyakorlás</vt:lpstr>
      <vt:lpstr>3. BNPI – Eger (szártalan bábakalács)</vt:lpstr>
      <vt:lpstr>Havasi cincér - BNPI</vt:lpstr>
      <vt:lpstr>4. DDNPI – Pécs (madárvilág)</vt:lpstr>
      <vt:lpstr>Fekete gólya - DDNPI</vt:lpstr>
      <vt:lpstr>5. DINPI – Budapest (havasi cincér)</vt:lpstr>
      <vt:lpstr>Pilisi len - DINPI</vt:lpstr>
      <vt:lpstr>6. FHNPI – Sarród (nagykócsag)</vt:lpstr>
      <vt:lpstr>Nagy kócsag - FHNPI</vt:lpstr>
      <vt:lpstr>7. HNPI – Debrecen (daru)</vt:lpstr>
      <vt:lpstr>Daru - HNPI</vt:lpstr>
      <vt:lpstr>Tulajdonosi joggyakorlás</vt:lpstr>
      <vt:lpstr>8. KNPI – Kecskemét (borókás)</vt:lpstr>
      <vt:lpstr>Rákosi vipera - KNPI</vt:lpstr>
      <vt:lpstr>9. KMNPI – Szarvas (túzok)</vt:lpstr>
      <vt:lpstr>Túzok - KMNPI</vt:lpstr>
      <vt:lpstr>10. ŐNPI – Őriszentpéter (siketfajd)</vt:lpstr>
      <vt:lpstr>Vérfű-hangyaboglárka - ŐNPI</vt:lpstr>
      <vt:lpstr>PowerPoint bemutató</vt:lpstr>
      <vt:lpstr>Nemzeti park igazgatóságok működési területe</vt:lpstr>
      <vt:lpstr>Önkormányzati   természetvédelmi feladatok</vt:lpstr>
      <vt:lpstr>A nyilvánosság részvétele  a természet védelmében</vt:lpstr>
      <vt:lpstr>Természetvédelmi célú társadalmi (civil) szervezet (NGO)</vt:lpstr>
      <vt:lpstr>A TERMÉSZET VÉDELMÉNEK TULAJDONI ÉS GAZDASÁGI ALAPJAI (Tvt. V. Rész)</vt:lpstr>
      <vt:lpstr>Támogatások</vt:lpstr>
      <vt:lpstr>Kártalanítás</vt:lpstr>
      <vt:lpstr>Védett állat kártétele</vt:lpstr>
      <vt:lpstr>A TERMÉSZETVÉDELEM ELJÁRÁSJOGI SZABÁLYAI ÉS SZANKCIÓI (Tvt. VI. Rész)</vt:lpstr>
      <vt:lpstr>Természetvédelmi bírság</vt:lpstr>
      <vt:lpstr>Polgári jogi felelősség</vt:lpstr>
      <vt:lpstr> TERMÉSZETVÉDELMI ŐRÖK A NAGYVILÁGBAN ÉS HAZÁNKBAN  </vt:lpstr>
      <vt:lpstr>Amerikai Egyesült Államok</vt:lpstr>
      <vt:lpstr>Afrika</vt:lpstr>
      <vt:lpstr>Dél-afrikai rangerek</vt:lpstr>
      <vt:lpstr>Van mire vigyázniuk!</vt:lpstr>
      <vt:lpstr>Európa</vt:lpstr>
      <vt:lpstr>IRF</vt:lpstr>
      <vt:lpstr>Magyarország,  történeti visszatekintés</vt:lpstr>
      <vt:lpstr>PowerPoint bemutató</vt:lpstr>
      <vt:lpstr>Természetvédelmi Őrszolgálat Magyarországon</vt:lpstr>
      <vt:lpstr>A Természetvédelmi Őrszolgálatra vonatkozó főbb jogszabályok</vt:lpstr>
      <vt:lpstr>A Természetvédelmi Őrszolgálat jogállása és szervezete</vt:lpstr>
      <vt:lpstr>A Természetvédelmi Őrszolgálat alapjai</vt:lpstr>
      <vt:lpstr> Tvt. 59. § és 63. §  </vt:lpstr>
      <vt:lpstr>Őrszolgálati szervezetrendszer</vt:lpstr>
      <vt:lpstr>Az állami természetvédelmi őrök  munkaköri megnevezései  hierarchikus sorrendben</vt:lpstr>
      <vt:lpstr>Szolgálati igazolvány</vt:lpstr>
      <vt:lpstr>Szolgálati igazolvány</vt:lpstr>
      <vt:lpstr>Egyenruházat</vt:lpstr>
      <vt:lpstr>Szolgálati állományjelző és beosztásjelzés</vt:lpstr>
      <vt:lpstr>.</vt:lpstr>
      <vt:lpstr>A Természetvédelmi Őrszolgálat feladatköre</vt:lpstr>
      <vt:lpstr>A Természetvédelmi Őrszolgálat feladatköre</vt:lpstr>
      <vt:lpstr>Intézkedési jogosultságok és kötelességek</vt:lpstr>
      <vt:lpstr>Intézkedési jogosultságok és kötelességek</vt:lpstr>
      <vt:lpstr>Eljárás kezdeményezése</vt:lpstr>
      <vt:lpstr>Kényszerítő eszközök, szolgálati maroklőfegyver</vt:lpstr>
      <vt:lpstr>PowerPoint bemutató</vt:lpstr>
      <vt:lpstr>Szolgálat-ellátási formák</vt:lpstr>
      <vt:lpstr>Figyelőszolgálat</vt:lpstr>
      <vt:lpstr>Természetvédelmi őri állományváltozás (fő, 2002-2013)</vt:lpstr>
      <vt:lpstr>A Természetvédelmi Őrszolgálat főbb jellemző adatai és mutatószámai (2014)</vt:lpstr>
      <vt:lpstr>Önkormányzati természetvédelmi őr</vt:lpstr>
      <vt:lpstr>A természetvédelmi őrzés segítői  a polgári természetőrök</vt:lpstr>
      <vt:lpstr>A Természetvédelmi Őrszolgálat kihívásai</vt:lpstr>
      <vt:lpstr>Horgászok ellenőrzése</vt:lpstr>
      <vt:lpstr>PowerPoint bemutató</vt:lpstr>
      <vt:lpstr>.</vt:lpstr>
      <vt:lpstr>Olasz vadászok bűntette</vt:lpstr>
      <vt:lpstr>Terepmotorozás</vt:lpstr>
      <vt:lpstr>Quadosok a tilosban</vt:lpstr>
      <vt:lpstr>PowerPoint bemutató</vt:lpstr>
      <vt:lpstr>A terepmotorozás káros eredménye</vt:lpstr>
      <vt:lpstr>Növények gyűjtése</vt:lpstr>
      <vt:lpstr> Hulladéklerakás </vt:lpstr>
      <vt:lpstr>Kezdődik a visszarakodás</vt:lpstr>
      <vt:lpstr>Lovas szolgálat</vt:lpstr>
      <vt:lpstr>.</vt:lpstr>
      <vt:lpstr>NEMZETKÖZI  KITEKINTÉS</vt:lpstr>
      <vt:lpstr>Európai Unió</vt:lpstr>
      <vt:lpstr> Natura 2000 területek (az Európai Unió ökológiai hálózata) </vt:lpstr>
      <vt:lpstr>N A T U R A   2 0 0 0  európai közösségi irányelvek alapján védett területek,  az EU ökológiai hálózata</vt:lpstr>
      <vt:lpstr>Nemzetközi egyezmények</vt:lpstr>
      <vt:lpstr>A vizes területek,  a vízimadarak élőhelyeinek védelme</vt:lpstr>
      <vt:lpstr>Ramsari Egyezmény</vt:lpstr>
      <vt:lpstr>Ramsari Egyezmény kihirdetése</vt:lpstr>
      <vt:lpstr>A veszélyeztetett vadon élő állat- és növényfajok nemzetközi kereskedelmének szabályozása</vt:lpstr>
      <vt:lpstr>Washingtoni Egyezmény (CITES)</vt:lpstr>
      <vt:lpstr>Washingtoni Egyezmény kihirdetése</vt:lpstr>
      <vt:lpstr>A vándorló vadon élő állatfajok védelme</vt:lpstr>
      <vt:lpstr>Bonni Egyezmény</vt:lpstr>
      <vt:lpstr>Bonni Egyezmény kihirdetése</vt:lpstr>
      <vt:lpstr>Az európai természetes élővilág és élőhelyeik védelme</vt:lpstr>
      <vt:lpstr>Berni Egyezmény</vt:lpstr>
      <vt:lpstr>Berni Egyezmény kihirdetése</vt:lpstr>
      <vt:lpstr>A biológiai sokféleség megőrzése</vt:lpstr>
      <vt:lpstr>Rioi (Biodiverzitás) Egyezmény</vt:lpstr>
      <vt:lpstr>Rioi Egyezmény kihirdetése</vt:lpstr>
      <vt:lpstr>A európai tájak védelme</vt:lpstr>
      <vt:lpstr>Tájegyezmény</vt:lpstr>
      <vt:lpstr>Tájegyezmény kihirdetése</vt:lpstr>
      <vt:lpstr>Világörökség Egyezmény  és kihirdetése</vt:lpstr>
      <vt:lpstr> Kárpátok Egyezmény és kihirdetése  </vt:lpstr>
      <vt:lpstr>Nemzetközi jelentőségű (nemzetközi minősítésű) természeti területek</vt:lpstr>
      <vt:lpstr> UNESCO Világörökség Egyezmény keretében világörökségi elismerés </vt:lpstr>
      <vt:lpstr>Európa Tanács Európa Diplomás területek</vt:lpstr>
      <vt:lpstr>Ramsari Egyezmény Ramsari területek</vt:lpstr>
      <vt:lpstr>UNESCO „Ember és bioszféra” program: MAB Bioszféra-rezervátumok</vt:lpstr>
      <vt:lpstr>Hungarikumok</vt:lpstr>
      <vt:lpstr>Védett természeti  és más természetvédelmi rendeltetésű  területi kategóriák összefoglalása (2015. január 1.)</vt:lpstr>
      <vt:lpstr>.</vt:lpstr>
      <vt:lpstr>Ember és természet</vt:lpstr>
      <vt:lpstr>TERMÉSZETHASZNÁLAT Természeti haszonvételek</vt:lpstr>
      <vt:lpstr>Erdőgazdálkodás – erdőhasználat</vt:lpstr>
      <vt:lpstr>Erdőgazdálkodás – erdőhasználat</vt:lpstr>
      <vt:lpstr>Eredő - erdő</vt:lpstr>
      <vt:lpstr>Fotósokat ihlet az erdő</vt:lpstr>
      <vt:lpstr>Magas Tátra 2004 (kalamitás)</vt:lpstr>
      <vt:lpstr> Erdőtörvények  </vt:lpstr>
      <vt:lpstr>A hatályos erdőtörvény (Evt.)</vt:lpstr>
      <vt:lpstr>I. Fejezet Általános rendelkezések</vt:lpstr>
      <vt:lpstr>Fogalom-meghatározások</vt:lpstr>
      <vt:lpstr>Fogalom-meghatározások</vt:lpstr>
      <vt:lpstr>Fogalom-meghatározások</vt:lpstr>
      <vt:lpstr>Az erdők csoportosítása  a természetesség alapján</vt:lpstr>
      <vt:lpstr>Fogalom-meghatározások (erdészeti igazgatási és erdőgazdálkodási egységek)</vt:lpstr>
      <vt:lpstr>Fogalom-meghatározások</vt:lpstr>
      <vt:lpstr>Fogalom-meghatározások</vt:lpstr>
      <vt:lpstr>Az állami erdőkre vonatkozó szabályok</vt:lpstr>
      <vt:lpstr>Az állami erdőkre vonatkozó szabályok</vt:lpstr>
      <vt:lpstr>Az állam 100 %-os tulajdonában nem álló erdő használatba adásának szabályai</vt:lpstr>
      <vt:lpstr>II. Fejezet Az erdő rendeltetése és az üzemmód</vt:lpstr>
      <vt:lpstr>Védelmi rendeltetések /Evt. 24. §/</vt:lpstr>
      <vt:lpstr>Közjóléti és gazdasági rendeltetések</vt:lpstr>
      <vt:lpstr>Az erdő rendeltetéséhez kapcsolódó szabályok /Evt. 27 – 28/A. §/</vt:lpstr>
      <vt:lpstr>Az erdőgazdálkodás üzemmódja  /Evt. 29. §/</vt:lpstr>
      <vt:lpstr>III. Fejezet Az erdőgazdálkodás tervszerűsége és engedélyezési rendszere  Erdőtervezés</vt:lpstr>
      <vt:lpstr>Erdőtervezés</vt:lpstr>
      <vt:lpstr>Erdőtervezés</vt:lpstr>
      <vt:lpstr>Erdőtervezés</vt:lpstr>
      <vt:lpstr>IV. Fejezet Erdőtelepítés                Erdőművelés</vt:lpstr>
      <vt:lpstr>V. Fejezet Az erdőfelújítás, az erdőnevelés, az erdőszerkezet átalakítása    Erdőművelés</vt:lpstr>
      <vt:lpstr>Erdőművelés</vt:lpstr>
      <vt:lpstr>VI. Fejezet Az erdőt károsító hatások elleni védekezés           Erdővédelem</vt:lpstr>
      <vt:lpstr>Magas Tátra 2004  (kalamitás, természeti katasztrófa)</vt:lpstr>
      <vt:lpstr>Erdővédelem</vt:lpstr>
      <vt:lpstr>Védelem a káros tevékenységek ellen</vt:lpstr>
      <vt:lpstr>Védelem a tűz ellen</vt:lpstr>
      <vt:lpstr>VII. Fejezet Erdei haszonvételek           Erdőhasználat</vt:lpstr>
      <vt:lpstr>Erdei haszonvételek</vt:lpstr>
      <vt:lpstr>Fakitermelés</vt:lpstr>
      <vt:lpstr>.</vt:lpstr>
      <vt:lpstr>Véghasználati módok élőhelyi hatása</vt:lpstr>
      <vt:lpstr>.</vt:lpstr>
      <vt:lpstr>Vegyes korú erdő</vt:lpstr>
      <vt:lpstr>Örökerdő (szálalóerdő)</vt:lpstr>
      <vt:lpstr>Fontos fakitermelési szabályok</vt:lpstr>
      <vt:lpstr>Fontos fakitermelési szabályok</vt:lpstr>
      <vt:lpstr>Fontos fakitermelési szabályok</vt:lpstr>
      <vt:lpstr>IX. Fejezet Erdőgazdálkodási célú erdei járműforgalom, ... az erdő látogatása</vt:lpstr>
      <vt:lpstr>Az erdő látogatása</vt:lpstr>
      <vt:lpstr>Az erdő látogatása</vt:lpstr>
      <vt:lpstr>Az erdő látogatása</vt:lpstr>
      <vt:lpstr>Az erdő látogatása</vt:lpstr>
      <vt:lpstr>Az erdő látogatása</vt:lpstr>
      <vt:lpstr>Az erdő látogatása</vt:lpstr>
      <vt:lpstr>Az erdő látogatása</vt:lpstr>
      <vt:lpstr>Az erdő látogatása</vt:lpstr>
      <vt:lpstr>X. Fejezet Az erdészeti munkák szakmai irányítása, az erdő őrzése</vt:lpstr>
      <vt:lpstr>Az erdészeti munkák szakmai irányítása, az erdő őrzése</vt:lpstr>
      <vt:lpstr>Erdészeti szakszemélyzet, szakirányítók   </vt:lpstr>
      <vt:lpstr>Az erdő őrzése</vt:lpstr>
      <vt:lpstr>Az erdő őrzése</vt:lpstr>
      <vt:lpstr>Bejelentési kötelezettség</vt:lpstr>
      <vt:lpstr>XI. Fejezet Az erdészeti igazgatás</vt:lpstr>
      <vt:lpstr>Erdészeti hatóság és igazgatás</vt:lpstr>
      <vt:lpstr>Erdészeti hatóság rendészeti tagja</vt:lpstr>
      <vt:lpstr>Erdészeti hatóság rendészeti tagja</vt:lpstr>
      <vt:lpstr>XII. Fejezet Az …. erdőgazdálkodási bírság és az erdővédelmi bírság </vt:lpstr>
      <vt:lpstr>Az erdőgazdálkodási bírság és az erdővédelmi bírság </vt:lpstr>
      <vt:lpstr>Erdőadatok (2015. XII. 31.)</vt:lpstr>
      <vt:lpstr>Erdőadatok (2015. XII. 31.)</vt:lpstr>
      <vt:lpstr> Védett természeti terület – erdőterület arányok, % </vt:lpstr>
      <vt:lpstr>.</vt:lpstr>
      <vt:lpstr>Csodálatos bükkös erdő</vt:lpstr>
      <vt:lpstr>PowerPoint bemutató</vt:lpstr>
      <vt:lpstr>Vadgazdálkodás – vadászat és természetvédelem</vt:lpstr>
      <vt:lpstr> Szükség van-e vadászatra a védett természeti területeken? </vt:lpstr>
      <vt:lpstr> Szükség van-e vadászatra a védett természeti területeken? </vt:lpstr>
      <vt:lpstr>A vadon élő állatfajok csoportosítása</vt:lpstr>
      <vt:lpstr>A vadgazdálkodás – vadászat hatályos törvényi szabályozása</vt:lpstr>
      <vt:lpstr>I. Fejezet Bevezető rendelkezések</vt:lpstr>
      <vt:lpstr>Vadászati jog</vt:lpstr>
      <vt:lpstr>Önálló és társult vadászati jog</vt:lpstr>
      <vt:lpstr>Vadászatra jogosult</vt:lpstr>
      <vt:lpstr>Vadászterület</vt:lpstr>
      <vt:lpstr> A vad tulajdonjoga </vt:lpstr>
      <vt:lpstr>A vadászati jog gyakorlása,  hasznosítása, haszonbérlete</vt:lpstr>
      <vt:lpstr>A vadászati jog gyakorlása,  hasznosítása, haszonbérlete</vt:lpstr>
      <vt:lpstr>A vadászati jog gyakorlása,  hasznosítása, haszonbérlete</vt:lpstr>
      <vt:lpstr>A vadászterület határának és rendeltetésének megállapítása</vt:lpstr>
      <vt:lpstr>A vadászterület rendeltetésének megállapítása és nyilvántartása</vt:lpstr>
      <vt:lpstr>I/A. Fejezet  Zárttéri vadtartás</vt:lpstr>
      <vt:lpstr>Vadaskert</vt:lpstr>
      <vt:lpstr>Vadaspark  Vadfarm</vt:lpstr>
      <vt:lpstr>II. Fejezet A vad és élőhelyének védelme</vt:lpstr>
      <vt:lpstr> Gemenc – árvíz idején </vt:lpstr>
      <vt:lpstr>Vadászati év, - idény,  - tilalmi idő, - kíméleti terület</vt:lpstr>
      <vt:lpstr>III. Fejezet Vadgazdálkodás</vt:lpstr>
      <vt:lpstr>Országos Vadgazdálkodási Adattár,  tájegységi vadgazdálkodási terv</vt:lpstr>
      <vt:lpstr>PowerPoint bemutató</vt:lpstr>
      <vt:lpstr>Vadgazdálkodási üzemterv  Éves vadgazdálkodási terv</vt:lpstr>
      <vt:lpstr>A hivatásos vadász</vt:lpstr>
      <vt:lpstr>A hivatásos vadász jogosultságai</vt:lpstr>
      <vt:lpstr>A hivatásos vadász jogosultságai</vt:lpstr>
      <vt:lpstr>IV. Fejezet A vadászat</vt:lpstr>
      <vt:lpstr>Éves teríték</vt:lpstr>
      <vt:lpstr>Apróvad és nagyvad teríték </vt:lpstr>
      <vt:lpstr>Vadász, vadászjegy, vadászati engedély</vt:lpstr>
      <vt:lpstr>Vadászvizsga</vt:lpstr>
      <vt:lpstr>Vadászati eszközök</vt:lpstr>
      <vt:lpstr>.</vt:lpstr>
      <vt:lpstr>Vadászati eszközök</vt:lpstr>
      <vt:lpstr>A vadászat rendje</vt:lpstr>
      <vt:lpstr>A vadászat rendje</vt:lpstr>
      <vt:lpstr>V. Fejezet   Felelősség a károkért (vadkár, vadászható állat okozta kár, vadászati kár, vad elpusztításával okozott kár) </vt:lpstr>
      <vt:lpstr>Vadászható állat által okozott kár Vadászati kár </vt:lpstr>
      <vt:lpstr>Vad elpusztításával okozott kár (vadban okozott kár)</vt:lpstr>
      <vt:lpstr>A kár megelőzése</vt:lpstr>
      <vt:lpstr>A kár megállapítása</vt:lpstr>
      <vt:lpstr>VI. Fejezet A vadgazdálkodási, valamint a vadvédelmi bírság</vt:lpstr>
      <vt:lpstr>VII. Fejezet   A vadászati igazgatással összefüggő állami feladatok és hatáskörök</vt:lpstr>
      <vt:lpstr>Vadászati hatóság és igazgatás</vt:lpstr>
      <vt:lpstr>Vadgazdálkodási adatok (2012/13)</vt:lpstr>
      <vt:lpstr>Vadlétszám és teríték (lelövés) adatok (Forrás: Országos Vadgazdálkodási Adattár)</vt:lpstr>
      <vt:lpstr>Vadgazdálkodási adatok (2015/16)</vt:lpstr>
      <vt:lpstr>Vadlétszám és teríték (lelövés) adatok (Forrás: Országos Vadgazdálkodási Adattár)</vt:lpstr>
      <vt:lpstr> A vadlétszám és a lelövés alakulása  2010 és 2016 között </vt:lpstr>
      <vt:lpstr>Nagyvadlétszám alakulása</vt:lpstr>
      <vt:lpstr>Apróvadlétszám alakulása</vt:lpstr>
      <vt:lpstr>Halászat – horgászat és természetvédelem</vt:lpstr>
      <vt:lpstr>PowerPoint bemutató</vt:lpstr>
      <vt:lpstr>A halászat – horgászat hatályos törvényi szabályozása</vt:lpstr>
      <vt:lpstr>I. FEJEZET ÁLTALÁNOS RENDELKEZÉSEK </vt:lpstr>
      <vt:lpstr> Értelmező rendelkezések /Hhvtv. 2. §/ </vt:lpstr>
      <vt:lpstr> Értelmező rendelkezések /Hhvtv. 2. §/ </vt:lpstr>
      <vt:lpstr>     Alapvető rendelkezések /Hhvtv. 3 – 6. §/  </vt:lpstr>
      <vt:lpstr>     Alapvető rendelkezések /Hhvtv. 3 – 6. §/  </vt:lpstr>
      <vt:lpstr>II. FEJEZET  A HAL ÉS ÉLŐHELYÉNEK ÁLTALÁNOS VÉDELME</vt:lpstr>
      <vt:lpstr>A hal és élőhelyének általános védelme</vt:lpstr>
      <vt:lpstr> A hal és élőhelyének általános védelme</vt:lpstr>
      <vt:lpstr>A hal és élőhelyének általános védelme</vt:lpstr>
      <vt:lpstr>III. FEJEZET  HALGAZDÁLKODÁS</vt:lpstr>
      <vt:lpstr> Halgazdálkodási jog és átengedése  /Hhvtv. 22 – 33. §/ </vt:lpstr>
      <vt:lpstr>  Halgazdálkodási jog és átengedése  /Hhvtv. 22 – 33. §/ </vt:lpstr>
      <vt:lpstr>  Halgazdálkodási jog és átengedése  /Hhvtv. 22 – 33. §/ </vt:lpstr>
      <vt:lpstr>  Halgazdálkodásra jogosultak és  halgazdálkodási vízterületek nyilvántartása /Hhvtv. 33 – 35. §/ </vt:lpstr>
      <vt:lpstr>  A halfogásra jogosító okmányok  /Hhvtv. 37 – 44. §/ </vt:lpstr>
      <vt:lpstr>  A halfogásra jogosító okmányok  /Hhvtv. 37 – 44. §/ </vt:lpstr>
      <vt:lpstr>  A halfogásra jogosító okmányok  /Hhvtv. 37 – 44. §/ </vt:lpstr>
      <vt:lpstr>  A horgászat és a halászat rendje  /Hhvtv. 45 – 47. §/ </vt:lpstr>
      <vt:lpstr>  A horgászat és a halászat rendje  /Hhvtv. 45 – 47. §/ </vt:lpstr>
      <vt:lpstr>Hazai halfajok – Vhr.</vt:lpstr>
      <vt:lpstr>A horgászat és a halászat rendje  /Hhvtv. 45 – 47. §/</vt:lpstr>
      <vt:lpstr>A halgazdálkodás tervszerűsége, halgazdálkodási adatok szolgáltatása és gyűjtése /Hhvtv. 48 – 54. §/</vt:lpstr>
      <vt:lpstr>A halászati őrzés /Hhvtv. 56 – 57. §/</vt:lpstr>
      <vt:lpstr>A halászati őrzés /Hhvtv. 56 – 57. §/</vt:lpstr>
      <vt:lpstr>IV. FEJEZET  HALGAZDÁLKODÁSI IGAZGATÁSI ÁLLAMI FELADATOK ÉS HATÁSKÖRÖK</vt:lpstr>
      <vt:lpstr>Halgazdálkodási hatóság és igazgatás</vt:lpstr>
      <vt:lpstr> A halgazdálkodási hatóság  feladatai és jogosultságai /Hhvtv. 61. § (2)/:   </vt:lpstr>
      <vt:lpstr>A halgazdálkodási hatóság által alkalmazható jogkövetkezmények  /Hhvtv. 64 – 70. §/</vt:lpstr>
      <vt:lpstr>A halgazdálkodási hatóság által alkalmazható jogkövetkezmények  /Hhvtv. 64 – 70. §/</vt:lpstr>
      <vt:lpstr>Halgazdálkodási adatok (2014. évi adatokból)</vt:lpstr>
      <vt:lpstr>Óvjuk – védjük természetes vizeinket!  Tiszavirág (védett, 10.000 Ft/egyed)</vt:lpstr>
      <vt:lpstr>Legkedveltebb halunk a ponty,  az évi összes halzsákmány 70 %-át teszi ki.</vt:lpstr>
      <vt:lpstr>Petényi-márna (magyar márna) (fokozottan védett halfaj, 100.000 Ft/egyed)</vt:lpstr>
      <vt:lpstr>    A TERMÉSZETBEN FOLYTATOTT GAZDÁLKODÁS JOGI ALAPVETÉSEI szerk.: dr. Temesi Géza </vt:lpstr>
      <vt:lpstr>A TERMÉSZET VÉDELMÉNEK VÁZLATA      (természet = természeti terület + természeti érték)</vt:lpstr>
      <vt:lpstr>Felelősségi formák - jogsértések és jogkövetkezmények</vt:lpstr>
      <vt:lpstr>Természetvédelmi bírság </vt:lpstr>
      <vt:lpstr>PowerPoint bemutató</vt:lpstr>
      <vt:lpstr>Inváziós bírság</vt:lpstr>
      <vt:lpstr> A közúti közlekedésről szóló  1988. évi I. törvény (objektív felelősség) </vt:lpstr>
      <vt:lpstr>A közigazgatási bírsággal sújtandó közlekedési szabályszegések köréről, az e tevékenységekre vonatkozó rendelkezések megsértése esetén kiszabható bírságok összegéről, felhasználásának rendjéről és az ellenőrzésben történő közreműködés feltételeiről szóló 410/2007. (XII. 29.) Korm. rendelet</vt:lpstr>
      <vt:lpstr>További közigazgatási bírságok</vt:lpstr>
      <vt:lpstr>Szabálysértés, bűncselekmény</vt:lpstr>
      <vt:lpstr>Szabálysértés, bűncselekmény</vt:lpstr>
      <vt:lpstr>Szabálysértés (Szabstv.)</vt:lpstr>
      <vt:lpstr>Természetvédelmi szabálysértés</vt:lpstr>
      <vt:lpstr>Természetvédelmi szabálysértés</vt:lpstr>
      <vt:lpstr>Természetvédelemmel összefüggő szabálysértések</vt:lpstr>
      <vt:lpstr>Bűncselekmény (Btk. 4 - 5. §)</vt:lpstr>
      <vt:lpstr>Természetvédelemmel összefüggő bűncselekmények</vt:lpstr>
      <vt:lpstr>Természetkárosítás bűncselekménye</vt:lpstr>
      <vt:lpstr>Természetkárosítás bűncselekménye</vt:lpstr>
      <vt:lpstr>Természetkárosítás bűncselekménye</vt:lpstr>
      <vt:lpstr>Természetkárosítás bűncselekménye</vt:lpstr>
      <vt:lpstr>Állatkínzás bűncselekménye</vt:lpstr>
      <vt:lpstr>Orvvadászat</vt:lpstr>
      <vt:lpstr>Orvhalászat</vt:lpstr>
      <vt:lpstr>Környezetkárosítás bűncselekménye</vt:lpstr>
      <vt:lpstr>A hulladékgazdálkodás rendjének megsértése</vt:lpstr>
      <vt:lpstr>Közigazgatási hatóság  és szakhatóság</vt:lpstr>
      <vt:lpstr>Közigazgatási hatóság  és szakhatóság</vt:lpstr>
      <vt:lpstr>Hatósági és igazgatási szervek </vt:lpstr>
      <vt:lpstr>Hatósági és igazgatási szervek</vt:lpstr>
      <vt:lpstr>Hatóságok - első fok, másodfok</vt:lpstr>
      <vt:lpstr>Szabálysértési hatóság</vt:lpstr>
      <vt:lpstr>Jogsértések - jogkövetkezmények</vt:lpstr>
      <vt:lpstr>Állampolgári magatartások</vt:lpstr>
      <vt:lpstr>Állampolgári magatartások</vt:lpstr>
      <vt:lpstr>Állampolgári magatartások</vt:lpstr>
      <vt:lpstr>Terepmotorozás helyrehozhatatlan károsítása fokozottan védett természeti területen</vt:lpstr>
      <vt:lpstr>Állampolgári magatartások</vt:lpstr>
      <vt:lpstr>  TERMÉSZETVÉDELEM</vt:lpstr>
      <vt:lpstr>KÖSZÖNÖM  A  FIGYELMET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TERMÉSZETVÉDELMI JOGI ÉS IGAZGATÁSI ISMERETEK</dc:title>
  <dc:creator>Géza</dc:creator>
  <cp:lastModifiedBy>Géza</cp:lastModifiedBy>
  <cp:revision>5762</cp:revision>
  <dcterms:created xsi:type="dcterms:W3CDTF">2011-12-14T19:14:40Z</dcterms:created>
  <dcterms:modified xsi:type="dcterms:W3CDTF">2019-10-02T17:58:25Z</dcterms:modified>
</cp:coreProperties>
</file>