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DBFF99"/>
    <a:srgbClr val="DFFE9A"/>
    <a:srgbClr val="D7FC9C"/>
    <a:srgbClr val="CCFF99"/>
    <a:srgbClr val="FFFF99"/>
    <a:srgbClr val="99FF33"/>
    <a:srgbClr val="FFCC99"/>
    <a:srgbClr val="0000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478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894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018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666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098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4060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755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921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97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561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055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408B2-E767-493F-A4E5-961C9D5741A3}" type="datetimeFigureOut">
              <a:rPr lang="hu-HU" smtClean="0"/>
              <a:t>2017.12.27.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71892-6E24-45E3-A012-37F88700191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015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692696"/>
          </a:xfrm>
          <a:ln w="0">
            <a:noFill/>
          </a:ln>
        </p:spPr>
        <p:txBody>
          <a:bodyPr>
            <a:normAutofit fontScale="90000"/>
          </a:bodyPr>
          <a:lstStyle/>
          <a:p>
            <a: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  <a:t/>
            </a:r>
            <a:b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</a:br>
            <a:r>
              <a:rPr lang="hu-HU" sz="800" b="1" dirty="0">
                <a:solidFill>
                  <a:srgbClr val="003300"/>
                </a:solidFill>
                <a:latin typeface="Tahoma"/>
                <a:ea typeface="Times New Roman"/>
              </a:rPr>
              <a:t/>
            </a:r>
            <a:br>
              <a:rPr lang="hu-HU" sz="800" b="1" dirty="0">
                <a:solidFill>
                  <a:srgbClr val="003300"/>
                </a:solidFill>
                <a:latin typeface="Tahoma"/>
                <a:ea typeface="Times New Roman"/>
              </a:rPr>
            </a:br>
            <a: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  <a:t/>
            </a:r>
            <a:b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</a:br>
            <a: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  <a:t/>
            </a:r>
            <a:br>
              <a:rPr lang="hu-HU" sz="800" b="1" dirty="0" smtClean="0">
                <a:solidFill>
                  <a:srgbClr val="003300"/>
                </a:solidFill>
                <a:latin typeface="Tahoma"/>
                <a:ea typeface="Times New Roman"/>
              </a:rPr>
            </a:br>
            <a:r>
              <a:rPr lang="hu-HU" sz="2100" b="1" dirty="0" smtClean="0">
                <a:solidFill>
                  <a:srgbClr val="003300"/>
                </a:solidFill>
                <a:latin typeface="Tahoma"/>
                <a:ea typeface="Times New Roman"/>
              </a:rPr>
              <a:t>A</a:t>
            </a:r>
            <a:r>
              <a:rPr lang="hu-HU" sz="2100" b="1" dirty="0" smtClean="0">
                <a:solidFill>
                  <a:srgbClr val="003300"/>
                </a:solidFill>
                <a:effectLst/>
                <a:latin typeface="Tahoma"/>
                <a:ea typeface="Times New Roman"/>
              </a:rPr>
              <a:t> </a:t>
            </a:r>
            <a:r>
              <a:rPr lang="hu-HU" sz="2100" b="1" dirty="0" smtClean="0">
                <a:solidFill>
                  <a:srgbClr val="003300"/>
                </a:solidFill>
                <a:latin typeface="Tahoma"/>
                <a:ea typeface="Times New Roman"/>
              </a:rPr>
              <a:t>TERMÉSZETBEN FOLYTATOTT GAZDÁLKODÁS JOGI ALAPVETÉSEI</a:t>
            </a:r>
            <a:br>
              <a:rPr lang="hu-HU" sz="2100" b="1" dirty="0" smtClean="0">
                <a:solidFill>
                  <a:srgbClr val="003300"/>
                </a:solidFill>
                <a:latin typeface="Tahoma"/>
                <a:ea typeface="Times New Roman"/>
              </a:rPr>
            </a:br>
            <a:r>
              <a:rPr lang="hu-HU" sz="1300" dirty="0" smtClean="0">
                <a:solidFill>
                  <a:srgbClr val="003300"/>
                </a:solidFill>
                <a:latin typeface="Tahoma"/>
                <a:ea typeface="Times New Roman"/>
              </a:rPr>
              <a:t>szerk.: dr. Temesi Géza</a:t>
            </a:r>
            <a:r>
              <a:rPr lang="hu-HU" sz="2100" dirty="0" smtClean="0">
                <a:solidFill>
                  <a:srgbClr val="003300"/>
                </a:solidFill>
                <a:effectLst/>
                <a:latin typeface="Tahoma"/>
                <a:ea typeface="Times New Roman"/>
              </a:rPr>
              <a:t/>
            </a:r>
            <a:br>
              <a:rPr lang="hu-HU" sz="2100" dirty="0" smtClean="0">
                <a:solidFill>
                  <a:srgbClr val="003300"/>
                </a:solidFill>
                <a:effectLst/>
                <a:latin typeface="Tahoma"/>
                <a:ea typeface="Times New Roman"/>
              </a:rPr>
            </a:br>
            <a:endParaRPr lang="hu-HU" sz="2100" dirty="0">
              <a:solidFill>
                <a:srgbClr val="003300"/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215853"/>
              </p:ext>
            </p:extLst>
          </p:nvPr>
        </p:nvGraphicFramePr>
        <p:xfrm>
          <a:off x="179512" y="764704"/>
          <a:ext cx="8784976" cy="574802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65250"/>
                <a:gridCol w="2140934"/>
                <a:gridCol w="2097708"/>
                <a:gridCol w="2181084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JOGI  A L A P V E T É S E K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ERDŐGAZDÁLKODÁS</a:t>
                      </a:r>
                      <a:endParaRPr lang="hu-HU" sz="1250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VADGAZDÁLKODÁS        </a:t>
                      </a:r>
                      <a:endParaRPr lang="hu-HU" sz="125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50" b="1" dirty="0">
                          <a:solidFill>
                            <a:srgbClr val="3366CC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</a:t>
                      </a:r>
                      <a:endParaRPr lang="hu-HU" sz="1250" dirty="0">
                        <a:solidFill>
                          <a:srgbClr val="3366CC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243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Törvények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Tvt</a:t>
                      </a:r>
                      <a:r>
                        <a:rPr lang="hu-HU" sz="1100" b="1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 </a:t>
                      </a:r>
                      <a:r>
                        <a:rPr lang="hu-HU" sz="1100" b="1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Evt</a:t>
                      </a:r>
                      <a:r>
                        <a:rPr lang="hu-HU" sz="1100" b="1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 Ptk., </a:t>
                      </a:r>
                      <a:r>
                        <a:rPr lang="hu-HU" sz="1100" b="1" baseline="0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Ákr</a:t>
                      </a:r>
                      <a:r>
                        <a:rPr lang="hu-HU" sz="1100" b="1" baseline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 …</a:t>
                      </a:r>
                      <a:endParaRPr lang="hu-HU" sz="1100" dirty="0">
                        <a:solidFill>
                          <a:srgbClr val="000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Tvt</a:t>
                      </a:r>
                      <a:r>
                        <a:rPr lang="hu-HU" sz="1100" b="1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 </a:t>
                      </a:r>
                      <a:r>
                        <a:rPr lang="hu-HU" sz="1100" b="1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Vtv</a:t>
                      </a:r>
                      <a:r>
                        <a:rPr lang="hu-HU" sz="1100" b="1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 Ptk.,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baseline="0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Ákr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 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…</a:t>
                      </a:r>
                      <a:endParaRPr lang="hu-HU" sz="1100" dirty="0">
                        <a:solidFill>
                          <a:srgbClr val="000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Tvt</a:t>
                      </a:r>
                      <a:r>
                        <a:rPr lang="hu-HU" sz="1100" b="1" dirty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 </a:t>
                      </a:r>
                      <a:r>
                        <a:rPr lang="hu-HU" sz="1100" b="1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Hhvtv</a:t>
                      </a:r>
                      <a:r>
                        <a:rPr lang="hu-HU" sz="1100" b="1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.,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 Ptk., </a:t>
                      </a:r>
                      <a:r>
                        <a:rPr lang="hu-HU" sz="1100" b="1" baseline="0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Ákr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. </a:t>
                      </a:r>
                      <a:r>
                        <a:rPr lang="hu-HU" sz="1100" b="1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  <a:ea typeface="Times New Roman"/>
                        </a:rPr>
                        <a:t>…</a:t>
                      </a:r>
                      <a:endParaRPr lang="hu-HU" sz="1100" dirty="0">
                        <a:solidFill>
                          <a:srgbClr val="000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41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Jogalap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Tulajdonjog </a:t>
                      </a:r>
                      <a:endParaRPr lang="hu-HU" sz="11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vagyon, erdőtulajdon</a:t>
                      </a:r>
                      <a:r>
                        <a:rPr lang="hu-HU" sz="1100" b="0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Vadászati jog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0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vagyoni értékű jog</a:t>
                      </a:r>
                      <a:r>
                        <a:rPr lang="hu-HU" sz="1100" b="0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Halgazdálkodási jog</a:t>
                      </a: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0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vagyoni értékű jog</a:t>
                      </a:r>
                      <a:r>
                        <a:rPr lang="hu-HU" sz="1100" b="0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41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Gazdálkodó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Erdőgazdálkodó</a:t>
                      </a:r>
                      <a:endParaRPr lang="hu-HU" sz="1100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Vadászatra jogosult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0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vadgazdálkodó</a:t>
                      </a:r>
                      <a:r>
                        <a:rPr lang="hu-HU" sz="1100" b="0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Halgazdálkodásra jogosult </a:t>
                      </a:r>
                      <a:r>
                        <a:rPr lang="hu-HU" sz="1100" b="0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halgazdálkodó</a:t>
                      </a:r>
                      <a:r>
                        <a:rPr lang="hu-HU" sz="1100" b="0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243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Gazdálkodási terület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Erdőrészletek</a:t>
                      </a:r>
                      <a:endParaRPr lang="hu-HU" sz="1100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Vadászterület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Halgazdálkodási vízterület</a:t>
                      </a: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609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Gazdálkodási természeti érték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Erdei termékek </a:t>
                      </a:r>
                      <a:r>
                        <a:rPr lang="hu-HU" sz="1100" b="0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faanyag,</a:t>
                      </a:r>
                      <a:r>
                        <a:rPr lang="hu-HU" sz="1100" b="1" baseline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gyógynövény</a:t>
                      </a: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, gomba, </a:t>
                      </a: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vadgyümölcs, </a:t>
                      </a:r>
                      <a:r>
                        <a:rPr lang="hu-HU" sz="1100" b="1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forrásvíz </a:t>
                      </a:r>
                      <a:r>
                        <a:rPr lang="hu-HU" sz="1100" b="1" baseline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…</a:t>
                      </a:r>
                      <a:endParaRPr lang="hu-HU" sz="1100" b="0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Halak</a:t>
                      </a: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609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Gazdálkodói rendészeti őrzés</a:t>
                      </a:r>
                      <a:endParaRPr lang="hu-HU" sz="1200" b="1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Rendészeti feladatokat ellátó erdészeti szakszemélyzet</a:t>
                      </a:r>
                      <a:endParaRPr lang="hu-HU" sz="1100" b="1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Hivatásos vadász</a:t>
                      </a:r>
                      <a:endParaRPr lang="hu-HU" sz="1100" b="1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Halászati őr,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társadalmi halőr</a:t>
                      </a:r>
                      <a:endParaRPr lang="hu-HU" sz="1100" b="1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41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Területi hatóságok</a:t>
                      </a:r>
                      <a:endParaRPr lang="hu-HU" sz="1200" b="1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Erdészeti</a:t>
                      </a:r>
                      <a:r>
                        <a:rPr lang="hu-HU" sz="1100" b="1" baseline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hatóság: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baseline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10 kijelölt járási hivatal</a:t>
                      </a:r>
                      <a:endParaRPr lang="hu-HU" sz="1100" b="1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Vadászati hatóság: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19 kijelölt járási hivatal</a:t>
                      </a:r>
                      <a:endParaRPr lang="hu-HU" sz="1100" b="1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Halgazdálkodási</a:t>
                      </a:r>
                      <a:r>
                        <a:rPr lang="hu-HU" sz="1100" b="1" baseline="0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 hatóság: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baseline="0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19 kijelölt járási hivatal</a:t>
                      </a:r>
                      <a:endParaRPr lang="hu-HU" sz="1100" b="1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676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Állami tervek: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terület/terv/időtartam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Erdőtervezési </a:t>
                      </a: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körzet/erdőterv/10 </a:t>
                      </a:r>
                      <a:r>
                        <a:rPr lang="hu-HU" sz="1100" b="1" dirty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év</a:t>
                      </a:r>
                      <a:endParaRPr lang="hu-HU" sz="1100" dirty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Vadgazdálkodási tájegység/tájegységi vadgazdálkodási terv/20 év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 </a:t>
                      </a: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                    </a:t>
                      </a: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  <a:cs typeface="Arial"/>
                        </a:rPr>
                        <a:t>─</a:t>
                      </a:r>
                      <a:endParaRPr lang="hu-HU" sz="1100" b="1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68580" marR="68580" marT="17780" marB="17780" anchor="ctr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  <a:tr h="1656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Gazdálkodói </a:t>
                      </a: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tervek </a:t>
                      </a:r>
                      <a:endParaRPr lang="hu-HU" sz="1200" b="1" dirty="0" smtClean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(</a:t>
                      </a: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tervek a gazdálkodóra</a:t>
                      </a: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):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terv/időtartam/készítő</a:t>
                      </a:r>
                      <a:r>
                        <a:rPr lang="hu-HU" sz="1200" b="1" dirty="0">
                          <a:effectLst/>
                          <a:latin typeface="Tahoma"/>
                          <a:ea typeface="Times New Roman"/>
                        </a:rPr>
                        <a:t>/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effectLst/>
                          <a:latin typeface="Tahoma"/>
                          <a:ea typeface="Times New Roman"/>
                        </a:rPr>
                        <a:t>jóváhagyó</a:t>
                      </a:r>
                      <a:endParaRPr lang="hu-HU" sz="1200" dirty="0"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72000" marR="72000" marT="0" marB="0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Erdőterv része/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10</a:t>
                      </a:r>
                      <a:r>
                        <a:rPr lang="hu-HU" sz="1100" b="1" baseline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év/erdészeti hatóság/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5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Éves erdőgazdálkodási tevékenység - előzetes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(21 nap</a:t>
                      </a:r>
                      <a:r>
                        <a:rPr lang="hu-HU" sz="1100" b="1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)</a:t>
                      </a:r>
                      <a:r>
                        <a:rPr lang="hu-HU" sz="1100" b="1" baseline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bejelentés  </a:t>
                      </a:r>
                      <a:endParaRPr lang="hu-HU" sz="11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az erdészeti</a:t>
                      </a:r>
                      <a:r>
                        <a:rPr lang="hu-HU" sz="1100" b="1" baseline="0" dirty="0" smtClean="0">
                          <a:solidFill>
                            <a:srgbClr val="008000"/>
                          </a:solidFill>
                          <a:effectLst/>
                          <a:latin typeface="Tahoma"/>
                          <a:ea typeface="Times New Roman"/>
                        </a:rPr>
                        <a:t> hatósághoz</a:t>
                      </a:r>
                      <a:endParaRPr lang="hu-HU" sz="1100" b="1" dirty="0" smtClean="0">
                        <a:solidFill>
                          <a:srgbClr val="0080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72000" marR="72000" marT="0" marB="0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Vadgazdálkodási </a:t>
                      </a: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üzemterv/20</a:t>
                      </a:r>
                      <a:r>
                        <a:rPr lang="hu-HU" sz="1100" b="1" baseline="0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év/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vadászatra</a:t>
                      </a:r>
                      <a:r>
                        <a:rPr lang="hu-HU" sz="1100" b="1" baseline="0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 </a:t>
                      </a: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jogosult/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vadászati </a:t>
                      </a: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hatóság. 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500" b="1" dirty="0" smtClean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Éves </a:t>
                      </a:r>
                      <a:r>
                        <a:rPr lang="hu-HU" sz="1100" b="1" dirty="0">
                          <a:solidFill>
                            <a:srgbClr val="006600"/>
                          </a:solidFill>
                          <a:effectLst/>
                          <a:latin typeface="Tahoma"/>
                          <a:ea typeface="Times New Roman"/>
                        </a:rPr>
                        <a:t>vadgazdálkodási terv/1 év/vadászatra jogosult/vadászati hatóság</a:t>
                      </a:r>
                      <a:endParaRPr lang="hu-HU" sz="1100" dirty="0">
                        <a:solidFill>
                          <a:srgbClr val="006600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72000" marR="72000" marT="0" marB="0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Halgazdálkodási terv/5 év/</a:t>
                      </a: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halgazdálkodásra jogosult/</a:t>
                      </a: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halgazdálkodási </a:t>
                      </a:r>
                      <a:r>
                        <a:rPr lang="hu-HU" sz="1100" b="1" dirty="0" smtClean="0">
                          <a:solidFill>
                            <a:srgbClr val="336699"/>
                          </a:solidFill>
                          <a:effectLst/>
                          <a:latin typeface="Tahoma"/>
                          <a:ea typeface="Times New Roman"/>
                        </a:rPr>
                        <a:t>hatóság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hu-HU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uLnTx/>
                        <a:uFillTx/>
                        <a:latin typeface="Tahoma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hu-HU" sz="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uLnTx/>
                        <a:uFillTx/>
                        <a:latin typeface="Tahoma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hu-HU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/>
                        <a:uLnTx/>
                        <a:uFillTx/>
                        <a:latin typeface="Tahoma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hu-H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uLnTx/>
                          <a:uFillTx/>
                          <a:latin typeface="Tahoma"/>
                          <a:ea typeface="Times New Roman"/>
                          <a:cs typeface="Arial"/>
                        </a:rPr>
                        <a:t>                    ─</a:t>
                      </a:r>
                      <a:endParaRPr lang="hu-HU" sz="1100" b="1" dirty="0" smtClean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solidFill>
                          <a:srgbClr val="336699"/>
                        </a:solidFill>
                        <a:effectLst/>
                        <a:latin typeface="Tahoma"/>
                        <a:ea typeface="Times New Roman"/>
                      </a:endParaRPr>
                    </a:p>
                  </a:txBody>
                  <a:tcPr marL="72000" marR="72000" marT="0" marB="0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FF9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9265" y="1365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6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207</Words>
  <Application>Microsoft Office PowerPoint</Application>
  <PresentationFormat>Diavetítés a képernyőre (4:3 oldalarány)</PresentationFormat>
  <Paragraphs>72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Office-téma</vt:lpstr>
      <vt:lpstr>    A TERMÉSZETBEN FOLYTATOTT GAZDÁLKODÁS JOGI ALAPVETÉSEI szerk.: dr. Temesi Géza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Géza</dc:creator>
  <cp:lastModifiedBy>Géza</cp:lastModifiedBy>
  <cp:revision>58</cp:revision>
  <dcterms:created xsi:type="dcterms:W3CDTF">2017-10-25T15:59:43Z</dcterms:created>
  <dcterms:modified xsi:type="dcterms:W3CDTF">2017-12-27T08:50:30Z</dcterms:modified>
</cp:coreProperties>
</file>